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comments/modernComment_7FFFFED4_843C0AD.xml" ContentType="application/vnd.ms-powerpoint.comment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Ex1.xml" ContentType="application/vnd.ms-office.chartex+xml"/>
  <Override PartName="/ppt/charts/style9.xml" ContentType="application/vnd.ms-office.chartstyle+xml"/>
  <Override PartName="/ppt/charts/colors9.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7.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38.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modernComment_7FF64C31_5C5FA88.xml" ContentType="application/vnd.ms-powerpoint.comments+xml"/>
  <Override PartName="/ppt/notesSlides/notesSlide59.xml" ContentType="application/vnd.openxmlformats-officedocument.presentationml.notesSlide+xml"/>
  <Override PartName="/ppt/comments/modernComment_F64C53_0.xml" ContentType="application/vnd.ms-powerpoint.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7FF64DE5_7D3890E7.xml" ContentType="application/vnd.ms-powerpoint.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72.xml" ContentType="application/vnd.openxmlformats-officedocument.presentationml.tags+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5.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6.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7.xml" ContentType="application/vnd.openxmlformats-officedocument.drawingml.chart+xml"/>
  <Override PartName="/ppt/charts/style18.xml" ContentType="application/vnd.ms-office.chartstyle+xml"/>
  <Override PartName="/ppt/charts/colors18.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6.xml" ContentType="application/vnd.openxmlformats-officedocument.presentationml.notesSlide+xml"/>
  <Override PartName="/ppt/charts/chart18.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6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90" r:id="rId6"/>
  </p:sldMasterIdLst>
  <p:notesMasterIdLst>
    <p:notesMasterId r:id="rId183"/>
  </p:notesMasterIdLst>
  <p:handoutMasterIdLst>
    <p:handoutMasterId r:id="rId184"/>
  </p:handoutMasterIdLst>
  <p:sldIdLst>
    <p:sldId id="2147483345" r:id="rId7"/>
    <p:sldId id="2147479415" r:id="rId8"/>
    <p:sldId id="476" r:id="rId9"/>
    <p:sldId id="2147479368" r:id="rId10"/>
    <p:sldId id="2147479369" r:id="rId11"/>
    <p:sldId id="2147479413" r:id="rId12"/>
    <p:sldId id="2147479414" r:id="rId13"/>
    <p:sldId id="2147483313" r:id="rId14"/>
    <p:sldId id="2147483340" r:id="rId15"/>
    <p:sldId id="2147479347" r:id="rId16"/>
    <p:sldId id="2147483312" r:id="rId17"/>
    <p:sldId id="2147483336" r:id="rId18"/>
    <p:sldId id="2147483337" r:id="rId19"/>
    <p:sldId id="2147483338" r:id="rId20"/>
    <p:sldId id="2147483339" r:id="rId21"/>
    <p:sldId id="2147483322" r:id="rId22"/>
    <p:sldId id="2147483358" r:id="rId23"/>
    <p:sldId id="2147483372" r:id="rId24"/>
    <p:sldId id="2147483380" r:id="rId25"/>
    <p:sldId id="2147483359" r:id="rId26"/>
    <p:sldId id="2147483373" r:id="rId27"/>
    <p:sldId id="2147483382" r:id="rId28"/>
    <p:sldId id="2147483375" r:id="rId29"/>
    <p:sldId id="2147483361" r:id="rId30"/>
    <p:sldId id="2147479393" r:id="rId31"/>
    <p:sldId id="2147479345" r:id="rId32"/>
    <p:sldId id="2147479346" r:id="rId33"/>
    <p:sldId id="2147483392" r:id="rId34"/>
    <p:sldId id="2147479325" r:id="rId35"/>
    <p:sldId id="2147483342" r:id="rId36"/>
    <p:sldId id="2147483343" r:id="rId37"/>
    <p:sldId id="2146847817" r:id="rId38"/>
    <p:sldId id="2147479431" r:id="rId39"/>
    <p:sldId id="2147479430" r:id="rId40"/>
    <p:sldId id="2147479432" r:id="rId41"/>
    <p:sldId id="2146847820" r:id="rId42"/>
    <p:sldId id="2147479433" r:id="rId43"/>
    <p:sldId id="2147479434" r:id="rId44"/>
    <p:sldId id="2147479438" r:id="rId45"/>
    <p:sldId id="2146847821" r:id="rId46"/>
    <p:sldId id="2147479436" r:id="rId47"/>
    <p:sldId id="2147479244" r:id="rId48"/>
    <p:sldId id="2147479245" r:id="rId49"/>
    <p:sldId id="2147483334" r:id="rId50"/>
    <p:sldId id="2147483335" r:id="rId51"/>
    <p:sldId id="2147479339" r:id="rId52"/>
    <p:sldId id="2147479276" r:id="rId53"/>
    <p:sldId id="2147479278" r:id="rId54"/>
    <p:sldId id="2147479247" r:id="rId55"/>
    <p:sldId id="2147479254" r:id="rId56"/>
    <p:sldId id="2147479255" r:id="rId57"/>
    <p:sldId id="2147479248" r:id="rId58"/>
    <p:sldId id="2147479279" r:id="rId59"/>
    <p:sldId id="2147479280" r:id="rId60"/>
    <p:sldId id="2147479283" r:id="rId61"/>
    <p:sldId id="2147479284" r:id="rId62"/>
    <p:sldId id="2147479286" r:id="rId63"/>
    <p:sldId id="2147483348" r:id="rId64"/>
    <p:sldId id="2147483379" r:id="rId65"/>
    <p:sldId id="2147483381" r:id="rId66"/>
    <p:sldId id="2147483384" r:id="rId67"/>
    <p:sldId id="2147479416" r:id="rId68"/>
    <p:sldId id="2147479308" r:id="rId69"/>
    <p:sldId id="2147483352" r:id="rId70"/>
    <p:sldId id="2147483349" r:id="rId71"/>
    <p:sldId id="2147483353" r:id="rId72"/>
    <p:sldId id="2147483354" r:id="rId73"/>
    <p:sldId id="2147479256" r:id="rId74"/>
    <p:sldId id="2147479317" r:id="rId75"/>
    <p:sldId id="2147479309" r:id="rId76"/>
    <p:sldId id="2147479310" r:id="rId77"/>
    <p:sldId id="2147479417" r:id="rId78"/>
    <p:sldId id="2147479344" r:id="rId79"/>
    <p:sldId id="2147483328" r:id="rId80"/>
    <p:sldId id="2147479322" r:id="rId81"/>
    <p:sldId id="2147479323" r:id="rId82"/>
    <p:sldId id="2147483302" r:id="rId83"/>
    <p:sldId id="2147483316" r:id="rId84"/>
    <p:sldId id="2147479343" r:id="rId85"/>
    <p:sldId id="2147479311" r:id="rId86"/>
    <p:sldId id="2147479349" r:id="rId87"/>
    <p:sldId id="2147483344" r:id="rId88"/>
    <p:sldId id="2147479342" r:id="rId89"/>
    <p:sldId id="2147483341" r:id="rId90"/>
    <p:sldId id="2063" r:id="rId91"/>
    <p:sldId id="2147479319" r:id="rId92"/>
    <p:sldId id="2147483364" r:id="rId93"/>
    <p:sldId id="2147483365" r:id="rId94"/>
    <p:sldId id="2147483376" r:id="rId95"/>
    <p:sldId id="2147479340" r:id="rId96"/>
    <p:sldId id="2147479338" r:id="rId97"/>
    <p:sldId id="2147479351" r:id="rId98"/>
    <p:sldId id="2147483330" r:id="rId99"/>
    <p:sldId id="2147483383" r:id="rId100"/>
    <p:sldId id="2147483391" r:id="rId101"/>
    <p:sldId id="2146847786" r:id="rId102"/>
    <p:sldId id="2146847787" r:id="rId103"/>
    <p:sldId id="2147479341" r:id="rId104"/>
    <p:sldId id="2147483363" r:id="rId105"/>
    <p:sldId id="2146847789" r:id="rId106"/>
    <p:sldId id="2147483362" r:id="rId107"/>
    <p:sldId id="2146847791" r:id="rId108"/>
    <p:sldId id="2146847792" r:id="rId109"/>
    <p:sldId id="2147483378" r:id="rId110"/>
    <p:sldId id="2146847793" r:id="rId111"/>
    <p:sldId id="16141395" r:id="rId112"/>
    <p:sldId id="16141397" r:id="rId113"/>
    <p:sldId id="2147479312" r:id="rId114"/>
    <p:sldId id="2147483329" r:id="rId115"/>
    <p:sldId id="2147483317" r:id="rId116"/>
    <p:sldId id="2146848242" r:id="rId117"/>
    <p:sldId id="2146848229" r:id="rId118"/>
    <p:sldId id="2146847844" r:id="rId119"/>
    <p:sldId id="2146848238" r:id="rId120"/>
    <p:sldId id="2147483307" r:id="rId121"/>
    <p:sldId id="2146848237" r:id="rId122"/>
    <p:sldId id="2147483309" r:id="rId123"/>
    <p:sldId id="2147483310" r:id="rId124"/>
    <p:sldId id="2147479357" r:id="rId125"/>
    <p:sldId id="2147483368" r:id="rId126"/>
    <p:sldId id="2147483320" r:id="rId127"/>
    <p:sldId id="2147483304" r:id="rId128"/>
    <p:sldId id="2147483393" r:id="rId129"/>
    <p:sldId id="2147483394" r:id="rId130"/>
    <p:sldId id="2146847703" r:id="rId131"/>
    <p:sldId id="2146848246" r:id="rId132"/>
    <p:sldId id="2147479364" r:id="rId133"/>
    <p:sldId id="2147483331" r:id="rId134"/>
    <p:sldId id="2147483326" r:id="rId135"/>
    <p:sldId id="2147483351" r:id="rId136"/>
    <p:sldId id="2146848256" r:id="rId137"/>
    <p:sldId id="2146848261" r:id="rId138"/>
    <p:sldId id="2147483371" r:id="rId139"/>
    <p:sldId id="2146847892" r:id="rId140"/>
    <p:sldId id="2146847893" r:id="rId141"/>
    <p:sldId id="2146847894" r:id="rId142"/>
    <p:sldId id="2146847895" r:id="rId143"/>
    <p:sldId id="2146847945" r:id="rId144"/>
    <p:sldId id="2146847952" r:id="rId145"/>
    <p:sldId id="2147483319" r:id="rId146"/>
    <p:sldId id="2146847954" r:id="rId147"/>
    <p:sldId id="2146847830" r:id="rId148"/>
    <p:sldId id="2146847831" r:id="rId149"/>
    <p:sldId id="2146847832" r:id="rId150"/>
    <p:sldId id="2146848208" r:id="rId151"/>
    <p:sldId id="2147479396" r:id="rId152"/>
    <p:sldId id="2146847849" r:id="rId153"/>
    <p:sldId id="2147479329" r:id="rId154"/>
    <p:sldId id="2147479397" r:id="rId155"/>
    <p:sldId id="2147479398" r:id="rId156"/>
    <p:sldId id="2147479225" r:id="rId157"/>
    <p:sldId id="2147479226" r:id="rId158"/>
    <p:sldId id="2147479224" r:id="rId159"/>
    <p:sldId id="2147479227" r:id="rId160"/>
    <p:sldId id="2147479228" r:id="rId161"/>
    <p:sldId id="2146848101" r:id="rId162"/>
    <p:sldId id="2147479229" r:id="rId163"/>
    <p:sldId id="2146848102" r:id="rId164"/>
    <p:sldId id="2147479235" r:id="rId165"/>
    <p:sldId id="2146848103" r:id="rId166"/>
    <p:sldId id="2147479231" r:id="rId167"/>
    <p:sldId id="2147479399" r:id="rId168"/>
    <p:sldId id="2147479400" r:id="rId169"/>
    <p:sldId id="2147479267" r:id="rId170"/>
    <p:sldId id="2147479268" r:id="rId171"/>
    <p:sldId id="2147479270" r:id="rId172"/>
    <p:sldId id="2147479271" r:id="rId173"/>
    <p:sldId id="2147479233" r:id="rId174"/>
    <p:sldId id="2147483377" r:id="rId175"/>
    <p:sldId id="2146847962" r:id="rId176"/>
    <p:sldId id="2147483360" r:id="rId177"/>
    <p:sldId id="2147483385" r:id="rId178"/>
    <p:sldId id="2147483386" r:id="rId179"/>
    <p:sldId id="2147483387" r:id="rId180"/>
    <p:sldId id="2147479336" r:id="rId181"/>
    <p:sldId id="2147483369"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96C0AA-A680-7147-8187-D7CB88D94EF2}">
          <p14:sldIdLst>
            <p14:sldId id="2147483345"/>
            <p14:sldId id="2147479415"/>
          </p14:sldIdLst>
        </p14:section>
        <p14:section name="BC High-Level Overview" id="{B5073E23-4076-5547-A191-D1D4211285A3}">
          <p14:sldIdLst>
            <p14:sldId id="476"/>
            <p14:sldId id="2147479368"/>
            <p14:sldId id="2147479369"/>
            <p14:sldId id="2147479413"/>
            <p14:sldId id="2147479414"/>
            <p14:sldId id="2147483313"/>
            <p14:sldId id="2147483340"/>
          </p14:sldIdLst>
        </p14:section>
        <p14:section name="GTM Overview" id="{7F175A16-220E-AA4A-ADB8-7028BEAAAF2B}">
          <p14:sldIdLst>
            <p14:sldId id="2147479347"/>
            <p14:sldId id="2147483312"/>
            <p14:sldId id="2147483336"/>
            <p14:sldId id="2147483337"/>
            <p14:sldId id="2147483338"/>
            <p14:sldId id="2147483339"/>
          </p14:sldIdLst>
        </p14:section>
        <p14:section name="Price Catalogue" id="{1FB3B879-D5FB-2D41-9020-270B703DFEE8}">
          <p14:sldIdLst>
            <p14:sldId id="2147483322"/>
            <p14:sldId id="2147483358"/>
            <p14:sldId id="2147483372"/>
            <p14:sldId id="2147483380"/>
            <p14:sldId id="2147483359"/>
            <p14:sldId id="2147483373"/>
            <p14:sldId id="2147483382"/>
            <p14:sldId id="2147483375"/>
            <p14:sldId id="2147483361"/>
          </p14:sldIdLst>
        </p14:section>
        <p14:section name="Customer Success Stories" id="{0BF9699A-968A-E045-8793-B9BCD103ACED}">
          <p14:sldIdLst>
            <p14:sldId id="2147479393"/>
            <p14:sldId id="2147479345"/>
            <p14:sldId id="2147479346"/>
            <p14:sldId id="2147483392"/>
            <p14:sldId id="2147479325"/>
            <p14:sldId id="2147483342"/>
            <p14:sldId id="2147483343"/>
            <p14:sldId id="2146847817"/>
            <p14:sldId id="2147479431"/>
            <p14:sldId id="2147479430"/>
            <p14:sldId id="2147479432"/>
            <p14:sldId id="2146847820"/>
            <p14:sldId id="2147479433"/>
            <p14:sldId id="2147479434"/>
            <p14:sldId id="2147479438"/>
            <p14:sldId id="2146847821"/>
            <p14:sldId id="2147479436"/>
          </p14:sldIdLst>
        </p14:section>
        <p14:section name="Solution Comparison Overview" id="{D5980F39-EC8C-414A-9F3C-DCF7CF1A42B7}">
          <p14:sldIdLst>
            <p14:sldId id="2147479244"/>
            <p14:sldId id="2147479245"/>
            <p14:sldId id="2147483334"/>
            <p14:sldId id="2147483335"/>
            <p14:sldId id="2147479339"/>
            <p14:sldId id="2147479276"/>
            <p14:sldId id="2147479278"/>
            <p14:sldId id="2147479247"/>
            <p14:sldId id="2147479254"/>
            <p14:sldId id="2147479255"/>
            <p14:sldId id="2147479248"/>
            <p14:sldId id="2147479279"/>
            <p14:sldId id="2147479280"/>
            <p14:sldId id="2147479283"/>
            <p14:sldId id="2147479284"/>
            <p14:sldId id="2147479286"/>
          </p14:sldIdLst>
        </p14:section>
        <p14:section name="SAP Store Performance" id="{D1A4FECA-DBDC-2544-B759-83E61AF0CBC2}">
          <p14:sldIdLst>
            <p14:sldId id="2147483348"/>
            <p14:sldId id="2147483379"/>
            <p14:sldId id="2147483381"/>
            <p14:sldId id="2147483384"/>
          </p14:sldIdLst>
        </p14:section>
        <p14:section name="PiLog Data Quality &amp; Governance Suite (PiLog Suite) – Solution Overview" id="{C99768EA-C131-364A-86EE-3981EBA1FE0D}">
          <p14:sldIdLst>
            <p14:sldId id="2147479416"/>
            <p14:sldId id="2147479308"/>
            <p14:sldId id="2147483352"/>
            <p14:sldId id="2147483349"/>
            <p14:sldId id="2147483353"/>
            <p14:sldId id="2147483354"/>
            <p14:sldId id="2147479256"/>
            <p14:sldId id="2147479317"/>
            <p14:sldId id="2147479309"/>
            <p14:sldId id="2147479310"/>
            <p14:sldId id="2147479417"/>
            <p14:sldId id="2147479344"/>
            <p14:sldId id="2147483328"/>
            <p14:sldId id="2147479322"/>
            <p14:sldId id="2147479323"/>
            <p14:sldId id="2147483302"/>
            <p14:sldId id="2147483316"/>
            <p14:sldId id="2147479343"/>
            <p14:sldId id="2147479311"/>
            <p14:sldId id="2147479349"/>
            <p14:sldId id="2147483344"/>
            <p14:sldId id="2147479342"/>
            <p14:sldId id="2147483341"/>
            <p14:sldId id="2063"/>
            <p14:sldId id="2147479319"/>
            <p14:sldId id="2147483364"/>
            <p14:sldId id="2147483365"/>
            <p14:sldId id="2147483376"/>
          </p14:sldIdLst>
        </p14:section>
        <p14:section name="AI, ML Models" id="{E6845E83-E440-7E4F-B13F-8B8BA703D928}">
          <p14:sldIdLst>
            <p14:sldId id="2147479340"/>
            <p14:sldId id="2147479338"/>
            <p14:sldId id="2147479351"/>
            <p14:sldId id="2147483330"/>
            <p14:sldId id="2147483383"/>
            <p14:sldId id="2147483391"/>
            <p14:sldId id="2146847786"/>
            <p14:sldId id="2146847787"/>
            <p14:sldId id="2147479341"/>
            <p14:sldId id="2147483363"/>
            <p14:sldId id="2146847789"/>
            <p14:sldId id="2147483362"/>
            <p14:sldId id="2146847791"/>
            <p14:sldId id="2146847792"/>
            <p14:sldId id="2147483378"/>
            <p14:sldId id="2146847793"/>
            <p14:sldId id="16141395"/>
            <p14:sldId id="16141397"/>
          </p14:sldIdLst>
        </p14:section>
        <p14:section name="SAP MDG Add-On" id="{A67978D7-47DD-4A4F-802B-F28FC1DB922F}">
          <p14:sldIdLst>
            <p14:sldId id="2147479312"/>
            <p14:sldId id="2147483329"/>
          </p14:sldIdLst>
        </p14:section>
        <p14:section name="Data Migration" id="{3DC69E48-A2A5-1944-91C0-F174BE78263C}">
          <p14:sldIdLst>
            <p14:sldId id="2147483317"/>
          </p14:sldIdLst>
        </p14:section>
        <p14:section name="Capital Projects" id="{FF0FA8B5-58AF-F14A-B03C-AF9A2955EC4D}">
          <p14:sldIdLst>
            <p14:sldId id="2146848242"/>
            <p14:sldId id="2146848229"/>
            <p14:sldId id="2146847844"/>
            <p14:sldId id="2146848238"/>
            <p14:sldId id="2147483307"/>
            <p14:sldId id="2146848237"/>
          </p14:sldIdLst>
        </p14:section>
        <p14:section name="Financial Asset Register" id="{4196BD4F-4691-CF41-B36E-D4506E4B83F5}">
          <p14:sldIdLst>
            <p14:sldId id="2147483309"/>
            <p14:sldId id="2147483310"/>
          </p14:sldIdLst>
        </p14:section>
        <p14:section name="Meta Data Optimizer AI/ML Models" id="{1D9FF304-8595-1446-AB9E-0F7E4D79E87E}">
          <p14:sldIdLst>
            <p14:sldId id="2147479357"/>
            <p14:sldId id="2147483368"/>
            <p14:sldId id="2147483320"/>
            <p14:sldId id="2147483304"/>
            <p14:sldId id="2147483393"/>
            <p14:sldId id="2147483394"/>
            <p14:sldId id="2146847703"/>
            <p14:sldId id="2146848246"/>
            <p14:sldId id="2147479364"/>
            <p14:sldId id="2147483331"/>
            <p14:sldId id="2147483326"/>
            <p14:sldId id="2147483351"/>
            <p14:sldId id="2146848256"/>
            <p14:sldId id="2146848261"/>
            <p14:sldId id="2147483371"/>
          </p14:sldIdLst>
        </p14:section>
        <p14:section name="Solution Context Overview" id="{CE054EB9-B109-F747-B8E0-E2C8258F2C19}">
          <p14:sldIdLst>
            <p14:sldId id="2146847892"/>
            <p14:sldId id="2146847893"/>
            <p14:sldId id="2146847894"/>
            <p14:sldId id="2146847895"/>
            <p14:sldId id="2146847945"/>
            <p14:sldId id="2146847952"/>
            <p14:sldId id="2147483319"/>
            <p14:sldId id="2146847954"/>
            <p14:sldId id="2146847830"/>
            <p14:sldId id="2146847831"/>
            <p14:sldId id="2146847832"/>
            <p14:sldId id="2146848208"/>
            <p14:sldId id="2147479396"/>
            <p14:sldId id="2146847849"/>
            <p14:sldId id="2147479329"/>
            <p14:sldId id="2147479397"/>
            <p14:sldId id="2147479398"/>
            <p14:sldId id="2147479225"/>
            <p14:sldId id="2147479226"/>
            <p14:sldId id="2147479224"/>
            <p14:sldId id="2147479227"/>
            <p14:sldId id="2147479228"/>
            <p14:sldId id="2146848101"/>
            <p14:sldId id="2147479229"/>
            <p14:sldId id="2146848102"/>
            <p14:sldId id="2147479235"/>
            <p14:sldId id="2146848103"/>
            <p14:sldId id="2147479231"/>
            <p14:sldId id="2147479399"/>
            <p14:sldId id="2147479400"/>
            <p14:sldId id="2147479267"/>
            <p14:sldId id="2147479268"/>
            <p14:sldId id="2147479270"/>
            <p14:sldId id="2147479271"/>
            <p14:sldId id="2147479233"/>
          </p14:sldIdLst>
        </p14:section>
        <p14:section name="Additional Slides" id="{E29AC97E-6E06-8249-A4FB-1EF27021A6FF}">
          <p14:sldIdLst>
            <p14:sldId id="2147483377"/>
            <p14:sldId id="2146847962"/>
            <p14:sldId id="2147483360"/>
            <p14:sldId id="2147483385"/>
            <p14:sldId id="2147483386"/>
            <p14:sldId id="2147483387"/>
            <p14:sldId id="2147479336"/>
            <p14:sldId id="214748336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D3F806-CB45-179C-104B-C1C6F224575A}" name="Nazima Yasmeen" initials="NY" userId="S::nazima.yasmeen@piloggroup.com::a49fd7c6-5e1d-46e2-8eb3-bf69b384a318" providerId="AD"/>
  <p188:author id="{A281A31F-A47B-3033-6B82-6E35655BA59A}" name="Imad Syed" initials="IS" userId="S::imad.syed@piloggroup.com::5d747845-fc38-47e8-a112-9e81b06bd8e3" providerId="AD"/>
  <p188:author id="{474F4C2D-3041-272F-D04B-DAA1D7997BC8}" name="Shoukat Ali" initials="SA" userId="S::shoukat.ali@piloggroup.com::2bf66495-b55e-474c-82ab-56710625722d" providerId="AD"/>
  <p188:author id="{D3359754-1D03-E693-7704-3D496A2E5563}" name="Sasi Krishna" initials="SK" userId="S::sasi.krishna@piloggroup.com::57a27029-880a-403d-8a58-243b46afb65f" providerId="AD"/>
  <p188:author id="{A7EC0FC0-8794-E2D3-190A-106C83ECC444}" name="Ram Bhaskara" initials="RB" userId="S::ram.bhaskara@piloggroup.com::f40873f9-b8ae-4517-838c-43db2206d5f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0479B"/>
    <a:srgbClr val="26B4E9"/>
    <a:srgbClr val="258CA1"/>
    <a:srgbClr val="21CBF9"/>
    <a:srgbClr val="104B9B"/>
    <a:srgbClr val="666699"/>
    <a:srgbClr val="29B6C9"/>
    <a:srgbClr val="2B26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E2EA3C-29F8-EF31-D729-D42A46ACF266}" v="1" dt="2025-04-04T11:28:48.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microsoft.com/office/2018/10/relationships/authors" Target="author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handoutMaster" Target="handoutMasters/handoutMaster1.xml"/><Relationship Id="rId189"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0" Type="http://schemas.microsoft.com/office/2015/10/relationships/revisionInfo" Target="revisionInfo.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viewProps" Target="viewProp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theme" Target="theme/theme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r Farooq" userId="S::umar.farooq@piloggroup.com::c71a90f2-3447-42d7-95d9-f3ceb5d9d4db" providerId="AD" clId="Web-{70E2EA3C-29F8-EF31-D729-D42A46ACF266}"/>
    <pc:docChg chg="modSld">
      <pc:chgData name="Umar Farooq" userId="S::umar.farooq@piloggroup.com::c71a90f2-3447-42d7-95d9-f3ceb5d9d4db" providerId="AD" clId="Web-{70E2EA3C-29F8-EF31-D729-D42A46ACF266}" dt="2025-04-04T11:28:48.096" v="0"/>
      <pc:docMkLst>
        <pc:docMk/>
      </pc:docMkLst>
      <pc:sldChg chg="modSp">
        <pc:chgData name="Umar Farooq" userId="S::umar.farooq@piloggroup.com::c71a90f2-3447-42d7-95d9-f3ceb5d9d4db" providerId="AD" clId="Web-{70E2EA3C-29F8-EF31-D729-D42A46ACF266}" dt="2025-04-04T11:28:48.096" v="0"/>
        <pc:sldMkLst>
          <pc:docMk/>
          <pc:sldMk cId="525634351" sldId="2063"/>
        </pc:sldMkLst>
        <pc:spChg chg="mod">
          <ac:chgData name="Umar Farooq" userId="S::umar.farooq@piloggroup.com::c71a90f2-3447-42d7-95d9-f3ceb5d9d4db" providerId="AD" clId="Web-{70E2EA3C-29F8-EF31-D729-D42A46ACF266}" dt="2025-04-04T11:28:48.096" v="0"/>
          <ac:spMkLst>
            <pc:docMk/>
            <pc:sldMk cId="525634351" sldId="2063"/>
            <ac:spMk id="25" creationId="{3EAA5CF9-8FFB-43E7-BC17-976F85AD0F8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oleObject" Target="file:///G:\Projects\Ar-Razi\Ar-Razi%20MCA-V1.1.xlsx" TargetMode="External"/><Relationship Id="rId2" Type="http://schemas.microsoft.com/office/2011/relationships/chartColorStyle" Target="colors15.xml"/><Relationship Id="rId1" Type="http://schemas.microsoft.com/office/2011/relationships/chartStyle" Target="style15.xml"/></Relationships>
</file>

<file path=ppt/charts/_rels/chart15.xml.rels><?xml version="1.0" encoding="UTF-8" standalone="yes"?>
<Relationships xmlns="http://schemas.openxmlformats.org/package/2006/relationships"><Relationship Id="rId3" Type="http://schemas.openxmlformats.org/officeDocument/2006/relationships/oleObject" Target="https://pilogcloud-my.sharepoint.com/personal/nazima_yasmeen_piloggroup_com/Documents/Desktop/old%20bkp/Sankyu%20New%20Files/Sankyu%20Material%20Criticality%20Analysis-2023-02-02-v1.2%20After%20Exclusions.xlsx" TargetMode="External"/><Relationship Id="rId2" Type="http://schemas.microsoft.com/office/2011/relationships/chartColorStyle" Target="colors16.xml"/><Relationship Id="rId1" Type="http://schemas.microsoft.com/office/2011/relationships/chartStyle" Target="style16.xml"/></Relationships>
</file>

<file path=ppt/charts/_rels/chart16.xml.rels><?xml version="1.0" encoding="UTF-8" standalone="yes"?>
<Relationships xmlns="http://schemas.openxmlformats.org/package/2006/relationships"><Relationship Id="rId3" Type="http://schemas.openxmlformats.org/officeDocument/2006/relationships/oleObject" Target="https://pilogcloud-my.sharepoint.com/personal/nazima_yasmeen_piloggroup_com/Documents/Desktop/Running%20Projects/RAWEC/RAWEC%20Material%20Criticality%20Analysis-2023-09-07-v1.1.xlsx" TargetMode="External"/><Relationship Id="rId2" Type="http://schemas.microsoft.com/office/2011/relationships/chartColorStyle" Target="colors17.xml"/><Relationship Id="rId1" Type="http://schemas.microsoft.com/office/2011/relationships/chartStyle" Target="style17.xml"/></Relationships>
</file>

<file path=ppt/charts/_rels/chart17.xml.rels><?xml version="1.0" encoding="UTF-8" standalone="yes"?>
<Relationships xmlns="http://schemas.openxmlformats.org/package/2006/relationships"><Relationship Id="rId3" Type="http://schemas.openxmlformats.org/officeDocument/2006/relationships/oleObject" Target="file:///G:\Projects\Saudi%20Cement\Saudi%20Cement%20MCA%20Mar%201st-2021.xlsx" TargetMode="External"/><Relationship Id="rId2" Type="http://schemas.microsoft.com/office/2011/relationships/chartColorStyle" Target="colors18.xml"/><Relationship Id="rId1" Type="http://schemas.microsoft.com/office/2011/relationships/chartStyle" Target="style18.xml"/></Relationships>
</file>

<file path=ppt/charts/_rels/chart18.xml.rels><?xml version="1.0" encoding="UTF-8" standalone="yes"?>
<Relationships xmlns="http://schemas.openxmlformats.org/package/2006/relationships"><Relationship Id="rId3" Type="http://schemas.openxmlformats.org/officeDocument/2006/relationships/oleObject" Target="https://pilogcloud-my.sharepoint.com/personal/nazima_yasmeen_piloggroup_com/Documents/Desktop/old%20bkp/Sankyu%20New%20Files/SATORP%20Inventory%20Optimization%20Calculations-2023-03-06-v04.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Koti.A\AppData\Local\Microsoft\Windows\INetCache\Content.Outlook\ZDMDDGTU\Pieces%20Magasin%20Diack.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45BD-4E1B-BEB5-D801774B0BE4}"/>
              </c:ext>
            </c:extLst>
          </c:dPt>
          <c:dPt>
            <c:idx val="2"/>
            <c:invertIfNegative val="0"/>
            <c:bubble3D val="0"/>
            <c:spPr>
              <a:solidFill>
                <a:srgbClr val="92D050"/>
              </a:solidFill>
              <a:ln>
                <a:noFill/>
              </a:ln>
              <a:effectLst/>
            </c:spPr>
            <c:extLst>
              <c:ext xmlns:c16="http://schemas.microsoft.com/office/drawing/2014/chart" uri="{C3380CC4-5D6E-409C-BE32-E72D297353CC}">
                <c16:uniqueId val="{00000003-45BD-4E1B-BEB5-D801774B0BE4}"/>
              </c:ext>
            </c:extLst>
          </c:dPt>
          <c:dLbls>
            <c:dLbl>
              <c:idx val="0"/>
              <c:tx>
                <c:rich>
                  <a:bodyPr/>
                  <a:lstStyle/>
                  <a:p>
                    <a:r>
                      <a:rPr lang="en-US"/>
                      <a:t>0.8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864-48E8-AD49-D755DF2C1791}"/>
                </c:ext>
              </c:extLst>
            </c:dLbl>
            <c:dLbl>
              <c:idx val="1"/>
              <c:tx>
                <c:rich>
                  <a:bodyPr/>
                  <a:lstStyle/>
                  <a:p>
                    <a:r>
                      <a:rPr lang="en-US"/>
                      <a:t>0.7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5BD-4E1B-BEB5-D801774B0BE4}"/>
                </c:ext>
              </c:extLst>
            </c:dLbl>
            <c:dLbl>
              <c:idx val="2"/>
              <c:tx>
                <c:rich>
                  <a:bodyPr/>
                  <a:lstStyle/>
                  <a:p>
                    <a:r>
                      <a:rPr lang="en-US"/>
                      <a:t>0.64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5BD-4E1B-BEB5-D801774B0BE4}"/>
                </c:ext>
              </c:extLst>
            </c:dLbl>
            <c:dLbl>
              <c:idx val="3"/>
              <c:tx>
                <c:rich>
                  <a:bodyPr/>
                  <a:lstStyle/>
                  <a:p>
                    <a:r>
                      <a:rPr lang="en-US"/>
                      <a:t>0.4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2864-48E8-AD49-D755DF2C1791}"/>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70C0"/>
                    </a:solidFill>
                    <a:latin typeface="Optim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Sheet1!$B$4:$B$7</c:f>
              <c:strCache>
                <c:ptCount val="4"/>
                <c:pt idx="0">
                  <c:v>Lagging Peers</c:v>
                </c:pt>
                <c:pt idx="1">
                  <c:v>Company 2024 Status</c:v>
                </c:pt>
                <c:pt idx="2">
                  <c:v>Company 2025 Predictions</c:v>
                </c:pt>
                <c:pt idx="3">
                  <c:v>Leading Peers</c:v>
                </c:pt>
              </c:strCache>
            </c:strRef>
          </c:cat>
          <c:val>
            <c:numRef>
              <c:f>Sheet1!$C$4:$C$7</c:f>
              <c:numCache>
                <c:formatCode>0.000</c:formatCode>
                <c:ptCount val="4"/>
                <c:pt idx="0">
                  <c:v>0.08</c:v>
                </c:pt>
                <c:pt idx="1">
                  <c:v>7.0000000000000007E-2</c:v>
                </c:pt>
                <c:pt idx="2">
                  <c:v>6.4400000000000013E-2</c:v>
                </c:pt>
                <c:pt idx="3">
                  <c:v>0.04</c:v>
                </c:pt>
              </c:numCache>
            </c:numRef>
          </c:val>
          <c:extLst>
            <c:ext xmlns:c16="http://schemas.microsoft.com/office/drawing/2014/chart" uri="{C3380CC4-5D6E-409C-BE32-E72D297353CC}">
              <c16:uniqueId val="{00000004-45BD-4E1B-BEB5-D801774B0BE4}"/>
            </c:ext>
          </c:extLst>
        </c:ser>
        <c:dLbls>
          <c:showLegendKey val="0"/>
          <c:showVal val="0"/>
          <c:showCatName val="0"/>
          <c:showSerName val="0"/>
          <c:showPercent val="0"/>
          <c:showBubbleSize val="0"/>
        </c:dLbls>
        <c:gapWidth val="219"/>
        <c:overlap val="-27"/>
        <c:axId val="670473744"/>
        <c:axId val="670476624"/>
      </c:barChart>
      <c:catAx>
        <c:axId val="67047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70C0"/>
                </a:solidFill>
                <a:latin typeface="Optima"/>
                <a:ea typeface="+mn-ea"/>
                <a:cs typeface="+mn-cs"/>
              </a:defRPr>
            </a:pPr>
            <a:endParaRPr lang="en-US"/>
          </a:p>
        </c:txPr>
        <c:crossAx val="670476624"/>
        <c:crosses val="autoZero"/>
        <c:auto val="1"/>
        <c:lblAlgn val="ctr"/>
        <c:lblOffset val="100"/>
        <c:noMultiLvlLbl val="0"/>
      </c:catAx>
      <c:valAx>
        <c:axId val="670476624"/>
        <c:scaling>
          <c:orientation val="minMax"/>
        </c:scaling>
        <c:delete val="1"/>
        <c:axPos val="l"/>
        <c:numFmt formatCode="0.000" sourceLinked="1"/>
        <c:majorTickMark val="none"/>
        <c:minorTickMark val="none"/>
        <c:tickLblPos val="nextTo"/>
        <c:crossAx val="670473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946842738479673E-3"/>
          <c:y val="7.433483173818168E-4"/>
          <c:w val="0.99820530766987459"/>
          <c:h val="0.99820530766987459"/>
        </c:manualLayout>
      </c:layout>
      <c:doughnutChart>
        <c:varyColors val="1"/>
        <c:ser>
          <c:idx val="0"/>
          <c:order val="0"/>
          <c:tx>
            <c:strRef>
              <c:f>Sheet1!$B$1</c:f>
              <c:strCache>
                <c:ptCount val="1"/>
                <c:pt idx="0">
                  <c:v>Column1</c:v>
                </c:pt>
              </c:strCache>
            </c:strRef>
          </c:tx>
          <c:spPr>
            <a:solidFill>
              <a:schemeClr val="bg1"/>
            </a:solidFill>
            <a:ln w="152400" cap="flat">
              <a:noFill/>
              <a:bevel/>
            </a:ln>
            <a:effectLst>
              <a:glow>
                <a:schemeClr val="tx1">
                  <a:alpha val="0"/>
                </a:schemeClr>
              </a:glow>
              <a:innerShdw blurRad="127000" dist="127000" dir="13500000">
                <a:prstClr val="black">
                  <a:alpha val="50000"/>
                </a:prstClr>
              </a:innerShdw>
              <a:softEdge rad="0"/>
            </a:effectLst>
            <a:scene3d>
              <a:camera prst="orthographicFront"/>
              <a:lightRig rig="threePt" dir="t"/>
            </a:scene3d>
            <a:sp3d prstMaterial="matte"/>
          </c:spPr>
          <c:dPt>
            <c:idx val="0"/>
            <c:bubble3D val="0"/>
            <c:spPr>
              <a:solidFill>
                <a:schemeClr val="bg1"/>
              </a:solidFill>
              <a:ln w="152400" cap="flat">
                <a:noFill/>
                <a:bevel/>
              </a:ln>
              <a:effectLst>
                <a:glow>
                  <a:schemeClr val="tx1">
                    <a:alpha val="0"/>
                  </a:schemeClr>
                </a:glow>
                <a:innerShdw blurRad="127000" dist="127000" dir="84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1-593F-4E86-9867-C6AA0ADE0376}"/>
              </c:ext>
            </c:extLst>
          </c:dPt>
          <c:dPt>
            <c:idx val="1"/>
            <c:bubble3D val="0"/>
            <c:spPr>
              <a:solidFill>
                <a:schemeClr val="bg1"/>
              </a:solidFill>
              <a:ln w="152400" cap="flat">
                <a:noFill/>
                <a:bevel/>
              </a:ln>
              <a:effectLst>
                <a:glow>
                  <a:schemeClr val="tx1">
                    <a:alpha val="0"/>
                  </a:schemeClr>
                </a:glow>
                <a:innerShdw blurRad="127000" dist="127000" dir="108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3-593F-4E86-9867-C6AA0ADE0376}"/>
              </c:ext>
            </c:extLst>
          </c:dPt>
          <c:dPt>
            <c:idx val="2"/>
            <c:bubble3D val="0"/>
            <c:spPr>
              <a:solidFill>
                <a:schemeClr val="bg1"/>
              </a:solidFill>
              <a:ln w="152400" cap="flat">
                <a:noFill/>
                <a:bevel/>
              </a:ln>
              <a:effectLst>
                <a:glow>
                  <a:schemeClr val="tx1">
                    <a:alpha val="0"/>
                  </a:schemeClr>
                </a:glow>
                <a:innerShdw blurRad="127000" dist="127000" dir="150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5-593F-4E86-9867-C6AA0ADE0376}"/>
              </c:ext>
            </c:extLst>
          </c:dPt>
          <c:dPt>
            <c:idx val="3"/>
            <c:bubble3D val="0"/>
            <c:spPr>
              <a:solidFill>
                <a:schemeClr val="bg1"/>
              </a:solidFill>
              <a:ln w="152400" cap="flat">
                <a:noFill/>
                <a:prstDash val="solid"/>
                <a:miter lim="800000"/>
              </a:ln>
              <a:effectLst>
                <a:glow>
                  <a:schemeClr val="tx1">
                    <a:alpha val="0"/>
                  </a:schemeClr>
                </a:glow>
                <a:innerShdw blurRad="127000" dist="127000" dir="174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7-593F-4E86-9867-C6AA0ADE0376}"/>
              </c:ext>
            </c:extLst>
          </c:dPt>
          <c:dPt>
            <c:idx val="4"/>
            <c:bubble3D val="0"/>
            <c:spPr>
              <a:solidFill>
                <a:schemeClr val="bg1"/>
              </a:solidFill>
              <a:ln w="152400" cap="flat">
                <a:noFill/>
                <a:bevel/>
              </a:ln>
              <a:effectLst>
                <a:glow>
                  <a:schemeClr val="tx1">
                    <a:alpha val="0"/>
                  </a:schemeClr>
                </a:glow>
                <a:innerShdw blurRad="127000" dist="127000" dir="204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9-593F-4E86-9867-C6AA0ADE0376}"/>
              </c:ext>
            </c:extLst>
          </c:dPt>
          <c:dPt>
            <c:idx val="5"/>
            <c:bubble3D val="0"/>
            <c:spPr>
              <a:solidFill>
                <a:schemeClr val="bg1"/>
              </a:solidFill>
              <a:ln w="152400" cap="flat">
                <a:noFill/>
                <a:bevel/>
              </a:ln>
              <a:effectLst>
                <a:glow>
                  <a:schemeClr val="tx1">
                    <a:alpha val="0"/>
                  </a:schemeClr>
                </a:glow>
                <a:innerShdw blurRad="127000" dist="127000" dir="24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B-593F-4E86-9867-C6AA0ADE0376}"/>
              </c:ext>
            </c:extLst>
          </c:dPt>
          <c:dPt>
            <c:idx val="6"/>
            <c:bubble3D val="0"/>
            <c:spPr>
              <a:solidFill>
                <a:schemeClr val="bg1"/>
              </a:solidFill>
              <a:ln w="152400" cap="flat">
                <a:noFill/>
                <a:bevel/>
              </a:ln>
              <a:effectLst>
                <a:glow>
                  <a:schemeClr val="tx1">
                    <a:alpha val="0"/>
                  </a:schemeClr>
                </a:glow>
                <a:innerShdw blurRad="127000" dist="127000" dir="402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D-593F-4E86-9867-C6AA0ADE0376}"/>
              </c:ext>
            </c:extLst>
          </c:dPt>
          <c:dPt>
            <c:idx val="7"/>
            <c:bubble3D val="0"/>
            <c:spPr>
              <a:solidFill>
                <a:schemeClr val="bg1"/>
              </a:solidFill>
              <a:ln w="152400" cap="flat">
                <a:noFill/>
                <a:bevel/>
              </a:ln>
              <a:effectLst>
                <a:glow>
                  <a:schemeClr val="tx1">
                    <a:alpha val="0"/>
                  </a:schemeClr>
                </a:glow>
                <a:innerShdw blurRad="127000" dist="127000" dir="13500000">
                  <a:prstClr val="black">
                    <a:alpha val="5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F-593F-4E86-9867-C6AA0ADE0376}"/>
              </c:ext>
            </c:extLst>
          </c:dPt>
          <c:cat>
            <c:numRef>
              <c:f>Sheet1!$A$2:$A$9</c:f>
              <c:numCache>
                <c:formatCode>General</c:formatCode>
                <c:ptCount val="8"/>
              </c:numCache>
            </c:numRef>
          </c:cat>
          <c:val>
            <c:numRef>
              <c:f>Sheet1!$B$2:$B$9</c:f>
              <c:numCache>
                <c:formatCode>General</c:formatCode>
                <c:ptCount val="8"/>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10-593F-4E86-9867-C6AA0ADE0376}"/>
            </c:ext>
          </c:extLst>
        </c:ser>
        <c:dLbls>
          <c:showLegendKey val="0"/>
          <c:showVal val="0"/>
          <c:showCatName val="0"/>
          <c:showSerName val="0"/>
          <c:showPercent val="0"/>
          <c:showBubbleSize val="0"/>
          <c:showLeaderLines val="1"/>
        </c:dLbls>
        <c:firstSliceAng val="334"/>
        <c:holeSize val="58"/>
      </c:doughnutChart>
      <c:spPr>
        <a:noFill/>
        <a:ln w="1905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1.7947334415576897E-3"/>
          <c:y val="7.4336701256776572E-4"/>
          <c:w val="0.99820530766987459"/>
          <c:h val="0.99820530766987459"/>
        </c:manualLayout>
      </c:layout>
      <c:doughnutChart>
        <c:varyColors val="1"/>
        <c:ser>
          <c:idx val="0"/>
          <c:order val="0"/>
          <c:tx>
            <c:strRef>
              <c:f>Sheet1!$B$1</c:f>
              <c:strCache>
                <c:ptCount val="1"/>
                <c:pt idx="0">
                  <c:v>Column1</c:v>
                </c:pt>
              </c:strCache>
            </c:strRef>
          </c:tx>
          <c:spPr>
            <a:effectLst>
              <a:glow>
                <a:schemeClr val="tx1">
                  <a:alpha val="0"/>
                </a:schemeClr>
              </a:glow>
              <a:innerShdw blurRad="127000" dist="127000" dir="13500000">
                <a:prstClr val="black">
                  <a:alpha val="50000"/>
                </a:prstClr>
              </a:innerShdw>
              <a:softEdge rad="0"/>
            </a:effectLst>
            <a:scene3d>
              <a:camera prst="orthographicFront"/>
              <a:lightRig rig="threePt" dir="t"/>
            </a:scene3d>
            <a:sp3d prstMaterial="matte"/>
          </c:spPr>
          <c:dPt>
            <c:idx val="0"/>
            <c:bubble3D val="0"/>
            <c:spPr>
              <a:solidFill>
                <a:schemeClr val="accent5"/>
              </a:solidFill>
              <a:ln w="19050">
                <a:solidFill>
                  <a:schemeClr val="lt1"/>
                </a:solidFill>
              </a:ln>
              <a:effectLst>
                <a:glow>
                  <a:schemeClr val="tx1">
                    <a:alpha val="0"/>
                  </a:schemeClr>
                </a:glow>
                <a:innerShdw blurRad="127000" dist="127000" dir="84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1-17E0-4ED9-B244-256D11D68238}"/>
              </c:ext>
            </c:extLst>
          </c:dPt>
          <c:dPt>
            <c:idx val="1"/>
            <c:bubble3D val="0"/>
            <c:spPr>
              <a:solidFill>
                <a:schemeClr val="accent5">
                  <a:lumMod val="75000"/>
                </a:schemeClr>
              </a:solidFill>
              <a:ln w="19050">
                <a:solidFill>
                  <a:schemeClr val="lt1"/>
                </a:solidFill>
              </a:ln>
              <a:effectLst>
                <a:glow>
                  <a:schemeClr val="tx1">
                    <a:alpha val="0"/>
                  </a:schemeClr>
                </a:glow>
                <a:innerShdw blurRad="127000" dist="127000" dir="108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3-17E0-4ED9-B244-256D11D68238}"/>
              </c:ext>
            </c:extLst>
          </c:dPt>
          <c:dPt>
            <c:idx val="2"/>
            <c:bubble3D val="0"/>
            <c:spPr>
              <a:solidFill>
                <a:schemeClr val="accent5">
                  <a:lumMod val="60000"/>
                  <a:lumOff val="40000"/>
                </a:schemeClr>
              </a:solidFill>
              <a:ln w="19050">
                <a:solidFill>
                  <a:schemeClr val="lt1"/>
                </a:solidFill>
              </a:ln>
              <a:effectLst>
                <a:glow>
                  <a:schemeClr val="tx1">
                    <a:alpha val="0"/>
                  </a:schemeClr>
                </a:glow>
                <a:innerShdw blurRad="127000" dist="127000" dir="150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5-17E0-4ED9-B244-256D11D68238}"/>
              </c:ext>
            </c:extLst>
          </c:dPt>
          <c:dPt>
            <c:idx val="3"/>
            <c:bubble3D val="0"/>
            <c:spPr>
              <a:solidFill>
                <a:schemeClr val="accent5">
                  <a:lumMod val="40000"/>
                  <a:lumOff val="60000"/>
                </a:schemeClr>
              </a:solidFill>
              <a:ln w="19050">
                <a:solidFill>
                  <a:schemeClr val="lt1"/>
                </a:solidFill>
              </a:ln>
              <a:effectLst>
                <a:glow>
                  <a:schemeClr val="tx1">
                    <a:alpha val="0"/>
                  </a:schemeClr>
                </a:glow>
                <a:innerShdw blurRad="127000" dist="127000" dir="174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7-17E0-4ED9-B244-256D11D68238}"/>
              </c:ext>
            </c:extLst>
          </c:dPt>
          <c:dPt>
            <c:idx val="4"/>
            <c:bubble3D val="0"/>
            <c:spPr>
              <a:solidFill>
                <a:schemeClr val="accent5">
                  <a:lumMod val="20000"/>
                  <a:lumOff val="80000"/>
                </a:schemeClr>
              </a:solidFill>
              <a:ln w="19050">
                <a:solidFill>
                  <a:schemeClr val="lt1"/>
                </a:solidFill>
              </a:ln>
              <a:effectLst>
                <a:glow>
                  <a:schemeClr val="tx1">
                    <a:alpha val="0"/>
                  </a:schemeClr>
                </a:glow>
                <a:innerShdw blurRad="127000" dist="127000" dir="204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9-17E0-4ED9-B244-256D11D68238}"/>
              </c:ext>
            </c:extLst>
          </c:dPt>
          <c:dPt>
            <c:idx val="5"/>
            <c:bubble3D val="0"/>
            <c:spPr>
              <a:solidFill>
                <a:schemeClr val="accent5">
                  <a:lumMod val="60000"/>
                  <a:lumOff val="40000"/>
                </a:schemeClr>
              </a:solidFill>
              <a:ln w="19050">
                <a:solidFill>
                  <a:schemeClr val="lt1"/>
                </a:solidFill>
              </a:ln>
              <a:effectLst>
                <a:glow>
                  <a:schemeClr val="tx1">
                    <a:alpha val="0"/>
                  </a:schemeClr>
                </a:glow>
                <a:innerShdw blurRad="127000" dist="127000" dir="24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B-17E0-4ED9-B244-256D11D68238}"/>
              </c:ext>
            </c:extLst>
          </c:dPt>
          <c:dPt>
            <c:idx val="6"/>
            <c:bubble3D val="0"/>
            <c:spPr>
              <a:solidFill>
                <a:schemeClr val="accent5"/>
              </a:solidFill>
              <a:ln w="19050">
                <a:solidFill>
                  <a:schemeClr val="lt1"/>
                </a:solidFill>
              </a:ln>
              <a:effectLst>
                <a:glow>
                  <a:schemeClr val="tx1">
                    <a:alpha val="0"/>
                  </a:schemeClr>
                </a:glow>
                <a:innerShdw blurRad="127000" dist="127000" dir="402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D-17E0-4ED9-B244-256D11D68238}"/>
              </c:ext>
            </c:extLst>
          </c:dPt>
          <c:dPt>
            <c:idx val="7"/>
            <c:bubble3D val="0"/>
            <c:spPr>
              <a:solidFill>
                <a:schemeClr val="accent6">
                  <a:tint val="46000"/>
                </a:schemeClr>
              </a:solidFill>
              <a:ln w="19050">
                <a:solidFill>
                  <a:schemeClr val="lt1"/>
                </a:solidFill>
              </a:ln>
              <a:effectLst>
                <a:glow>
                  <a:schemeClr val="tx1">
                    <a:alpha val="0"/>
                  </a:schemeClr>
                </a:glow>
                <a:innerShdw blurRad="127000" dist="127000" dir="13500000">
                  <a:prstClr val="black">
                    <a:alpha val="5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F-17E0-4ED9-B244-256D11D68238}"/>
              </c:ext>
            </c:extLst>
          </c:dPt>
          <c:cat>
            <c:numRef>
              <c:f>Sheet1!$A$2:$A$9</c:f>
              <c:numCache>
                <c:formatCode>General</c:formatCode>
                <c:ptCount val="8"/>
              </c:numCache>
            </c:numRef>
          </c:cat>
          <c:val>
            <c:numRef>
              <c:f>Sheet1!$B$2:$B$9</c:f>
              <c:numCache>
                <c:formatCode>General</c:formatCode>
                <c:ptCount val="8"/>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10-17E0-4ED9-B244-256D11D68238}"/>
            </c:ext>
          </c:extLst>
        </c:ser>
        <c:dLbls>
          <c:showLegendKey val="0"/>
          <c:showVal val="0"/>
          <c:showCatName val="0"/>
          <c:showSerName val="0"/>
          <c:showPercent val="0"/>
          <c:showBubbleSize val="0"/>
          <c:showLeaderLines val="1"/>
        </c:dLbls>
        <c:firstSliceAng val="334"/>
        <c:holeSize val="29"/>
      </c:doughnutChart>
      <c:spPr>
        <a:noFill/>
        <a:ln w="1905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946842738479673E-3"/>
          <c:y val="7.433483173818168E-4"/>
          <c:w val="0.99820530766987459"/>
          <c:h val="0.99820530766987459"/>
        </c:manualLayout>
      </c:layout>
      <c:doughnutChart>
        <c:varyColors val="1"/>
        <c:ser>
          <c:idx val="0"/>
          <c:order val="0"/>
          <c:tx>
            <c:strRef>
              <c:f>Sheet1!$B$1</c:f>
              <c:strCache>
                <c:ptCount val="1"/>
                <c:pt idx="0">
                  <c:v>Column1</c:v>
                </c:pt>
              </c:strCache>
            </c:strRef>
          </c:tx>
          <c:spPr>
            <a:solidFill>
              <a:schemeClr val="bg1"/>
            </a:solidFill>
            <a:ln w="152400" cap="flat">
              <a:noFill/>
              <a:bevel/>
            </a:ln>
            <a:effectLst>
              <a:glow>
                <a:schemeClr val="tx1">
                  <a:alpha val="0"/>
                </a:schemeClr>
              </a:glow>
              <a:innerShdw blurRad="127000" dist="127000" dir="13500000">
                <a:prstClr val="black">
                  <a:alpha val="50000"/>
                </a:prstClr>
              </a:innerShdw>
              <a:softEdge rad="0"/>
            </a:effectLst>
            <a:scene3d>
              <a:camera prst="orthographicFront"/>
              <a:lightRig rig="threePt" dir="t"/>
            </a:scene3d>
            <a:sp3d prstMaterial="matte"/>
          </c:spPr>
          <c:dPt>
            <c:idx val="0"/>
            <c:bubble3D val="0"/>
            <c:spPr>
              <a:solidFill>
                <a:schemeClr val="bg1"/>
              </a:solidFill>
              <a:ln w="152400" cap="flat">
                <a:noFill/>
                <a:bevel/>
              </a:ln>
              <a:effectLst>
                <a:glow>
                  <a:schemeClr val="tx1">
                    <a:alpha val="0"/>
                  </a:schemeClr>
                </a:glow>
                <a:innerShdw blurRad="127000" dist="127000" dir="84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1-C7C2-4D4F-A74E-61A23645088F}"/>
              </c:ext>
            </c:extLst>
          </c:dPt>
          <c:dPt>
            <c:idx val="1"/>
            <c:bubble3D val="0"/>
            <c:spPr>
              <a:solidFill>
                <a:schemeClr val="bg1"/>
              </a:solidFill>
              <a:ln w="152400" cap="flat">
                <a:noFill/>
                <a:bevel/>
              </a:ln>
              <a:effectLst>
                <a:glow>
                  <a:schemeClr val="tx1">
                    <a:alpha val="0"/>
                  </a:schemeClr>
                </a:glow>
                <a:innerShdw blurRad="127000" dist="127000" dir="108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3-C7C2-4D4F-A74E-61A23645088F}"/>
              </c:ext>
            </c:extLst>
          </c:dPt>
          <c:dPt>
            <c:idx val="2"/>
            <c:bubble3D val="0"/>
            <c:spPr>
              <a:solidFill>
                <a:schemeClr val="bg1"/>
              </a:solidFill>
              <a:ln w="152400" cap="flat">
                <a:noFill/>
                <a:bevel/>
              </a:ln>
              <a:effectLst>
                <a:glow>
                  <a:schemeClr val="tx1">
                    <a:alpha val="0"/>
                  </a:schemeClr>
                </a:glow>
                <a:innerShdw blurRad="127000" dist="127000" dir="150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5-C7C2-4D4F-A74E-61A23645088F}"/>
              </c:ext>
            </c:extLst>
          </c:dPt>
          <c:dPt>
            <c:idx val="3"/>
            <c:bubble3D val="0"/>
            <c:spPr>
              <a:solidFill>
                <a:schemeClr val="bg1"/>
              </a:solidFill>
              <a:ln w="152400" cap="flat">
                <a:noFill/>
                <a:prstDash val="solid"/>
                <a:miter lim="800000"/>
              </a:ln>
              <a:effectLst>
                <a:glow>
                  <a:schemeClr val="tx1">
                    <a:alpha val="0"/>
                  </a:schemeClr>
                </a:glow>
                <a:innerShdw blurRad="127000" dist="127000" dir="174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7-C7C2-4D4F-A74E-61A23645088F}"/>
              </c:ext>
            </c:extLst>
          </c:dPt>
          <c:dPt>
            <c:idx val="4"/>
            <c:bubble3D val="0"/>
            <c:spPr>
              <a:solidFill>
                <a:schemeClr val="bg1"/>
              </a:solidFill>
              <a:ln w="152400" cap="flat">
                <a:noFill/>
                <a:bevel/>
              </a:ln>
              <a:effectLst>
                <a:glow>
                  <a:schemeClr val="tx1">
                    <a:alpha val="0"/>
                  </a:schemeClr>
                </a:glow>
                <a:innerShdw blurRad="127000" dist="127000" dir="204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9-C7C2-4D4F-A74E-61A23645088F}"/>
              </c:ext>
            </c:extLst>
          </c:dPt>
          <c:dPt>
            <c:idx val="5"/>
            <c:bubble3D val="0"/>
            <c:spPr>
              <a:solidFill>
                <a:schemeClr val="bg1"/>
              </a:solidFill>
              <a:ln w="152400" cap="flat">
                <a:noFill/>
                <a:bevel/>
              </a:ln>
              <a:effectLst>
                <a:glow>
                  <a:schemeClr val="tx1">
                    <a:alpha val="0"/>
                  </a:schemeClr>
                </a:glow>
                <a:innerShdw blurRad="127000" dist="127000" dir="240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B-C7C2-4D4F-A74E-61A23645088F}"/>
              </c:ext>
            </c:extLst>
          </c:dPt>
          <c:dPt>
            <c:idx val="6"/>
            <c:bubble3D val="0"/>
            <c:spPr>
              <a:solidFill>
                <a:schemeClr val="bg1"/>
              </a:solidFill>
              <a:ln w="152400" cap="flat">
                <a:noFill/>
                <a:bevel/>
              </a:ln>
              <a:effectLst>
                <a:glow>
                  <a:schemeClr val="tx1">
                    <a:alpha val="0"/>
                  </a:schemeClr>
                </a:glow>
                <a:innerShdw blurRad="127000" dist="127000" dir="4020000">
                  <a:prstClr val="black">
                    <a:alpha val="1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D-C7C2-4D4F-A74E-61A23645088F}"/>
              </c:ext>
            </c:extLst>
          </c:dPt>
          <c:dPt>
            <c:idx val="7"/>
            <c:bubble3D val="0"/>
            <c:spPr>
              <a:solidFill>
                <a:schemeClr val="bg1"/>
              </a:solidFill>
              <a:ln w="152400" cap="flat">
                <a:noFill/>
                <a:bevel/>
              </a:ln>
              <a:effectLst>
                <a:glow>
                  <a:schemeClr val="tx1">
                    <a:alpha val="0"/>
                  </a:schemeClr>
                </a:glow>
                <a:innerShdw blurRad="127000" dist="127000" dir="13500000">
                  <a:prstClr val="black">
                    <a:alpha val="5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F-C7C2-4D4F-A74E-61A23645088F}"/>
              </c:ext>
            </c:extLst>
          </c:dPt>
          <c:cat>
            <c:numRef>
              <c:f>Sheet1!$A$2:$A$9</c:f>
              <c:numCache>
                <c:formatCode>General</c:formatCode>
                <c:ptCount val="8"/>
              </c:numCache>
            </c:numRef>
          </c:cat>
          <c:val>
            <c:numRef>
              <c:f>Sheet1!$B$2:$B$9</c:f>
              <c:numCache>
                <c:formatCode>General</c:formatCode>
                <c:ptCount val="8"/>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10-C7C2-4D4F-A74E-61A23645088F}"/>
            </c:ext>
          </c:extLst>
        </c:ser>
        <c:dLbls>
          <c:showLegendKey val="0"/>
          <c:showVal val="0"/>
          <c:showCatName val="0"/>
          <c:showSerName val="0"/>
          <c:showPercent val="0"/>
          <c:showBubbleSize val="0"/>
          <c:showLeaderLines val="1"/>
        </c:dLbls>
        <c:firstSliceAng val="334"/>
        <c:holeSize val="58"/>
      </c:doughnutChart>
      <c:spPr>
        <a:noFill/>
        <a:ln w="1905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947334415576897E-3"/>
          <c:y val="7.4336701256776572E-4"/>
          <c:w val="0.99820530766987459"/>
          <c:h val="0.99820530766987459"/>
        </c:manualLayout>
      </c:layout>
      <c:doughnutChart>
        <c:varyColors val="1"/>
        <c:ser>
          <c:idx val="0"/>
          <c:order val="0"/>
          <c:tx>
            <c:strRef>
              <c:f>Sheet1!$B$1</c:f>
              <c:strCache>
                <c:ptCount val="1"/>
                <c:pt idx="0">
                  <c:v>Column1</c:v>
                </c:pt>
              </c:strCache>
            </c:strRef>
          </c:tx>
          <c:spPr>
            <a:solidFill>
              <a:srgbClr val="EBF8FF"/>
            </a:solidFill>
            <a:ln w="152400" cap="flat">
              <a:noFill/>
              <a:bevel/>
            </a:ln>
            <a:effectLst>
              <a:glow>
                <a:schemeClr val="tx1">
                  <a:alpha val="0"/>
                </a:schemeClr>
              </a:glow>
              <a:innerShdw blurRad="127000" dist="127000" dir="13500000">
                <a:prstClr val="black">
                  <a:alpha val="50000"/>
                </a:prstClr>
              </a:innerShdw>
              <a:softEdge rad="0"/>
            </a:effectLst>
            <a:scene3d>
              <a:camera prst="orthographicFront"/>
              <a:lightRig rig="threePt" dir="t"/>
            </a:scene3d>
            <a:sp3d prstMaterial="matte"/>
          </c:spPr>
          <c:dPt>
            <c:idx val="0"/>
            <c:bubble3D val="0"/>
            <c:spPr>
              <a:solidFill>
                <a:schemeClr val="accent5"/>
              </a:solidFill>
              <a:ln w="152400" cap="flat">
                <a:noFill/>
                <a:bevel/>
              </a:ln>
              <a:effectLst>
                <a:glow>
                  <a:schemeClr val="tx1">
                    <a:alpha val="0"/>
                  </a:schemeClr>
                </a:glow>
                <a:innerShdw blurRad="127000" dist="127000" dir="84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1-3210-41B6-B055-0B2C26B5ED97}"/>
              </c:ext>
            </c:extLst>
          </c:dPt>
          <c:dPt>
            <c:idx val="1"/>
            <c:bubble3D val="0"/>
            <c:spPr>
              <a:solidFill>
                <a:schemeClr val="accent5">
                  <a:lumMod val="50000"/>
                </a:schemeClr>
              </a:solidFill>
              <a:ln w="152400" cap="flat">
                <a:noFill/>
                <a:bevel/>
              </a:ln>
              <a:effectLst>
                <a:glow>
                  <a:schemeClr val="tx1">
                    <a:alpha val="0"/>
                  </a:schemeClr>
                </a:glow>
                <a:innerShdw blurRad="127000" dist="127000" dir="108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3-3210-41B6-B055-0B2C26B5ED97}"/>
              </c:ext>
            </c:extLst>
          </c:dPt>
          <c:dPt>
            <c:idx val="2"/>
            <c:bubble3D val="0"/>
            <c:spPr>
              <a:solidFill>
                <a:schemeClr val="accent5">
                  <a:lumMod val="75000"/>
                </a:schemeClr>
              </a:solidFill>
              <a:ln w="152400" cap="flat">
                <a:noFill/>
                <a:bevel/>
              </a:ln>
              <a:effectLst>
                <a:glow>
                  <a:schemeClr val="tx1">
                    <a:alpha val="0"/>
                  </a:schemeClr>
                </a:glow>
                <a:innerShdw blurRad="127000" dist="127000" dir="150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5-3210-41B6-B055-0B2C26B5ED97}"/>
              </c:ext>
            </c:extLst>
          </c:dPt>
          <c:dPt>
            <c:idx val="3"/>
            <c:bubble3D val="0"/>
            <c:spPr>
              <a:solidFill>
                <a:schemeClr val="accent5">
                  <a:lumMod val="60000"/>
                  <a:lumOff val="40000"/>
                </a:schemeClr>
              </a:solidFill>
              <a:ln w="152400" cap="flat">
                <a:noFill/>
                <a:prstDash val="solid"/>
                <a:miter lim="800000"/>
              </a:ln>
              <a:effectLst>
                <a:glow>
                  <a:schemeClr val="tx1">
                    <a:alpha val="0"/>
                  </a:schemeClr>
                </a:glow>
                <a:innerShdw blurRad="127000" dist="127000" dir="174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7-3210-41B6-B055-0B2C26B5ED97}"/>
              </c:ext>
            </c:extLst>
          </c:dPt>
          <c:dPt>
            <c:idx val="4"/>
            <c:bubble3D val="0"/>
            <c:spPr>
              <a:solidFill>
                <a:schemeClr val="accent5">
                  <a:lumMod val="40000"/>
                  <a:lumOff val="60000"/>
                </a:schemeClr>
              </a:solidFill>
              <a:ln w="152400" cap="flat">
                <a:noFill/>
                <a:bevel/>
              </a:ln>
              <a:effectLst>
                <a:glow>
                  <a:schemeClr val="tx1">
                    <a:alpha val="0"/>
                  </a:schemeClr>
                </a:glow>
                <a:innerShdw blurRad="127000" dist="127000" dir="204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9-3210-41B6-B055-0B2C26B5ED97}"/>
              </c:ext>
            </c:extLst>
          </c:dPt>
          <c:dPt>
            <c:idx val="5"/>
            <c:bubble3D val="0"/>
            <c:spPr>
              <a:solidFill>
                <a:schemeClr val="accent5">
                  <a:lumMod val="20000"/>
                  <a:lumOff val="80000"/>
                </a:schemeClr>
              </a:solidFill>
              <a:ln w="152400" cap="flat">
                <a:noFill/>
                <a:bevel/>
              </a:ln>
              <a:effectLst>
                <a:glow>
                  <a:schemeClr val="tx1">
                    <a:alpha val="0"/>
                  </a:schemeClr>
                </a:glow>
                <a:innerShdw blurRad="127000" dist="127000" dir="240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B-3210-41B6-B055-0B2C26B5ED97}"/>
              </c:ext>
            </c:extLst>
          </c:dPt>
          <c:dPt>
            <c:idx val="6"/>
            <c:bubble3D val="0"/>
            <c:spPr>
              <a:solidFill>
                <a:schemeClr val="accent5">
                  <a:lumMod val="75000"/>
                </a:schemeClr>
              </a:solidFill>
              <a:ln w="152400" cap="flat">
                <a:noFill/>
                <a:bevel/>
              </a:ln>
              <a:effectLst>
                <a:glow>
                  <a:schemeClr val="tx1">
                    <a:alpha val="0"/>
                  </a:schemeClr>
                </a:glow>
                <a:innerShdw blurRad="127000" dist="127000" dir="4020000">
                  <a:prstClr val="black">
                    <a:alpha val="25000"/>
                  </a:prstClr>
                </a:innerShdw>
                <a:softEdge rad="0"/>
              </a:effectLst>
              <a:scene3d>
                <a:camera prst="orthographicFront"/>
                <a:lightRig rig="threePt" dir="t"/>
              </a:scene3d>
              <a:sp3d prstMaterial="matte"/>
            </c:spPr>
            <c:extLst>
              <c:ext xmlns:c16="http://schemas.microsoft.com/office/drawing/2014/chart" uri="{C3380CC4-5D6E-409C-BE32-E72D297353CC}">
                <c16:uniqueId val="{0000000D-3210-41B6-B055-0B2C26B5ED97}"/>
              </c:ext>
            </c:extLst>
          </c:dPt>
          <c:dPt>
            <c:idx val="7"/>
            <c:bubble3D val="0"/>
            <c:spPr>
              <a:solidFill>
                <a:srgbClr val="EBF8FF"/>
              </a:solidFill>
              <a:ln w="152400" cap="flat">
                <a:noFill/>
                <a:bevel/>
              </a:ln>
              <a:effectLst>
                <a:glow>
                  <a:schemeClr val="tx1">
                    <a:alpha val="0"/>
                  </a:schemeClr>
                </a:glow>
                <a:innerShdw blurRad="127000" dist="127000" dir="13500000">
                  <a:prstClr val="black">
                    <a:alpha val="50000"/>
                  </a:prstClr>
                </a:innerShdw>
                <a:softEdge rad="0"/>
              </a:effectLst>
              <a:scene3d>
                <a:camera prst="orthographicFront"/>
                <a:lightRig rig="threePt" dir="t"/>
              </a:scene3d>
              <a:sp3d prstMaterial="matte"/>
            </c:spPr>
            <c:extLst>
              <c:ext xmlns:c16="http://schemas.microsoft.com/office/drawing/2014/chart" uri="{C3380CC4-5D6E-409C-BE32-E72D297353CC}">
                <c16:uniqueId val="{0000000F-3210-41B6-B055-0B2C26B5ED97}"/>
              </c:ext>
            </c:extLst>
          </c:dPt>
          <c:cat>
            <c:numRef>
              <c:f>Sheet1!$A$2:$A$9</c:f>
              <c:numCache>
                <c:formatCode>General</c:formatCode>
                <c:ptCount val="8"/>
              </c:numCache>
            </c:numRef>
          </c:cat>
          <c:val>
            <c:numRef>
              <c:f>Sheet1!$B$2:$B$9</c:f>
              <c:numCache>
                <c:formatCode>General</c:formatCode>
                <c:ptCount val="8"/>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10-3210-41B6-B055-0B2C26B5ED97}"/>
            </c:ext>
          </c:extLst>
        </c:ser>
        <c:dLbls>
          <c:showLegendKey val="0"/>
          <c:showVal val="0"/>
          <c:showCatName val="0"/>
          <c:showSerName val="0"/>
          <c:showPercent val="0"/>
          <c:showBubbleSize val="0"/>
          <c:showLeaderLines val="1"/>
        </c:dLbls>
        <c:firstSliceAng val="334"/>
        <c:holeSize val="29"/>
      </c:doughnutChart>
      <c:spPr>
        <a:noFill/>
        <a:ln w="1905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sz="1800"/>
              <a:t>Inventory Consumption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IN"/>
        </a:p>
      </c:txPr>
    </c:title>
    <c:autoTitleDeleted val="0"/>
    <c:plotArea>
      <c:layout/>
      <c:pieChart>
        <c:varyColors val="1"/>
        <c:ser>
          <c:idx val="0"/>
          <c:order val="0"/>
          <c:tx>
            <c:strRef>
              <c:f>'ABC Analysis Incl Capital'!$T$4</c:f>
              <c:strCache>
                <c:ptCount val="1"/>
                <c:pt idx="0">
                  <c:v>Value in MSAR</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833-425F-A268-0AAD6376C07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833-425F-A268-0AAD6376C07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2833-425F-A268-0AAD6376C07F}"/>
              </c:ext>
            </c:extLst>
          </c:dPt>
          <c:dLbls>
            <c:dLbl>
              <c:idx val="0"/>
              <c:layout>
                <c:manualLayout>
                  <c:x val="-0.14547436145627038"/>
                  <c:y val="-0.23544636168176081"/>
                </c:manualLayout>
              </c:layout>
              <c:tx>
                <c:rich>
                  <a:bodyPr/>
                  <a:lstStyle/>
                  <a:p>
                    <a:r>
                      <a:rPr lang="en-US"/>
                      <a:t>A: </a:t>
                    </a:r>
                    <a:fld id="{C1F7D761-AADB-4DFB-901C-169186106A53}" type="PERCENTAGE">
                      <a:rPr lang="en-US" smtClean="0"/>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833-425F-A268-0AAD6376C07F}"/>
                </c:ext>
              </c:extLst>
            </c:dLbl>
            <c:dLbl>
              <c:idx val="1"/>
              <c:layout>
                <c:manualLayout>
                  <c:x val="0.13374196712161115"/>
                  <c:y val="9.8090761965837686E-2"/>
                </c:manualLayout>
              </c:layout>
              <c:tx>
                <c:rich>
                  <a:bodyPr/>
                  <a:lstStyle/>
                  <a:p>
                    <a:r>
                      <a:rPr lang="en-US"/>
                      <a:t>B: </a:t>
                    </a:r>
                    <a:fld id="{E959205D-93B1-4C84-B4F4-C433B0755711}" type="PERCENTAGE">
                      <a:rPr lang="en-US" smtClean="0"/>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833-425F-A268-0AAD6376C07F}"/>
                </c:ext>
              </c:extLst>
            </c:dLbl>
            <c:dLbl>
              <c:idx val="2"/>
              <c:layout>
                <c:manualLayout>
                  <c:x val="5.7890872345809141E-2"/>
                  <c:y val="0.14006205571652705"/>
                </c:manualLayout>
              </c:layout>
              <c:tx>
                <c:rich>
                  <a:bodyPr/>
                  <a:lstStyle/>
                  <a:p>
                    <a:r>
                      <a:rPr lang="en-US"/>
                      <a:t>C: </a:t>
                    </a:r>
                    <a:fld id="{8305FFE1-7879-49A2-9661-F7195351BA6C}" type="PERCENTAGE">
                      <a:rPr lang="en-US" smtClean="0"/>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833-425F-A268-0AAD6376C07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'ABC Analysis Incl Capital'!$P$5:$P$7</c:f>
              <c:strCache>
                <c:ptCount val="3"/>
                <c:pt idx="0">
                  <c:v>A-High</c:v>
                </c:pt>
                <c:pt idx="1">
                  <c:v>B-Medium</c:v>
                </c:pt>
                <c:pt idx="2">
                  <c:v>C-Low</c:v>
                </c:pt>
              </c:strCache>
            </c:strRef>
          </c:cat>
          <c:val>
            <c:numRef>
              <c:f>'ABC Analysis Incl Capital'!$T$5:$T$7</c:f>
              <c:numCache>
                <c:formatCode>General</c:formatCode>
                <c:ptCount val="3"/>
                <c:pt idx="0">
                  <c:v>14.72</c:v>
                </c:pt>
                <c:pt idx="1">
                  <c:v>2.93</c:v>
                </c:pt>
                <c:pt idx="2">
                  <c:v>1.85</c:v>
                </c:pt>
              </c:numCache>
            </c:numRef>
          </c:val>
          <c:extLst>
            <c:ext xmlns:c16="http://schemas.microsoft.com/office/drawing/2014/chart" uri="{C3380CC4-5D6E-409C-BE32-E72D297353CC}">
              <c16:uniqueId val="{00000006-2833-425F-A268-0AAD6376C07F}"/>
            </c:ext>
          </c:extLst>
        </c:ser>
        <c:ser>
          <c:idx val="1"/>
          <c:order val="1"/>
          <c:tx>
            <c:strRef>
              <c:f>'ABC Analysis Incl Capital'!$U$4</c:f>
              <c:strCache>
                <c:ptCount val="1"/>
                <c:pt idx="0">
                  <c:v>Value %</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2833-425F-A268-0AAD6376C07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2833-425F-A268-0AAD6376C07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2833-425F-A268-0AAD6376C07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'ABC Analysis Incl Capital'!$P$5:$P$7</c:f>
              <c:strCache>
                <c:ptCount val="3"/>
                <c:pt idx="0">
                  <c:v>A-High</c:v>
                </c:pt>
                <c:pt idx="1">
                  <c:v>B-Medium</c:v>
                </c:pt>
                <c:pt idx="2">
                  <c:v>C-Low</c:v>
                </c:pt>
              </c:strCache>
            </c:strRef>
          </c:cat>
          <c:val>
            <c:numRef>
              <c:f>'ABC Analysis Incl Capital'!$U$5:$U$7</c:f>
              <c:numCache>
                <c:formatCode>0%</c:formatCode>
                <c:ptCount val="3"/>
                <c:pt idx="0" formatCode="0.00%">
                  <c:v>0.7548717948717949</c:v>
                </c:pt>
                <c:pt idx="1">
                  <c:v>0.15025641025641026</c:v>
                </c:pt>
                <c:pt idx="2" formatCode="0.00%">
                  <c:v>9.4871794871794882E-2</c:v>
                </c:pt>
              </c:numCache>
            </c:numRef>
          </c:val>
          <c:extLst>
            <c:ext xmlns:c16="http://schemas.microsoft.com/office/drawing/2014/chart" uri="{C3380CC4-5D6E-409C-BE32-E72D297353CC}">
              <c16:uniqueId val="{0000000D-2833-425F-A268-0AAD6376C07F}"/>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IN" sz="1800" b="1" i="0" u="none" strike="noStrike" kern="1200" baseline="0">
                <a:solidFill>
                  <a:prstClr val="black">
                    <a:lumMod val="65000"/>
                    <a:lumOff val="35000"/>
                  </a:prstClr>
                </a:solidFill>
                <a:latin typeface="+mn-lt"/>
                <a:ea typeface="+mn-ea"/>
                <a:cs typeface="+mn-cs"/>
              </a:defRPr>
            </a:pPr>
            <a:r>
              <a:rPr lang="en-IN" sz="1800" b="1" i="0" u="none" strike="noStrike" kern="1200" baseline="0">
                <a:solidFill>
                  <a:prstClr val="black">
                    <a:lumMod val="65000"/>
                    <a:lumOff val="35000"/>
                  </a:prstClr>
                </a:solidFill>
                <a:latin typeface="+mn-lt"/>
                <a:ea typeface="+mn-ea"/>
                <a:cs typeface="+mn-cs"/>
              </a:rPr>
              <a:t>FSN Analysis</a:t>
            </a:r>
          </a:p>
        </c:rich>
      </c:tx>
      <c:overlay val="0"/>
      <c:spPr>
        <a:noFill/>
        <a:ln>
          <a:noFill/>
        </a:ln>
        <a:effectLst/>
      </c:spPr>
      <c:txPr>
        <a:bodyPr rot="0" spcFirstLastPara="1" vertOverflow="ellipsis" vert="horz" wrap="square" anchor="ctr" anchorCtr="1"/>
        <a:lstStyle/>
        <a:p>
          <a:pPr>
            <a:defRPr lang="en-IN" sz="1800" b="1" i="0" u="none" strike="noStrike" kern="1200" baseline="0">
              <a:solidFill>
                <a:prstClr val="black">
                  <a:lumMod val="65000"/>
                  <a:lumOff val="35000"/>
                </a:prst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7EF6-49A9-B12E-F422F0D9CDD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EF6-49A9-B12E-F422F0D9CDD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7EF6-49A9-B12E-F422F0D9CDD3}"/>
              </c:ext>
            </c:extLst>
          </c:dPt>
          <c:dLbls>
            <c:dLbl>
              <c:idx val="0"/>
              <c:layout>
                <c:manualLayout>
                  <c:x val="-1.8009077720013183E-2"/>
                  <c:y val="0.14720051609868082"/>
                </c:manualLayout>
              </c:layout>
              <c:tx>
                <c:rich>
                  <a:bodyPr/>
                  <a:lstStyle/>
                  <a:p>
                    <a:r>
                      <a:rPr lang="en-US"/>
                      <a:t>F: 2.77%</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7EF6-49A9-B12E-F422F0D9CDD3}"/>
                </c:ext>
              </c:extLst>
            </c:dLbl>
            <c:dLbl>
              <c:idx val="1"/>
              <c:tx>
                <c:rich>
                  <a:bodyPr/>
                  <a:lstStyle/>
                  <a:p>
                    <a:r>
                      <a:rPr lang="en-US"/>
                      <a:t>S: 30%</a:t>
                    </a:r>
                  </a:p>
                </c:rich>
              </c:tx>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7EF6-49A9-B12E-F422F0D9CDD3}"/>
                </c:ext>
              </c:extLst>
            </c:dLbl>
            <c:dLbl>
              <c:idx val="2"/>
              <c:tx>
                <c:rich>
                  <a:bodyPr/>
                  <a:lstStyle/>
                  <a:p>
                    <a:r>
                      <a:rPr lang="en-US"/>
                      <a:t>N: 67.69%</a:t>
                    </a:r>
                  </a:p>
                </c:rich>
              </c:tx>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7EF6-49A9-B12E-F422F0D9CDD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'FMSN Analysis (2012-2022) Excl'!$S$4:$S$6</c:f>
              <c:strCache>
                <c:ptCount val="3"/>
                <c:pt idx="0">
                  <c:v>F</c:v>
                </c:pt>
                <c:pt idx="1">
                  <c:v>S</c:v>
                </c:pt>
                <c:pt idx="2">
                  <c:v>N</c:v>
                </c:pt>
              </c:strCache>
            </c:strRef>
          </c:cat>
          <c:val>
            <c:numRef>
              <c:f>'FMSN Analysis (2012-2022) Excl'!$T$4:$T$6</c:f>
              <c:numCache>
                <c:formatCode>#,##0</c:formatCode>
                <c:ptCount val="3"/>
                <c:pt idx="0">
                  <c:v>1442</c:v>
                </c:pt>
                <c:pt idx="1">
                  <c:v>21727</c:v>
                </c:pt>
                <c:pt idx="2">
                  <c:v>56136</c:v>
                </c:pt>
              </c:numCache>
            </c:numRef>
          </c:val>
          <c:extLst>
            <c:ext xmlns:c16="http://schemas.microsoft.com/office/drawing/2014/chart" uri="{C3380CC4-5D6E-409C-BE32-E72D297353CC}">
              <c16:uniqueId val="{00000006-7EF6-49A9-B12E-F422F0D9CDD3}"/>
            </c:ext>
          </c:extLst>
        </c:ser>
        <c:ser>
          <c:idx val="1"/>
          <c:order val="1"/>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7EF6-49A9-B12E-F422F0D9CDD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7EF6-49A9-B12E-F422F0D9CDD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7EF6-49A9-B12E-F422F0D9CDD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'FMSN Analysis (2012-2022) Excl'!$S$4:$S$6</c:f>
              <c:strCache>
                <c:ptCount val="3"/>
                <c:pt idx="0">
                  <c:v>F</c:v>
                </c:pt>
                <c:pt idx="1">
                  <c:v>S</c:v>
                </c:pt>
                <c:pt idx="2">
                  <c:v>N</c:v>
                </c:pt>
              </c:strCache>
            </c:strRef>
          </c:cat>
          <c:val>
            <c:numRef>
              <c:f>'FMSN Analysis (2012-2022) Excl'!$U$4:$U$6</c:f>
              <c:numCache>
                <c:formatCode>0%</c:formatCode>
                <c:ptCount val="3"/>
                <c:pt idx="0" formatCode="0.00%">
                  <c:v>1.8182964504129626E-2</c:v>
                </c:pt>
                <c:pt idx="1">
                  <c:v>0.27396759346825544</c:v>
                </c:pt>
                <c:pt idx="2" formatCode="0.00%">
                  <c:v>0.70784944202761491</c:v>
                </c:pt>
              </c:numCache>
            </c:numRef>
          </c:val>
          <c:extLst>
            <c:ext xmlns:c16="http://schemas.microsoft.com/office/drawing/2014/chart" uri="{C3380CC4-5D6E-409C-BE32-E72D297353CC}">
              <c16:uniqueId val="{0000000D-7EF6-49A9-B12E-F422F0D9CDD3}"/>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1" i="0" u="none" strike="noStrike" kern="1200" baseline="0">
                <a:solidFill>
                  <a:prstClr val="black">
                    <a:lumMod val="65000"/>
                    <a:lumOff val="35000"/>
                  </a:prstClr>
                </a:solidFill>
                <a:latin typeface="+mn-lt"/>
                <a:ea typeface="+mn-ea"/>
                <a:cs typeface="+mn-cs"/>
              </a:defRPr>
            </a:pPr>
            <a:r>
              <a:rPr lang="en-US" sz="2000" b="1" i="0" u="none" strike="noStrike" kern="1200" baseline="0">
                <a:solidFill>
                  <a:prstClr val="black">
                    <a:lumMod val="65000"/>
                    <a:lumOff val="35000"/>
                  </a:prstClr>
                </a:solidFill>
                <a:latin typeface="+mn-lt"/>
                <a:ea typeface="+mn-ea"/>
                <a:cs typeface="+mn-cs"/>
              </a:rPr>
              <a:t>VED Analysis</a:t>
            </a:r>
          </a:p>
        </c:rich>
      </c:tx>
      <c:overlay val="0"/>
      <c:spPr>
        <a:noFill/>
        <a:ln>
          <a:noFill/>
        </a:ln>
        <a:effectLst/>
      </c:spPr>
      <c:txPr>
        <a:bodyPr rot="0" spcFirstLastPara="1" vertOverflow="ellipsis" vert="horz" wrap="square" anchor="ctr" anchorCtr="1"/>
        <a:lstStyle/>
        <a:p>
          <a:pPr>
            <a:defRPr lang="en-US" sz="2128" b="1" i="0" u="none" strike="noStrike" kern="1200" baseline="0">
              <a:solidFill>
                <a:prstClr val="black">
                  <a:lumMod val="65000"/>
                  <a:lumOff val="35000"/>
                </a:prst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443-4A26-AABD-2342A8B0962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443-4A26-AABD-2342A8B0962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443-4A26-AABD-2342A8B0962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'[RAWEC Material Criticality Analysis-2023-09-07-v1.1.xlsx]VED Analysis'!$N$16:$N$18</c:f>
              <c:strCache>
                <c:ptCount val="3"/>
                <c:pt idx="0">
                  <c:v>V</c:v>
                </c:pt>
                <c:pt idx="1">
                  <c:v>E</c:v>
                </c:pt>
                <c:pt idx="2">
                  <c:v>D</c:v>
                </c:pt>
              </c:strCache>
            </c:strRef>
          </c:cat>
          <c:val>
            <c:numRef>
              <c:f>'[RAWEC Material Criticality Analysis-2023-09-07-v1.1.xlsx]VED Analysis'!$O$16:$O$18</c:f>
              <c:numCache>
                <c:formatCode>General</c:formatCode>
                <c:ptCount val="3"/>
                <c:pt idx="0">
                  <c:v>1526</c:v>
                </c:pt>
                <c:pt idx="1">
                  <c:v>2048</c:v>
                </c:pt>
                <c:pt idx="2">
                  <c:v>19431</c:v>
                </c:pt>
              </c:numCache>
            </c:numRef>
          </c:val>
          <c:extLst>
            <c:ext xmlns:c16="http://schemas.microsoft.com/office/drawing/2014/chart" uri="{C3380CC4-5D6E-409C-BE32-E72D297353CC}">
              <c16:uniqueId val="{00000006-8443-4A26-AABD-2342A8B09624}"/>
            </c:ext>
          </c:extLst>
        </c:ser>
        <c:ser>
          <c:idx val="1"/>
          <c:order val="1"/>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8443-4A26-AABD-2342A8B0962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8443-4A26-AABD-2342A8B0962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8443-4A26-AABD-2342A8B0962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'[RAWEC Material Criticality Analysis-2023-09-07-v1.1.xlsx]VED Analysis'!$N$16:$N$18</c:f>
              <c:strCache>
                <c:ptCount val="3"/>
                <c:pt idx="0">
                  <c:v>V</c:v>
                </c:pt>
                <c:pt idx="1">
                  <c:v>E</c:v>
                </c:pt>
                <c:pt idx="2">
                  <c:v>D</c:v>
                </c:pt>
              </c:strCache>
            </c:strRef>
          </c:cat>
          <c:val>
            <c:numRef>
              <c:f>'[RAWEC Material Criticality Analysis-2023-09-07-v1.1.xlsx]VED Analysis'!$P$16:$P$18</c:f>
              <c:numCache>
                <c:formatCode>General</c:formatCode>
                <c:ptCount val="3"/>
                <c:pt idx="0">
                  <c:v>6.6333399999999996</c:v>
                </c:pt>
                <c:pt idx="1">
                  <c:v>8.9024099999999997</c:v>
                </c:pt>
                <c:pt idx="2">
                  <c:v>84.464200000000005</c:v>
                </c:pt>
              </c:numCache>
            </c:numRef>
          </c:val>
          <c:extLst>
            <c:ext xmlns:c16="http://schemas.microsoft.com/office/drawing/2014/chart" uri="{C3380CC4-5D6E-409C-BE32-E72D297353CC}">
              <c16:uniqueId val="{0000000D-8443-4A26-AABD-2342A8B09624}"/>
            </c:ext>
          </c:extLst>
        </c:ser>
        <c:dLbls>
          <c:dLblPos val="ctr"/>
          <c:showLegendKey val="0"/>
          <c:showVal val="0"/>
          <c:showCatName val="0"/>
          <c:showSerName val="0"/>
          <c:showPercent val="1"/>
          <c:showBubbleSize val="0"/>
          <c:showLeaderLines val="1"/>
        </c:dLbls>
        <c:firstSliceAng val="81"/>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Stock Value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'XYZ Analysis'!$R$4</c:f>
              <c:strCache>
                <c:ptCount val="1"/>
                <c:pt idx="0">
                  <c:v>Value in MSAR</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273-4D56-95EA-0750CFEFF49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273-4D56-95EA-0750CFEFF49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1273-4D56-95EA-0750CFEFF495}"/>
              </c:ext>
            </c:extLst>
          </c:dPt>
          <c:dLbls>
            <c:dLbl>
              <c:idx val="0"/>
              <c:tx>
                <c:rich>
                  <a:bodyPr/>
                  <a:lstStyle/>
                  <a:p>
                    <a:r>
                      <a:rPr lang="en-US"/>
                      <a:t>X: 75%</a:t>
                    </a:r>
                  </a:p>
                </c:rich>
              </c:tx>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1273-4D56-95EA-0750CFEFF495}"/>
                </c:ext>
              </c:extLst>
            </c:dLbl>
            <c:dLbl>
              <c:idx val="1"/>
              <c:tx>
                <c:rich>
                  <a:bodyPr/>
                  <a:lstStyle/>
                  <a:p>
                    <a:r>
                      <a:rPr lang="en-US"/>
                      <a:t>Y: 15%</a:t>
                    </a:r>
                  </a:p>
                </c:rich>
              </c:tx>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1273-4D56-95EA-0750CFEFF495}"/>
                </c:ext>
              </c:extLst>
            </c:dLbl>
            <c:dLbl>
              <c:idx val="2"/>
              <c:layout>
                <c:manualLayout>
                  <c:x val="7.1036240132306486E-2"/>
                  <c:y val="0.14663994774988004"/>
                </c:manualLayout>
              </c:layout>
              <c:tx>
                <c:rich>
                  <a:bodyPr/>
                  <a:lstStyle/>
                  <a:p>
                    <a:r>
                      <a:rPr lang="en-US"/>
                      <a:t>Z: 10%</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1273-4D56-95EA-0750CFEFF49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'XYZ Analysis'!$Q$5:$Q$7</c:f>
              <c:strCache>
                <c:ptCount val="3"/>
                <c:pt idx="0">
                  <c:v>X</c:v>
                </c:pt>
                <c:pt idx="1">
                  <c:v>Y</c:v>
                </c:pt>
                <c:pt idx="2">
                  <c:v>Z</c:v>
                </c:pt>
              </c:strCache>
            </c:strRef>
          </c:cat>
          <c:val>
            <c:numRef>
              <c:f>'XYZ Analysis'!$R$5:$R$7</c:f>
              <c:numCache>
                <c:formatCode>General</c:formatCode>
                <c:ptCount val="3"/>
                <c:pt idx="0">
                  <c:v>183.25</c:v>
                </c:pt>
                <c:pt idx="1">
                  <c:v>36.409999999999997</c:v>
                </c:pt>
                <c:pt idx="2">
                  <c:v>23.06</c:v>
                </c:pt>
              </c:numCache>
            </c:numRef>
          </c:val>
          <c:extLst>
            <c:ext xmlns:c16="http://schemas.microsoft.com/office/drawing/2014/chart" uri="{C3380CC4-5D6E-409C-BE32-E72D297353CC}">
              <c16:uniqueId val="{00000006-1273-4D56-95EA-0750CFEFF495}"/>
            </c:ext>
          </c:extLst>
        </c:ser>
        <c:ser>
          <c:idx val="1"/>
          <c:order val="1"/>
          <c:tx>
            <c:strRef>
              <c:f>'XYZ Analysis'!$S$4</c:f>
              <c:strCache>
                <c:ptCount val="1"/>
                <c:pt idx="0">
                  <c:v>Percentage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1273-4D56-95EA-0750CFEFF49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1273-4D56-95EA-0750CFEFF49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1273-4D56-95EA-0750CFEFF49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'XYZ Analysis'!$Q$5:$Q$7</c:f>
              <c:strCache>
                <c:ptCount val="3"/>
                <c:pt idx="0">
                  <c:v>X</c:v>
                </c:pt>
                <c:pt idx="1">
                  <c:v>Y</c:v>
                </c:pt>
                <c:pt idx="2">
                  <c:v>Z</c:v>
                </c:pt>
              </c:strCache>
            </c:strRef>
          </c:cat>
          <c:val>
            <c:numRef>
              <c:f>'XYZ Analysis'!$S$5:$S$7</c:f>
              <c:numCache>
                <c:formatCode>_(* #,##0_);_(* \(#,##0\);_(* "-"_);_(@_)</c:formatCode>
                <c:ptCount val="3"/>
                <c:pt idx="0">
                  <c:v>75.497395553385857</c:v>
                </c:pt>
                <c:pt idx="1">
                  <c:v>15.001701254438238</c:v>
                </c:pt>
                <c:pt idx="2">
                  <c:v>9.5009031921759046</c:v>
                </c:pt>
              </c:numCache>
            </c:numRef>
          </c:val>
          <c:extLst>
            <c:ext xmlns:c16="http://schemas.microsoft.com/office/drawing/2014/chart" uri="{C3380CC4-5D6E-409C-BE32-E72D297353CC}">
              <c16:uniqueId val="{0000000D-1273-4D56-95EA-0750CFEFF495}"/>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70C0"/>
                </a:solidFill>
                <a:latin typeface="Optima"/>
                <a:ea typeface="+mn-ea"/>
                <a:cs typeface="+mn-cs"/>
              </a:defRPr>
            </a:pPr>
            <a:r>
              <a:rPr lang="en-US" sz="1200" b="1">
                <a:solidFill>
                  <a:srgbClr val="0070C0"/>
                </a:solidFill>
                <a:latin typeface="Optima"/>
              </a:rPr>
              <a:t>Optimized Value</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70C0"/>
              </a:solidFill>
              <a:latin typeface="Optima"/>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'Inv Value Optimization'!$F$27:$F$36</c:f>
              <c:strCache>
                <c:ptCount val="9"/>
                <c:pt idx="0">
                  <c:v> 3F </c:v>
                </c:pt>
                <c:pt idx="1">
                  <c:v> 3S </c:v>
                </c:pt>
                <c:pt idx="2">
                  <c:v> 3N </c:v>
                </c:pt>
                <c:pt idx="3">
                  <c:v> 2F </c:v>
                </c:pt>
                <c:pt idx="4">
                  <c:v> 2S </c:v>
                </c:pt>
                <c:pt idx="5">
                  <c:v> 2N </c:v>
                </c:pt>
                <c:pt idx="6">
                  <c:v> 1F </c:v>
                </c:pt>
                <c:pt idx="7">
                  <c:v> 1S </c:v>
                </c:pt>
                <c:pt idx="8">
                  <c:v> 1N </c:v>
                </c:pt>
              </c:strCache>
            </c:strRef>
          </c:cat>
          <c:val>
            <c:numRef>
              <c:f>'Inv Value Optimization'!$G$27:$G$36</c:f>
              <c:numCache>
                <c:formatCode>_(* #,##0.00_);_(* \(#,##0.00\);_(* "-"??_);_(@_)</c:formatCode>
                <c:ptCount val="10"/>
                <c:pt idx="0">
                  <c:v>0.60453697249999938</c:v>
                </c:pt>
                <c:pt idx="1">
                  <c:v>8.6437007866669635</c:v>
                </c:pt>
                <c:pt idx="2">
                  <c:v>-17.220345184996297</c:v>
                </c:pt>
                <c:pt idx="3">
                  <c:v>-0.62134497333333338</c:v>
                </c:pt>
                <c:pt idx="4">
                  <c:v>4.4503850283333435</c:v>
                </c:pt>
                <c:pt idx="5">
                  <c:v>-19.858364969995442</c:v>
                </c:pt>
                <c:pt idx="6">
                  <c:v>-1.1203565581000006</c:v>
                </c:pt>
                <c:pt idx="7">
                  <c:v>-7.0558049969999246</c:v>
                </c:pt>
                <c:pt idx="8">
                  <c:v>-48.34671122758045</c:v>
                </c:pt>
                <c:pt idx="9">
                  <c:v>-80.524305123505144</c:v>
                </c:pt>
              </c:numCache>
            </c:numRef>
          </c:val>
          <c:smooth val="0"/>
          <c:extLst>
            <c:ext xmlns:c16="http://schemas.microsoft.com/office/drawing/2014/chart" uri="{C3380CC4-5D6E-409C-BE32-E72D297353CC}">
              <c16:uniqueId val="{00000000-15A9-4692-B01A-73D90C4B9109}"/>
            </c:ext>
          </c:extLst>
        </c:ser>
        <c:dLbls>
          <c:showLegendKey val="0"/>
          <c:showVal val="0"/>
          <c:showCatName val="0"/>
          <c:showSerName val="0"/>
          <c:showPercent val="0"/>
          <c:showBubbleSize val="0"/>
        </c:dLbls>
        <c:smooth val="0"/>
        <c:axId val="310098671"/>
        <c:axId val="310110319"/>
      </c:lineChart>
      <c:catAx>
        <c:axId val="310098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0110319"/>
        <c:crosses val="autoZero"/>
        <c:auto val="1"/>
        <c:lblAlgn val="ctr"/>
        <c:lblOffset val="100"/>
        <c:noMultiLvlLbl val="0"/>
      </c:catAx>
      <c:valAx>
        <c:axId val="310110319"/>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0098671"/>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accent1">
          <a:lumMod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1B4F-4E1C-B99A-C91D9D056DA9}"/>
              </c:ext>
            </c:extLst>
          </c:dPt>
          <c:dPt>
            <c:idx val="2"/>
            <c:invertIfNegative val="0"/>
            <c:bubble3D val="0"/>
            <c:spPr>
              <a:solidFill>
                <a:srgbClr val="92D050"/>
              </a:solidFill>
              <a:ln>
                <a:noFill/>
              </a:ln>
              <a:effectLst/>
            </c:spPr>
            <c:extLst>
              <c:ext xmlns:c16="http://schemas.microsoft.com/office/drawing/2014/chart" uri="{C3380CC4-5D6E-409C-BE32-E72D297353CC}">
                <c16:uniqueId val="{00000003-1B4F-4E1C-B99A-C91D9D056DA9}"/>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70C0"/>
                    </a:solidFill>
                    <a:latin typeface="Optim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Sheet1!$B$4:$B$7</c:f>
              <c:strCache>
                <c:ptCount val="4"/>
                <c:pt idx="0">
                  <c:v>Lagging Peers</c:v>
                </c:pt>
                <c:pt idx="1">
                  <c:v>Company 2024 Status</c:v>
                </c:pt>
                <c:pt idx="2">
                  <c:v>Company 2025 Predictions</c:v>
                </c:pt>
                <c:pt idx="3">
                  <c:v>Leading Peers</c:v>
                </c:pt>
              </c:strCache>
            </c:strRef>
          </c:cat>
          <c:val>
            <c:numRef>
              <c:f>Sheet1!$C$4:$C$7</c:f>
              <c:numCache>
                <c:formatCode>0.0000</c:formatCode>
                <c:ptCount val="4"/>
                <c:pt idx="0">
                  <c:v>3.0000000000000001E-3</c:v>
                </c:pt>
                <c:pt idx="1">
                  <c:v>2E-3</c:v>
                </c:pt>
                <c:pt idx="2">
                  <c:v>1.8400000000000001E-3</c:v>
                </c:pt>
                <c:pt idx="3">
                  <c:v>1.1000000000000001E-3</c:v>
                </c:pt>
              </c:numCache>
            </c:numRef>
          </c:val>
          <c:extLst>
            <c:ext xmlns:c16="http://schemas.microsoft.com/office/drawing/2014/chart" uri="{C3380CC4-5D6E-409C-BE32-E72D297353CC}">
              <c16:uniqueId val="{00000004-1B4F-4E1C-B99A-C91D9D056DA9}"/>
            </c:ext>
          </c:extLst>
        </c:ser>
        <c:dLbls>
          <c:showLegendKey val="0"/>
          <c:showVal val="0"/>
          <c:showCatName val="0"/>
          <c:showSerName val="0"/>
          <c:showPercent val="0"/>
          <c:showBubbleSize val="0"/>
        </c:dLbls>
        <c:gapWidth val="219"/>
        <c:overlap val="-27"/>
        <c:axId val="670473744"/>
        <c:axId val="670476624"/>
      </c:barChart>
      <c:catAx>
        <c:axId val="67047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70C0"/>
                </a:solidFill>
                <a:latin typeface="Optima"/>
                <a:ea typeface="+mn-ea"/>
                <a:cs typeface="+mn-cs"/>
              </a:defRPr>
            </a:pPr>
            <a:endParaRPr lang="en-US"/>
          </a:p>
        </c:txPr>
        <c:crossAx val="670476624"/>
        <c:crosses val="autoZero"/>
        <c:auto val="1"/>
        <c:lblAlgn val="ctr"/>
        <c:lblOffset val="100"/>
        <c:noMultiLvlLbl val="0"/>
      </c:catAx>
      <c:valAx>
        <c:axId val="670476624"/>
        <c:scaling>
          <c:orientation val="minMax"/>
        </c:scaling>
        <c:delete val="1"/>
        <c:axPos val="l"/>
        <c:numFmt formatCode="0.0000" sourceLinked="1"/>
        <c:majorTickMark val="none"/>
        <c:minorTickMark val="none"/>
        <c:tickLblPos val="nextTo"/>
        <c:crossAx val="670473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73A2-4FC4-A51B-547B7AD61DB3}"/>
              </c:ext>
            </c:extLst>
          </c:dPt>
          <c:dPt>
            <c:idx val="2"/>
            <c:invertIfNegative val="0"/>
            <c:bubble3D val="0"/>
            <c:spPr>
              <a:solidFill>
                <a:srgbClr val="92D050"/>
              </a:solidFill>
              <a:ln>
                <a:noFill/>
              </a:ln>
              <a:effectLst/>
            </c:spPr>
            <c:extLst>
              <c:ext xmlns:c16="http://schemas.microsoft.com/office/drawing/2014/chart" uri="{C3380CC4-5D6E-409C-BE32-E72D297353CC}">
                <c16:uniqueId val="{00000003-73A2-4FC4-A51B-547B7AD61DB3}"/>
              </c:ext>
            </c:extLst>
          </c:dPt>
          <c:dLbls>
            <c:dLbl>
              <c:idx val="0"/>
              <c:tx>
                <c:rich>
                  <a:bodyPr/>
                  <a:lstStyle/>
                  <a:p>
                    <a:r>
                      <a:rPr lang="en-US"/>
                      <a:t>0.3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9D5-4801-B7AD-57F4B146DFF8}"/>
                </c:ext>
              </c:extLst>
            </c:dLbl>
            <c:dLbl>
              <c:idx val="1"/>
              <c:tx>
                <c:rich>
                  <a:bodyPr/>
                  <a:lstStyle/>
                  <a:p>
                    <a:r>
                      <a:rPr lang="en-US"/>
                      <a:t>0.2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3A2-4FC4-A51B-547B7AD61DB3}"/>
                </c:ext>
              </c:extLst>
            </c:dLbl>
            <c:dLbl>
              <c:idx val="2"/>
              <c:tx>
                <c:rich>
                  <a:bodyPr/>
                  <a:lstStyle/>
                  <a:p>
                    <a:r>
                      <a:rPr lang="en-US"/>
                      <a:t>0.16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3A2-4FC4-A51B-547B7AD61DB3}"/>
                </c:ext>
              </c:extLst>
            </c:dLbl>
            <c:dLbl>
              <c:idx val="3"/>
              <c:tx>
                <c:rich>
                  <a:bodyPr/>
                  <a:lstStyle/>
                  <a:p>
                    <a:r>
                      <a:rPr lang="en-US"/>
                      <a:t>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9D5-4801-B7AD-57F4B146DFF8}"/>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70C0"/>
                    </a:solidFill>
                    <a:latin typeface="Optim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Sheet1!$B$4:$B$7</c:f>
              <c:strCache>
                <c:ptCount val="4"/>
                <c:pt idx="0">
                  <c:v>Lagging Peers</c:v>
                </c:pt>
                <c:pt idx="1">
                  <c:v>Company 2024 Status</c:v>
                </c:pt>
                <c:pt idx="2">
                  <c:v>Company 2025 Predictions</c:v>
                </c:pt>
                <c:pt idx="3">
                  <c:v>Leading Peers</c:v>
                </c:pt>
              </c:strCache>
            </c:strRef>
          </c:cat>
          <c:val>
            <c:numRef>
              <c:f>Sheet1!$C$4:$C$7</c:f>
              <c:numCache>
                <c:formatCode>0.000</c:formatCode>
                <c:ptCount val="4"/>
                <c:pt idx="0">
                  <c:v>0.08</c:v>
                </c:pt>
                <c:pt idx="1">
                  <c:v>7.0000000000000007E-2</c:v>
                </c:pt>
                <c:pt idx="2">
                  <c:v>6.4400000000000013E-2</c:v>
                </c:pt>
                <c:pt idx="3">
                  <c:v>0.04</c:v>
                </c:pt>
              </c:numCache>
            </c:numRef>
          </c:val>
          <c:extLst>
            <c:ext xmlns:c16="http://schemas.microsoft.com/office/drawing/2014/chart" uri="{C3380CC4-5D6E-409C-BE32-E72D297353CC}">
              <c16:uniqueId val="{00000004-73A2-4FC4-A51B-547B7AD61DB3}"/>
            </c:ext>
          </c:extLst>
        </c:ser>
        <c:dLbls>
          <c:showLegendKey val="0"/>
          <c:showVal val="0"/>
          <c:showCatName val="0"/>
          <c:showSerName val="0"/>
          <c:showPercent val="0"/>
          <c:showBubbleSize val="0"/>
        </c:dLbls>
        <c:gapWidth val="219"/>
        <c:overlap val="-27"/>
        <c:axId val="670473744"/>
        <c:axId val="670476624"/>
      </c:barChart>
      <c:catAx>
        <c:axId val="67047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70C0"/>
                </a:solidFill>
                <a:latin typeface="Optima"/>
                <a:ea typeface="+mn-ea"/>
                <a:cs typeface="+mn-cs"/>
              </a:defRPr>
            </a:pPr>
            <a:endParaRPr lang="en-US"/>
          </a:p>
        </c:txPr>
        <c:crossAx val="670476624"/>
        <c:crosses val="autoZero"/>
        <c:auto val="1"/>
        <c:lblAlgn val="ctr"/>
        <c:lblOffset val="100"/>
        <c:noMultiLvlLbl val="0"/>
      </c:catAx>
      <c:valAx>
        <c:axId val="670476624"/>
        <c:scaling>
          <c:orientation val="minMax"/>
        </c:scaling>
        <c:delete val="1"/>
        <c:axPos val="l"/>
        <c:numFmt formatCode="0.000" sourceLinked="1"/>
        <c:majorTickMark val="none"/>
        <c:minorTickMark val="none"/>
        <c:tickLblPos val="nextTo"/>
        <c:crossAx val="670473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45BD-4E1B-BEB5-D801774B0BE4}"/>
              </c:ext>
            </c:extLst>
          </c:dPt>
          <c:dPt>
            <c:idx val="2"/>
            <c:invertIfNegative val="0"/>
            <c:bubble3D val="0"/>
            <c:spPr>
              <a:solidFill>
                <a:srgbClr val="92D050"/>
              </a:solidFill>
              <a:ln>
                <a:noFill/>
              </a:ln>
              <a:effectLst/>
            </c:spPr>
            <c:extLst>
              <c:ext xmlns:c16="http://schemas.microsoft.com/office/drawing/2014/chart" uri="{C3380CC4-5D6E-409C-BE32-E72D297353CC}">
                <c16:uniqueId val="{00000003-45BD-4E1B-BEB5-D801774B0BE4}"/>
              </c:ext>
            </c:extLst>
          </c:dPt>
          <c:dLbls>
            <c:dLbl>
              <c:idx val="0"/>
              <c:tx>
                <c:rich>
                  <a:bodyPr/>
                  <a:lstStyle/>
                  <a:p>
                    <a:r>
                      <a:rPr lang="en-US"/>
                      <a:t>0.8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C9A-458F-8F33-0319AE5F8AC3}"/>
                </c:ext>
              </c:extLst>
            </c:dLbl>
            <c:dLbl>
              <c:idx val="1"/>
              <c:tx>
                <c:rich>
                  <a:bodyPr/>
                  <a:lstStyle/>
                  <a:p>
                    <a:r>
                      <a:rPr lang="en-US"/>
                      <a:t>0.7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5BD-4E1B-BEB5-D801774B0BE4}"/>
                </c:ext>
              </c:extLst>
            </c:dLbl>
            <c:dLbl>
              <c:idx val="2"/>
              <c:tx>
                <c:rich>
                  <a:bodyPr/>
                  <a:lstStyle/>
                  <a:p>
                    <a:r>
                      <a:rPr lang="en-US"/>
                      <a:t>0.64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5BD-4E1B-BEB5-D801774B0BE4}"/>
                </c:ext>
              </c:extLst>
            </c:dLbl>
            <c:dLbl>
              <c:idx val="3"/>
              <c:tx>
                <c:rich>
                  <a:bodyPr/>
                  <a:lstStyle/>
                  <a:p>
                    <a:r>
                      <a:rPr lang="en-US"/>
                      <a:t>0.4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C9A-458F-8F33-0319AE5F8AC3}"/>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70C0"/>
                    </a:solidFill>
                    <a:latin typeface="Optim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Sheet1!$B$4:$B$7</c:f>
              <c:strCache>
                <c:ptCount val="4"/>
                <c:pt idx="0">
                  <c:v>Lagging Peers</c:v>
                </c:pt>
                <c:pt idx="1">
                  <c:v>Company 2024 Status</c:v>
                </c:pt>
                <c:pt idx="2">
                  <c:v>Company 2025 Predictions</c:v>
                </c:pt>
                <c:pt idx="3">
                  <c:v>Leading Peers</c:v>
                </c:pt>
              </c:strCache>
            </c:strRef>
          </c:cat>
          <c:val>
            <c:numRef>
              <c:f>Sheet1!$C$4:$C$7</c:f>
              <c:numCache>
                <c:formatCode>0.000</c:formatCode>
                <c:ptCount val="4"/>
                <c:pt idx="0">
                  <c:v>0.08</c:v>
                </c:pt>
                <c:pt idx="1">
                  <c:v>7.0000000000000007E-2</c:v>
                </c:pt>
                <c:pt idx="2">
                  <c:v>6.4400000000000013E-2</c:v>
                </c:pt>
                <c:pt idx="3">
                  <c:v>0.04</c:v>
                </c:pt>
              </c:numCache>
            </c:numRef>
          </c:val>
          <c:extLst>
            <c:ext xmlns:c16="http://schemas.microsoft.com/office/drawing/2014/chart" uri="{C3380CC4-5D6E-409C-BE32-E72D297353CC}">
              <c16:uniqueId val="{00000004-45BD-4E1B-BEB5-D801774B0BE4}"/>
            </c:ext>
          </c:extLst>
        </c:ser>
        <c:dLbls>
          <c:showLegendKey val="0"/>
          <c:showVal val="0"/>
          <c:showCatName val="0"/>
          <c:showSerName val="0"/>
          <c:showPercent val="0"/>
          <c:showBubbleSize val="0"/>
        </c:dLbls>
        <c:gapWidth val="219"/>
        <c:overlap val="-27"/>
        <c:axId val="670473744"/>
        <c:axId val="670476624"/>
      </c:barChart>
      <c:catAx>
        <c:axId val="67047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70C0"/>
                </a:solidFill>
                <a:latin typeface="Optima"/>
                <a:ea typeface="+mn-ea"/>
                <a:cs typeface="+mn-cs"/>
              </a:defRPr>
            </a:pPr>
            <a:endParaRPr lang="en-US"/>
          </a:p>
        </c:txPr>
        <c:crossAx val="670476624"/>
        <c:crosses val="autoZero"/>
        <c:auto val="1"/>
        <c:lblAlgn val="ctr"/>
        <c:lblOffset val="100"/>
        <c:noMultiLvlLbl val="0"/>
      </c:catAx>
      <c:valAx>
        <c:axId val="670476624"/>
        <c:scaling>
          <c:orientation val="minMax"/>
        </c:scaling>
        <c:delete val="1"/>
        <c:axPos val="l"/>
        <c:numFmt formatCode="0.000" sourceLinked="1"/>
        <c:majorTickMark val="none"/>
        <c:minorTickMark val="none"/>
        <c:tickLblPos val="nextTo"/>
        <c:crossAx val="670473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D39E-446A-A8A8-ED85B8B18EFF}"/>
              </c:ext>
            </c:extLst>
          </c:dPt>
          <c:dPt>
            <c:idx val="2"/>
            <c:invertIfNegative val="0"/>
            <c:bubble3D val="0"/>
            <c:spPr>
              <a:solidFill>
                <a:srgbClr val="92D050"/>
              </a:solidFill>
              <a:ln>
                <a:noFill/>
              </a:ln>
              <a:effectLst/>
            </c:spPr>
            <c:extLst>
              <c:ext xmlns:c16="http://schemas.microsoft.com/office/drawing/2014/chart" uri="{C3380CC4-5D6E-409C-BE32-E72D297353CC}">
                <c16:uniqueId val="{00000003-D39E-446A-A8A8-ED85B8B18EFF}"/>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70C0"/>
                    </a:solidFill>
                    <a:latin typeface="Optim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Sheet1!$B$4:$B$7</c:f>
              <c:strCache>
                <c:ptCount val="4"/>
                <c:pt idx="0">
                  <c:v>Lagging Peers</c:v>
                </c:pt>
                <c:pt idx="1">
                  <c:v>Company 2024 Status</c:v>
                </c:pt>
                <c:pt idx="2">
                  <c:v>Company 2025 Predictions</c:v>
                </c:pt>
                <c:pt idx="3">
                  <c:v>Leading Peers</c:v>
                </c:pt>
              </c:strCache>
            </c:strRef>
          </c:cat>
          <c:val>
            <c:numRef>
              <c:f>Sheet1!$C$4:$C$7</c:f>
              <c:numCache>
                <c:formatCode>0.000</c:formatCode>
                <c:ptCount val="4"/>
                <c:pt idx="0">
                  <c:v>0.7</c:v>
                </c:pt>
                <c:pt idx="1">
                  <c:v>0.9</c:v>
                </c:pt>
                <c:pt idx="2">
                  <c:v>0.8</c:v>
                </c:pt>
                <c:pt idx="3">
                  <c:v>0.4</c:v>
                </c:pt>
              </c:numCache>
            </c:numRef>
          </c:val>
          <c:extLst>
            <c:ext xmlns:c16="http://schemas.microsoft.com/office/drawing/2014/chart" uri="{C3380CC4-5D6E-409C-BE32-E72D297353CC}">
              <c16:uniqueId val="{00000004-D39E-446A-A8A8-ED85B8B18EFF}"/>
            </c:ext>
          </c:extLst>
        </c:ser>
        <c:dLbls>
          <c:showLegendKey val="0"/>
          <c:showVal val="0"/>
          <c:showCatName val="0"/>
          <c:showSerName val="0"/>
          <c:showPercent val="0"/>
          <c:showBubbleSize val="0"/>
        </c:dLbls>
        <c:gapWidth val="219"/>
        <c:overlap val="-27"/>
        <c:axId val="670473744"/>
        <c:axId val="670476624"/>
      </c:barChart>
      <c:catAx>
        <c:axId val="67047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70C0"/>
                </a:solidFill>
                <a:latin typeface="Optima"/>
                <a:ea typeface="+mn-ea"/>
                <a:cs typeface="+mn-cs"/>
              </a:defRPr>
            </a:pPr>
            <a:endParaRPr lang="en-US"/>
          </a:p>
        </c:txPr>
        <c:crossAx val="670476624"/>
        <c:crosses val="autoZero"/>
        <c:auto val="1"/>
        <c:lblAlgn val="ctr"/>
        <c:lblOffset val="100"/>
        <c:noMultiLvlLbl val="0"/>
      </c:catAx>
      <c:valAx>
        <c:axId val="670476624"/>
        <c:scaling>
          <c:orientation val="minMax"/>
        </c:scaling>
        <c:delete val="1"/>
        <c:axPos val="l"/>
        <c:numFmt formatCode="0.000" sourceLinked="1"/>
        <c:majorTickMark val="none"/>
        <c:minorTickMark val="none"/>
        <c:tickLblPos val="nextTo"/>
        <c:crossAx val="670473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D40C-4F13-9950-152ADB20E601}"/>
              </c:ext>
            </c:extLst>
          </c:dPt>
          <c:dPt>
            <c:idx val="2"/>
            <c:invertIfNegative val="0"/>
            <c:bubble3D val="0"/>
            <c:spPr>
              <a:solidFill>
                <a:srgbClr val="92D050"/>
              </a:solidFill>
              <a:ln>
                <a:noFill/>
              </a:ln>
              <a:effectLst/>
            </c:spPr>
            <c:extLst>
              <c:ext xmlns:c16="http://schemas.microsoft.com/office/drawing/2014/chart" uri="{C3380CC4-5D6E-409C-BE32-E72D297353CC}">
                <c16:uniqueId val="{00000003-D40C-4F13-9950-152ADB20E601}"/>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70C0"/>
                    </a:solidFill>
                    <a:latin typeface="Optim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Sheet1!$B$4:$B$7</c:f>
              <c:strCache>
                <c:ptCount val="4"/>
                <c:pt idx="0">
                  <c:v>Lagging Peers</c:v>
                </c:pt>
                <c:pt idx="1">
                  <c:v>Company 2024 Status</c:v>
                </c:pt>
                <c:pt idx="2">
                  <c:v>Company 2025 Predictions</c:v>
                </c:pt>
                <c:pt idx="3">
                  <c:v>Leading Peers</c:v>
                </c:pt>
              </c:strCache>
            </c:strRef>
          </c:cat>
          <c:val>
            <c:numRef>
              <c:f>Sheet1!$C$4:$C$7</c:f>
              <c:numCache>
                <c:formatCode>0.000</c:formatCode>
                <c:ptCount val="4"/>
                <c:pt idx="0">
                  <c:v>0.7</c:v>
                </c:pt>
                <c:pt idx="1">
                  <c:v>0.9</c:v>
                </c:pt>
                <c:pt idx="2">
                  <c:v>0.8</c:v>
                </c:pt>
                <c:pt idx="3">
                  <c:v>0.4</c:v>
                </c:pt>
              </c:numCache>
            </c:numRef>
          </c:val>
          <c:extLst>
            <c:ext xmlns:c16="http://schemas.microsoft.com/office/drawing/2014/chart" uri="{C3380CC4-5D6E-409C-BE32-E72D297353CC}">
              <c16:uniqueId val="{00000004-D40C-4F13-9950-152ADB20E601}"/>
            </c:ext>
          </c:extLst>
        </c:ser>
        <c:dLbls>
          <c:showLegendKey val="0"/>
          <c:showVal val="0"/>
          <c:showCatName val="0"/>
          <c:showSerName val="0"/>
          <c:showPercent val="0"/>
          <c:showBubbleSize val="0"/>
        </c:dLbls>
        <c:gapWidth val="219"/>
        <c:overlap val="-27"/>
        <c:axId val="670473744"/>
        <c:axId val="670476624"/>
      </c:barChart>
      <c:catAx>
        <c:axId val="67047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70C0"/>
                </a:solidFill>
                <a:latin typeface="Optima"/>
                <a:ea typeface="+mn-ea"/>
                <a:cs typeface="+mn-cs"/>
              </a:defRPr>
            </a:pPr>
            <a:endParaRPr lang="en-US"/>
          </a:p>
        </c:txPr>
        <c:crossAx val="670476624"/>
        <c:crosses val="autoZero"/>
        <c:auto val="1"/>
        <c:lblAlgn val="ctr"/>
        <c:lblOffset val="100"/>
        <c:noMultiLvlLbl val="0"/>
      </c:catAx>
      <c:valAx>
        <c:axId val="670476624"/>
        <c:scaling>
          <c:orientation val="minMax"/>
        </c:scaling>
        <c:delete val="1"/>
        <c:axPos val="l"/>
        <c:numFmt formatCode="0.000" sourceLinked="1"/>
        <c:majorTickMark val="none"/>
        <c:minorTickMark val="none"/>
        <c:tickLblPos val="nextTo"/>
        <c:crossAx val="670473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10479B"/>
                </a:solidFill>
                <a:latin typeface="Optima" panose="02000503060000020004"/>
                <a:ea typeface="+mn-ea"/>
                <a:cs typeface="+mn-cs"/>
              </a:defRPr>
            </a:pPr>
            <a:r>
              <a:rPr lang="en-IN" b="1">
                <a:solidFill>
                  <a:srgbClr val="10479B"/>
                </a:solidFill>
                <a:latin typeface="Optima" panose="02000503060000020004"/>
              </a:rPr>
              <a:t>Country wise Opportunities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10479B"/>
              </a:solidFill>
              <a:latin typeface="Optima" panose="02000503060000020004"/>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041C-4349-B16C-8E33969A73E4}"/>
              </c:ext>
            </c:extLst>
          </c:dPt>
          <c:dPt>
            <c:idx val="1"/>
            <c:invertIfNegative val="0"/>
            <c:bubble3D val="0"/>
            <c:spPr>
              <a:solidFill>
                <a:srgbClr val="21CBF9"/>
              </a:solidFill>
              <a:ln>
                <a:noFill/>
              </a:ln>
              <a:effectLst/>
            </c:spPr>
            <c:extLst>
              <c:ext xmlns:c16="http://schemas.microsoft.com/office/drawing/2014/chart" uri="{C3380CC4-5D6E-409C-BE32-E72D297353CC}">
                <c16:uniqueId val="{00000002-041C-4349-B16C-8E33969A73E4}"/>
              </c:ext>
            </c:extLst>
          </c:dPt>
          <c:dPt>
            <c:idx val="2"/>
            <c:invertIfNegative val="0"/>
            <c:bubble3D val="0"/>
            <c:spPr>
              <a:solidFill>
                <a:srgbClr val="92D050"/>
              </a:solidFill>
              <a:ln>
                <a:noFill/>
              </a:ln>
              <a:effectLst/>
            </c:spPr>
            <c:extLst>
              <c:ext xmlns:c16="http://schemas.microsoft.com/office/drawing/2014/chart" uri="{C3380CC4-5D6E-409C-BE32-E72D297353CC}">
                <c16:uniqueId val="{00000003-041C-4349-B16C-8E33969A73E4}"/>
              </c:ext>
            </c:extLst>
          </c:dPt>
          <c:dPt>
            <c:idx val="3"/>
            <c:invertIfNegative val="0"/>
            <c:bubble3D val="0"/>
            <c:spPr>
              <a:solidFill>
                <a:srgbClr val="FFFF00"/>
              </a:solidFill>
              <a:ln>
                <a:noFill/>
              </a:ln>
              <a:effectLst/>
            </c:spPr>
            <c:extLst>
              <c:ext xmlns:c16="http://schemas.microsoft.com/office/drawing/2014/chart" uri="{C3380CC4-5D6E-409C-BE32-E72D297353CC}">
                <c16:uniqueId val="{00000004-041C-4349-B16C-8E33969A73E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041C-4349-B16C-8E33969A73E4}"/>
              </c:ext>
            </c:extLst>
          </c:dPt>
          <c:dPt>
            <c:idx val="5"/>
            <c:invertIfNegative val="0"/>
            <c:bubble3D val="0"/>
            <c:spPr>
              <a:solidFill>
                <a:srgbClr val="FFC000"/>
              </a:solidFill>
              <a:ln>
                <a:noFill/>
              </a:ln>
              <a:effectLst/>
            </c:spPr>
            <c:extLst>
              <c:ext xmlns:c16="http://schemas.microsoft.com/office/drawing/2014/chart" uri="{C3380CC4-5D6E-409C-BE32-E72D297353CC}">
                <c16:uniqueId val="{00000006-041C-4349-B16C-8E33969A73E4}"/>
              </c:ext>
            </c:extLst>
          </c:dPt>
          <c:dPt>
            <c:idx val="6"/>
            <c:invertIfNegative val="0"/>
            <c:bubble3D val="0"/>
            <c:spPr>
              <a:solidFill>
                <a:srgbClr val="10479B"/>
              </a:solidFill>
              <a:ln>
                <a:noFill/>
              </a:ln>
              <a:effectLst/>
            </c:spPr>
            <c:extLst>
              <c:ext xmlns:c16="http://schemas.microsoft.com/office/drawing/2014/chart" uri="{C3380CC4-5D6E-409C-BE32-E72D297353CC}">
                <c16:uniqueId val="{00000007-041C-4349-B16C-8E33969A73E4}"/>
              </c:ext>
            </c:extLst>
          </c:dPt>
          <c:dPt>
            <c:idx val="7"/>
            <c:invertIfNegative val="0"/>
            <c:bubble3D val="0"/>
            <c:spPr>
              <a:solidFill>
                <a:srgbClr val="002060"/>
              </a:solidFill>
              <a:ln>
                <a:noFill/>
              </a:ln>
              <a:effectLst/>
            </c:spPr>
            <c:extLst>
              <c:ext xmlns:c16="http://schemas.microsoft.com/office/drawing/2014/chart" uri="{C3380CC4-5D6E-409C-BE32-E72D297353CC}">
                <c16:uniqueId val="{00000008-041C-4349-B16C-8E33969A73E4}"/>
              </c:ext>
            </c:extLst>
          </c:dPt>
          <c:dPt>
            <c:idx val="8"/>
            <c:invertIfNegative val="0"/>
            <c:bubble3D val="0"/>
            <c:spPr>
              <a:solidFill>
                <a:srgbClr val="666699"/>
              </a:solidFill>
              <a:ln>
                <a:noFill/>
              </a:ln>
              <a:effectLst/>
            </c:spPr>
            <c:extLst>
              <c:ext xmlns:c16="http://schemas.microsoft.com/office/drawing/2014/chart" uri="{C3380CC4-5D6E-409C-BE32-E72D297353CC}">
                <c16:uniqueId val="{00000009-041C-4349-B16C-8E33969A73E4}"/>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0479B"/>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Sheet6!$A$4:$A$12</c:f>
              <c:strCache>
                <c:ptCount val="9"/>
                <c:pt idx="0">
                  <c:v>United Arab Emirates</c:v>
                </c:pt>
                <c:pt idx="1">
                  <c:v>Brazil</c:v>
                </c:pt>
                <c:pt idx="2">
                  <c:v>Canada</c:v>
                </c:pt>
                <c:pt idx="3">
                  <c:v>Germany</c:v>
                </c:pt>
                <c:pt idx="4">
                  <c:v>France</c:v>
                </c:pt>
                <c:pt idx="5">
                  <c:v>India</c:v>
                </c:pt>
                <c:pt idx="6">
                  <c:v>Saudi Arabia</c:v>
                </c:pt>
                <c:pt idx="7">
                  <c:v>United States</c:v>
                </c:pt>
                <c:pt idx="8">
                  <c:v>South Africa</c:v>
                </c:pt>
              </c:strCache>
            </c:strRef>
          </c:cat>
          <c:val>
            <c:numRef>
              <c:f>Sheet6!$B$4:$B$12</c:f>
              <c:numCache>
                <c:formatCode>General</c:formatCode>
                <c:ptCount val="9"/>
                <c:pt idx="0">
                  <c:v>2</c:v>
                </c:pt>
                <c:pt idx="1">
                  <c:v>2</c:v>
                </c:pt>
                <c:pt idx="2">
                  <c:v>1</c:v>
                </c:pt>
                <c:pt idx="3">
                  <c:v>1</c:v>
                </c:pt>
                <c:pt idx="4">
                  <c:v>2</c:v>
                </c:pt>
                <c:pt idx="5">
                  <c:v>7</c:v>
                </c:pt>
                <c:pt idx="6">
                  <c:v>6</c:v>
                </c:pt>
                <c:pt idx="7">
                  <c:v>12</c:v>
                </c:pt>
                <c:pt idx="8">
                  <c:v>2</c:v>
                </c:pt>
              </c:numCache>
            </c:numRef>
          </c:val>
          <c:extLst>
            <c:ext xmlns:c16="http://schemas.microsoft.com/office/drawing/2014/chart" uri="{C3380CC4-5D6E-409C-BE32-E72D297353CC}">
              <c16:uniqueId val="{00000000-041C-4349-B16C-8E33969A73E4}"/>
            </c:ext>
          </c:extLst>
        </c:ser>
        <c:dLbls>
          <c:dLblPos val="outEnd"/>
          <c:showLegendKey val="0"/>
          <c:showVal val="1"/>
          <c:showCatName val="0"/>
          <c:showSerName val="0"/>
          <c:showPercent val="0"/>
          <c:showBubbleSize val="0"/>
        </c:dLbls>
        <c:gapWidth val="219"/>
        <c:overlap val="-27"/>
        <c:axId val="51567071"/>
        <c:axId val="44989343"/>
      </c:barChart>
      <c:catAx>
        <c:axId val="5156707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10479B"/>
                </a:solidFill>
                <a:latin typeface="Optima" panose="02000503060000020004"/>
                <a:ea typeface="+mn-ea"/>
                <a:cs typeface="+mn-cs"/>
              </a:defRPr>
            </a:pPr>
            <a:endParaRPr lang="en-US"/>
          </a:p>
        </c:txPr>
        <c:crossAx val="44989343"/>
        <c:crosses val="autoZero"/>
        <c:auto val="1"/>
        <c:lblAlgn val="ctr"/>
        <c:lblOffset val="100"/>
        <c:noMultiLvlLbl val="0"/>
      </c:catAx>
      <c:valAx>
        <c:axId val="44989343"/>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10479B"/>
                </a:solidFill>
                <a:latin typeface="Optima" panose="02000503060000020004"/>
                <a:ea typeface="+mn-ea"/>
                <a:cs typeface="+mn-cs"/>
              </a:defRPr>
            </a:pPr>
            <a:endParaRPr lang="en-US"/>
          </a:p>
        </c:txPr>
        <c:crossAx val="51567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kumimoji="0" lang="en-US" sz="1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Opportunities on SAP Apps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bar"/>
        <c:grouping val="clustered"/>
        <c:varyColors val="0"/>
        <c:ser>
          <c:idx val="0"/>
          <c:order val="0"/>
          <c:tx>
            <c:strRef>
              <c:f>Sheet7!$A$4</c:f>
              <c:strCache>
                <c:ptCount val="1"/>
                <c:pt idx="0">
                  <c:v>PiLog's Lean Data Governance</c:v>
                </c:pt>
              </c:strCache>
            </c:strRef>
          </c:tx>
          <c:spPr>
            <a:solidFill>
              <a:schemeClr val="accent1"/>
            </a:solidFill>
            <a:ln w="19050">
              <a:solidFill>
                <a:schemeClr val="lt1"/>
              </a:solidFill>
            </a:ln>
            <a:effectLst/>
          </c:spPr>
          <c:invertIfNegative val="0"/>
          <c:val>
            <c:numRef>
              <c:f>Sheet7!$B$4</c:f>
              <c:numCache>
                <c:formatCode>General</c:formatCode>
                <c:ptCount val="1"/>
                <c:pt idx="0">
                  <c:v>6</c:v>
                </c:pt>
              </c:numCache>
            </c:numRef>
          </c:val>
          <c:extLst>
            <c:ext xmlns:c16="http://schemas.microsoft.com/office/drawing/2014/chart" uri="{C3380CC4-5D6E-409C-BE32-E72D297353CC}">
              <c16:uniqueId val="{00000000-3548-4661-A400-D65D6B444FA0}"/>
            </c:ext>
          </c:extLst>
        </c:ser>
        <c:ser>
          <c:idx val="1"/>
          <c:order val="1"/>
          <c:tx>
            <c:strRef>
              <c:f>Sheet7!$A$5</c:f>
              <c:strCache>
                <c:ptCount val="1"/>
                <c:pt idx="0">
                  <c:v>PiLog's Material Master Taxonomy on MDG SAP S/4HANA</c:v>
                </c:pt>
              </c:strCache>
            </c:strRef>
          </c:tx>
          <c:spPr>
            <a:solidFill>
              <a:schemeClr val="accent2"/>
            </a:solidFill>
            <a:ln w="19050">
              <a:solidFill>
                <a:schemeClr val="lt1"/>
              </a:solidFill>
            </a:ln>
            <a:effectLst/>
          </c:spPr>
          <c:invertIfNegative val="0"/>
          <c:val>
            <c:numRef>
              <c:f>Sheet7!$B$5</c:f>
              <c:numCache>
                <c:formatCode>General</c:formatCode>
                <c:ptCount val="1"/>
                <c:pt idx="0">
                  <c:v>29</c:v>
                </c:pt>
              </c:numCache>
            </c:numRef>
          </c:val>
          <c:extLst>
            <c:ext xmlns:c16="http://schemas.microsoft.com/office/drawing/2014/chart" uri="{C3380CC4-5D6E-409C-BE32-E72D297353CC}">
              <c16:uniqueId val="{00000001-3548-4661-A400-D65D6B444FA0}"/>
            </c:ext>
          </c:extLst>
        </c:ser>
        <c:dLbls>
          <c:showLegendKey val="0"/>
          <c:showVal val="0"/>
          <c:showCatName val="0"/>
          <c:showSerName val="0"/>
          <c:showPercent val="0"/>
          <c:showBubbleSize val="0"/>
        </c:dLbls>
        <c:gapWidth val="150"/>
        <c:axId val="447097103"/>
        <c:axId val="447096143"/>
      </c:barChart>
      <c:valAx>
        <c:axId val="4470961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10479B"/>
                </a:solidFill>
                <a:latin typeface="Optima" panose="02000503060000020004"/>
                <a:ea typeface="+mn-ea"/>
                <a:cs typeface="+mn-cs"/>
              </a:defRPr>
            </a:pPr>
            <a:endParaRPr lang="en-US"/>
          </a:p>
        </c:txPr>
        <c:crossAx val="447097103"/>
        <c:crosses val="autoZero"/>
        <c:crossBetween val="between"/>
      </c:valAx>
      <c:catAx>
        <c:axId val="447097103"/>
        <c:scaling>
          <c:orientation val="minMax"/>
        </c:scaling>
        <c:delete val="0"/>
        <c:axPos val="l"/>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09614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10479B"/>
              </a:solidFill>
              <a:latin typeface="Optima" panose="02000503060000020004"/>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IN" sz="2000" b="1" i="0" u="none" strike="noStrike" kern="1200" baseline="0" dirty="0">
                <a:solidFill>
                  <a:srgbClr val="26B4E9"/>
                </a:solidFill>
                <a:latin typeface="Optima" pitchFamily="2" charset="0"/>
                <a:ea typeface="+mn-ea"/>
                <a:cs typeface="+mn-cs"/>
              </a:defRPr>
            </a:pPr>
            <a:r>
              <a:rPr lang="en-IN" sz="1200" b="1" kern="1200">
                <a:solidFill>
                  <a:srgbClr val="26B4E9"/>
                </a:solidFill>
                <a:latin typeface="Optima" pitchFamily="2" charset="0"/>
                <a:ea typeface="+mn-ea"/>
                <a:cs typeface="+mn-cs"/>
              </a:rPr>
              <a:t>DQ Level Wise Count</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IN" sz="2000" b="1" i="0" u="none" strike="noStrike" kern="1200" baseline="0" dirty="0">
              <a:solidFill>
                <a:srgbClr val="26B4E9"/>
              </a:solidFill>
              <a:latin typeface="Optima" pitchFamily="2" charset="0"/>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0"/>
              <c:layout>
                <c:manualLayout>
                  <c:x val="-5.0925337632079971E-17"/>
                  <c:y val="-6.48148148148148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4D5-42E2-A8C7-D4790A876F1A}"/>
                </c:ext>
              </c:extLst>
            </c:dLbl>
            <c:dLbl>
              <c:idx val="1"/>
              <c:layout>
                <c:manualLayout>
                  <c:x val="0"/>
                  <c:y val="-4.16666666666666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4D5-42E2-A8C7-D4790A876F1A}"/>
                </c:ext>
              </c:extLst>
            </c:dLbl>
            <c:dLbl>
              <c:idx val="2"/>
              <c:layout>
                <c:manualLayout>
                  <c:x val="3.8888888888888785E-2"/>
                  <c:y val="-3.2407407407407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4D5-42E2-A8C7-D4790A876F1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Sheet1!$G$7:$G$9</c:f>
              <c:strCache>
                <c:ptCount val="3"/>
                <c:pt idx="0">
                  <c:v>Basic Structuring</c:v>
                </c:pt>
                <c:pt idx="1">
                  <c:v>Advance Structuring</c:v>
                </c:pt>
                <c:pt idx="2">
                  <c:v>Enrichment </c:v>
                </c:pt>
              </c:strCache>
            </c:strRef>
          </c:cat>
          <c:val>
            <c:numRef>
              <c:f>Sheet1!$H$7:$H$9</c:f>
              <c:numCache>
                <c:formatCode>#,##0</c:formatCode>
                <c:ptCount val="3"/>
                <c:pt idx="0">
                  <c:v>16900</c:v>
                </c:pt>
                <c:pt idx="1">
                  <c:v>67500</c:v>
                </c:pt>
                <c:pt idx="2">
                  <c:v>15600</c:v>
                </c:pt>
              </c:numCache>
            </c:numRef>
          </c:val>
          <c:extLst>
            <c:ext xmlns:c16="http://schemas.microsoft.com/office/drawing/2014/chart" uri="{C3380CC4-5D6E-409C-BE32-E72D297353CC}">
              <c16:uniqueId val="{00000003-D4D5-42E2-A8C7-D4790A876F1A}"/>
            </c:ext>
          </c:extLst>
        </c:ser>
        <c:dLbls>
          <c:showLegendKey val="0"/>
          <c:showVal val="1"/>
          <c:showCatName val="0"/>
          <c:showSerName val="0"/>
          <c:showPercent val="0"/>
          <c:showBubbleSize val="0"/>
        </c:dLbls>
        <c:gapWidth val="150"/>
        <c:shape val="box"/>
        <c:axId val="273752879"/>
        <c:axId val="273769679"/>
        <c:axId val="0"/>
      </c:bar3DChart>
      <c:catAx>
        <c:axId val="27375287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70C0"/>
                </a:solidFill>
                <a:latin typeface="+mn-lt"/>
                <a:ea typeface="+mn-ea"/>
                <a:cs typeface="+mn-cs"/>
              </a:defRPr>
            </a:pPr>
            <a:endParaRPr lang="en-US"/>
          </a:p>
        </c:txPr>
        <c:crossAx val="273769679"/>
        <c:crosses val="autoZero"/>
        <c:auto val="1"/>
        <c:lblAlgn val="ctr"/>
        <c:lblOffset val="100"/>
        <c:noMultiLvlLbl val="0"/>
      </c:catAx>
      <c:valAx>
        <c:axId val="27376967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70C0"/>
                </a:solidFill>
                <a:latin typeface="+mn-lt"/>
                <a:ea typeface="+mn-ea"/>
                <a:cs typeface="+mn-cs"/>
              </a:defRPr>
            </a:pPr>
            <a:endParaRPr lang="en-US"/>
          </a:p>
        </c:txPr>
        <c:crossAx val="2737528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Sheet8!$A$4:$A$6</cx:f>
        <cx:lvl ptCount="3">
          <cx:pt idx="0">Buy</cx:pt>
          <cx:pt idx="1">Contact</cx:pt>
          <cx:pt idx="2">Trial</cx:pt>
        </cx:lvl>
      </cx:strDim>
      <cx:numDim type="val">
        <cx:f>Sheet8!$B$4:$B$6</cx:f>
        <cx:lvl ptCount="3" formatCode="General">
          <cx:pt idx="0">18</cx:pt>
          <cx:pt idx="1">13</cx:pt>
          <cx:pt idx="2">4</cx:pt>
        </cx:lvl>
      </cx:numDim>
    </cx:data>
  </cx:chartData>
  <cx:chart>
    <cx:title pos="t" align="ctr" overlay="0">
      <cx:tx>
        <cx:txData>
          <cx:v>Request Type</cx:v>
        </cx:txData>
      </cx:tx>
      <cx:txPr>
        <a:bodyPr spcFirstLastPara="1" vertOverflow="ellipsis" horzOverflow="overflow" wrap="square" lIns="0" tIns="0" rIns="0" bIns="0" anchor="ctr" anchorCtr="1"/>
        <a:lstStyle/>
        <a:p>
          <a:pPr algn="ctr" rtl="0">
            <a:defRPr/>
          </a:pPr>
          <a:r>
            <a:rPr lang="en-US" sz="1400" b="1" i="0" u="none" strike="noStrike" baseline="0">
              <a:solidFill>
                <a:srgbClr val="10479B"/>
              </a:solidFill>
              <a:latin typeface="Optima" panose="02000503060000020004"/>
            </a:rPr>
            <a:t>Request Type</a:t>
          </a:r>
        </a:p>
      </cx:txPr>
    </cx:title>
    <cx:plotArea>
      <cx:plotAreaRegion>
        <cx:series layoutId="funnel" uniqueId="{5755D654-F31A-4686-8C99-4E63E50D7606}">
          <cx:dataLabels>
            <cx:txPr>
              <a:bodyPr spcFirstLastPara="1" vertOverflow="ellipsis" horzOverflow="overflow" wrap="square" lIns="0" tIns="0" rIns="0" bIns="0" anchor="ctr" anchorCtr="1"/>
              <a:lstStyle/>
              <a:p>
                <a:pPr algn="ctr" rtl="0">
                  <a:defRPr b="1">
                    <a:solidFill>
                      <a:srgbClr val="10479B"/>
                    </a:solidFill>
                    <a:latin typeface="Optima" panose="02000503060000020004"/>
                    <a:ea typeface="Optima" panose="02000503060000020004"/>
                    <a:cs typeface="Optima" panose="02000503060000020004"/>
                  </a:defRPr>
                </a:pPr>
                <a:endParaRPr lang="en-US" sz="900" b="1" i="0" u="none" strike="noStrike" baseline="0">
                  <a:solidFill>
                    <a:srgbClr val="10479B"/>
                  </a:solidFill>
                  <a:latin typeface="Optima" panose="02000503060000020004"/>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a:solidFill>
                  <a:srgbClr val="10479B"/>
                </a:solidFill>
                <a:latin typeface="Optima" panose="02000503060000020004"/>
                <a:ea typeface="Optima" panose="02000503060000020004"/>
                <a:cs typeface="Optima" panose="02000503060000020004"/>
              </a:defRPr>
            </a:pPr>
            <a:endParaRPr lang="en-US" sz="900" b="0" i="0" u="none" strike="noStrike" baseline="0">
              <a:solidFill>
                <a:srgbClr val="10479B"/>
              </a:solidFill>
              <a:latin typeface="Optima" panose="02000503060000020004"/>
            </a:endParaRPr>
          </a:p>
        </cx:txPr>
      </cx:axis>
    </cx:plotArea>
  </cx:chart>
  <cx:spPr>
    <a:ln>
      <a:solidFill>
        <a:schemeClr val="accent1"/>
      </a:solid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9">
  <a:schemeClr val="accent6"/>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omments/modernComment_7FF64C31_5C5FA88.xml><?xml version="1.0" encoding="utf-8"?>
<p188:cmLst xmlns:a="http://schemas.openxmlformats.org/drawingml/2006/main" xmlns:r="http://schemas.openxmlformats.org/officeDocument/2006/relationships" xmlns:p188="http://schemas.microsoft.com/office/powerpoint/2018/8/main">
  <p188:cm id="{A6A713DD-EDC2-3D41-A7C3-B8AE651E1337}" authorId="{A281A31F-A47B-3033-6B82-6E35655BA59A}" created="2025-03-29T10:30:44.687">
    <pc:sldMkLst xmlns:pc="http://schemas.microsoft.com/office/powerpoint/2013/main/command">
      <pc:docMk/>
      <pc:sldMk cId="96860808" sldId="2146847793"/>
    </pc:sldMkLst>
    <p188:txBody>
      <a:bodyPr/>
      <a:lstStyle/>
      <a:p>
        <a:r>
          <a:rPr lang="en-US"/>
          <a:t>Please replace with new screenshots using new UI</a:t>
        </a:r>
      </a:p>
    </p188:txBody>
  </p188:cm>
</p188:cmLst>
</file>

<file path=ppt/comments/modernComment_7FF64DE5_7D3890E7.xml><?xml version="1.0" encoding="utf-8"?>
<p188:cmLst xmlns:a="http://schemas.openxmlformats.org/drawingml/2006/main" xmlns:r="http://schemas.openxmlformats.org/officeDocument/2006/relationships" xmlns:p188="http://schemas.microsoft.com/office/powerpoint/2018/8/main">
  <p188:cm id="{4D018529-061D-4649-A8C1-9992C3A68B31}" authorId="{A281A31F-A47B-3033-6B82-6E35655BA59A}" created="2025-03-29T10:47:37.112">
    <pc:sldMkLst xmlns:pc="http://schemas.microsoft.com/office/powerpoint/2013/main/command">
      <pc:docMk/>
      <pc:sldMk cId="2100859111" sldId="2146848229"/>
    </pc:sldMkLst>
    <p188:replyLst>
      <p188:reply id="{0D432A34-D37B-48F5-A637-1CDD4AC4297C}" authorId="{A7EC0FC0-8794-E2D3-190A-106C83ECC444}" created="2025-04-02T08:45:37.450">
        <p188:txBody>
          <a:bodyPr/>
          <a:lstStyle/>
          <a:p>
            <a:r>
              <a:rPr lang="en-IN"/>
              <a:t>Slide 113 added andhi</a:t>
            </a:r>
          </a:p>
        </p188:txBody>
      </p188:reply>
    </p188:replyLst>
    <p188:txBody>
      <a:bodyPr/>
      <a:lstStyle/>
      <a:p>
        <a:r>
          <a:rPr lang="en-US"/>
          <a:t>This is the slide from 2006, we need to modernize it</a:t>
        </a:r>
      </a:p>
    </p188:txBody>
  </p188:cm>
</p188:cmLst>
</file>

<file path=ppt/comments/modernComment_7FFFFED4_843C0AD.xml><?xml version="1.0" encoding="utf-8"?>
<p188:cmLst xmlns:a="http://schemas.openxmlformats.org/drawingml/2006/main" xmlns:r="http://schemas.openxmlformats.org/officeDocument/2006/relationships" xmlns:p188="http://schemas.microsoft.com/office/powerpoint/2018/8/main">
  <p188:cm id="{0E5B590F-5F88-0843-A90F-672CFD6688D6}" authorId="{A281A31F-A47B-3033-6B82-6E35655BA59A}" created="2025-03-30T17:45:27.383">
    <pc:sldMkLst xmlns:pc="http://schemas.microsoft.com/office/powerpoint/2013/main/command">
      <pc:docMk/>
      <pc:sldMk cId="360890255" sldId="2147483348"/>
    </pc:sldMkLst>
    <p188:replyLst>
      <p188:reply id="{2E79B38D-9F83-124C-9ED2-6589387BE72A}" authorId="{474F4C2D-3041-272F-D04B-DAA1D7997BC8}" created="2025-04-01T08:27:51.090">
        <p188:txBody>
          <a:bodyPr/>
          <a:lstStyle/>
          <a:p>
            <a:r>
              <a:rPr lang="en-US"/>
              <a:t>Added</a:t>
            </a:r>
          </a:p>
        </p188:txBody>
      </p188:reply>
    </p188:replyLst>
    <p188:txBody>
      <a:bodyPr/>
      <a:lstStyle/>
      <a:p>
        <a:r>
          <a:rPr lang="en-US"/>
          <a:t>[@Uday Kiran] [@Shoukat Ali] Pls add the deal closure numbers</a:t>
        </a:r>
      </a:p>
    </p188:txBody>
  </p188:cm>
</p188:cmLst>
</file>

<file path=ppt/comments/modernComment_F64C53_0.xml><?xml version="1.0" encoding="utf-8"?>
<p188:cmLst xmlns:a="http://schemas.openxmlformats.org/drawingml/2006/main" xmlns:r="http://schemas.openxmlformats.org/officeDocument/2006/relationships" xmlns:p188="http://schemas.microsoft.com/office/powerpoint/2018/8/main">
  <p188:cm id="{B2DFF03C-16C6-B841-92E8-1569B6C1DE81}" authorId="{A281A31F-A47B-3033-6B82-6E35655BA59A}" created="2025-03-29T10:31:14.258">
    <pc:sldMkLst xmlns:pc="http://schemas.microsoft.com/office/powerpoint/2013/main/command">
      <pc:docMk/>
      <pc:sldMk cId="0" sldId="16141395"/>
    </pc:sldMkLst>
    <p188:txBody>
      <a:bodyPr/>
      <a:lstStyle/>
      <a:p>
        <a:r>
          <a:rPr lang="en-US"/>
          <a:t>[@Sasi Krishna] Pls use UI5 theme for all the screenshots…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1D958-D87C-4392-8B4A-6DEF2C930C1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IN"/>
        </a:p>
      </dgm:t>
    </dgm:pt>
    <dgm:pt modelId="{700A9DC5-FD01-4A17-BFA7-604BA748CB8B}">
      <dgm:prSet phldrT="[Text]" custT="1"/>
      <dgm:spPr>
        <a:solidFill>
          <a:srgbClr val="060C46"/>
        </a:solidFill>
      </dgm:spPr>
      <dgm:t>
        <a:bodyPr/>
        <a:lstStyle/>
        <a:p>
          <a:r>
            <a:rPr lang="en-US" sz="1600" b="1">
              <a:latin typeface="Optima" panose="02000503060000020004"/>
            </a:rPr>
            <a:t>GEN AI in MDM</a:t>
          </a:r>
          <a:endParaRPr lang="en-IN" sz="1600" b="1">
            <a:latin typeface="Optima" panose="02000503060000020004"/>
          </a:endParaRPr>
        </a:p>
      </dgm:t>
    </dgm:pt>
    <dgm:pt modelId="{E2171AF5-082E-4B8E-8FFD-9FBFAFBFC836}" type="parTrans" cxnId="{7DAA7295-C2E0-42A5-8C40-52DAA4B26181}">
      <dgm:prSet/>
      <dgm:spPr/>
      <dgm:t>
        <a:bodyPr/>
        <a:lstStyle/>
        <a:p>
          <a:endParaRPr lang="en-IN" sz="1600" b="1">
            <a:latin typeface="Optima" panose="02000503060000020004"/>
          </a:endParaRPr>
        </a:p>
      </dgm:t>
    </dgm:pt>
    <dgm:pt modelId="{578E654A-DA66-4739-B97B-5EFF77D09AC0}" type="sibTrans" cxnId="{7DAA7295-C2E0-42A5-8C40-52DAA4B26181}">
      <dgm:prSet/>
      <dgm:spPr/>
      <dgm:t>
        <a:bodyPr/>
        <a:lstStyle/>
        <a:p>
          <a:endParaRPr lang="en-IN" sz="1600" b="1">
            <a:latin typeface="Optima" panose="02000503060000020004"/>
          </a:endParaRPr>
        </a:p>
      </dgm:t>
    </dgm:pt>
    <dgm:pt modelId="{B3149536-B2C2-4401-949A-4B347A80A29D}">
      <dgm:prSet phldrT="[Text]" custT="1"/>
      <dgm:spPr>
        <a:solidFill>
          <a:srgbClr val="060C46"/>
        </a:solidFill>
      </dgm:spPr>
      <dgm:t>
        <a:bodyPr/>
        <a:lstStyle/>
        <a:p>
          <a:r>
            <a:rPr lang="en-US" sz="1150" b="1">
              <a:latin typeface="Optima" panose="02000503060000020004"/>
            </a:rPr>
            <a:t>Categorization</a:t>
          </a:r>
          <a:endParaRPr lang="en-IN" sz="1150" b="1">
            <a:latin typeface="Optima" panose="02000503060000020004"/>
          </a:endParaRPr>
        </a:p>
      </dgm:t>
    </dgm:pt>
    <dgm:pt modelId="{42FE89D7-2FC6-4158-A76A-446708AD7A40}" type="parTrans" cxnId="{5A87063A-1560-48E7-A7BA-0F486F27E3BE}">
      <dgm:prSet custT="1"/>
      <dgm:spPr/>
      <dgm:t>
        <a:bodyPr/>
        <a:lstStyle/>
        <a:p>
          <a:endParaRPr lang="en-IN" sz="1600" b="1">
            <a:latin typeface="Optima" panose="02000503060000020004"/>
          </a:endParaRPr>
        </a:p>
      </dgm:t>
    </dgm:pt>
    <dgm:pt modelId="{883E75E3-00A9-425E-8723-DD0FED1A88B8}" type="sibTrans" cxnId="{5A87063A-1560-48E7-A7BA-0F486F27E3BE}">
      <dgm:prSet/>
      <dgm:spPr/>
      <dgm:t>
        <a:bodyPr/>
        <a:lstStyle/>
        <a:p>
          <a:endParaRPr lang="en-IN" sz="1600" b="1">
            <a:latin typeface="Optima" panose="02000503060000020004"/>
          </a:endParaRPr>
        </a:p>
      </dgm:t>
    </dgm:pt>
    <dgm:pt modelId="{05629A62-9AF3-4A54-94B1-FB1E4C1CD156}">
      <dgm:prSet phldrT="[Text]" custT="1"/>
      <dgm:spPr>
        <a:solidFill>
          <a:srgbClr val="060C46"/>
        </a:solidFill>
      </dgm:spPr>
      <dgm:t>
        <a:bodyPr/>
        <a:lstStyle/>
        <a:p>
          <a:r>
            <a:rPr lang="en-US" sz="1150" b="1">
              <a:latin typeface="Optima" panose="02000503060000020004"/>
            </a:rPr>
            <a:t>Discover Data</a:t>
          </a:r>
          <a:endParaRPr lang="en-IN" sz="1150" b="1">
            <a:latin typeface="Optima" panose="02000503060000020004"/>
          </a:endParaRPr>
        </a:p>
      </dgm:t>
    </dgm:pt>
    <dgm:pt modelId="{025E99B1-CFF5-43D3-B440-9C0A403343FC}" type="parTrans" cxnId="{B48606CC-CEF3-4136-A9B3-0B77E00F0B4D}">
      <dgm:prSet custT="1"/>
      <dgm:spPr/>
      <dgm:t>
        <a:bodyPr/>
        <a:lstStyle/>
        <a:p>
          <a:endParaRPr lang="en-IN" sz="1600" b="1">
            <a:latin typeface="Optima" panose="02000503060000020004"/>
          </a:endParaRPr>
        </a:p>
      </dgm:t>
    </dgm:pt>
    <dgm:pt modelId="{6BD44293-9320-48DE-BC6B-DDFA5DB0F34A}" type="sibTrans" cxnId="{B48606CC-CEF3-4136-A9B3-0B77E00F0B4D}">
      <dgm:prSet/>
      <dgm:spPr/>
      <dgm:t>
        <a:bodyPr/>
        <a:lstStyle/>
        <a:p>
          <a:endParaRPr lang="en-IN" sz="1600" b="1">
            <a:latin typeface="Optima" panose="02000503060000020004"/>
          </a:endParaRPr>
        </a:p>
      </dgm:t>
    </dgm:pt>
    <dgm:pt modelId="{ADF6D054-4969-4F92-99F7-CE4023C00AFC}">
      <dgm:prSet phldrT="[Text]" custT="1"/>
      <dgm:spPr>
        <a:solidFill>
          <a:srgbClr val="060C46"/>
        </a:solidFill>
      </dgm:spPr>
      <dgm:t>
        <a:bodyPr/>
        <a:lstStyle/>
        <a:p>
          <a:r>
            <a:rPr lang="en-US" sz="1150" b="1">
              <a:latin typeface="Optima" panose="02000503060000020004"/>
            </a:rPr>
            <a:t>Acquisition</a:t>
          </a:r>
          <a:endParaRPr lang="en-IN" sz="1150" b="1">
            <a:latin typeface="Optima" panose="02000503060000020004"/>
          </a:endParaRPr>
        </a:p>
      </dgm:t>
    </dgm:pt>
    <dgm:pt modelId="{406A54C8-B447-40D6-B040-868279CEDC10}" type="parTrans" cxnId="{07A396BD-9346-40C6-8E6B-13188FE67145}">
      <dgm:prSet custT="1"/>
      <dgm:spPr/>
      <dgm:t>
        <a:bodyPr/>
        <a:lstStyle/>
        <a:p>
          <a:endParaRPr lang="en-IN" sz="1600" b="1">
            <a:latin typeface="Optima" panose="02000503060000020004"/>
          </a:endParaRPr>
        </a:p>
      </dgm:t>
    </dgm:pt>
    <dgm:pt modelId="{73BEC83C-8F49-4C5D-9EA3-2382D26B0928}" type="sibTrans" cxnId="{07A396BD-9346-40C6-8E6B-13188FE67145}">
      <dgm:prSet/>
      <dgm:spPr/>
      <dgm:t>
        <a:bodyPr/>
        <a:lstStyle/>
        <a:p>
          <a:endParaRPr lang="en-IN" sz="1600" b="1">
            <a:latin typeface="Optima" panose="02000503060000020004"/>
          </a:endParaRPr>
        </a:p>
      </dgm:t>
    </dgm:pt>
    <dgm:pt modelId="{C228EEFD-AD2D-4EAD-9E3B-D9C49A172893}">
      <dgm:prSet phldrT="[Text]" custT="1"/>
      <dgm:spPr>
        <a:solidFill>
          <a:srgbClr val="060C46"/>
        </a:solidFill>
      </dgm:spPr>
      <dgm:t>
        <a:bodyPr/>
        <a:lstStyle/>
        <a:p>
          <a:r>
            <a:rPr lang="en-US" sz="1150" b="1">
              <a:latin typeface="Optima" panose="02000503060000020004"/>
            </a:rPr>
            <a:t>Match &amp; Merge</a:t>
          </a:r>
          <a:endParaRPr lang="en-IN" sz="1150" b="1">
            <a:latin typeface="Optima" panose="02000503060000020004"/>
          </a:endParaRPr>
        </a:p>
      </dgm:t>
    </dgm:pt>
    <dgm:pt modelId="{5F8182BF-A33C-4422-B08B-F4AA3DCDA1B0}" type="parTrans" cxnId="{C06BB48F-BF27-4A76-8A4B-352441F1F22B}">
      <dgm:prSet custT="1"/>
      <dgm:spPr/>
      <dgm:t>
        <a:bodyPr/>
        <a:lstStyle/>
        <a:p>
          <a:endParaRPr lang="en-IN" sz="1600" b="1">
            <a:latin typeface="Optima" panose="02000503060000020004"/>
          </a:endParaRPr>
        </a:p>
      </dgm:t>
    </dgm:pt>
    <dgm:pt modelId="{EC010676-90C4-4FD1-8B7E-9F78F4258EC4}" type="sibTrans" cxnId="{C06BB48F-BF27-4A76-8A4B-352441F1F22B}">
      <dgm:prSet/>
      <dgm:spPr/>
      <dgm:t>
        <a:bodyPr/>
        <a:lstStyle/>
        <a:p>
          <a:endParaRPr lang="en-IN" sz="1600" b="1">
            <a:latin typeface="Optima" panose="02000503060000020004"/>
          </a:endParaRPr>
        </a:p>
      </dgm:t>
    </dgm:pt>
    <dgm:pt modelId="{F68E852A-3023-42CF-B3D6-9E8FAA67766D}">
      <dgm:prSet phldrT="[Text]" custT="1"/>
      <dgm:spPr>
        <a:solidFill>
          <a:srgbClr val="060C46"/>
        </a:solidFill>
      </dgm:spPr>
      <dgm:t>
        <a:bodyPr/>
        <a:lstStyle/>
        <a:p>
          <a:r>
            <a:rPr lang="en-US" sz="1150" b="1">
              <a:latin typeface="Optima" panose="02000503060000020004"/>
            </a:rPr>
            <a:t>Data Modelling</a:t>
          </a:r>
          <a:endParaRPr lang="en-IN" sz="1150" b="1">
            <a:latin typeface="Optima" panose="02000503060000020004"/>
          </a:endParaRPr>
        </a:p>
      </dgm:t>
    </dgm:pt>
    <dgm:pt modelId="{0DD9FE5D-4601-40E9-A835-71313A4E8616}" type="parTrans" cxnId="{74D406FA-2B4B-47FA-AAA4-1B7C6A4CFD2D}">
      <dgm:prSet/>
      <dgm:spPr/>
      <dgm:t>
        <a:bodyPr/>
        <a:lstStyle/>
        <a:p>
          <a:endParaRPr lang="en-IN"/>
        </a:p>
      </dgm:t>
    </dgm:pt>
    <dgm:pt modelId="{630C3177-5A7A-412F-9781-0109C7605E23}" type="sibTrans" cxnId="{74D406FA-2B4B-47FA-AAA4-1B7C6A4CFD2D}">
      <dgm:prSet/>
      <dgm:spPr/>
      <dgm:t>
        <a:bodyPr/>
        <a:lstStyle/>
        <a:p>
          <a:endParaRPr lang="en-IN"/>
        </a:p>
      </dgm:t>
    </dgm:pt>
    <dgm:pt modelId="{390B6771-4D23-4CAB-A2BB-86CFC5AC4629}">
      <dgm:prSet phldrT="[Text]" custT="1"/>
      <dgm:spPr>
        <a:solidFill>
          <a:srgbClr val="060C46"/>
        </a:solidFill>
      </dgm:spPr>
      <dgm:t>
        <a:bodyPr/>
        <a:lstStyle/>
        <a:p>
          <a:r>
            <a:rPr lang="en-US" sz="1150" b="1">
              <a:latin typeface="Optima" panose="02000503060000020004"/>
            </a:rPr>
            <a:t>Data Quality</a:t>
          </a:r>
          <a:endParaRPr lang="en-IN" sz="1150" b="1">
            <a:latin typeface="Optima" panose="02000503060000020004"/>
          </a:endParaRPr>
        </a:p>
      </dgm:t>
    </dgm:pt>
    <dgm:pt modelId="{D9FE80A9-ECC5-45B6-BC6F-3E66E2268DA7}" type="parTrans" cxnId="{3D06F2EC-6883-494F-ADED-804D6EDFFC3B}">
      <dgm:prSet/>
      <dgm:spPr/>
      <dgm:t>
        <a:bodyPr/>
        <a:lstStyle/>
        <a:p>
          <a:endParaRPr lang="en-IN"/>
        </a:p>
      </dgm:t>
    </dgm:pt>
    <dgm:pt modelId="{90BB8D88-C66F-4851-AA84-E324B40A36FB}" type="sibTrans" cxnId="{3D06F2EC-6883-494F-ADED-804D6EDFFC3B}">
      <dgm:prSet/>
      <dgm:spPr/>
      <dgm:t>
        <a:bodyPr/>
        <a:lstStyle/>
        <a:p>
          <a:endParaRPr lang="en-IN"/>
        </a:p>
      </dgm:t>
    </dgm:pt>
    <dgm:pt modelId="{1E743643-3069-46E0-9C60-DE23A2AE65D1}">
      <dgm:prSet phldrT="[Text]" custT="1"/>
      <dgm:spPr>
        <a:solidFill>
          <a:srgbClr val="060C46"/>
        </a:solidFill>
      </dgm:spPr>
      <dgm:t>
        <a:bodyPr/>
        <a:lstStyle/>
        <a:p>
          <a:r>
            <a:rPr lang="en-US" sz="1150" b="1">
              <a:latin typeface="Optima" panose="02000503060000020004"/>
            </a:rPr>
            <a:t>User Experince</a:t>
          </a:r>
          <a:endParaRPr lang="en-IN" sz="1150" b="1">
            <a:latin typeface="Optima" panose="02000503060000020004"/>
          </a:endParaRPr>
        </a:p>
      </dgm:t>
    </dgm:pt>
    <dgm:pt modelId="{0C8C97BE-B5F2-4ADA-9F10-1FE53CE33952}" type="parTrans" cxnId="{C8A8C3E0-3C74-4184-AF46-D0204EF7A4A2}">
      <dgm:prSet/>
      <dgm:spPr/>
      <dgm:t>
        <a:bodyPr/>
        <a:lstStyle/>
        <a:p>
          <a:endParaRPr lang="en-IN"/>
        </a:p>
      </dgm:t>
    </dgm:pt>
    <dgm:pt modelId="{0731D2A1-01C3-4962-89F9-255A41A64E6C}" type="sibTrans" cxnId="{C8A8C3E0-3C74-4184-AF46-D0204EF7A4A2}">
      <dgm:prSet/>
      <dgm:spPr/>
      <dgm:t>
        <a:bodyPr/>
        <a:lstStyle/>
        <a:p>
          <a:endParaRPr lang="en-IN"/>
        </a:p>
      </dgm:t>
    </dgm:pt>
    <dgm:pt modelId="{147CA786-7E83-405C-AAF7-7620824ADDD4}">
      <dgm:prSet phldrT="[Text]" custT="1"/>
      <dgm:spPr>
        <a:solidFill>
          <a:srgbClr val="060C46"/>
        </a:solidFill>
      </dgm:spPr>
      <dgm:t>
        <a:bodyPr/>
        <a:lstStyle/>
        <a:p>
          <a:r>
            <a:rPr lang="en-US" sz="1150" b="1">
              <a:latin typeface="Optima" panose="02000503060000020004"/>
            </a:rPr>
            <a:t>Data Insights</a:t>
          </a:r>
          <a:endParaRPr lang="en-IN" sz="1150" b="1">
            <a:latin typeface="Optima" panose="02000503060000020004"/>
          </a:endParaRPr>
        </a:p>
      </dgm:t>
    </dgm:pt>
    <dgm:pt modelId="{7BA49419-BFD7-481C-A505-70DF62B1D0B7}" type="parTrans" cxnId="{4D36F182-F55D-4A74-B79B-9D288D088BAE}">
      <dgm:prSet/>
      <dgm:spPr/>
      <dgm:t>
        <a:bodyPr/>
        <a:lstStyle/>
        <a:p>
          <a:endParaRPr lang="en-IN"/>
        </a:p>
      </dgm:t>
    </dgm:pt>
    <dgm:pt modelId="{88C8EF6A-F17F-4311-9D2B-7D5C65D9EC3F}" type="sibTrans" cxnId="{4D36F182-F55D-4A74-B79B-9D288D088BAE}">
      <dgm:prSet/>
      <dgm:spPr/>
      <dgm:t>
        <a:bodyPr/>
        <a:lstStyle/>
        <a:p>
          <a:endParaRPr lang="en-IN"/>
        </a:p>
      </dgm:t>
    </dgm:pt>
    <dgm:pt modelId="{19D8ADA6-8BC4-48DF-8203-4B82316FE619}">
      <dgm:prSet phldrT="[Text]" custT="1"/>
      <dgm:spPr>
        <a:solidFill>
          <a:srgbClr val="060C46"/>
        </a:solidFill>
      </dgm:spPr>
      <dgm:t>
        <a:bodyPr/>
        <a:lstStyle/>
        <a:p>
          <a:endParaRPr lang="en-US" sz="1150" b="1">
            <a:latin typeface="Optima" panose="02000503060000020004"/>
          </a:endParaRPr>
        </a:p>
        <a:p>
          <a:r>
            <a:rPr lang="en-US" sz="1100" b="1">
              <a:latin typeface="Optima" panose="02000503060000020004"/>
            </a:rPr>
            <a:t>Compliance</a:t>
          </a:r>
          <a:endParaRPr lang="en-IN" sz="1100" b="1">
            <a:latin typeface="Optima" panose="02000503060000020004"/>
          </a:endParaRPr>
        </a:p>
      </dgm:t>
    </dgm:pt>
    <dgm:pt modelId="{20EB73F7-A099-4F5C-B3BB-C88FFA15982C}" type="parTrans" cxnId="{91B42EA9-1255-476F-90C7-47FEFF03B389}">
      <dgm:prSet/>
      <dgm:spPr/>
      <dgm:t>
        <a:bodyPr/>
        <a:lstStyle/>
        <a:p>
          <a:endParaRPr lang="en-IN"/>
        </a:p>
      </dgm:t>
    </dgm:pt>
    <dgm:pt modelId="{72626C0B-C9B0-4F04-A0C2-167C00ACD091}" type="sibTrans" cxnId="{91B42EA9-1255-476F-90C7-47FEFF03B389}">
      <dgm:prSet/>
      <dgm:spPr/>
      <dgm:t>
        <a:bodyPr/>
        <a:lstStyle/>
        <a:p>
          <a:endParaRPr lang="en-IN"/>
        </a:p>
      </dgm:t>
    </dgm:pt>
    <dgm:pt modelId="{028E8276-3604-429B-A204-BCE8F40E4D6D}">
      <dgm:prSet phldrT="[Text]" custT="1"/>
      <dgm:spPr>
        <a:solidFill>
          <a:srgbClr val="060C46"/>
        </a:solidFill>
      </dgm:spPr>
      <dgm:t>
        <a:bodyPr/>
        <a:lstStyle/>
        <a:p>
          <a:endParaRPr lang="en-US" sz="1150" b="1">
            <a:latin typeface="Optima" panose="02000503060000020004"/>
          </a:endParaRPr>
        </a:p>
        <a:p>
          <a:r>
            <a:rPr lang="en-US" sz="1150" b="1">
              <a:latin typeface="Optima" panose="02000503060000020004"/>
            </a:rPr>
            <a:t>Data Sharing</a:t>
          </a:r>
          <a:endParaRPr lang="en-IN" sz="1150" b="1">
            <a:latin typeface="Optima" panose="02000503060000020004"/>
          </a:endParaRPr>
        </a:p>
      </dgm:t>
    </dgm:pt>
    <dgm:pt modelId="{2A19371E-26E4-418D-A6C4-9F290A4D5B83}" type="parTrans" cxnId="{7B64B149-5862-441E-9368-15E7080E09B9}">
      <dgm:prSet/>
      <dgm:spPr/>
      <dgm:t>
        <a:bodyPr/>
        <a:lstStyle/>
        <a:p>
          <a:endParaRPr lang="en-IN"/>
        </a:p>
      </dgm:t>
    </dgm:pt>
    <dgm:pt modelId="{F7A3F287-0440-428C-BB28-2C1DA48CFDF9}" type="sibTrans" cxnId="{7B64B149-5862-441E-9368-15E7080E09B9}">
      <dgm:prSet/>
      <dgm:spPr/>
      <dgm:t>
        <a:bodyPr/>
        <a:lstStyle/>
        <a:p>
          <a:endParaRPr lang="en-IN"/>
        </a:p>
      </dgm:t>
    </dgm:pt>
    <dgm:pt modelId="{325AAAB5-C8FF-40AB-8C83-09009D6433C9}" type="pres">
      <dgm:prSet presAssocID="{0DD1D958-D87C-4392-8B4A-6DEF2C930C1B}" presName="cycle" presStyleCnt="0">
        <dgm:presLayoutVars>
          <dgm:chMax val="1"/>
          <dgm:dir/>
          <dgm:animLvl val="ctr"/>
          <dgm:resizeHandles val="exact"/>
        </dgm:presLayoutVars>
      </dgm:prSet>
      <dgm:spPr/>
    </dgm:pt>
    <dgm:pt modelId="{D2950EAC-B9A8-4DC7-9A76-1E2A3A50E7EB}" type="pres">
      <dgm:prSet presAssocID="{700A9DC5-FD01-4A17-BFA7-604BA748CB8B}" presName="centerShape" presStyleLbl="node0" presStyleIdx="0" presStyleCnt="1"/>
      <dgm:spPr/>
    </dgm:pt>
    <dgm:pt modelId="{2436B03C-DE1E-43C7-BE93-AB3CCCB7C954}" type="pres">
      <dgm:prSet presAssocID="{42FE89D7-2FC6-4158-A76A-446708AD7A40}" presName="Name9" presStyleLbl="parChTrans1D2" presStyleIdx="0" presStyleCnt="10"/>
      <dgm:spPr/>
    </dgm:pt>
    <dgm:pt modelId="{82FABFC5-70A5-4BED-8F32-8D580A47A980}" type="pres">
      <dgm:prSet presAssocID="{42FE89D7-2FC6-4158-A76A-446708AD7A40}" presName="connTx" presStyleLbl="parChTrans1D2" presStyleIdx="0" presStyleCnt="10"/>
      <dgm:spPr/>
    </dgm:pt>
    <dgm:pt modelId="{0E7BB010-BD17-4B18-B4D2-69E2234D313F}" type="pres">
      <dgm:prSet presAssocID="{B3149536-B2C2-4401-949A-4B347A80A29D}" presName="node" presStyleLbl="node1" presStyleIdx="0" presStyleCnt="10">
        <dgm:presLayoutVars>
          <dgm:bulletEnabled val="1"/>
        </dgm:presLayoutVars>
      </dgm:prSet>
      <dgm:spPr/>
    </dgm:pt>
    <dgm:pt modelId="{E4B4949B-B672-4E5B-9BD2-0494FAA3DC06}" type="pres">
      <dgm:prSet presAssocID="{025E99B1-CFF5-43D3-B440-9C0A403343FC}" presName="Name9" presStyleLbl="parChTrans1D2" presStyleIdx="1" presStyleCnt="10"/>
      <dgm:spPr/>
    </dgm:pt>
    <dgm:pt modelId="{37FF7D84-7827-4738-B84E-40C2DBD11C81}" type="pres">
      <dgm:prSet presAssocID="{025E99B1-CFF5-43D3-B440-9C0A403343FC}" presName="connTx" presStyleLbl="parChTrans1D2" presStyleIdx="1" presStyleCnt="10"/>
      <dgm:spPr/>
    </dgm:pt>
    <dgm:pt modelId="{7A79539F-58DB-44CC-9B98-819DE96641FB}" type="pres">
      <dgm:prSet presAssocID="{05629A62-9AF3-4A54-94B1-FB1E4C1CD156}" presName="node" presStyleLbl="node1" presStyleIdx="1" presStyleCnt="10">
        <dgm:presLayoutVars>
          <dgm:bulletEnabled val="1"/>
        </dgm:presLayoutVars>
      </dgm:prSet>
      <dgm:spPr/>
    </dgm:pt>
    <dgm:pt modelId="{B93C6F0A-F08E-4748-9471-38ECC767AE3A}" type="pres">
      <dgm:prSet presAssocID="{406A54C8-B447-40D6-B040-868279CEDC10}" presName="Name9" presStyleLbl="parChTrans1D2" presStyleIdx="2" presStyleCnt="10"/>
      <dgm:spPr/>
    </dgm:pt>
    <dgm:pt modelId="{CCBD069A-4244-4E0F-8E88-83719E49141F}" type="pres">
      <dgm:prSet presAssocID="{406A54C8-B447-40D6-B040-868279CEDC10}" presName="connTx" presStyleLbl="parChTrans1D2" presStyleIdx="2" presStyleCnt="10"/>
      <dgm:spPr/>
    </dgm:pt>
    <dgm:pt modelId="{1CF72ED9-F8ED-4FED-B957-82C20903B232}" type="pres">
      <dgm:prSet presAssocID="{ADF6D054-4969-4F92-99F7-CE4023C00AFC}" presName="node" presStyleLbl="node1" presStyleIdx="2" presStyleCnt="10">
        <dgm:presLayoutVars>
          <dgm:bulletEnabled val="1"/>
        </dgm:presLayoutVars>
      </dgm:prSet>
      <dgm:spPr/>
    </dgm:pt>
    <dgm:pt modelId="{DF08CCB8-449D-43BE-851B-DC84D499736A}" type="pres">
      <dgm:prSet presAssocID="{5F8182BF-A33C-4422-B08B-F4AA3DCDA1B0}" presName="Name9" presStyleLbl="parChTrans1D2" presStyleIdx="3" presStyleCnt="10"/>
      <dgm:spPr/>
    </dgm:pt>
    <dgm:pt modelId="{36C92925-33DE-452B-BD9A-A60EED3B1081}" type="pres">
      <dgm:prSet presAssocID="{5F8182BF-A33C-4422-B08B-F4AA3DCDA1B0}" presName="connTx" presStyleLbl="parChTrans1D2" presStyleIdx="3" presStyleCnt="10"/>
      <dgm:spPr/>
    </dgm:pt>
    <dgm:pt modelId="{F3F5F4AA-306B-48AD-A53B-978041EDCD21}" type="pres">
      <dgm:prSet presAssocID="{C228EEFD-AD2D-4EAD-9E3B-D9C49A172893}" presName="node" presStyleLbl="node1" presStyleIdx="3" presStyleCnt="10">
        <dgm:presLayoutVars>
          <dgm:bulletEnabled val="1"/>
        </dgm:presLayoutVars>
      </dgm:prSet>
      <dgm:spPr/>
    </dgm:pt>
    <dgm:pt modelId="{BFC8EFF0-8CE7-4B20-B6F2-EA7F08221921}" type="pres">
      <dgm:prSet presAssocID="{0DD9FE5D-4601-40E9-A835-71313A4E8616}" presName="Name9" presStyleLbl="parChTrans1D2" presStyleIdx="4" presStyleCnt="10"/>
      <dgm:spPr/>
    </dgm:pt>
    <dgm:pt modelId="{58727C8B-35A6-4DEB-8BD6-DD04E8CE0DFC}" type="pres">
      <dgm:prSet presAssocID="{0DD9FE5D-4601-40E9-A835-71313A4E8616}" presName="connTx" presStyleLbl="parChTrans1D2" presStyleIdx="4" presStyleCnt="10"/>
      <dgm:spPr/>
    </dgm:pt>
    <dgm:pt modelId="{A656F027-6B59-4322-8B26-200439937630}" type="pres">
      <dgm:prSet presAssocID="{F68E852A-3023-42CF-B3D6-9E8FAA67766D}" presName="node" presStyleLbl="node1" presStyleIdx="4" presStyleCnt="10">
        <dgm:presLayoutVars>
          <dgm:bulletEnabled val="1"/>
        </dgm:presLayoutVars>
      </dgm:prSet>
      <dgm:spPr/>
    </dgm:pt>
    <dgm:pt modelId="{4D129420-D68A-4C56-AAA9-8069D722E230}" type="pres">
      <dgm:prSet presAssocID="{D9FE80A9-ECC5-45B6-BC6F-3E66E2268DA7}" presName="Name9" presStyleLbl="parChTrans1D2" presStyleIdx="5" presStyleCnt="10"/>
      <dgm:spPr/>
    </dgm:pt>
    <dgm:pt modelId="{C2DA0C67-FAEF-495C-92FA-6E6531C884F1}" type="pres">
      <dgm:prSet presAssocID="{D9FE80A9-ECC5-45B6-BC6F-3E66E2268DA7}" presName="connTx" presStyleLbl="parChTrans1D2" presStyleIdx="5" presStyleCnt="10"/>
      <dgm:spPr/>
    </dgm:pt>
    <dgm:pt modelId="{38A86B23-DD69-4BD9-9A96-05BF7329C4EF}" type="pres">
      <dgm:prSet presAssocID="{390B6771-4D23-4CAB-A2BB-86CFC5AC4629}" presName="node" presStyleLbl="node1" presStyleIdx="5" presStyleCnt="10">
        <dgm:presLayoutVars>
          <dgm:bulletEnabled val="1"/>
        </dgm:presLayoutVars>
      </dgm:prSet>
      <dgm:spPr/>
    </dgm:pt>
    <dgm:pt modelId="{10BB0934-B941-4FDA-84E1-D754050141DA}" type="pres">
      <dgm:prSet presAssocID="{0C8C97BE-B5F2-4ADA-9F10-1FE53CE33952}" presName="Name9" presStyleLbl="parChTrans1D2" presStyleIdx="6" presStyleCnt="10"/>
      <dgm:spPr/>
    </dgm:pt>
    <dgm:pt modelId="{2E292544-1736-43F7-BDDE-407775451F9B}" type="pres">
      <dgm:prSet presAssocID="{0C8C97BE-B5F2-4ADA-9F10-1FE53CE33952}" presName="connTx" presStyleLbl="parChTrans1D2" presStyleIdx="6" presStyleCnt="10"/>
      <dgm:spPr/>
    </dgm:pt>
    <dgm:pt modelId="{5D6ADDD0-A635-41F9-BEA4-1CBE0E1F15DC}" type="pres">
      <dgm:prSet presAssocID="{1E743643-3069-46E0-9C60-DE23A2AE65D1}" presName="node" presStyleLbl="node1" presStyleIdx="6" presStyleCnt="10">
        <dgm:presLayoutVars>
          <dgm:bulletEnabled val="1"/>
        </dgm:presLayoutVars>
      </dgm:prSet>
      <dgm:spPr/>
    </dgm:pt>
    <dgm:pt modelId="{7E9FED0C-D131-4ED3-91C1-A0CF7B54A6BA}" type="pres">
      <dgm:prSet presAssocID="{7BA49419-BFD7-481C-A505-70DF62B1D0B7}" presName="Name9" presStyleLbl="parChTrans1D2" presStyleIdx="7" presStyleCnt="10"/>
      <dgm:spPr/>
    </dgm:pt>
    <dgm:pt modelId="{7C0E3491-8555-4F29-B92C-5B4C0C4923E7}" type="pres">
      <dgm:prSet presAssocID="{7BA49419-BFD7-481C-A505-70DF62B1D0B7}" presName="connTx" presStyleLbl="parChTrans1D2" presStyleIdx="7" presStyleCnt="10"/>
      <dgm:spPr/>
    </dgm:pt>
    <dgm:pt modelId="{72138129-B81A-4F6C-9AD8-F4243C2A5277}" type="pres">
      <dgm:prSet presAssocID="{147CA786-7E83-405C-AAF7-7620824ADDD4}" presName="node" presStyleLbl="node1" presStyleIdx="7" presStyleCnt="10">
        <dgm:presLayoutVars>
          <dgm:bulletEnabled val="1"/>
        </dgm:presLayoutVars>
      </dgm:prSet>
      <dgm:spPr/>
    </dgm:pt>
    <dgm:pt modelId="{56F85DDC-7F9D-4E25-BD89-CA39CA5EB580}" type="pres">
      <dgm:prSet presAssocID="{20EB73F7-A099-4F5C-B3BB-C88FFA15982C}" presName="Name9" presStyleLbl="parChTrans1D2" presStyleIdx="8" presStyleCnt="10"/>
      <dgm:spPr/>
    </dgm:pt>
    <dgm:pt modelId="{0C947FC9-9E74-443D-A7BC-30507E975E11}" type="pres">
      <dgm:prSet presAssocID="{20EB73F7-A099-4F5C-B3BB-C88FFA15982C}" presName="connTx" presStyleLbl="parChTrans1D2" presStyleIdx="8" presStyleCnt="10"/>
      <dgm:spPr/>
    </dgm:pt>
    <dgm:pt modelId="{518A08F7-FEDC-467D-99A1-E1B52DB23D1C}" type="pres">
      <dgm:prSet presAssocID="{19D8ADA6-8BC4-48DF-8203-4B82316FE619}" presName="node" presStyleLbl="node1" presStyleIdx="8" presStyleCnt="10">
        <dgm:presLayoutVars>
          <dgm:bulletEnabled val="1"/>
        </dgm:presLayoutVars>
      </dgm:prSet>
      <dgm:spPr/>
    </dgm:pt>
    <dgm:pt modelId="{3A373B54-4678-4B75-8085-4F6571789797}" type="pres">
      <dgm:prSet presAssocID="{2A19371E-26E4-418D-A6C4-9F290A4D5B83}" presName="Name9" presStyleLbl="parChTrans1D2" presStyleIdx="9" presStyleCnt="10"/>
      <dgm:spPr/>
    </dgm:pt>
    <dgm:pt modelId="{54184477-DCB0-4A4B-BEF8-FABA683159A4}" type="pres">
      <dgm:prSet presAssocID="{2A19371E-26E4-418D-A6C4-9F290A4D5B83}" presName="connTx" presStyleLbl="parChTrans1D2" presStyleIdx="9" presStyleCnt="10"/>
      <dgm:spPr/>
    </dgm:pt>
    <dgm:pt modelId="{6B693C21-8CDD-4C85-8061-17A02D7D52A1}" type="pres">
      <dgm:prSet presAssocID="{028E8276-3604-429B-A204-BCE8F40E4D6D}" presName="node" presStyleLbl="node1" presStyleIdx="9" presStyleCnt="10">
        <dgm:presLayoutVars>
          <dgm:bulletEnabled val="1"/>
        </dgm:presLayoutVars>
      </dgm:prSet>
      <dgm:spPr/>
    </dgm:pt>
  </dgm:ptLst>
  <dgm:cxnLst>
    <dgm:cxn modelId="{EFD5160C-CE07-49B7-813B-CC8CAFB5EFA6}" type="presOf" srcId="{0DD9FE5D-4601-40E9-A835-71313A4E8616}" destId="{58727C8B-35A6-4DEB-8BD6-DD04E8CE0DFC}" srcOrd="1" destOrd="0" presId="urn:microsoft.com/office/officeart/2005/8/layout/radial1"/>
    <dgm:cxn modelId="{CD659C12-B042-4EF9-9023-A1B56F53A5BD}" type="presOf" srcId="{05629A62-9AF3-4A54-94B1-FB1E4C1CD156}" destId="{7A79539F-58DB-44CC-9B98-819DE96641FB}" srcOrd="0" destOrd="0" presId="urn:microsoft.com/office/officeart/2005/8/layout/radial1"/>
    <dgm:cxn modelId="{E7E1B528-272B-451C-B39D-B82BB95BB975}" type="presOf" srcId="{5F8182BF-A33C-4422-B08B-F4AA3DCDA1B0}" destId="{36C92925-33DE-452B-BD9A-A60EED3B1081}" srcOrd="1" destOrd="0" presId="urn:microsoft.com/office/officeart/2005/8/layout/radial1"/>
    <dgm:cxn modelId="{A6C95F37-B8F3-4656-8785-571699A9DB8C}" type="presOf" srcId="{7BA49419-BFD7-481C-A505-70DF62B1D0B7}" destId="{7C0E3491-8555-4F29-B92C-5B4C0C4923E7}" srcOrd="1" destOrd="0" presId="urn:microsoft.com/office/officeart/2005/8/layout/radial1"/>
    <dgm:cxn modelId="{5A87063A-1560-48E7-A7BA-0F486F27E3BE}" srcId="{700A9DC5-FD01-4A17-BFA7-604BA748CB8B}" destId="{B3149536-B2C2-4401-949A-4B347A80A29D}" srcOrd="0" destOrd="0" parTransId="{42FE89D7-2FC6-4158-A76A-446708AD7A40}" sibTransId="{883E75E3-00A9-425E-8723-DD0FED1A88B8}"/>
    <dgm:cxn modelId="{FA29965B-487F-4FF3-96EC-CFA5B9FAC4C4}" type="presOf" srcId="{D9FE80A9-ECC5-45B6-BC6F-3E66E2268DA7}" destId="{4D129420-D68A-4C56-AAA9-8069D722E230}" srcOrd="0" destOrd="0" presId="urn:microsoft.com/office/officeart/2005/8/layout/radial1"/>
    <dgm:cxn modelId="{74C6F144-0987-43E3-AB33-8E3076498268}" type="presOf" srcId="{B3149536-B2C2-4401-949A-4B347A80A29D}" destId="{0E7BB010-BD17-4B18-B4D2-69E2234D313F}" srcOrd="0" destOrd="0" presId="urn:microsoft.com/office/officeart/2005/8/layout/radial1"/>
    <dgm:cxn modelId="{CD9A7E45-8043-4C32-96F3-78437E8281A2}" type="presOf" srcId="{42FE89D7-2FC6-4158-A76A-446708AD7A40}" destId="{2436B03C-DE1E-43C7-BE93-AB3CCCB7C954}" srcOrd="0" destOrd="0" presId="urn:microsoft.com/office/officeart/2005/8/layout/radial1"/>
    <dgm:cxn modelId="{A2353368-EA4D-4150-A7DD-2E51AAA326AC}" type="presOf" srcId="{0C8C97BE-B5F2-4ADA-9F10-1FE53CE33952}" destId="{2E292544-1736-43F7-BDDE-407775451F9B}" srcOrd="1" destOrd="0" presId="urn:microsoft.com/office/officeart/2005/8/layout/radial1"/>
    <dgm:cxn modelId="{7B64B149-5862-441E-9368-15E7080E09B9}" srcId="{700A9DC5-FD01-4A17-BFA7-604BA748CB8B}" destId="{028E8276-3604-429B-A204-BCE8F40E4D6D}" srcOrd="9" destOrd="0" parTransId="{2A19371E-26E4-418D-A6C4-9F290A4D5B83}" sibTransId="{F7A3F287-0440-428C-BB28-2C1DA48CFDF9}"/>
    <dgm:cxn modelId="{2B4A8D6B-515E-429B-8009-8E7982237C65}" type="presOf" srcId="{025E99B1-CFF5-43D3-B440-9C0A403343FC}" destId="{37FF7D84-7827-4738-B84E-40C2DBD11C81}" srcOrd="1" destOrd="0" presId="urn:microsoft.com/office/officeart/2005/8/layout/radial1"/>
    <dgm:cxn modelId="{A9B7A959-6CF2-4475-83D4-E9F0C0C92E76}" type="presOf" srcId="{025E99B1-CFF5-43D3-B440-9C0A403343FC}" destId="{E4B4949B-B672-4E5B-9BD2-0494FAA3DC06}" srcOrd="0" destOrd="0" presId="urn:microsoft.com/office/officeart/2005/8/layout/radial1"/>
    <dgm:cxn modelId="{CF497D7C-760B-46E3-BCCD-BD7FF1349B3B}" type="presOf" srcId="{1E743643-3069-46E0-9C60-DE23A2AE65D1}" destId="{5D6ADDD0-A635-41F9-BEA4-1CBE0E1F15DC}" srcOrd="0" destOrd="0" presId="urn:microsoft.com/office/officeart/2005/8/layout/radial1"/>
    <dgm:cxn modelId="{4D36F182-F55D-4A74-B79B-9D288D088BAE}" srcId="{700A9DC5-FD01-4A17-BFA7-604BA748CB8B}" destId="{147CA786-7E83-405C-AAF7-7620824ADDD4}" srcOrd="7" destOrd="0" parTransId="{7BA49419-BFD7-481C-A505-70DF62B1D0B7}" sibTransId="{88C8EF6A-F17F-4311-9D2B-7D5C65D9EC3F}"/>
    <dgm:cxn modelId="{C06BB48F-BF27-4A76-8A4B-352441F1F22B}" srcId="{700A9DC5-FD01-4A17-BFA7-604BA748CB8B}" destId="{C228EEFD-AD2D-4EAD-9E3B-D9C49A172893}" srcOrd="3" destOrd="0" parTransId="{5F8182BF-A33C-4422-B08B-F4AA3DCDA1B0}" sibTransId="{EC010676-90C4-4FD1-8B7E-9F78F4258EC4}"/>
    <dgm:cxn modelId="{26193191-B3FF-4D44-8674-393970C93F0C}" type="presOf" srcId="{42FE89D7-2FC6-4158-A76A-446708AD7A40}" destId="{82FABFC5-70A5-4BED-8F32-8D580A47A980}" srcOrd="1" destOrd="0" presId="urn:microsoft.com/office/officeart/2005/8/layout/radial1"/>
    <dgm:cxn modelId="{3C493993-8BCD-4686-8C86-07A08D6668F8}" type="presOf" srcId="{19D8ADA6-8BC4-48DF-8203-4B82316FE619}" destId="{518A08F7-FEDC-467D-99A1-E1B52DB23D1C}" srcOrd="0" destOrd="0" presId="urn:microsoft.com/office/officeart/2005/8/layout/radial1"/>
    <dgm:cxn modelId="{7DAA7295-C2E0-42A5-8C40-52DAA4B26181}" srcId="{0DD1D958-D87C-4392-8B4A-6DEF2C930C1B}" destId="{700A9DC5-FD01-4A17-BFA7-604BA748CB8B}" srcOrd="0" destOrd="0" parTransId="{E2171AF5-082E-4B8E-8FFD-9FBFAFBFC836}" sibTransId="{578E654A-DA66-4739-B97B-5EFF77D09AC0}"/>
    <dgm:cxn modelId="{B7071199-6FA9-4E77-A9D8-24D80DC49A45}" type="presOf" srcId="{F68E852A-3023-42CF-B3D6-9E8FAA67766D}" destId="{A656F027-6B59-4322-8B26-200439937630}" srcOrd="0" destOrd="0" presId="urn:microsoft.com/office/officeart/2005/8/layout/radial1"/>
    <dgm:cxn modelId="{75C9C7A4-7AF2-4B5C-B890-EE7F732B3E90}" type="presOf" srcId="{C228EEFD-AD2D-4EAD-9E3B-D9C49A172893}" destId="{F3F5F4AA-306B-48AD-A53B-978041EDCD21}" srcOrd="0" destOrd="0" presId="urn:microsoft.com/office/officeart/2005/8/layout/radial1"/>
    <dgm:cxn modelId="{5405C7A8-FEAD-43F0-9724-F7F204763D8E}" type="presOf" srcId="{ADF6D054-4969-4F92-99F7-CE4023C00AFC}" destId="{1CF72ED9-F8ED-4FED-B957-82C20903B232}" srcOrd="0" destOrd="0" presId="urn:microsoft.com/office/officeart/2005/8/layout/radial1"/>
    <dgm:cxn modelId="{91B42EA9-1255-476F-90C7-47FEFF03B389}" srcId="{700A9DC5-FD01-4A17-BFA7-604BA748CB8B}" destId="{19D8ADA6-8BC4-48DF-8203-4B82316FE619}" srcOrd="8" destOrd="0" parTransId="{20EB73F7-A099-4F5C-B3BB-C88FFA15982C}" sibTransId="{72626C0B-C9B0-4F04-A0C2-167C00ACD091}"/>
    <dgm:cxn modelId="{A0D4CEAB-1C68-4803-945B-616B1878FC6A}" type="presOf" srcId="{7BA49419-BFD7-481C-A505-70DF62B1D0B7}" destId="{7E9FED0C-D131-4ED3-91C1-A0CF7B54A6BA}" srcOrd="0" destOrd="0" presId="urn:microsoft.com/office/officeart/2005/8/layout/radial1"/>
    <dgm:cxn modelId="{9C6E68B1-4107-41D2-B5BF-E3FBD14D0586}" type="presOf" srcId="{0C8C97BE-B5F2-4ADA-9F10-1FE53CE33952}" destId="{10BB0934-B941-4FDA-84E1-D754050141DA}" srcOrd="0" destOrd="0" presId="urn:microsoft.com/office/officeart/2005/8/layout/radial1"/>
    <dgm:cxn modelId="{67B7FAB2-6E93-430B-8201-4678D1989AD3}" type="presOf" srcId="{0DD1D958-D87C-4392-8B4A-6DEF2C930C1B}" destId="{325AAAB5-C8FF-40AB-8C83-09009D6433C9}" srcOrd="0" destOrd="0" presId="urn:microsoft.com/office/officeart/2005/8/layout/radial1"/>
    <dgm:cxn modelId="{799778B9-A84C-4FD8-9F7E-F29922A71E0D}" type="presOf" srcId="{147CA786-7E83-405C-AAF7-7620824ADDD4}" destId="{72138129-B81A-4F6C-9AD8-F4243C2A5277}" srcOrd="0" destOrd="0" presId="urn:microsoft.com/office/officeart/2005/8/layout/radial1"/>
    <dgm:cxn modelId="{72E1FBBA-5372-46B3-9195-7D732C9AA5B1}" type="presOf" srcId="{2A19371E-26E4-418D-A6C4-9F290A4D5B83}" destId="{3A373B54-4678-4B75-8085-4F6571789797}" srcOrd="0" destOrd="0" presId="urn:microsoft.com/office/officeart/2005/8/layout/radial1"/>
    <dgm:cxn modelId="{07A396BD-9346-40C6-8E6B-13188FE67145}" srcId="{700A9DC5-FD01-4A17-BFA7-604BA748CB8B}" destId="{ADF6D054-4969-4F92-99F7-CE4023C00AFC}" srcOrd="2" destOrd="0" parTransId="{406A54C8-B447-40D6-B040-868279CEDC10}" sibTransId="{73BEC83C-8F49-4C5D-9EA3-2382D26B0928}"/>
    <dgm:cxn modelId="{5028F9C6-9E03-4EEE-85E1-E3405BAC7EE2}" type="presOf" srcId="{5F8182BF-A33C-4422-B08B-F4AA3DCDA1B0}" destId="{DF08CCB8-449D-43BE-851B-DC84D499736A}" srcOrd="0" destOrd="0" presId="urn:microsoft.com/office/officeart/2005/8/layout/radial1"/>
    <dgm:cxn modelId="{B48606CC-CEF3-4136-A9B3-0B77E00F0B4D}" srcId="{700A9DC5-FD01-4A17-BFA7-604BA748CB8B}" destId="{05629A62-9AF3-4A54-94B1-FB1E4C1CD156}" srcOrd="1" destOrd="0" parTransId="{025E99B1-CFF5-43D3-B440-9C0A403343FC}" sibTransId="{6BD44293-9320-48DE-BC6B-DDFA5DB0F34A}"/>
    <dgm:cxn modelId="{ACEEE8D1-1C38-4E1D-8C95-657F76E7E8DE}" type="presOf" srcId="{2A19371E-26E4-418D-A6C4-9F290A4D5B83}" destId="{54184477-DCB0-4A4B-BEF8-FABA683159A4}" srcOrd="1" destOrd="0" presId="urn:microsoft.com/office/officeart/2005/8/layout/radial1"/>
    <dgm:cxn modelId="{B99EEFD4-4D84-4D05-BE9A-F2B165947D6E}" type="presOf" srcId="{0DD9FE5D-4601-40E9-A835-71313A4E8616}" destId="{BFC8EFF0-8CE7-4B20-B6F2-EA7F08221921}" srcOrd="0" destOrd="0" presId="urn:microsoft.com/office/officeart/2005/8/layout/radial1"/>
    <dgm:cxn modelId="{E88783D5-927B-4D58-AD6A-2FBA719C76F3}" type="presOf" srcId="{390B6771-4D23-4CAB-A2BB-86CFC5AC4629}" destId="{38A86B23-DD69-4BD9-9A96-05BF7329C4EF}" srcOrd="0" destOrd="0" presId="urn:microsoft.com/office/officeart/2005/8/layout/radial1"/>
    <dgm:cxn modelId="{DDE5B3DA-35E1-4E25-A43E-B09932FCFEB4}" type="presOf" srcId="{406A54C8-B447-40D6-B040-868279CEDC10}" destId="{CCBD069A-4244-4E0F-8E88-83719E49141F}" srcOrd="1" destOrd="0" presId="urn:microsoft.com/office/officeart/2005/8/layout/radial1"/>
    <dgm:cxn modelId="{118D75DB-2B35-4FAA-B74C-C486CE8A7C71}" type="presOf" srcId="{700A9DC5-FD01-4A17-BFA7-604BA748CB8B}" destId="{D2950EAC-B9A8-4DC7-9A76-1E2A3A50E7EB}" srcOrd="0" destOrd="0" presId="urn:microsoft.com/office/officeart/2005/8/layout/radial1"/>
    <dgm:cxn modelId="{E21B18DE-D01E-432E-A3EB-0BA577ED691A}" type="presOf" srcId="{406A54C8-B447-40D6-B040-868279CEDC10}" destId="{B93C6F0A-F08E-4748-9471-38ECC767AE3A}" srcOrd="0" destOrd="0" presId="urn:microsoft.com/office/officeart/2005/8/layout/radial1"/>
    <dgm:cxn modelId="{C8A8C3E0-3C74-4184-AF46-D0204EF7A4A2}" srcId="{700A9DC5-FD01-4A17-BFA7-604BA748CB8B}" destId="{1E743643-3069-46E0-9C60-DE23A2AE65D1}" srcOrd="6" destOrd="0" parTransId="{0C8C97BE-B5F2-4ADA-9F10-1FE53CE33952}" sibTransId="{0731D2A1-01C3-4962-89F9-255A41A64E6C}"/>
    <dgm:cxn modelId="{B00DE0EC-DD9E-49E5-844F-1471E10FF57F}" type="presOf" srcId="{028E8276-3604-429B-A204-BCE8F40E4D6D}" destId="{6B693C21-8CDD-4C85-8061-17A02D7D52A1}" srcOrd="0" destOrd="0" presId="urn:microsoft.com/office/officeart/2005/8/layout/radial1"/>
    <dgm:cxn modelId="{3D06F2EC-6883-494F-ADED-804D6EDFFC3B}" srcId="{700A9DC5-FD01-4A17-BFA7-604BA748CB8B}" destId="{390B6771-4D23-4CAB-A2BB-86CFC5AC4629}" srcOrd="5" destOrd="0" parTransId="{D9FE80A9-ECC5-45B6-BC6F-3E66E2268DA7}" sibTransId="{90BB8D88-C66F-4851-AA84-E324B40A36FB}"/>
    <dgm:cxn modelId="{676BEBF1-C745-4BE8-AA03-BB488C5D757F}" type="presOf" srcId="{20EB73F7-A099-4F5C-B3BB-C88FFA15982C}" destId="{0C947FC9-9E74-443D-A7BC-30507E975E11}" srcOrd="1" destOrd="0" presId="urn:microsoft.com/office/officeart/2005/8/layout/radial1"/>
    <dgm:cxn modelId="{80E10EF4-0DBD-425D-A61A-6F4FE87E37CF}" type="presOf" srcId="{20EB73F7-A099-4F5C-B3BB-C88FFA15982C}" destId="{56F85DDC-7F9D-4E25-BD89-CA39CA5EB580}" srcOrd="0" destOrd="0" presId="urn:microsoft.com/office/officeart/2005/8/layout/radial1"/>
    <dgm:cxn modelId="{74D406FA-2B4B-47FA-AAA4-1B7C6A4CFD2D}" srcId="{700A9DC5-FD01-4A17-BFA7-604BA748CB8B}" destId="{F68E852A-3023-42CF-B3D6-9E8FAA67766D}" srcOrd="4" destOrd="0" parTransId="{0DD9FE5D-4601-40E9-A835-71313A4E8616}" sibTransId="{630C3177-5A7A-412F-9781-0109C7605E23}"/>
    <dgm:cxn modelId="{F14E3FFC-BB96-4FFD-BBE4-3A051D0D00C7}" type="presOf" srcId="{D9FE80A9-ECC5-45B6-BC6F-3E66E2268DA7}" destId="{C2DA0C67-FAEF-495C-92FA-6E6531C884F1}" srcOrd="1" destOrd="0" presId="urn:microsoft.com/office/officeart/2005/8/layout/radial1"/>
    <dgm:cxn modelId="{54A5B351-1CBC-4641-BE11-517CE240E25E}" type="presParOf" srcId="{325AAAB5-C8FF-40AB-8C83-09009D6433C9}" destId="{D2950EAC-B9A8-4DC7-9A76-1E2A3A50E7EB}" srcOrd="0" destOrd="0" presId="urn:microsoft.com/office/officeart/2005/8/layout/radial1"/>
    <dgm:cxn modelId="{D742088F-0F92-47F2-B815-451F6D26CCD2}" type="presParOf" srcId="{325AAAB5-C8FF-40AB-8C83-09009D6433C9}" destId="{2436B03C-DE1E-43C7-BE93-AB3CCCB7C954}" srcOrd="1" destOrd="0" presId="urn:microsoft.com/office/officeart/2005/8/layout/radial1"/>
    <dgm:cxn modelId="{0659AB0D-CD45-403E-BD14-3EC7321294A1}" type="presParOf" srcId="{2436B03C-DE1E-43C7-BE93-AB3CCCB7C954}" destId="{82FABFC5-70A5-4BED-8F32-8D580A47A980}" srcOrd="0" destOrd="0" presId="urn:microsoft.com/office/officeart/2005/8/layout/radial1"/>
    <dgm:cxn modelId="{73A93ACC-8C6E-4FD9-8012-A30936AF9E32}" type="presParOf" srcId="{325AAAB5-C8FF-40AB-8C83-09009D6433C9}" destId="{0E7BB010-BD17-4B18-B4D2-69E2234D313F}" srcOrd="2" destOrd="0" presId="urn:microsoft.com/office/officeart/2005/8/layout/radial1"/>
    <dgm:cxn modelId="{705A6F0F-FFDF-46FC-80B6-4DE8602A9B19}" type="presParOf" srcId="{325AAAB5-C8FF-40AB-8C83-09009D6433C9}" destId="{E4B4949B-B672-4E5B-9BD2-0494FAA3DC06}" srcOrd="3" destOrd="0" presId="urn:microsoft.com/office/officeart/2005/8/layout/radial1"/>
    <dgm:cxn modelId="{66BB8624-064C-446F-9E5D-CCD04DF1FE46}" type="presParOf" srcId="{E4B4949B-B672-4E5B-9BD2-0494FAA3DC06}" destId="{37FF7D84-7827-4738-B84E-40C2DBD11C81}" srcOrd="0" destOrd="0" presId="urn:microsoft.com/office/officeart/2005/8/layout/radial1"/>
    <dgm:cxn modelId="{09CA374E-329E-4242-AEB8-71E1DB394B57}" type="presParOf" srcId="{325AAAB5-C8FF-40AB-8C83-09009D6433C9}" destId="{7A79539F-58DB-44CC-9B98-819DE96641FB}" srcOrd="4" destOrd="0" presId="urn:microsoft.com/office/officeart/2005/8/layout/radial1"/>
    <dgm:cxn modelId="{232B6BF6-A610-4D35-9CF3-E0A0D11BB298}" type="presParOf" srcId="{325AAAB5-C8FF-40AB-8C83-09009D6433C9}" destId="{B93C6F0A-F08E-4748-9471-38ECC767AE3A}" srcOrd="5" destOrd="0" presId="urn:microsoft.com/office/officeart/2005/8/layout/radial1"/>
    <dgm:cxn modelId="{BCBFE667-A548-4BF0-9F91-8FC20A5A0549}" type="presParOf" srcId="{B93C6F0A-F08E-4748-9471-38ECC767AE3A}" destId="{CCBD069A-4244-4E0F-8E88-83719E49141F}" srcOrd="0" destOrd="0" presId="urn:microsoft.com/office/officeart/2005/8/layout/radial1"/>
    <dgm:cxn modelId="{3B414720-0DBD-4D98-A820-643C7773C29D}" type="presParOf" srcId="{325AAAB5-C8FF-40AB-8C83-09009D6433C9}" destId="{1CF72ED9-F8ED-4FED-B957-82C20903B232}" srcOrd="6" destOrd="0" presId="urn:microsoft.com/office/officeart/2005/8/layout/radial1"/>
    <dgm:cxn modelId="{C326F3AD-2420-4D68-8EAB-46E9DABFFC29}" type="presParOf" srcId="{325AAAB5-C8FF-40AB-8C83-09009D6433C9}" destId="{DF08CCB8-449D-43BE-851B-DC84D499736A}" srcOrd="7" destOrd="0" presId="urn:microsoft.com/office/officeart/2005/8/layout/radial1"/>
    <dgm:cxn modelId="{99D9FAC8-29DE-4CC3-8480-894AC5C4343D}" type="presParOf" srcId="{DF08CCB8-449D-43BE-851B-DC84D499736A}" destId="{36C92925-33DE-452B-BD9A-A60EED3B1081}" srcOrd="0" destOrd="0" presId="urn:microsoft.com/office/officeart/2005/8/layout/radial1"/>
    <dgm:cxn modelId="{C317D385-BE72-48E8-9F75-EB5949302ED4}" type="presParOf" srcId="{325AAAB5-C8FF-40AB-8C83-09009D6433C9}" destId="{F3F5F4AA-306B-48AD-A53B-978041EDCD21}" srcOrd="8" destOrd="0" presId="urn:microsoft.com/office/officeart/2005/8/layout/radial1"/>
    <dgm:cxn modelId="{59AF712D-AE12-48FF-9FD0-C91078199A12}" type="presParOf" srcId="{325AAAB5-C8FF-40AB-8C83-09009D6433C9}" destId="{BFC8EFF0-8CE7-4B20-B6F2-EA7F08221921}" srcOrd="9" destOrd="0" presId="urn:microsoft.com/office/officeart/2005/8/layout/radial1"/>
    <dgm:cxn modelId="{8AFB61EF-CB6E-4ED3-B7E8-C26131215E97}" type="presParOf" srcId="{BFC8EFF0-8CE7-4B20-B6F2-EA7F08221921}" destId="{58727C8B-35A6-4DEB-8BD6-DD04E8CE0DFC}" srcOrd="0" destOrd="0" presId="urn:microsoft.com/office/officeart/2005/8/layout/radial1"/>
    <dgm:cxn modelId="{FBA7D4FB-177D-4246-B0B3-9B8A86327505}" type="presParOf" srcId="{325AAAB5-C8FF-40AB-8C83-09009D6433C9}" destId="{A656F027-6B59-4322-8B26-200439937630}" srcOrd="10" destOrd="0" presId="urn:microsoft.com/office/officeart/2005/8/layout/radial1"/>
    <dgm:cxn modelId="{263CFB70-3810-40EF-B45B-364266A6D03A}" type="presParOf" srcId="{325AAAB5-C8FF-40AB-8C83-09009D6433C9}" destId="{4D129420-D68A-4C56-AAA9-8069D722E230}" srcOrd="11" destOrd="0" presId="urn:microsoft.com/office/officeart/2005/8/layout/radial1"/>
    <dgm:cxn modelId="{A0D14D17-64A0-4B44-A54B-C78F268D48EA}" type="presParOf" srcId="{4D129420-D68A-4C56-AAA9-8069D722E230}" destId="{C2DA0C67-FAEF-495C-92FA-6E6531C884F1}" srcOrd="0" destOrd="0" presId="urn:microsoft.com/office/officeart/2005/8/layout/radial1"/>
    <dgm:cxn modelId="{A8C30739-D81D-4D54-9317-FAD58C53B261}" type="presParOf" srcId="{325AAAB5-C8FF-40AB-8C83-09009D6433C9}" destId="{38A86B23-DD69-4BD9-9A96-05BF7329C4EF}" srcOrd="12" destOrd="0" presId="urn:microsoft.com/office/officeart/2005/8/layout/radial1"/>
    <dgm:cxn modelId="{F862CB25-67FD-4A4A-977E-6D0F9098ABC5}" type="presParOf" srcId="{325AAAB5-C8FF-40AB-8C83-09009D6433C9}" destId="{10BB0934-B941-4FDA-84E1-D754050141DA}" srcOrd="13" destOrd="0" presId="urn:microsoft.com/office/officeart/2005/8/layout/radial1"/>
    <dgm:cxn modelId="{B2EBB14F-9768-46FB-A2E9-AFDDBB6DBA0A}" type="presParOf" srcId="{10BB0934-B941-4FDA-84E1-D754050141DA}" destId="{2E292544-1736-43F7-BDDE-407775451F9B}" srcOrd="0" destOrd="0" presId="urn:microsoft.com/office/officeart/2005/8/layout/radial1"/>
    <dgm:cxn modelId="{2B2F378A-4AE3-4112-BA5F-54E41E7362DE}" type="presParOf" srcId="{325AAAB5-C8FF-40AB-8C83-09009D6433C9}" destId="{5D6ADDD0-A635-41F9-BEA4-1CBE0E1F15DC}" srcOrd="14" destOrd="0" presId="urn:microsoft.com/office/officeart/2005/8/layout/radial1"/>
    <dgm:cxn modelId="{D1CC8AD4-DB1E-4B94-9010-B10CC600015C}" type="presParOf" srcId="{325AAAB5-C8FF-40AB-8C83-09009D6433C9}" destId="{7E9FED0C-D131-4ED3-91C1-A0CF7B54A6BA}" srcOrd="15" destOrd="0" presId="urn:microsoft.com/office/officeart/2005/8/layout/radial1"/>
    <dgm:cxn modelId="{EE8EEC57-6BDD-400A-A2F3-0EBA9BA2A450}" type="presParOf" srcId="{7E9FED0C-D131-4ED3-91C1-A0CF7B54A6BA}" destId="{7C0E3491-8555-4F29-B92C-5B4C0C4923E7}" srcOrd="0" destOrd="0" presId="urn:microsoft.com/office/officeart/2005/8/layout/radial1"/>
    <dgm:cxn modelId="{56F14D58-4B67-4FA4-9DEB-50522853D6E0}" type="presParOf" srcId="{325AAAB5-C8FF-40AB-8C83-09009D6433C9}" destId="{72138129-B81A-4F6C-9AD8-F4243C2A5277}" srcOrd="16" destOrd="0" presId="urn:microsoft.com/office/officeart/2005/8/layout/radial1"/>
    <dgm:cxn modelId="{8EE5A927-D554-4D58-858C-42D0A76F3BB2}" type="presParOf" srcId="{325AAAB5-C8FF-40AB-8C83-09009D6433C9}" destId="{56F85DDC-7F9D-4E25-BD89-CA39CA5EB580}" srcOrd="17" destOrd="0" presId="urn:microsoft.com/office/officeart/2005/8/layout/radial1"/>
    <dgm:cxn modelId="{CD392E95-E095-4EDE-80B2-5866551655EA}" type="presParOf" srcId="{56F85DDC-7F9D-4E25-BD89-CA39CA5EB580}" destId="{0C947FC9-9E74-443D-A7BC-30507E975E11}" srcOrd="0" destOrd="0" presId="urn:microsoft.com/office/officeart/2005/8/layout/radial1"/>
    <dgm:cxn modelId="{5880AB41-36ED-4CB4-B11D-0F61EAFFA7FD}" type="presParOf" srcId="{325AAAB5-C8FF-40AB-8C83-09009D6433C9}" destId="{518A08F7-FEDC-467D-99A1-E1B52DB23D1C}" srcOrd="18" destOrd="0" presId="urn:microsoft.com/office/officeart/2005/8/layout/radial1"/>
    <dgm:cxn modelId="{62F36818-ACD1-48A0-BF2B-961A95DA61B8}" type="presParOf" srcId="{325AAAB5-C8FF-40AB-8C83-09009D6433C9}" destId="{3A373B54-4678-4B75-8085-4F6571789797}" srcOrd="19" destOrd="0" presId="urn:microsoft.com/office/officeart/2005/8/layout/radial1"/>
    <dgm:cxn modelId="{28E0DECB-9117-4C7E-ACA5-62E4BB9E51BB}" type="presParOf" srcId="{3A373B54-4678-4B75-8085-4F6571789797}" destId="{54184477-DCB0-4A4B-BEF8-FABA683159A4}" srcOrd="0" destOrd="0" presId="urn:microsoft.com/office/officeart/2005/8/layout/radial1"/>
    <dgm:cxn modelId="{85FCDC2D-194A-4B65-8198-3384F63780AE}" type="presParOf" srcId="{325AAAB5-C8FF-40AB-8C83-09009D6433C9}" destId="{6B693C21-8CDD-4C85-8061-17A02D7D52A1}" srcOrd="20"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3CB128-6DD6-A048-9BC3-797716863632}" type="doc">
      <dgm:prSet loTypeId="urn:microsoft.com/office/officeart/2005/8/layout/radial1" loCatId="" qsTypeId="urn:microsoft.com/office/officeart/2005/8/quickstyle/simple4" qsCatId="simple" csTypeId="urn:microsoft.com/office/officeart/2005/8/colors/colorful1" csCatId="colorful" phldr="1"/>
      <dgm:spPr/>
      <dgm:t>
        <a:bodyPr/>
        <a:lstStyle/>
        <a:p>
          <a:endParaRPr lang="en-US"/>
        </a:p>
      </dgm:t>
    </dgm:pt>
    <dgm:pt modelId="{C7E1F350-BE0A-2047-BFD3-E7F9619D1668}">
      <dgm:prSet phldrT="[Text]" custT="1"/>
      <dgm:spPr/>
      <dgm:t>
        <a:bodyPr/>
        <a:lstStyle/>
        <a:p>
          <a:r>
            <a:rPr lang="en-US" sz="1000" b="1" cap="none" spc="0">
              <a:ln w="0"/>
              <a:effectLst/>
              <a:latin typeface="Optima" charset="0"/>
              <a:ea typeface="Optima" charset="0"/>
              <a:cs typeface="Optima" charset="0"/>
            </a:rPr>
            <a:t>Data Quality</a:t>
          </a:r>
        </a:p>
      </dgm:t>
    </dgm:pt>
    <dgm:pt modelId="{88A51B80-CAF2-A64D-B1AA-0475579CB66E}" type="parTrans" cxnId="{63E9A4CE-E4BB-164D-A143-58FE761475C7}">
      <dgm:prSet/>
      <dgm:spPr/>
      <dgm:t>
        <a:bodyPr/>
        <a:lstStyle/>
        <a:p>
          <a:endParaRPr lang="en-US" sz="1000" b="1" cap="none" spc="0">
            <a:ln w="0"/>
            <a:solidFill>
              <a:schemeClr val="tx1"/>
            </a:solidFill>
            <a:effectLst/>
            <a:latin typeface="Optima" charset="0"/>
            <a:ea typeface="Optima" charset="0"/>
            <a:cs typeface="Optima" charset="0"/>
          </a:endParaRPr>
        </a:p>
      </dgm:t>
    </dgm:pt>
    <dgm:pt modelId="{4BBAB5D1-54E6-434D-9083-22182ED1D5EF}" type="sibTrans" cxnId="{63E9A4CE-E4BB-164D-A143-58FE761475C7}">
      <dgm:prSet/>
      <dgm:spPr/>
      <dgm:t>
        <a:bodyPr/>
        <a:lstStyle/>
        <a:p>
          <a:endParaRPr lang="en-US" sz="1000" b="1" cap="none" spc="0">
            <a:ln w="0"/>
            <a:solidFill>
              <a:schemeClr val="tx1"/>
            </a:solidFill>
            <a:effectLst/>
            <a:latin typeface="Optima" charset="0"/>
            <a:ea typeface="Optima" charset="0"/>
            <a:cs typeface="Optima" charset="0"/>
          </a:endParaRPr>
        </a:p>
      </dgm:t>
    </dgm:pt>
    <dgm:pt modelId="{DDFE83FC-E6F1-F441-8E63-7C59C7227AA0}">
      <dgm:prSet phldrT="[Text]" custT="1"/>
      <dgm:spPr/>
      <dgm:t>
        <a:bodyPr/>
        <a:lstStyle/>
        <a:p>
          <a:r>
            <a:rPr lang="en-US" sz="1000" b="1" cap="none" spc="0">
              <a:ln w="0"/>
              <a:effectLst/>
              <a:latin typeface="Optima" charset="0"/>
              <a:ea typeface="Optima" charset="0"/>
              <a:cs typeface="Optima" charset="0"/>
            </a:rPr>
            <a:t>Completeness</a:t>
          </a:r>
        </a:p>
      </dgm:t>
    </dgm:pt>
    <dgm:pt modelId="{C5F9E311-530E-5B44-9BD0-601B307BEBE7}" type="parTrans" cxnId="{3E66242B-AA26-AA4F-93F0-89C4108AA90A}">
      <dgm:prSet custT="1"/>
      <dgm:spPr/>
      <dgm:t>
        <a:bodyPr/>
        <a:lstStyle/>
        <a:p>
          <a:endParaRPr lang="en-US" sz="1000" b="1" cap="none" spc="0">
            <a:ln w="0"/>
            <a:solidFill>
              <a:schemeClr val="tx1"/>
            </a:solidFill>
            <a:effectLst/>
            <a:latin typeface="Optima" charset="0"/>
            <a:ea typeface="Optima" charset="0"/>
            <a:cs typeface="Optima" charset="0"/>
          </a:endParaRPr>
        </a:p>
      </dgm:t>
    </dgm:pt>
    <dgm:pt modelId="{984BD43F-2A8C-8D40-8696-0B92BE8FB231}" type="sibTrans" cxnId="{3E66242B-AA26-AA4F-93F0-89C4108AA90A}">
      <dgm:prSet/>
      <dgm:spPr/>
      <dgm:t>
        <a:bodyPr/>
        <a:lstStyle/>
        <a:p>
          <a:endParaRPr lang="en-US" sz="1000" b="1" cap="none" spc="0">
            <a:ln w="0"/>
            <a:solidFill>
              <a:schemeClr val="tx1"/>
            </a:solidFill>
            <a:effectLst/>
            <a:latin typeface="Optima" charset="0"/>
            <a:ea typeface="Optima" charset="0"/>
            <a:cs typeface="Optima" charset="0"/>
          </a:endParaRPr>
        </a:p>
      </dgm:t>
    </dgm:pt>
    <dgm:pt modelId="{B3DC8454-F66D-9945-A9C8-73BA2B67EFAE}">
      <dgm:prSet phldrT="[Text]" custT="1"/>
      <dgm:spPr/>
      <dgm:t>
        <a:bodyPr/>
        <a:lstStyle/>
        <a:p>
          <a:r>
            <a:rPr lang="en-US" sz="1000" b="1" cap="none" spc="0">
              <a:ln w="0"/>
              <a:effectLst/>
              <a:latin typeface="Optima" charset="0"/>
              <a:ea typeface="Optima" charset="0"/>
              <a:cs typeface="Optima" charset="0"/>
            </a:rPr>
            <a:t>Accuracy</a:t>
          </a:r>
        </a:p>
      </dgm:t>
    </dgm:pt>
    <dgm:pt modelId="{15C8CDB9-D097-2D42-8B2A-9265A7B546FA}" type="parTrans" cxnId="{3A1D72E0-40B7-C84B-8F49-269B15F5B2D4}">
      <dgm:prSet custT="1"/>
      <dgm:spPr/>
      <dgm:t>
        <a:bodyPr/>
        <a:lstStyle/>
        <a:p>
          <a:endParaRPr lang="en-US" sz="1000" b="1" cap="none" spc="0">
            <a:ln w="0"/>
            <a:solidFill>
              <a:schemeClr val="tx1"/>
            </a:solidFill>
            <a:effectLst/>
            <a:latin typeface="Optima" charset="0"/>
            <a:ea typeface="Optima" charset="0"/>
            <a:cs typeface="Optima" charset="0"/>
          </a:endParaRPr>
        </a:p>
      </dgm:t>
    </dgm:pt>
    <dgm:pt modelId="{C9496D8B-C2C1-D64D-AA49-F5F6C321BE19}" type="sibTrans" cxnId="{3A1D72E0-40B7-C84B-8F49-269B15F5B2D4}">
      <dgm:prSet/>
      <dgm:spPr/>
      <dgm:t>
        <a:bodyPr/>
        <a:lstStyle/>
        <a:p>
          <a:endParaRPr lang="en-US" sz="1000" b="1" cap="none" spc="0">
            <a:ln w="0"/>
            <a:solidFill>
              <a:schemeClr val="tx1"/>
            </a:solidFill>
            <a:effectLst/>
            <a:latin typeface="Optima" charset="0"/>
            <a:ea typeface="Optima" charset="0"/>
            <a:cs typeface="Optima" charset="0"/>
          </a:endParaRPr>
        </a:p>
      </dgm:t>
    </dgm:pt>
    <dgm:pt modelId="{232DD111-E543-EF44-B017-9A3A948C6CA9}">
      <dgm:prSet phldrT="[Text]" custT="1"/>
      <dgm:spPr/>
      <dgm:t>
        <a:bodyPr/>
        <a:lstStyle/>
        <a:p>
          <a:r>
            <a:rPr lang="en-US" sz="1000" b="1" cap="none" spc="0">
              <a:ln w="0"/>
              <a:effectLst/>
              <a:latin typeface="Optima" charset="0"/>
              <a:ea typeface="Optima" charset="0"/>
              <a:cs typeface="Optima" charset="0"/>
            </a:rPr>
            <a:t>Consistency</a:t>
          </a:r>
        </a:p>
      </dgm:t>
    </dgm:pt>
    <dgm:pt modelId="{0734BA79-A879-9D4B-9E32-544A5CD77156}" type="parTrans" cxnId="{537D8A7E-A83A-F94B-AD8D-1BF5459B1DAB}">
      <dgm:prSet custT="1"/>
      <dgm:spPr/>
      <dgm:t>
        <a:bodyPr/>
        <a:lstStyle/>
        <a:p>
          <a:endParaRPr lang="en-US" sz="1000" b="1" cap="none" spc="0">
            <a:ln w="0"/>
            <a:solidFill>
              <a:schemeClr val="tx1"/>
            </a:solidFill>
            <a:effectLst/>
            <a:latin typeface="Optima" charset="0"/>
            <a:ea typeface="Optima" charset="0"/>
            <a:cs typeface="Optima" charset="0"/>
          </a:endParaRPr>
        </a:p>
      </dgm:t>
    </dgm:pt>
    <dgm:pt modelId="{4C41B5FA-22F2-B547-B089-A47CC525A6CA}" type="sibTrans" cxnId="{537D8A7E-A83A-F94B-AD8D-1BF5459B1DAB}">
      <dgm:prSet/>
      <dgm:spPr/>
      <dgm:t>
        <a:bodyPr/>
        <a:lstStyle/>
        <a:p>
          <a:pPr rtl="0"/>
          <a:endParaRPr lang="en-US" sz="1000" b="1" cap="none" spc="0">
            <a:ln w="0"/>
            <a:solidFill>
              <a:schemeClr val="tx1"/>
            </a:solidFill>
            <a:effectLst/>
            <a:latin typeface="Optima" charset="0"/>
            <a:ea typeface="Optima" charset="0"/>
            <a:cs typeface="Optima" charset="0"/>
          </a:endParaRPr>
        </a:p>
      </dgm:t>
    </dgm:pt>
    <dgm:pt modelId="{8607C6F1-AD0D-F34B-91F6-15F1262E99B4}">
      <dgm:prSet phldrT="[Text]" custT="1"/>
      <dgm:spPr/>
      <dgm:t>
        <a:bodyPr/>
        <a:lstStyle/>
        <a:p>
          <a:r>
            <a:rPr lang="en-US" sz="1000" b="1" cap="none" spc="0">
              <a:ln w="0"/>
              <a:effectLst/>
              <a:latin typeface="Optima" charset="0"/>
              <a:ea typeface="Optima" charset="0"/>
              <a:cs typeface="Optima" charset="0"/>
            </a:rPr>
            <a:t>Availability</a:t>
          </a:r>
        </a:p>
      </dgm:t>
    </dgm:pt>
    <dgm:pt modelId="{28E452AA-0C03-C244-93F7-007AA367EC2E}" type="parTrans" cxnId="{3DECBC5C-1B59-B240-9B6C-75AD3A51D496}">
      <dgm:prSet custT="1"/>
      <dgm:spPr/>
      <dgm:t>
        <a:bodyPr/>
        <a:lstStyle/>
        <a:p>
          <a:endParaRPr lang="en-US" sz="1000" b="1" cap="none" spc="0">
            <a:ln w="0"/>
            <a:solidFill>
              <a:schemeClr val="tx1"/>
            </a:solidFill>
            <a:effectLst/>
            <a:latin typeface="Optima" charset="0"/>
            <a:ea typeface="Optima" charset="0"/>
            <a:cs typeface="Optima" charset="0"/>
          </a:endParaRPr>
        </a:p>
      </dgm:t>
    </dgm:pt>
    <dgm:pt modelId="{43580773-5DA8-1E46-98C4-54A936B3C5A4}" type="sibTrans" cxnId="{3DECBC5C-1B59-B240-9B6C-75AD3A51D496}">
      <dgm:prSet/>
      <dgm:spPr/>
      <dgm:t>
        <a:bodyPr/>
        <a:lstStyle/>
        <a:p>
          <a:endParaRPr lang="en-US" sz="1000" b="1" cap="none" spc="0">
            <a:ln w="0"/>
            <a:solidFill>
              <a:schemeClr val="tx1"/>
            </a:solidFill>
            <a:effectLst/>
            <a:latin typeface="Optima" charset="0"/>
            <a:ea typeface="Optima" charset="0"/>
            <a:cs typeface="Optima" charset="0"/>
          </a:endParaRPr>
        </a:p>
      </dgm:t>
    </dgm:pt>
    <dgm:pt modelId="{DDB6B9D0-1635-9347-BC13-1493E16898B8}">
      <dgm:prSet phldrT="[Text]" custT="1"/>
      <dgm:spPr/>
      <dgm:t>
        <a:bodyPr/>
        <a:lstStyle/>
        <a:p>
          <a:r>
            <a:rPr lang="en-US" sz="1000" b="1" cap="none" spc="0">
              <a:ln w="0"/>
              <a:effectLst/>
              <a:latin typeface="Optima" charset="0"/>
              <a:ea typeface="Optima" charset="0"/>
              <a:cs typeface="Optima" charset="0"/>
            </a:rPr>
            <a:t>Timeliness</a:t>
          </a:r>
        </a:p>
      </dgm:t>
    </dgm:pt>
    <dgm:pt modelId="{7962500C-D5E7-5B43-AED5-DA5E31363C53}" type="parTrans" cxnId="{EBB815F0-20A2-2A46-ABCF-9048F9BE1598}">
      <dgm:prSet custT="1"/>
      <dgm:spPr/>
      <dgm:t>
        <a:bodyPr/>
        <a:lstStyle/>
        <a:p>
          <a:endParaRPr lang="en-US" sz="1000" b="1" cap="none" spc="0">
            <a:ln w="0"/>
            <a:solidFill>
              <a:schemeClr val="tx1"/>
            </a:solidFill>
            <a:effectLst/>
            <a:latin typeface="Optima" charset="0"/>
            <a:ea typeface="Optima" charset="0"/>
            <a:cs typeface="Optima" charset="0"/>
          </a:endParaRPr>
        </a:p>
      </dgm:t>
    </dgm:pt>
    <dgm:pt modelId="{2417FF67-5A92-164E-AFB4-BD16AEB7862A}" type="sibTrans" cxnId="{EBB815F0-20A2-2A46-ABCF-9048F9BE1598}">
      <dgm:prSet/>
      <dgm:spPr/>
      <dgm:t>
        <a:bodyPr/>
        <a:lstStyle/>
        <a:p>
          <a:endParaRPr lang="en-US" sz="1000" b="1" cap="none" spc="0">
            <a:ln w="0"/>
            <a:solidFill>
              <a:schemeClr val="tx1"/>
            </a:solidFill>
            <a:effectLst/>
            <a:latin typeface="Optima" charset="0"/>
            <a:ea typeface="Optima" charset="0"/>
            <a:cs typeface="Optima" charset="0"/>
          </a:endParaRPr>
        </a:p>
      </dgm:t>
    </dgm:pt>
    <dgm:pt modelId="{EA6B8AC1-7E7E-704B-A7FC-B5414062FFB1}">
      <dgm:prSet phldrT="[Text]" custT="1"/>
      <dgm:spPr/>
      <dgm:t>
        <a:bodyPr/>
        <a:lstStyle/>
        <a:p>
          <a:r>
            <a:rPr lang="en-US" sz="1000" b="1" cap="none" spc="0">
              <a:ln w="0"/>
              <a:effectLst/>
              <a:latin typeface="Optima" charset="0"/>
              <a:ea typeface="Optima" charset="0"/>
              <a:cs typeface="Optima" charset="0"/>
            </a:rPr>
            <a:t>Traceability</a:t>
          </a:r>
        </a:p>
      </dgm:t>
    </dgm:pt>
    <dgm:pt modelId="{E7317C1C-AE3C-3342-B715-5C9D033DA1E8}" type="parTrans" cxnId="{26106974-CC55-6A4B-B038-89885EBDBBE7}">
      <dgm:prSet custT="1"/>
      <dgm:spPr/>
      <dgm:t>
        <a:bodyPr/>
        <a:lstStyle/>
        <a:p>
          <a:endParaRPr lang="en-US" sz="1000" b="1">
            <a:latin typeface="Optima" charset="0"/>
            <a:ea typeface="Optima" charset="0"/>
            <a:cs typeface="Optima" charset="0"/>
          </a:endParaRPr>
        </a:p>
      </dgm:t>
    </dgm:pt>
    <dgm:pt modelId="{A1CDDA47-BE61-B446-B88F-1655B75DA7B0}" type="sibTrans" cxnId="{26106974-CC55-6A4B-B038-89885EBDBBE7}">
      <dgm:prSet/>
      <dgm:spPr/>
      <dgm:t>
        <a:bodyPr/>
        <a:lstStyle/>
        <a:p>
          <a:endParaRPr lang="en-US" sz="1000" b="1">
            <a:latin typeface="Optima" charset="0"/>
            <a:ea typeface="Optima" charset="0"/>
            <a:cs typeface="Optima" charset="0"/>
          </a:endParaRPr>
        </a:p>
      </dgm:t>
    </dgm:pt>
    <dgm:pt modelId="{A8712629-AC50-3742-9823-3E68AFF04D08}" type="pres">
      <dgm:prSet presAssocID="{FA3CB128-6DD6-A048-9BC3-797716863632}" presName="cycle" presStyleCnt="0">
        <dgm:presLayoutVars>
          <dgm:chMax val="1"/>
          <dgm:dir/>
          <dgm:animLvl val="ctr"/>
          <dgm:resizeHandles val="exact"/>
        </dgm:presLayoutVars>
      </dgm:prSet>
      <dgm:spPr/>
    </dgm:pt>
    <dgm:pt modelId="{D8415F92-4D35-D74B-B40A-59BD4CB0BB20}" type="pres">
      <dgm:prSet presAssocID="{C7E1F350-BE0A-2047-BFD3-E7F9619D1668}" presName="centerShape" presStyleLbl="node0" presStyleIdx="0" presStyleCnt="1" custScaleX="120653" custScaleY="116631"/>
      <dgm:spPr/>
    </dgm:pt>
    <dgm:pt modelId="{89BAF226-113B-4E45-941D-D8C0ADD9C516}" type="pres">
      <dgm:prSet presAssocID="{C5F9E311-530E-5B44-9BD0-601B307BEBE7}" presName="Name9" presStyleLbl="parChTrans1D2" presStyleIdx="0" presStyleCnt="6"/>
      <dgm:spPr/>
    </dgm:pt>
    <dgm:pt modelId="{0C551FF8-6C59-1845-85CF-F6506672972D}" type="pres">
      <dgm:prSet presAssocID="{C5F9E311-530E-5B44-9BD0-601B307BEBE7}" presName="connTx" presStyleLbl="parChTrans1D2" presStyleIdx="0" presStyleCnt="6"/>
      <dgm:spPr/>
    </dgm:pt>
    <dgm:pt modelId="{799399E8-8015-7A40-9056-FBBF2EA9B7A9}" type="pres">
      <dgm:prSet presAssocID="{DDFE83FC-E6F1-F441-8E63-7C59C7227AA0}" presName="node" presStyleLbl="node1" presStyleIdx="0" presStyleCnt="6" custScaleX="117886" custScaleY="113956">
        <dgm:presLayoutVars>
          <dgm:bulletEnabled val="1"/>
        </dgm:presLayoutVars>
      </dgm:prSet>
      <dgm:spPr/>
    </dgm:pt>
    <dgm:pt modelId="{19533E1E-C1D2-0A40-805F-E8C7EE9F0607}" type="pres">
      <dgm:prSet presAssocID="{15C8CDB9-D097-2D42-8B2A-9265A7B546FA}" presName="Name9" presStyleLbl="parChTrans1D2" presStyleIdx="1" presStyleCnt="6"/>
      <dgm:spPr/>
    </dgm:pt>
    <dgm:pt modelId="{DF68C21B-A9A4-B841-B476-FD49A67185E3}" type="pres">
      <dgm:prSet presAssocID="{15C8CDB9-D097-2D42-8B2A-9265A7B546FA}" presName="connTx" presStyleLbl="parChTrans1D2" presStyleIdx="1" presStyleCnt="6"/>
      <dgm:spPr/>
    </dgm:pt>
    <dgm:pt modelId="{325C6469-3DD0-AE41-8870-F0D8E3A6B93F}" type="pres">
      <dgm:prSet presAssocID="{B3DC8454-F66D-9945-A9C8-73BA2B67EFAE}" presName="node" presStyleLbl="node1" presStyleIdx="1" presStyleCnt="6" custScaleX="117404" custScaleY="113956">
        <dgm:presLayoutVars>
          <dgm:bulletEnabled val="1"/>
        </dgm:presLayoutVars>
      </dgm:prSet>
      <dgm:spPr/>
    </dgm:pt>
    <dgm:pt modelId="{B228A899-BC33-1740-BA8D-3ACE1FC9BDBB}" type="pres">
      <dgm:prSet presAssocID="{0734BA79-A879-9D4B-9E32-544A5CD77156}" presName="Name9" presStyleLbl="parChTrans1D2" presStyleIdx="2" presStyleCnt="6"/>
      <dgm:spPr/>
    </dgm:pt>
    <dgm:pt modelId="{48D635BA-AB44-F146-8C3E-52C1A93D71DE}" type="pres">
      <dgm:prSet presAssocID="{0734BA79-A879-9D4B-9E32-544A5CD77156}" presName="connTx" presStyleLbl="parChTrans1D2" presStyleIdx="2" presStyleCnt="6"/>
      <dgm:spPr/>
    </dgm:pt>
    <dgm:pt modelId="{21A712BE-600A-3F4F-A7A9-DEBA66778841}" type="pres">
      <dgm:prSet presAssocID="{232DD111-E543-EF44-B017-9A3A948C6CA9}" presName="node" presStyleLbl="node1" presStyleIdx="2" presStyleCnt="6" custScaleX="117886" custScaleY="113956">
        <dgm:presLayoutVars>
          <dgm:bulletEnabled val="1"/>
        </dgm:presLayoutVars>
      </dgm:prSet>
      <dgm:spPr/>
    </dgm:pt>
    <dgm:pt modelId="{86091652-B9C1-2440-A076-0EFD4B67AF3D}" type="pres">
      <dgm:prSet presAssocID="{28E452AA-0C03-C244-93F7-007AA367EC2E}" presName="Name9" presStyleLbl="parChTrans1D2" presStyleIdx="3" presStyleCnt="6"/>
      <dgm:spPr/>
    </dgm:pt>
    <dgm:pt modelId="{D245C78F-589A-E44C-AF84-1EC153607388}" type="pres">
      <dgm:prSet presAssocID="{28E452AA-0C03-C244-93F7-007AA367EC2E}" presName="connTx" presStyleLbl="parChTrans1D2" presStyleIdx="3" presStyleCnt="6"/>
      <dgm:spPr/>
    </dgm:pt>
    <dgm:pt modelId="{E30CBDFE-50CC-5141-A6DE-AF50CADF613A}" type="pres">
      <dgm:prSet presAssocID="{8607C6F1-AD0D-F34B-91F6-15F1262E99B4}" presName="node" presStyleLbl="node1" presStyleIdx="3" presStyleCnt="6" custScaleX="117886" custScaleY="113956">
        <dgm:presLayoutVars>
          <dgm:bulletEnabled val="1"/>
        </dgm:presLayoutVars>
      </dgm:prSet>
      <dgm:spPr/>
    </dgm:pt>
    <dgm:pt modelId="{C3CC8292-FEBB-6C46-9150-899F78BABFD9}" type="pres">
      <dgm:prSet presAssocID="{7962500C-D5E7-5B43-AED5-DA5E31363C53}" presName="Name9" presStyleLbl="parChTrans1D2" presStyleIdx="4" presStyleCnt="6"/>
      <dgm:spPr/>
    </dgm:pt>
    <dgm:pt modelId="{04B26139-23EA-584F-BCD0-DCD50347771E}" type="pres">
      <dgm:prSet presAssocID="{7962500C-D5E7-5B43-AED5-DA5E31363C53}" presName="connTx" presStyleLbl="parChTrans1D2" presStyleIdx="4" presStyleCnt="6"/>
      <dgm:spPr/>
    </dgm:pt>
    <dgm:pt modelId="{9923CE76-1447-D842-990E-E89D86423233}" type="pres">
      <dgm:prSet presAssocID="{DDB6B9D0-1635-9347-BC13-1493E16898B8}" presName="node" presStyleLbl="node1" presStyleIdx="4" presStyleCnt="6" custScaleX="117886" custScaleY="113956">
        <dgm:presLayoutVars>
          <dgm:bulletEnabled val="1"/>
        </dgm:presLayoutVars>
      </dgm:prSet>
      <dgm:spPr/>
    </dgm:pt>
    <dgm:pt modelId="{2A10F08A-6F67-1844-A1F1-D4C1E17C9AAC}" type="pres">
      <dgm:prSet presAssocID="{E7317C1C-AE3C-3342-B715-5C9D033DA1E8}" presName="Name9" presStyleLbl="parChTrans1D2" presStyleIdx="5" presStyleCnt="6"/>
      <dgm:spPr/>
    </dgm:pt>
    <dgm:pt modelId="{423C2DE1-CA26-F146-A1E5-6DD55B4D3BD9}" type="pres">
      <dgm:prSet presAssocID="{E7317C1C-AE3C-3342-B715-5C9D033DA1E8}" presName="connTx" presStyleLbl="parChTrans1D2" presStyleIdx="5" presStyleCnt="6"/>
      <dgm:spPr/>
    </dgm:pt>
    <dgm:pt modelId="{ACA94277-D8A3-3942-928F-96BC38D4BD65}" type="pres">
      <dgm:prSet presAssocID="{EA6B8AC1-7E7E-704B-A7FC-B5414062FFB1}" presName="node" presStyleLbl="node1" presStyleIdx="5" presStyleCnt="6" custScaleX="120653" custScaleY="116631">
        <dgm:presLayoutVars>
          <dgm:bulletEnabled val="1"/>
        </dgm:presLayoutVars>
      </dgm:prSet>
      <dgm:spPr/>
    </dgm:pt>
  </dgm:ptLst>
  <dgm:cxnLst>
    <dgm:cxn modelId="{DCA2460B-ACE5-384B-96E6-7CD4B3DC514E}" type="presOf" srcId="{15C8CDB9-D097-2D42-8B2A-9265A7B546FA}" destId="{DF68C21B-A9A4-B841-B476-FD49A67185E3}" srcOrd="1" destOrd="0" presId="urn:microsoft.com/office/officeart/2005/8/layout/radial1"/>
    <dgm:cxn modelId="{79A72610-484B-5E43-9BD8-3552C7B22AD3}" type="presOf" srcId="{C5F9E311-530E-5B44-9BD0-601B307BEBE7}" destId="{0C551FF8-6C59-1845-85CF-F6506672972D}" srcOrd="1" destOrd="0" presId="urn:microsoft.com/office/officeart/2005/8/layout/radial1"/>
    <dgm:cxn modelId="{3E66242B-AA26-AA4F-93F0-89C4108AA90A}" srcId="{C7E1F350-BE0A-2047-BFD3-E7F9619D1668}" destId="{DDFE83FC-E6F1-F441-8E63-7C59C7227AA0}" srcOrd="0" destOrd="0" parTransId="{C5F9E311-530E-5B44-9BD0-601B307BEBE7}" sibTransId="{984BD43F-2A8C-8D40-8696-0B92BE8FB231}"/>
    <dgm:cxn modelId="{D49DDF32-1C8F-FE4A-BC15-3C5EEAE96891}" type="presOf" srcId="{7962500C-D5E7-5B43-AED5-DA5E31363C53}" destId="{C3CC8292-FEBB-6C46-9150-899F78BABFD9}" srcOrd="0" destOrd="0" presId="urn:microsoft.com/office/officeart/2005/8/layout/radial1"/>
    <dgm:cxn modelId="{94E60535-6DA8-854C-814D-3E15603BD03C}" type="presOf" srcId="{C7E1F350-BE0A-2047-BFD3-E7F9619D1668}" destId="{D8415F92-4D35-D74B-B40A-59BD4CB0BB20}" srcOrd="0" destOrd="0" presId="urn:microsoft.com/office/officeart/2005/8/layout/radial1"/>
    <dgm:cxn modelId="{16E33438-F75D-6048-B3E7-0EF408172F4C}" type="presOf" srcId="{28E452AA-0C03-C244-93F7-007AA367EC2E}" destId="{86091652-B9C1-2440-A076-0EFD4B67AF3D}" srcOrd="0" destOrd="0" presId="urn:microsoft.com/office/officeart/2005/8/layout/radial1"/>
    <dgm:cxn modelId="{3857A23F-DA7E-5C45-8376-9588422EE9F7}" type="presOf" srcId="{E7317C1C-AE3C-3342-B715-5C9D033DA1E8}" destId="{2A10F08A-6F67-1844-A1F1-D4C1E17C9AAC}" srcOrd="0" destOrd="0" presId="urn:microsoft.com/office/officeart/2005/8/layout/radial1"/>
    <dgm:cxn modelId="{3DECBC5C-1B59-B240-9B6C-75AD3A51D496}" srcId="{C7E1F350-BE0A-2047-BFD3-E7F9619D1668}" destId="{8607C6F1-AD0D-F34B-91F6-15F1262E99B4}" srcOrd="3" destOrd="0" parTransId="{28E452AA-0C03-C244-93F7-007AA367EC2E}" sibTransId="{43580773-5DA8-1E46-98C4-54A936B3C5A4}"/>
    <dgm:cxn modelId="{4800AA5D-F3FD-CD48-87E9-5EA6C85B32BB}" type="presOf" srcId="{0734BA79-A879-9D4B-9E32-544A5CD77156}" destId="{48D635BA-AB44-F146-8C3E-52C1A93D71DE}" srcOrd="1" destOrd="0" presId="urn:microsoft.com/office/officeart/2005/8/layout/radial1"/>
    <dgm:cxn modelId="{EB4D6465-C0D6-B346-A5A4-F3E869627301}" type="presOf" srcId="{232DD111-E543-EF44-B017-9A3A948C6CA9}" destId="{21A712BE-600A-3F4F-A7A9-DEBA66778841}" srcOrd="0" destOrd="0" presId="urn:microsoft.com/office/officeart/2005/8/layout/radial1"/>
    <dgm:cxn modelId="{B180E84E-78AF-1341-870E-90153BD89E17}" type="presOf" srcId="{15C8CDB9-D097-2D42-8B2A-9265A7B546FA}" destId="{19533E1E-C1D2-0A40-805F-E8C7EE9F0607}" srcOrd="0" destOrd="0" presId="urn:microsoft.com/office/officeart/2005/8/layout/radial1"/>
    <dgm:cxn modelId="{0A520D71-4CB2-104C-8708-6193F0C4A6E5}" type="presOf" srcId="{E7317C1C-AE3C-3342-B715-5C9D033DA1E8}" destId="{423C2DE1-CA26-F146-A1E5-6DD55B4D3BD9}" srcOrd="1" destOrd="0" presId="urn:microsoft.com/office/officeart/2005/8/layout/radial1"/>
    <dgm:cxn modelId="{26106974-CC55-6A4B-B038-89885EBDBBE7}" srcId="{C7E1F350-BE0A-2047-BFD3-E7F9619D1668}" destId="{EA6B8AC1-7E7E-704B-A7FC-B5414062FFB1}" srcOrd="5" destOrd="0" parTransId="{E7317C1C-AE3C-3342-B715-5C9D033DA1E8}" sibTransId="{A1CDDA47-BE61-B446-B88F-1655B75DA7B0}"/>
    <dgm:cxn modelId="{F9E04D79-F76F-E04F-9D76-AD01EB52AD74}" type="presOf" srcId="{8607C6F1-AD0D-F34B-91F6-15F1262E99B4}" destId="{E30CBDFE-50CC-5141-A6DE-AF50CADF613A}" srcOrd="0" destOrd="0" presId="urn:microsoft.com/office/officeart/2005/8/layout/radial1"/>
    <dgm:cxn modelId="{537D8A7E-A83A-F94B-AD8D-1BF5459B1DAB}" srcId="{C7E1F350-BE0A-2047-BFD3-E7F9619D1668}" destId="{232DD111-E543-EF44-B017-9A3A948C6CA9}" srcOrd="2" destOrd="0" parTransId="{0734BA79-A879-9D4B-9E32-544A5CD77156}" sibTransId="{4C41B5FA-22F2-B547-B089-A47CC525A6CA}"/>
    <dgm:cxn modelId="{F65D6488-08A0-8F44-928F-CEC798A50700}" type="presOf" srcId="{7962500C-D5E7-5B43-AED5-DA5E31363C53}" destId="{04B26139-23EA-584F-BCD0-DCD50347771E}" srcOrd="1" destOrd="0" presId="urn:microsoft.com/office/officeart/2005/8/layout/radial1"/>
    <dgm:cxn modelId="{17A6278F-A408-554D-8254-73B71ED8519E}" type="presOf" srcId="{DDB6B9D0-1635-9347-BC13-1493E16898B8}" destId="{9923CE76-1447-D842-990E-E89D86423233}" srcOrd="0" destOrd="0" presId="urn:microsoft.com/office/officeart/2005/8/layout/radial1"/>
    <dgm:cxn modelId="{1F772998-8752-974F-8E35-ABEEE0FD45DB}" type="presOf" srcId="{DDFE83FC-E6F1-F441-8E63-7C59C7227AA0}" destId="{799399E8-8015-7A40-9056-FBBF2EA9B7A9}" srcOrd="0" destOrd="0" presId="urn:microsoft.com/office/officeart/2005/8/layout/radial1"/>
    <dgm:cxn modelId="{C22B4BBC-EDCA-8E4B-8756-1DAADCDDF2A7}" type="presOf" srcId="{0734BA79-A879-9D4B-9E32-544A5CD77156}" destId="{B228A899-BC33-1740-BA8D-3ACE1FC9BDBB}" srcOrd="0" destOrd="0" presId="urn:microsoft.com/office/officeart/2005/8/layout/radial1"/>
    <dgm:cxn modelId="{3680EBC8-572F-6949-B1D5-0438AE514EDA}" type="presOf" srcId="{FA3CB128-6DD6-A048-9BC3-797716863632}" destId="{A8712629-AC50-3742-9823-3E68AFF04D08}" srcOrd="0" destOrd="0" presId="urn:microsoft.com/office/officeart/2005/8/layout/radial1"/>
    <dgm:cxn modelId="{EFA75DC9-66B1-8441-9B65-6647620937E4}" type="presOf" srcId="{B3DC8454-F66D-9945-A9C8-73BA2B67EFAE}" destId="{325C6469-3DD0-AE41-8870-F0D8E3A6B93F}" srcOrd="0" destOrd="0" presId="urn:microsoft.com/office/officeart/2005/8/layout/radial1"/>
    <dgm:cxn modelId="{63E9A4CE-E4BB-164D-A143-58FE761475C7}" srcId="{FA3CB128-6DD6-A048-9BC3-797716863632}" destId="{C7E1F350-BE0A-2047-BFD3-E7F9619D1668}" srcOrd="0" destOrd="0" parTransId="{88A51B80-CAF2-A64D-B1AA-0475579CB66E}" sibTransId="{4BBAB5D1-54E6-434D-9083-22182ED1D5EF}"/>
    <dgm:cxn modelId="{3A0FBFD2-0F19-8547-BAE6-F822CE3656B3}" type="presOf" srcId="{EA6B8AC1-7E7E-704B-A7FC-B5414062FFB1}" destId="{ACA94277-D8A3-3942-928F-96BC38D4BD65}" srcOrd="0" destOrd="0" presId="urn:microsoft.com/office/officeart/2005/8/layout/radial1"/>
    <dgm:cxn modelId="{93B91DD8-23F0-C445-A37E-DBEFF59C2ABC}" type="presOf" srcId="{28E452AA-0C03-C244-93F7-007AA367EC2E}" destId="{D245C78F-589A-E44C-AF84-1EC153607388}" srcOrd="1" destOrd="0" presId="urn:microsoft.com/office/officeart/2005/8/layout/radial1"/>
    <dgm:cxn modelId="{3A1D72E0-40B7-C84B-8F49-269B15F5B2D4}" srcId="{C7E1F350-BE0A-2047-BFD3-E7F9619D1668}" destId="{B3DC8454-F66D-9945-A9C8-73BA2B67EFAE}" srcOrd="1" destOrd="0" parTransId="{15C8CDB9-D097-2D42-8B2A-9265A7B546FA}" sibTransId="{C9496D8B-C2C1-D64D-AA49-F5F6C321BE19}"/>
    <dgm:cxn modelId="{68629FE3-4955-564F-B9D1-1C99EE78C222}" type="presOf" srcId="{C5F9E311-530E-5B44-9BD0-601B307BEBE7}" destId="{89BAF226-113B-4E45-941D-D8C0ADD9C516}" srcOrd="0" destOrd="0" presId="urn:microsoft.com/office/officeart/2005/8/layout/radial1"/>
    <dgm:cxn modelId="{EBB815F0-20A2-2A46-ABCF-9048F9BE1598}" srcId="{C7E1F350-BE0A-2047-BFD3-E7F9619D1668}" destId="{DDB6B9D0-1635-9347-BC13-1493E16898B8}" srcOrd="4" destOrd="0" parTransId="{7962500C-D5E7-5B43-AED5-DA5E31363C53}" sibTransId="{2417FF67-5A92-164E-AFB4-BD16AEB7862A}"/>
    <dgm:cxn modelId="{3DAAAB3E-8592-5844-8110-B07EC82D21DF}" type="presParOf" srcId="{A8712629-AC50-3742-9823-3E68AFF04D08}" destId="{D8415F92-4D35-D74B-B40A-59BD4CB0BB20}" srcOrd="0" destOrd="0" presId="urn:microsoft.com/office/officeart/2005/8/layout/radial1"/>
    <dgm:cxn modelId="{D9FB2604-18F1-5349-9DFA-EE2DA557D6CF}" type="presParOf" srcId="{A8712629-AC50-3742-9823-3E68AFF04D08}" destId="{89BAF226-113B-4E45-941D-D8C0ADD9C516}" srcOrd="1" destOrd="0" presId="urn:microsoft.com/office/officeart/2005/8/layout/radial1"/>
    <dgm:cxn modelId="{E1471E32-0C7C-F344-A6BE-DC0A5460E8F8}" type="presParOf" srcId="{89BAF226-113B-4E45-941D-D8C0ADD9C516}" destId="{0C551FF8-6C59-1845-85CF-F6506672972D}" srcOrd="0" destOrd="0" presId="urn:microsoft.com/office/officeart/2005/8/layout/radial1"/>
    <dgm:cxn modelId="{A80288D3-AAA6-2241-B962-A3594B469F7B}" type="presParOf" srcId="{A8712629-AC50-3742-9823-3E68AFF04D08}" destId="{799399E8-8015-7A40-9056-FBBF2EA9B7A9}" srcOrd="2" destOrd="0" presId="urn:microsoft.com/office/officeart/2005/8/layout/radial1"/>
    <dgm:cxn modelId="{58F077C1-C81B-4B45-BF7B-A5B593985590}" type="presParOf" srcId="{A8712629-AC50-3742-9823-3E68AFF04D08}" destId="{19533E1E-C1D2-0A40-805F-E8C7EE9F0607}" srcOrd="3" destOrd="0" presId="urn:microsoft.com/office/officeart/2005/8/layout/radial1"/>
    <dgm:cxn modelId="{523E9FB5-2E92-524C-A75C-B818E5155808}" type="presParOf" srcId="{19533E1E-C1D2-0A40-805F-E8C7EE9F0607}" destId="{DF68C21B-A9A4-B841-B476-FD49A67185E3}" srcOrd="0" destOrd="0" presId="urn:microsoft.com/office/officeart/2005/8/layout/radial1"/>
    <dgm:cxn modelId="{85A2A74A-0268-B64D-AAEC-6F99A978AD56}" type="presParOf" srcId="{A8712629-AC50-3742-9823-3E68AFF04D08}" destId="{325C6469-3DD0-AE41-8870-F0D8E3A6B93F}" srcOrd="4" destOrd="0" presId="urn:microsoft.com/office/officeart/2005/8/layout/radial1"/>
    <dgm:cxn modelId="{7923D861-06B0-434E-9605-94CFB25E90EC}" type="presParOf" srcId="{A8712629-AC50-3742-9823-3E68AFF04D08}" destId="{B228A899-BC33-1740-BA8D-3ACE1FC9BDBB}" srcOrd="5" destOrd="0" presId="urn:microsoft.com/office/officeart/2005/8/layout/radial1"/>
    <dgm:cxn modelId="{4BE95455-7B26-D84A-B956-BD8C8F2331D2}" type="presParOf" srcId="{B228A899-BC33-1740-BA8D-3ACE1FC9BDBB}" destId="{48D635BA-AB44-F146-8C3E-52C1A93D71DE}" srcOrd="0" destOrd="0" presId="urn:microsoft.com/office/officeart/2005/8/layout/radial1"/>
    <dgm:cxn modelId="{8F61A651-A900-EF47-98C2-520309C53A41}" type="presParOf" srcId="{A8712629-AC50-3742-9823-3E68AFF04D08}" destId="{21A712BE-600A-3F4F-A7A9-DEBA66778841}" srcOrd="6" destOrd="0" presId="urn:microsoft.com/office/officeart/2005/8/layout/radial1"/>
    <dgm:cxn modelId="{8A0C77AE-7BB0-FD43-86F8-55C16D26647A}" type="presParOf" srcId="{A8712629-AC50-3742-9823-3E68AFF04D08}" destId="{86091652-B9C1-2440-A076-0EFD4B67AF3D}" srcOrd="7" destOrd="0" presId="urn:microsoft.com/office/officeart/2005/8/layout/radial1"/>
    <dgm:cxn modelId="{A75A8C31-D9A5-104B-9428-7B29A290FE0D}" type="presParOf" srcId="{86091652-B9C1-2440-A076-0EFD4B67AF3D}" destId="{D245C78F-589A-E44C-AF84-1EC153607388}" srcOrd="0" destOrd="0" presId="urn:microsoft.com/office/officeart/2005/8/layout/radial1"/>
    <dgm:cxn modelId="{6EDD51B2-AA93-E147-8BA8-CB96BD1A1809}" type="presParOf" srcId="{A8712629-AC50-3742-9823-3E68AFF04D08}" destId="{E30CBDFE-50CC-5141-A6DE-AF50CADF613A}" srcOrd="8" destOrd="0" presId="urn:microsoft.com/office/officeart/2005/8/layout/radial1"/>
    <dgm:cxn modelId="{2F632608-C24A-D94A-9630-38D205BF78AA}" type="presParOf" srcId="{A8712629-AC50-3742-9823-3E68AFF04D08}" destId="{C3CC8292-FEBB-6C46-9150-899F78BABFD9}" srcOrd="9" destOrd="0" presId="urn:microsoft.com/office/officeart/2005/8/layout/radial1"/>
    <dgm:cxn modelId="{0B769337-BD77-714B-AD01-1EBEE307C99E}" type="presParOf" srcId="{C3CC8292-FEBB-6C46-9150-899F78BABFD9}" destId="{04B26139-23EA-584F-BCD0-DCD50347771E}" srcOrd="0" destOrd="0" presId="urn:microsoft.com/office/officeart/2005/8/layout/radial1"/>
    <dgm:cxn modelId="{583A2644-F582-F74B-AC90-B0B567CD0509}" type="presParOf" srcId="{A8712629-AC50-3742-9823-3E68AFF04D08}" destId="{9923CE76-1447-D842-990E-E89D86423233}" srcOrd="10" destOrd="0" presId="urn:microsoft.com/office/officeart/2005/8/layout/radial1"/>
    <dgm:cxn modelId="{CA73CF14-296C-0648-867D-FC107956FCC7}" type="presParOf" srcId="{A8712629-AC50-3742-9823-3E68AFF04D08}" destId="{2A10F08A-6F67-1844-A1F1-D4C1E17C9AAC}" srcOrd="11" destOrd="0" presId="urn:microsoft.com/office/officeart/2005/8/layout/radial1"/>
    <dgm:cxn modelId="{524794BB-FACE-A34D-869F-EDA058C89779}" type="presParOf" srcId="{2A10F08A-6F67-1844-A1F1-D4C1E17C9AAC}" destId="{423C2DE1-CA26-F146-A1E5-6DD55B4D3BD9}" srcOrd="0" destOrd="0" presId="urn:microsoft.com/office/officeart/2005/8/layout/radial1"/>
    <dgm:cxn modelId="{364F9399-D19B-0049-99B9-879E867B513C}" type="presParOf" srcId="{A8712629-AC50-3742-9823-3E68AFF04D08}" destId="{ACA94277-D8A3-3942-928F-96BC38D4BD65}" srcOrd="12" destOrd="0" presId="urn:microsoft.com/office/officeart/2005/8/layout/radial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DA15064-A044-4FDC-B0F5-10F37E3D5CFE}" type="doc">
      <dgm:prSet loTypeId="urn:microsoft.com/office/officeart/2005/8/layout/vList5" loCatId="list" qsTypeId="urn:microsoft.com/office/officeart/2005/8/quickstyle/3d3" qsCatId="3D" csTypeId="urn:microsoft.com/office/officeart/2005/8/colors/colorful3" csCatId="colorful" phldr="1"/>
      <dgm:spPr/>
      <dgm:t>
        <a:bodyPr/>
        <a:lstStyle/>
        <a:p>
          <a:endParaRPr lang="en-US"/>
        </a:p>
      </dgm:t>
    </dgm:pt>
    <dgm:pt modelId="{560B6C87-CCEB-4C3E-8E00-4F404EF4A07E}">
      <dgm:prSet phldrT="[Text]" custT="1">
        <dgm:style>
          <a:lnRef idx="1">
            <a:schemeClr val="accent5"/>
          </a:lnRef>
          <a:fillRef idx="3">
            <a:schemeClr val="accent5"/>
          </a:fillRef>
          <a:effectRef idx="2">
            <a:schemeClr val="accent5"/>
          </a:effectRef>
          <a:fontRef idx="minor">
            <a:schemeClr val="lt1"/>
          </a:fontRef>
        </dgm:style>
      </dgm:prSet>
      <dgm:spPr>
        <a:xfrm>
          <a:off x="0" y="1682"/>
          <a:ext cx="3236976" cy="735708"/>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a:solidFill>
                <a:srgbClr val="10479B"/>
              </a:solidFill>
              <a:latin typeface="Optima"/>
              <a:ea typeface="Tahoma" pitchFamily="34" charset="0"/>
              <a:cs typeface="Optima"/>
            </a:rPr>
            <a:t>Data Portability</a:t>
          </a:r>
        </a:p>
        <a:p>
          <a:r>
            <a:rPr lang="en-GB" sz="1200">
              <a:solidFill>
                <a:srgbClr val="10479B"/>
              </a:solidFill>
              <a:latin typeface="Optima"/>
              <a:ea typeface="Tahoma" pitchFamily="34" charset="0"/>
              <a:cs typeface="Optima"/>
            </a:rPr>
            <a:t>ISO 8000</a:t>
          </a:r>
          <a:endParaRPr lang="en-US" sz="1200">
            <a:solidFill>
              <a:srgbClr val="10479B"/>
            </a:solidFill>
            <a:latin typeface="Optima"/>
            <a:ea typeface="Tahoma" pitchFamily="34" charset="0"/>
            <a:cs typeface="Optima"/>
          </a:endParaRPr>
        </a:p>
      </dgm:t>
    </dgm:pt>
    <dgm:pt modelId="{816BE4AB-CB15-488B-BC69-C16C08CCE0DA}" type="parTrans" cxnId="{F9993109-FBD2-45A4-B98C-5795A09B6C96}">
      <dgm:prSet/>
      <dgm:spPr/>
      <dgm:t>
        <a:bodyPr/>
        <a:lstStyle/>
        <a:p>
          <a:endParaRPr lang="en-US" sz="1200">
            <a:solidFill>
              <a:schemeClr val="tx1"/>
            </a:solidFill>
            <a:latin typeface="Optima"/>
            <a:cs typeface="Optima"/>
          </a:endParaRPr>
        </a:p>
      </dgm:t>
    </dgm:pt>
    <dgm:pt modelId="{DED0FC78-60BE-4F52-BF97-4A0EA204FC7A}" type="sibTrans" cxnId="{F9993109-FBD2-45A4-B98C-5795A09B6C96}">
      <dgm:prSet/>
      <dgm:spPr/>
      <dgm:t>
        <a:bodyPr/>
        <a:lstStyle/>
        <a:p>
          <a:endParaRPr lang="en-US" sz="1200">
            <a:solidFill>
              <a:schemeClr val="tx1"/>
            </a:solidFill>
            <a:latin typeface="Optima"/>
            <a:cs typeface="Optima"/>
          </a:endParaRPr>
        </a:p>
      </dgm:t>
    </dgm:pt>
    <dgm:pt modelId="{E2EC73E1-F881-4FBC-8D30-196BB231881A}">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0">
              <a:solidFill>
                <a:srgbClr val="10479B"/>
              </a:solidFill>
              <a:latin typeface="Optima"/>
              <a:ea typeface="Tahoma" pitchFamily="34" charset="0"/>
              <a:cs typeface="Optima"/>
            </a:rPr>
            <a:t>Data Portability</a:t>
          </a:r>
          <a:endParaRPr lang="en-US" sz="1200" b="0">
            <a:solidFill>
              <a:srgbClr val="10479B"/>
            </a:solidFill>
            <a:latin typeface="Optima"/>
            <a:ea typeface="Tahoma" pitchFamily="34" charset="0"/>
            <a:cs typeface="Optima"/>
          </a:endParaRPr>
        </a:p>
      </dgm:t>
    </dgm:pt>
    <dgm:pt modelId="{D33AE577-622B-4780-8E4D-3F8773BC32FE}" type="parTrans" cxnId="{DAC4A29C-7284-4B32-AFF0-35B436795777}">
      <dgm:prSet/>
      <dgm:spPr/>
      <dgm:t>
        <a:bodyPr/>
        <a:lstStyle/>
        <a:p>
          <a:endParaRPr lang="en-US" sz="1200">
            <a:solidFill>
              <a:schemeClr val="tx1"/>
            </a:solidFill>
            <a:latin typeface="Optima"/>
            <a:cs typeface="Optima"/>
          </a:endParaRPr>
        </a:p>
      </dgm:t>
    </dgm:pt>
    <dgm:pt modelId="{9A6FE4D9-DF5F-4961-A97E-1D44849FA2EA}" type="sibTrans" cxnId="{DAC4A29C-7284-4B32-AFF0-35B436795777}">
      <dgm:prSet/>
      <dgm:spPr/>
      <dgm:t>
        <a:bodyPr/>
        <a:lstStyle/>
        <a:p>
          <a:endParaRPr lang="en-US" sz="1200">
            <a:solidFill>
              <a:schemeClr val="tx1"/>
            </a:solidFill>
            <a:latin typeface="Optima"/>
            <a:cs typeface="Optima"/>
          </a:endParaRPr>
        </a:p>
      </dgm:t>
    </dgm:pt>
    <dgm:pt modelId="{0628182E-4B4D-4453-A6FA-47F70C2711D6}">
      <dgm:prSet phldrT="[Text]" custT="1">
        <dgm:style>
          <a:lnRef idx="1">
            <a:schemeClr val="accent2"/>
          </a:lnRef>
          <a:fillRef idx="3">
            <a:schemeClr val="accent2"/>
          </a:fillRef>
          <a:effectRef idx="2">
            <a:schemeClr val="accent2"/>
          </a:effectRef>
          <a:fontRef idx="minor">
            <a:schemeClr val="lt1"/>
          </a:fontRef>
        </dgm:style>
      </dgm:prSet>
      <dgm:spPr>
        <a:xfrm>
          <a:off x="0" y="774176"/>
          <a:ext cx="3236976" cy="735708"/>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a:solidFill>
                <a:srgbClr val="10479B"/>
              </a:solidFill>
              <a:latin typeface="Optima"/>
              <a:ea typeface="Tahoma" pitchFamily="34" charset="0"/>
              <a:cs typeface="Optima"/>
            </a:rPr>
            <a:t>Data Requirement</a:t>
          </a:r>
        </a:p>
        <a:p>
          <a:r>
            <a:rPr lang="en-GB" sz="1200">
              <a:solidFill>
                <a:srgbClr val="10479B"/>
              </a:solidFill>
              <a:latin typeface="Optima"/>
              <a:ea typeface="Tahoma" pitchFamily="34" charset="0"/>
              <a:cs typeface="Optima"/>
            </a:rPr>
            <a:t>ISO 8000-110</a:t>
          </a:r>
          <a:endParaRPr lang="en-US" sz="1200">
            <a:solidFill>
              <a:srgbClr val="10479B"/>
            </a:solidFill>
            <a:latin typeface="Optima"/>
            <a:ea typeface="Tahoma" pitchFamily="34" charset="0"/>
            <a:cs typeface="Optima"/>
          </a:endParaRPr>
        </a:p>
      </dgm:t>
    </dgm:pt>
    <dgm:pt modelId="{3B10F461-FCE9-4578-8B33-7C6A8BDFE2A3}" type="parTrans" cxnId="{75ADA800-00AA-4282-A7CF-97EB64DA3AC0}">
      <dgm:prSet/>
      <dgm:spPr/>
      <dgm:t>
        <a:bodyPr/>
        <a:lstStyle/>
        <a:p>
          <a:endParaRPr lang="en-US" sz="1200">
            <a:solidFill>
              <a:schemeClr val="tx1"/>
            </a:solidFill>
            <a:latin typeface="Optima"/>
            <a:cs typeface="Optima"/>
          </a:endParaRPr>
        </a:p>
      </dgm:t>
    </dgm:pt>
    <dgm:pt modelId="{058F9F72-8693-4DA2-BE72-695FD72B4C02}" type="sibTrans" cxnId="{75ADA800-00AA-4282-A7CF-97EB64DA3AC0}">
      <dgm:prSet/>
      <dgm:spPr/>
      <dgm:t>
        <a:bodyPr/>
        <a:lstStyle/>
        <a:p>
          <a:endParaRPr lang="en-US" sz="1200">
            <a:solidFill>
              <a:schemeClr val="tx1"/>
            </a:solidFill>
            <a:latin typeface="Optima"/>
            <a:cs typeface="Optima"/>
          </a:endParaRPr>
        </a:p>
      </dgm:t>
    </dgm:pt>
    <dgm:pt modelId="{FB2D2982-D7E0-41BF-9CF2-E63180E108FC}">
      <dgm:prSet phldrT="[Tex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pPr algn="l"/>
          <a:r>
            <a:rPr lang="en-US" sz="1200">
              <a:solidFill>
                <a:srgbClr val="10479B"/>
              </a:solidFill>
              <a:latin typeface="Optima"/>
              <a:ea typeface="Tahoma" pitchFamily="34" charset="0"/>
              <a:cs typeface="Optima"/>
            </a:rPr>
            <a:t>Class/Concept Definition, unique identifier</a:t>
          </a:r>
        </a:p>
      </dgm:t>
    </dgm:pt>
    <dgm:pt modelId="{F2CCE327-03B3-466E-AD06-7253325F953D}" type="parTrans" cxnId="{DFE6505B-5AF3-4652-B669-547CBE4D6C40}">
      <dgm:prSet/>
      <dgm:spPr/>
      <dgm:t>
        <a:bodyPr/>
        <a:lstStyle/>
        <a:p>
          <a:endParaRPr lang="en-US" sz="1200">
            <a:solidFill>
              <a:schemeClr val="tx1"/>
            </a:solidFill>
            <a:latin typeface="Optima"/>
            <a:cs typeface="Optima"/>
          </a:endParaRPr>
        </a:p>
      </dgm:t>
    </dgm:pt>
    <dgm:pt modelId="{B4CEF137-5EB2-41C9-85A5-6AC59BC34C04}" type="sibTrans" cxnId="{DFE6505B-5AF3-4652-B669-547CBE4D6C40}">
      <dgm:prSet/>
      <dgm:spPr/>
      <dgm:t>
        <a:bodyPr/>
        <a:lstStyle/>
        <a:p>
          <a:endParaRPr lang="en-US" sz="1200">
            <a:solidFill>
              <a:schemeClr val="tx1"/>
            </a:solidFill>
            <a:latin typeface="Optima"/>
            <a:cs typeface="Optima"/>
          </a:endParaRPr>
        </a:p>
      </dgm:t>
    </dgm:pt>
    <dgm:pt modelId="{C2AA5D3C-5CA7-4523-AE8E-71848D600F30}">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b="0">
              <a:solidFill>
                <a:srgbClr val="10479B"/>
              </a:solidFill>
              <a:latin typeface="Optima"/>
              <a:ea typeface="Tahoma" pitchFamily="34" charset="0"/>
              <a:cs typeface="Optima"/>
            </a:rPr>
            <a:t>Quality data is </a:t>
          </a:r>
          <a:r>
            <a:rPr lang="en-US" sz="1200" b="0" u="sng">
              <a:solidFill>
                <a:srgbClr val="10479B"/>
              </a:solidFill>
              <a:latin typeface="Optima"/>
              <a:ea typeface="Tahoma" pitchFamily="34" charset="0"/>
              <a:cs typeface="Optima"/>
            </a:rPr>
            <a:t>portable data</a:t>
          </a:r>
          <a:r>
            <a:rPr lang="en-US" sz="1200" b="0">
              <a:solidFill>
                <a:srgbClr val="10479B"/>
              </a:solidFill>
              <a:latin typeface="Optima"/>
              <a:ea typeface="Tahoma" pitchFamily="34" charset="0"/>
              <a:cs typeface="Optima"/>
            </a:rPr>
            <a:t>; it is independent of the software application</a:t>
          </a:r>
        </a:p>
      </dgm:t>
    </dgm:pt>
    <dgm:pt modelId="{81383D79-E3CF-4C89-AA27-77715F0FFC8B}" type="parTrans" cxnId="{720D7B6F-B3C4-4282-81E3-1DE3A4326F5E}">
      <dgm:prSet/>
      <dgm:spPr/>
      <dgm:t>
        <a:bodyPr/>
        <a:lstStyle/>
        <a:p>
          <a:endParaRPr lang="en-US" sz="1200">
            <a:solidFill>
              <a:schemeClr val="tx1"/>
            </a:solidFill>
            <a:latin typeface="Optima"/>
            <a:cs typeface="Optima"/>
          </a:endParaRPr>
        </a:p>
      </dgm:t>
    </dgm:pt>
    <dgm:pt modelId="{E263483C-C45B-4FA7-95F9-41D867D3DA47}" type="sibTrans" cxnId="{720D7B6F-B3C4-4282-81E3-1DE3A4326F5E}">
      <dgm:prSet/>
      <dgm:spPr/>
      <dgm:t>
        <a:bodyPr/>
        <a:lstStyle/>
        <a:p>
          <a:endParaRPr lang="en-US" sz="1200">
            <a:solidFill>
              <a:schemeClr val="tx1"/>
            </a:solidFill>
            <a:latin typeface="Optima"/>
            <a:cs typeface="Optima"/>
          </a:endParaRPr>
        </a:p>
      </dgm:t>
    </dgm:pt>
    <dgm:pt modelId="{653FA4DB-1FF3-40C8-80FD-D22FBFC5377F}">
      <dgm:prSet custT="1">
        <dgm:style>
          <a:lnRef idx="1">
            <a:schemeClr val="accent3"/>
          </a:lnRef>
          <a:fillRef idx="3">
            <a:schemeClr val="accent3"/>
          </a:fillRef>
          <a:effectRef idx="2">
            <a:schemeClr val="accent3"/>
          </a:effectRef>
          <a:fontRef idx="minor">
            <a:schemeClr val="lt1"/>
          </a:fontRef>
        </dgm:style>
      </dgm:prSet>
      <dgm:spPr>
        <a:xfrm>
          <a:off x="0" y="1546670"/>
          <a:ext cx="3236976" cy="735708"/>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a:solidFill>
                <a:srgbClr val="10479B"/>
              </a:solidFill>
              <a:latin typeface="Optima"/>
              <a:ea typeface="Tahoma" pitchFamily="34" charset="0"/>
              <a:cs typeface="Optima"/>
            </a:rPr>
            <a:t>Data Terminology &amp; Localization</a:t>
          </a:r>
        </a:p>
        <a:p>
          <a:r>
            <a:rPr lang="en-GB" sz="1200" b="0" u="none">
              <a:solidFill>
                <a:srgbClr val="10479B"/>
              </a:solidFill>
              <a:latin typeface="Optima"/>
              <a:ea typeface="Tahoma" pitchFamily="34" charset="0"/>
              <a:cs typeface="Optima"/>
            </a:rPr>
            <a:t>PPO-OTD: ISO 8000-110</a:t>
          </a:r>
        </a:p>
      </dgm:t>
    </dgm:pt>
    <dgm:pt modelId="{F0740E30-7E4C-4C73-B134-86E2B21A424D}" type="parTrans" cxnId="{E1EF4ABB-4932-4A51-8404-15CEB3D1D902}">
      <dgm:prSet/>
      <dgm:spPr/>
      <dgm:t>
        <a:bodyPr/>
        <a:lstStyle/>
        <a:p>
          <a:endParaRPr lang="en-US" sz="1200">
            <a:solidFill>
              <a:schemeClr val="tx1"/>
            </a:solidFill>
            <a:latin typeface="Optima"/>
            <a:cs typeface="Optima"/>
          </a:endParaRPr>
        </a:p>
      </dgm:t>
    </dgm:pt>
    <dgm:pt modelId="{FDCF0186-2C3D-47ED-8CB1-FB7B4E912F14}" type="sibTrans" cxnId="{E1EF4ABB-4932-4A51-8404-15CEB3D1D902}">
      <dgm:prSet/>
      <dgm:spPr/>
      <dgm:t>
        <a:bodyPr/>
        <a:lstStyle/>
        <a:p>
          <a:endParaRPr lang="en-US" sz="1200">
            <a:solidFill>
              <a:schemeClr val="tx1"/>
            </a:solidFill>
            <a:latin typeface="Optima"/>
            <a:cs typeface="Optima"/>
          </a:endParaRPr>
        </a:p>
      </dgm:t>
    </dgm:pt>
    <dgm:pt modelId="{8F8E4542-8521-4F09-B679-EA86B2857B01}">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a:solidFill>
                <a:srgbClr val="10479B"/>
              </a:solidFill>
              <a:latin typeface="Optima"/>
              <a:ea typeface="Tahoma" pitchFamily="34" charset="0"/>
              <a:cs typeface="Optima"/>
            </a:rPr>
            <a:t>Common Business Language</a:t>
          </a:r>
        </a:p>
      </dgm:t>
    </dgm:pt>
    <dgm:pt modelId="{8873A015-7A6A-475E-966C-53B71A5066BD}" type="parTrans" cxnId="{9E660CB1-FC27-4AC0-8761-F4F4C16F11E8}">
      <dgm:prSet/>
      <dgm:spPr/>
      <dgm:t>
        <a:bodyPr/>
        <a:lstStyle/>
        <a:p>
          <a:endParaRPr lang="en-US" sz="1200">
            <a:solidFill>
              <a:schemeClr val="tx1"/>
            </a:solidFill>
            <a:latin typeface="Optima"/>
            <a:cs typeface="Optima"/>
          </a:endParaRPr>
        </a:p>
      </dgm:t>
    </dgm:pt>
    <dgm:pt modelId="{B3CC0608-40F2-4B60-AB4E-BFE2D5D4B514}" type="sibTrans" cxnId="{9E660CB1-FC27-4AC0-8761-F4F4C16F11E8}">
      <dgm:prSet/>
      <dgm:spPr/>
      <dgm:t>
        <a:bodyPr/>
        <a:lstStyle/>
        <a:p>
          <a:endParaRPr lang="en-US" sz="1200">
            <a:solidFill>
              <a:schemeClr val="tx1"/>
            </a:solidFill>
            <a:latin typeface="Optima"/>
            <a:cs typeface="Optima"/>
          </a:endParaRPr>
        </a:p>
      </dgm:t>
    </dgm:pt>
    <dgm:pt modelId="{3D9BDA9F-BB1C-401D-83E6-94AB983BBEE7}">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pPr rtl="0"/>
          <a:endParaRPr lang="en-US" sz="1200">
            <a:solidFill>
              <a:srgbClr val="10479B"/>
            </a:solidFill>
            <a:latin typeface="Optima"/>
            <a:ea typeface="Tahoma" pitchFamily="34" charset="0"/>
            <a:cs typeface="Optima"/>
          </a:endParaRPr>
        </a:p>
      </dgm:t>
    </dgm:pt>
    <dgm:pt modelId="{BD00111E-8441-4854-A75E-8BD2FDE644B6}" type="parTrans" cxnId="{BDB46373-D971-4720-B4DA-E83DA248CD6B}">
      <dgm:prSet/>
      <dgm:spPr/>
      <dgm:t>
        <a:bodyPr/>
        <a:lstStyle/>
        <a:p>
          <a:endParaRPr lang="en-US" sz="1200">
            <a:solidFill>
              <a:schemeClr val="tx1"/>
            </a:solidFill>
            <a:latin typeface="Optima"/>
            <a:cs typeface="Optima"/>
          </a:endParaRPr>
        </a:p>
      </dgm:t>
    </dgm:pt>
    <dgm:pt modelId="{79533DE3-7636-43D5-B86A-B537AE0CE984}" type="sibTrans" cxnId="{BDB46373-D971-4720-B4DA-E83DA248CD6B}">
      <dgm:prSet/>
      <dgm:spPr/>
      <dgm:t>
        <a:bodyPr/>
        <a:lstStyle/>
        <a:p>
          <a:endParaRPr lang="en-US" sz="1200">
            <a:solidFill>
              <a:schemeClr val="tx1"/>
            </a:solidFill>
            <a:latin typeface="Optima"/>
            <a:cs typeface="Optima"/>
          </a:endParaRPr>
        </a:p>
      </dgm:t>
    </dgm:pt>
    <dgm:pt modelId="{00599272-3998-4ACD-B2B2-63C813B0C9F4}">
      <dgm:prSet custT="1">
        <dgm:style>
          <a:lnRef idx="1">
            <a:schemeClr val="accent4"/>
          </a:lnRef>
          <a:fillRef idx="3">
            <a:schemeClr val="accent4"/>
          </a:fillRef>
          <a:effectRef idx="2">
            <a:schemeClr val="accent4"/>
          </a:effectRef>
          <a:fontRef idx="minor">
            <a:schemeClr val="lt1"/>
          </a:fontRef>
        </dgm:style>
      </dgm:prSet>
      <dgm:spPr>
        <a:xfrm>
          <a:off x="0" y="2308695"/>
          <a:ext cx="3236976" cy="735708"/>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a:solidFill>
                <a:srgbClr val="10479B"/>
              </a:solidFill>
              <a:latin typeface="Optima"/>
              <a:ea typeface="Tahoma" pitchFamily="34" charset="0"/>
              <a:cs typeface="Optima"/>
            </a:rPr>
            <a:t>Data Classification</a:t>
          </a:r>
        </a:p>
        <a:p>
          <a:r>
            <a:rPr lang="en-GB" sz="1200" b="0" u="none">
              <a:solidFill>
                <a:srgbClr val="10479B"/>
              </a:solidFill>
              <a:latin typeface="Optima"/>
              <a:ea typeface="Tahoma" pitchFamily="34" charset="0"/>
              <a:cs typeface="Optima"/>
            </a:rPr>
            <a:t>ISO 22745</a:t>
          </a:r>
          <a:endParaRPr lang="en-US" sz="1200" b="0" u="none">
            <a:solidFill>
              <a:srgbClr val="10479B"/>
            </a:solidFill>
            <a:latin typeface="Optima"/>
            <a:ea typeface="Tahoma" pitchFamily="34" charset="0"/>
            <a:cs typeface="Optima"/>
          </a:endParaRPr>
        </a:p>
      </dgm:t>
    </dgm:pt>
    <dgm:pt modelId="{536DA846-9587-4B6D-82E0-28FEBCE9D3B6}" type="parTrans" cxnId="{2716988A-DD1B-4907-BD2E-231EAB25729F}">
      <dgm:prSet/>
      <dgm:spPr/>
      <dgm:t>
        <a:bodyPr/>
        <a:lstStyle/>
        <a:p>
          <a:endParaRPr lang="en-US" sz="1200">
            <a:solidFill>
              <a:schemeClr val="tx1"/>
            </a:solidFill>
            <a:latin typeface="Optima"/>
            <a:cs typeface="Optima"/>
          </a:endParaRPr>
        </a:p>
      </dgm:t>
    </dgm:pt>
    <dgm:pt modelId="{4E3F5A5A-06C8-471A-BAA9-97758DB63BF9}" type="sibTrans" cxnId="{2716988A-DD1B-4907-BD2E-231EAB25729F}">
      <dgm:prSet/>
      <dgm:spPr/>
      <dgm:t>
        <a:bodyPr/>
        <a:lstStyle/>
        <a:p>
          <a:endParaRPr lang="en-US" sz="1200">
            <a:solidFill>
              <a:schemeClr val="tx1"/>
            </a:solidFill>
            <a:latin typeface="Optima"/>
            <a:cs typeface="Optima"/>
          </a:endParaRPr>
        </a:p>
      </dgm:t>
    </dgm:pt>
    <dgm:pt modelId="{60EF804B-6C9F-43EA-AA55-E5B91C2AA523}">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a:solidFill>
                <a:srgbClr val="10479B"/>
              </a:solidFill>
              <a:latin typeface="Optima"/>
              <a:ea typeface="Tahoma" pitchFamily="34" charset="0"/>
              <a:cs typeface="Optima"/>
            </a:rPr>
            <a:t>Linking PPO class to classification (UNSPSC)</a:t>
          </a:r>
        </a:p>
      </dgm:t>
    </dgm:pt>
    <dgm:pt modelId="{74EB0271-9534-43C6-AB27-FA71B2DFE2F3}" type="sibTrans" cxnId="{7069BE0D-9B07-4559-9F00-53ADF79C172F}">
      <dgm:prSet/>
      <dgm:spPr/>
      <dgm:t>
        <a:bodyPr/>
        <a:lstStyle/>
        <a:p>
          <a:endParaRPr lang="en-US" sz="1200">
            <a:solidFill>
              <a:schemeClr val="tx1"/>
            </a:solidFill>
            <a:latin typeface="Optima"/>
            <a:cs typeface="Optima"/>
          </a:endParaRPr>
        </a:p>
      </dgm:t>
    </dgm:pt>
    <dgm:pt modelId="{528B2312-26F4-4EB3-BD1A-A344C8937D0C}" type="parTrans" cxnId="{7069BE0D-9B07-4559-9F00-53ADF79C172F}">
      <dgm:prSet/>
      <dgm:spPr/>
      <dgm:t>
        <a:bodyPr/>
        <a:lstStyle/>
        <a:p>
          <a:endParaRPr lang="en-US" sz="1200">
            <a:solidFill>
              <a:schemeClr val="tx1"/>
            </a:solidFill>
            <a:latin typeface="Optima"/>
            <a:cs typeface="Optima"/>
          </a:endParaRPr>
        </a:p>
      </dgm:t>
    </dgm:pt>
    <dgm:pt modelId="{70EBAC5F-0B34-4239-AB18-E2CAA69B3D7D}">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a:solidFill>
                <a:srgbClr val="10479B"/>
              </a:solidFill>
              <a:latin typeface="Optima"/>
              <a:ea typeface="Tahoma" pitchFamily="34" charset="0"/>
              <a:cs typeface="Optima"/>
            </a:rPr>
            <a:t>Provenance – Traceable History at record level</a:t>
          </a:r>
        </a:p>
      </dgm:t>
    </dgm:pt>
    <dgm:pt modelId="{933FAF5E-687D-4EE0-9B99-762C87A203D4}">
      <dgm:prSet custT="1">
        <dgm:style>
          <a:lnRef idx="1">
            <a:schemeClr val="accent6"/>
          </a:lnRef>
          <a:fillRef idx="3">
            <a:schemeClr val="accent6"/>
          </a:fillRef>
          <a:effectRef idx="2">
            <a:schemeClr val="accent6"/>
          </a:effectRef>
          <a:fontRef idx="minor">
            <a:schemeClr val="lt1"/>
          </a:fontRef>
        </dgm:style>
      </dgm:prSet>
      <dgm:spPr>
        <a:xfrm>
          <a:off x="0" y="3093341"/>
          <a:ext cx="3236976" cy="735708"/>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a:solidFill>
                <a:srgbClr val="10479B"/>
              </a:solidFill>
              <a:latin typeface="Optima"/>
              <a:ea typeface="Tahoma" pitchFamily="34" charset="0"/>
              <a:cs typeface="Optima"/>
            </a:rPr>
            <a:t>Data Traceability</a:t>
          </a:r>
        </a:p>
        <a:p>
          <a:r>
            <a:rPr lang="en-GB" sz="1200">
              <a:solidFill>
                <a:srgbClr val="10479B"/>
              </a:solidFill>
              <a:latin typeface="Optima"/>
              <a:ea typeface="Tahoma" pitchFamily="34" charset="0"/>
              <a:cs typeface="Optima"/>
            </a:rPr>
            <a:t>ISO 8000-120</a:t>
          </a:r>
          <a:endParaRPr lang="en-US" sz="1200" b="1" u="sng">
            <a:solidFill>
              <a:srgbClr val="10479B"/>
            </a:solidFill>
            <a:latin typeface="Optima"/>
            <a:ea typeface="Tahoma" pitchFamily="34" charset="0"/>
            <a:cs typeface="Optima"/>
          </a:endParaRPr>
        </a:p>
      </dgm:t>
    </dgm:pt>
    <dgm:pt modelId="{834E64AD-DF27-4E50-8AE7-01FFD1E0CACF}" type="sibTrans" cxnId="{7BEDE1B6-E2A6-4C53-955B-04D5A5A311F0}">
      <dgm:prSet/>
      <dgm:spPr/>
      <dgm:t>
        <a:bodyPr/>
        <a:lstStyle/>
        <a:p>
          <a:endParaRPr lang="en-US" sz="1200">
            <a:solidFill>
              <a:schemeClr val="tx1"/>
            </a:solidFill>
            <a:latin typeface="Optima"/>
            <a:cs typeface="Optima"/>
          </a:endParaRPr>
        </a:p>
      </dgm:t>
    </dgm:pt>
    <dgm:pt modelId="{F3C62D77-DC08-4FBB-B072-C7FAC07D3B75}" type="parTrans" cxnId="{7BEDE1B6-E2A6-4C53-955B-04D5A5A311F0}">
      <dgm:prSet/>
      <dgm:spPr/>
      <dgm:t>
        <a:bodyPr/>
        <a:lstStyle/>
        <a:p>
          <a:endParaRPr lang="en-US" sz="1200">
            <a:solidFill>
              <a:schemeClr val="tx1"/>
            </a:solidFill>
            <a:latin typeface="Optima"/>
            <a:cs typeface="Optima"/>
          </a:endParaRPr>
        </a:p>
      </dgm:t>
    </dgm:pt>
    <dgm:pt modelId="{E8BA6256-AD15-4F65-B0F4-ADD331007AE1}" type="sibTrans" cxnId="{EA91B09E-AFEA-4EB2-A114-5668DF418B79}">
      <dgm:prSet/>
      <dgm:spPr/>
      <dgm:t>
        <a:bodyPr/>
        <a:lstStyle/>
        <a:p>
          <a:endParaRPr lang="en-US" sz="1200">
            <a:solidFill>
              <a:schemeClr val="tx1"/>
            </a:solidFill>
            <a:latin typeface="Optima"/>
            <a:cs typeface="Optima"/>
          </a:endParaRPr>
        </a:p>
      </dgm:t>
    </dgm:pt>
    <dgm:pt modelId="{6A3A79E9-BC40-4485-996E-91620BE17568}" type="parTrans" cxnId="{EA91B09E-AFEA-4EB2-A114-5668DF418B79}">
      <dgm:prSet/>
      <dgm:spPr/>
      <dgm:t>
        <a:bodyPr/>
        <a:lstStyle/>
        <a:p>
          <a:endParaRPr lang="en-US" sz="1200">
            <a:solidFill>
              <a:schemeClr val="tx1"/>
            </a:solidFill>
            <a:latin typeface="Optima"/>
            <a:cs typeface="Optima"/>
          </a:endParaRPr>
        </a:p>
      </dgm:t>
    </dgm:pt>
    <dgm:pt modelId="{A53099A3-9BEE-4E34-995F-BF2C3936F6E5}">
      <dgm:prSe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a:solidFill>
                <a:srgbClr val="10479B"/>
              </a:solidFill>
              <a:latin typeface="Optima"/>
              <a:ea typeface="Tahoma" pitchFamily="34" charset="0"/>
              <a:cs typeface="Optima"/>
            </a:rPr>
            <a:t>Property/Concept Definition, unique identifier</a:t>
          </a:r>
          <a:endParaRPr lang="en-US" sz="1200">
            <a:solidFill>
              <a:srgbClr val="10479B"/>
            </a:solidFill>
            <a:latin typeface="Optima"/>
            <a:ea typeface="Tahoma" pitchFamily="34" charset="0"/>
            <a:cs typeface="Optima"/>
          </a:endParaRPr>
        </a:p>
      </dgm:t>
    </dgm:pt>
    <dgm:pt modelId="{0D11DAD0-EFAB-4E42-94AF-96D35065468A}" type="parTrans" cxnId="{DA3A1EC5-014D-40A9-8694-6DBD0D3FA9AB}">
      <dgm:prSet/>
      <dgm:spPr/>
      <dgm:t>
        <a:bodyPr/>
        <a:lstStyle/>
        <a:p>
          <a:endParaRPr lang="en-US" sz="1200">
            <a:solidFill>
              <a:schemeClr val="tx1"/>
            </a:solidFill>
            <a:latin typeface="Optima"/>
            <a:cs typeface="Optima"/>
          </a:endParaRPr>
        </a:p>
      </dgm:t>
    </dgm:pt>
    <dgm:pt modelId="{75C6F400-4BAD-4A4F-8189-AB4A835DA315}" type="sibTrans" cxnId="{DA3A1EC5-014D-40A9-8694-6DBD0D3FA9AB}">
      <dgm:prSet/>
      <dgm:spPr/>
      <dgm:t>
        <a:bodyPr/>
        <a:lstStyle/>
        <a:p>
          <a:endParaRPr lang="en-US" sz="1200">
            <a:solidFill>
              <a:schemeClr val="tx1"/>
            </a:solidFill>
            <a:latin typeface="Optima"/>
            <a:cs typeface="Optima"/>
          </a:endParaRPr>
        </a:p>
      </dgm:t>
    </dgm:pt>
    <dgm:pt modelId="{06F88005-19F1-4413-8B2D-FB81A361F6DA}">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a:solidFill>
                <a:srgbClr val="10479B"/>
              </a:solidFill>
              <a:latin typeface="Optima"/>
              <a:ea typeface="Tahoma" pitchFamily="34" charset="0"/>
              <a:cs typeface="Optima"/>
            </a:rPr>
            <a:t>Business Requirements</a:t>
          </a:r>
          <a:endParaRPr lang="en-US" sz="1200">
            <a:solidFill>
              <a:srgbClr val="10479B"/>
            </a:solidFill>
            <a:latin typeface="Optima"/>
            <a:ea typeface="Tahoma" pitchFamily="34" charset="0"/>
            <a:cs typeface="Optima"/>
          </a:endParaRPr>
        </a:p>
      </dgm:t>
    </dgm:pt>
    <dgm:pt modelId="{A6C3FB4C-C230-4FDC-A81D-1DB2F0C79C41}" type="parTrans" cxnId="{E020417F-A86B-4D67-92ED-38DA83927BA7}">
      <dgm:prSet/>
      <dgm:spPr/>
      <dgm:t>
        <a:bodyPr/>
        <a:lstStyle/>
        <a:p>
          <a:endParaRPr lang="en-US" sz="1200">
            <a:solidFill>
              <a:schemeClr val="tx1"/>
            </a:solidFill>
            <a:latin typeface="Optima"/>
            <a:cs typeface="Optima"/>
          </a:endParaRPr>
        </a:p>
      </dgm:t>
    </dgm:pt>
    <dgm:pt modelId="{09C87DE9-3475-4816-980E-A6FC4AA58F2E}" type="sibTrans" cxnId="{E020417F-A86B-4D67-92ED-38DA83927BA7}">
      <dgm:prSet/>
      <dgm:spPr/>
      <dgm:t>
        <a:bodyPr/>
        <a:lstStyle/>
        <a:p>
          <a:endParaRPr lang="en-US" sz="1200">
            <a:solidFill>
              <a:schemeClr val="tx1"/>
            </a:solidFill>
            <a:latin typeface="Optima"/>
            <a:cs typeface="Optima"/>
          </a:endParaRPr>
        </a:p>
      </dgm:t>
    </dgm:pt>
    <dgm:pt modelId="{57229D2A-E2D5-4A0E-B2F2-4AC0ED2FDD33}">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a:solidFill>
                <a:srgbClr val="10479B"/>
              </a:solidFill>
              <a:latin typeface="Optima"/>
              <a:ea typeface="Tahoma" pitchFamily="34" charset="0"/>
              <a:cs typeface="Optima"/>
            </a:rPr>
            <a:t>Multi-lingual</a:t>
          </a:r>
          <a:endParaRPr lang="en-US" sz="1200">
            <a:solidFill>
              <a:srgbClr val="10479B"/>
            </a:solidFill>
            <a:latin typeface="Optima"/>
            <a:ea typeface="Tahoma" pitchFamily="34" charset="0"/>
            <a:cs typeface="Optima"/>
          </a:endParaRPr>
        </a:p>
      </dgm:t>
    </dgm:pt>
    <dgm:pt modelId="{0A57E8CB-944A-443A-A07A-126B3E9589CB}" type="parTrans" cxnId="{E5B0F2E8-8FDC-44E2-ACC9-BBAD0C47A9B7}">
      <dgm:prSet/>
      <dgm:spPr/>
      <dgm:t>
        <a:bodyPr/>
        <a:lstStyle/>
        <a:p>
          <a:endParaRPr lang="en-US" sz="1200">
            <a:solidFill>
              <a:schemeClr val="tx1"/>
            </a:solidFill>
            <a:latin typeface="Optima"/>
            <a:cs typeface="Optima"/>
          </a:endParaRPr>
        </a:p>
      </dgm:t>
    </dgm:pt>
    <dgm:pt modelId="{7050D3BE-3E57-4B5F-902D-EAC45F32A72F}" type="sibTrans" cxnId="{E5B0F2E8-8FDC-44E2-ACC9-BBAD0C47A9B7}">
      <dgm:prSet/>
      <dgm:spPr/>
      <dgm:t>
        <a:bodyPr/>
        <a:lstStyle/>
        <a:p>
          <a:endParaRPr lang="en-US" sz="1200">
            <a:solidFill>
              <a:schemeClr val="tx1"/>
            </a:solidFill>
            <a:latin typeface="Optima"/>
            <a:cs typeface="Optima"/>
          </a:endParaRPr>
        </a:p>
      </dgm:t>
    </dgm:pt>
    <dgm:pt modelId="{418AF239-F1A9-476D-A299-84203424EC30}">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endParaRPr lang="en-US" sz="1200">
            <a:solidFill>
              <a:srgbClr val="10479B"/>
            </a:solidFill>
            <a:latin typeface="Optima"/>
            <a:ea typeface="Tahoma" pitchFamily="34" charset="0"/>
            <a:cs typeface="Optima"/>
          </a:endParaRPr>
        </a:p>
      </dgm:t>
    </dgm:pt>
    <dgm:pt modelId="{31E53F46-F27E-46E7-BA0B-2F0EB6F3FFA8}" type="parTrans" cxnId="{C661F962-6911-43C5-B1DB-A3FF02DADB5C}">
      <dgm:prSet/>
      <dgm:spPr/>
      <dgm:t>
        <a:bodyPr/>
        <a:lstStyle/>
        <a:p>
          <a:endParaRPr lang="en-US" sz="1200">
            <a:solidFill>
              <a:schemeClr val="tx1"/>
            </a:solidFill>
            <a:latin typeface="Optima"/>
            <a:cs typeface="Optima"/>
          </a:endParaRPr>
        </a:p>
      </dgm:t>
    </dgm:pt>
    <dgm:pt modelId="{C54C1A18-5DC8-4272-B10F-EA189B10DE7B}" type="sibTrans" cxnId="{C661F962-6911-43C5-B1DB-A3FF02DADB5C}">
      <dgm:prSet/>
      <dgm:spPr/>
      <dgm:t>
        <a:bodyPr/>
        <a:lstStyle/>
        <a:p>
          <a:endParaRPr lang="en-US" sz="1200">
            <a:solidFill>
              <a:schemeClr val="tx1"/>
            </a:solidFill>
            <a:latin typeface="Optima"/>
            <a:cs typeface="Optima"/>
          </a:endParaRPr>
        </a:p>
      </dgm:t>
    </dgm:pt>
    <dgm:pt modelId="{C2BBD328-6AB0-4828-88E9-048BF67E4A9E}">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a:solidFill>
                <a:srgbClr val="10479B"/>
              </a:solidFill>
              <a:latin typeface="Optima"/>
              <a:ea typeface="Tahoma" pitchFamily="34" charset="0"/>
              <a:cs typeface="Optima"/>
            </a:rPr>
            <a:t>Linking PPO class to classification (spend tree)</a:t>
          </a:r>
        </a:p>
      </dgm:t>
    </dgm:pt>
    <dgm:pt modelId="{DA0809C0-0FFB-4E25-B575-E2ECCB81DF55}" type="parTrans" cxnId="{DAEC48AF-1247-4323-90B3-8F3BCD20376F}">
      <dgm:prSet/>
      <dgm:spPr/>
      <dgm:t>
        <a:bodyPr/>
        <a:lstStyle/>
        <a:p>
          <a:endParaRPr lang="en-US" sz="1200">
            <a:solidFill>
              <a:schemeClr val="tx1"/>
            </a:solidFill>
            <a:latin typeface="Optima"/>
            <a:cs typeface="Optima"/>
          </a:endParaRPr>
        </a:p>
      </dgm:t>
    </dgm:pt>
    <dgm:pt modelId="{B2B713B7-AFFC-49C4-A203-47EA11F5C114}" type="sibTrans" cxnId="{DAEC48AF-1247-4323-90B3-8F3BCD20376F}">
      <dgm:prSet/>
      <dgm:spPr/>
      <dgm:t>
        <a:bodyPr/>
        <a:lstStyle/>
        <a:p>
          <a:endParaRPr lang="en-US" sz="1200">
            <a:solidFill>
              <a:schemeClr val="tx1"/>
            </a:solidFill>
            <a:latin typeface="Optima"/>
            <a:cs typeface="Optima"/>
          </a:endParaRPr>
        </a:p>
      </dgm:t>
    </dgm:pt>
    <dgm:pt modelId="{BC0225B6-835B-C947-ABA1-D8229C6CE669}">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b="1">
              <a:solidFill>
                <a:srgbClr val="10479B"/>
              </a:solidFill>
              <a:latin typeface="Optima"/>
              <a:ea typeface="Tahoma" pitchFamily="34" charset="0"/>
              <a:cs typeface="Optima"/>
            </a:rPr>
            <a:t>Technical Dictionaries &amp; Exchange of Characteristics Data </a:t>
          </a:r>
        </a:p>
        <a:p>
          <a:r>
            <a:rPr lang="en-US" sz="1200">
              <a:solidFill>
                <a:srgbClr val="10479B"/>
              </a:solidFill>
              <a:latin typeface="Optima"/>
              <a:ea typeface="Tahoma" pitchFamily="34" charset="0"/>
              <a:cs typeface="Optima"/>
            </a:rPr>
            <a:t>ISO 29002</a:t>
          </a:r>
        </a:p>
      </dgm:t>
    </dgm:pt>
    <dgm:pt modelId="{FCA564BD-C2F8-7241-9E45-8452C6C2251B}" type="parTrans" cxnId="{F2ACFBF7-C318-A649-9D5E-18AA1FDDECCD}">
      <dgm:prSet/>
      <dgm:spPr/>
      <dgm:t>
        <a:bodyPr/>
        <a:lstStyle/>
        <a:p>
          <a:endParaRPr lang="en-US" sz="1200">
            <a:solidFill>
              <a:schemeClr val="tx1"/>
            </a:solidFill>
          </a:endParaRPr>
        </a:p>
      </dgm:t>
    </dgm:pt>
    <dgm:pt modelId="{24837C1A-9D75-6B4F-B0A5-B4AA42481CE8}" type="sibTrans" cxnId="{F2ACFBF7-C318-A649-9D5E-18AA1FDDECCD}">
      <dgm:prSet/>
      <dgm:spPr/>
      <dgm:t>
        <a:bodyPr/>
        <a:lstStyle/>
        <a:p>
          <a:endParaRPr lang="en-US" sz="1200">
            <a:solidFill>
              <a:schemeClr val="tx1"/>
            </a:solidFill>
          </a:endParaRPr>
        </a:p>
      </dgm:t>
    </dgm:pt>
    <dgm:pt modelId="{365406B0-4B91-4045-8CEC-94E64D4F4128}">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a:solidFill>
                <a:srgbClr val="10479B"/>
              </a:solidFill>
              <a:latin typeface="Optima"/>
              <a:ea typeface="Tahoma" pitchFamily="34" charset="0"/>
              <a:cs typeface="Optima"/>
            </a:rPr>
            <a:t>Technical Dictionaries</a:t>
          </a:r>
        </a:p>
      </dgm:t>
    </dgm:pt>
    <dgm:pt modelId="{181EF2F1-9056-EA49-AC37-A53EC4BEE901}" type="parTrans" cxnId="{EE826073-41D7-804E-B588-E04AD2A2242A}">
      <dgm:prSet/>
      <dgm:spPr/>
      <dgm:t>
        <a:bodyPr/>
        <a:lstStyle/>
        <a:p>
          <a:endParaRPr lang="en-US" sz="1200">
            <a:solidFill>
              <a:schemeClr val="tx1"/>
            </a:solidFill>
          </a:endParaRPr>
        </a:p>
      </dgm:t>
    </dgm:pt>
    <dgm:pt modelId="{A5E70B96-263D-024B-8575-840AC99B9234}" type="sibTrans" cxnId="{EE826073-41D7-804E-B588-E04AD2A2242A}">
      <dgm:prSet/>
      <dgm:spPr/>
      <dgm:t>
        <a:bodyPr/>
        <a:lstStyle/>
        <a:p>
          <a:endParaRPr lang="en-US" sz="1200">
            <a:solidFill>
              <a:schemeClr val="tx1"/>
            </a:solidFill>
          </a:endParaRPr>
        </a:p>
      </dgm:t>
    </dgm:pt>
    <dgm:pt modelId="{69A83BD1-CAC1-254B-BDF8-AF0DD380534A}">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a:solidFill>
                <a:srgbClr val="10479B"/>
              </a:solidFill>
              <a:latin typeface="Optima"/>
              <a:ea typeface="Tahoma" pitchFamily="34" charset="0"/>
              <a:cs typeface="Optima"/>
            </a:rPr>
            <a:t>Exchange of characteristics data in xml format</a:t>
          </a:r>
        </a:p>
      </dgm:t>
    </dgm:pt>
    <dgm:pt modelId="{91D5E10C-5CE5-B744-BD2C-F7E3C4AA6108}" type="parTrans" cxnId="{0F072FC4-7BEB-0040-B843-E24CFB8DEC90}">
      <dgm:prSet/>
      <dgm:spPr/>
      <dgm:t>
        <a:bodyPr/>
        <a:lstStyle/>
        <a:p>
          <a:endParaRPr lang="en-US" sz="1200">
            <a:solidFill>
              <a:schemeClr val="tx1"/>
            </a:solidFill>
          </a:endParaRPr>
        </a:p>
      </dgm:t>
    </dgm:pt>
    <dgm:pt modelId="{24C3A0D1-9FA8-1747-8416-6D067E32F7E7}" type="sibTrans" cxnId="{0F072FC4-7BEB-0040-B843-E24CFB8DEC90}">
      <dgm:prSet/>
      <dgm:spPr/>
      <dgm:t>
        <a:bodyPr/>
        <a:lstStyle/>
        <a:p>
          <a:endParaRPr lang="en-US" sz="1200">
            <a:solidFill>
              <a:schemeClr val="tx1"/>
            </a:solidFill>
          </a:endParaRPr>
        </a:p>
      </dgm:t>
    </dgm:pt>
    <dgm:pt modelId="{2E477F56-BEDF-C049-BD67-ABE4A557FC35}">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a:solidFill>
                <a:srgbClr val="10479B"/>
              </a:solidFill>
              <a:latin typeface="Optima"/>
              <a:ea typeface="Tahoma" pitchFamily="34" charset="0"/>
              <a:cs typeface="Optima"/>
            </a:rPr>
            <a:t>Owner of the data created</a:t>
          </a:r>
        </a:p>
      </dgm:t>
    </dgm:pt>
    <dgm:pt modelId="{2C019F66-5137-D84A-9913-B0866B8F5411}" type="parTrans" cxnId="{F49FCB77-F80A-D24C-A5AE-6C525B6A9C84}">
      <dgm:prSet/>
      <dgm:spPr/>
      <dgm:t>
        <a:bodyPr/>
        <a:lstStyle/>
        <a:p>
          <a:endParaRPr lang="en-US" sz="1200">
            <a:solidFill>
              <a:schemeClr val="tx1"/>
            </a:solidFill>
          </a:endParaRPr>
        </a:p>
      </dgm:t>
    </dgm:pt>
    <dgm:pt modelId="{B4D1C354-CC8B-1249-9EFE-D349A1F5AE30}" type="sibTrans" cxnId="{F49FCB77-F80A-D24C-A5AE-6C525B6A9C84}">
      <dgm:prSet/>
      <dgm:spPr/>
      <dgm:t>
        <a:bodyPr/>
        <a:lstStyle/>
        <a:p>
          <a:endParaRPr lang="en-US" sz="1200">
            <a:solidFill>
              <a:schemeClr val="tx1"/>
            </a:solidFill>
          </a:endParaRPr>
        </a:p>
      </dgm:t>
    </dgm:pt>
    <dgm:pt modelId="{DEAC6C20-79C0-4CAB-B2E0-5C1CB0EA9CA0}" type="pres">
      <dgm:prSet presAssocID="{EDA15064-A044-4FDC-B0F5-10F37E3D5CFE}" presName="Name0" presStyleCnt="0">
        <dgm:presLayoutVars>
          <dgm:dir/>
          <dgm:animLvl val="lvl"/>
          <dgm:resizeHandles val="exact"/>
        </dgm:presLayoutVars>
      </dgm:prSet>
      <dgm:spPr/>
    </dgm:pt>
    <dgm:pt modelId="{17DB1690-0D24-4818-8648-71B9D2752031}" type="pres">
      <dgm:prSet presAssocID="{560B6C87-CCEB-4C3E-8E00-4F404EF4A07E}" presName="linNode" presStyleCnt="0"/>
      <dgm:spPr/>
    </dgm:pt>
    <dgm:pt modelId="{28E15A3E-FCBD-460A-9413-770D4B35C10A}" type="pres">
      <dgm:prSet presAssocID="{560B6C87-CCEB-4C3E-8E00-4F404EF4A07E}" presName="parentText" presStyleLbl="node1" presStyleIdx="0" presStyleCnt="6">
        <dgm:presLayoutVars>
          <dgm:chMax val="1"/>
          <dgm:bulletEnabled val="1"/>
        </dgm:presLayoutVars>
      </dgm:prSet>
      <dgm:spPr>
        <a:prstGeom prst="roundRect">
          <a:avLst/>
        </a:prstGeom>
      </dgm:spPr>
    </dgm:pt>
    <dgm:pt modelId="{3488E284-4100-4378-8C7C-91755AEAB88C}" type="pres">
      <dgm:prSet presAssocID="{560B6C87-CCEB-4C3E-8E00-4F404EF4A07E}" presName="descendantText" presStyleLbl="alignAccFollowNode1" presStyleIdx="0" presStyleCnt="6">
        <dgm:presLayoutVars>
          <dgm:bulletEnabled val="1"/>
        </dgm:presLayoutVars>
      </dgm:prSet>
      <dgm:spPr>
        <a:prstGeom prst="round2SameRect">
          <a:avLst/>
        </a:prstGeom>
      </dgm:spPr>
    </dgm:pt>
    <dgm:pt modelId="{9CA917C9-96BC-4B2D-A4F8-2541FF5609A1}" type="pres">
      <dgm:prSet presAssocID="{DED0FC78-60BE-4F52-BF97-4A0EA204FC7A}" presName="sp" presStyleCnt="0"/>
      <dgm:spPr/>
    </dgm:pt>
    <dgm:pt modelId="{8959FEAA-F83D-4FB3-9649-1D32AB64067D}" type="pres">
      <dgm:prSet presAssocID="{0628182E-4B4D-4453-A6FA-47F70C2711D6}" presName="linNode" presStyleCnt="0"/>
      <dgm:spPr/>
    </dgm:pt>
    <dgm:pt modelId="{5C0A7D52-E55A-48AF-A64D-6F8BCB1C9567}" type="pres">
      <dgm:prSet presAssocID="{0628182E-4B4D-4453-A6FA-47F70C2711D6}" presName="parentText" presStyleLbl="node1" presStyleIdx="1" presStyleCnt="6">
        <dgm:presLayoutVars>
          <dgm:chMax val="1"/>
          <dgm:bulletEnabled val="1"/>
        </dgm:presLayoutVars>
      </dgm:prSet>
      <dgm:spPr>
        <a:prstGeom prst="roundRect">
          <a:avLst/>
        </a:prstGeom>
      </dgm:spPr>
    </dgm:pt>
    <dgm:pt modelId="{B45AFF70-1879-48E1-AF8E-57EDC10BB665}" type="pres">
      <dgm:prSet presAssocID="{0628182E-4B4D-4453-A6FA-47F70C2711D6}" presName="descendantText" presStyleLbl="alignAccFollowNode1" presStyleIdx="1" presStyleCnt="6">
        <dgm:presLayoutVars>
          <dgm:bulletEnabled val="1"/>
        </dgm:presLayoutVars>
      </dgm:prSet>
      <dgm:spPr>
        <a:prstGeom prst="round2SameRect">
          <a:avLst/>
        </a:prstGeom>
      </dgm:spPr>
    </dgm:pt>
    <dgm:pt modelId="{2D92F8A9-4F0B-433E-B104-CAC1F1A6BD1E}" type="pres">
      <dgm:prSet presAssocID="{058F9F72-8693-4DA2-BE72-695FD72B4C02}" presName="sp" presStyleCnt="0"/>
      <dgm:spPr/>
    </dgm:pt>
    <dgm:pt modelId="{4030736D-3A9B-4F52-AB2F-E3D0F02DF93C}" type="pres">
      <dgm:prSet presAssocID="{653FA4DB-1FF3-40C8-80FD-D22FBFC5377F}" presName="linNode" presStyleCnt="0"/>
      <dgm:spPr/>
    </dgm:pt>
    <dgm:pt modelId="{4F8268BF-11D0-4540-8730-DFA6E335BE93}" type="pres">
      <dgm:prSet presAssocID="{653FA4DB-1FF3-40C8-80FD-D22FBFC5377F}" presName="parentText" presStyleLbl="node1" presStyleIdx="2" presStyleCnt="6">
        <dgm:presLayoutVars>
          <dgm:chMax val="1"/>
          <dgm:bulletEnabled val="1"/>
        </dgm:presLayoutVars>
      </dgm:prSet>
      <dgm:spPr>
        <a:prstGeom prst="roundRect">
          <a:avLst/>
        </a:prstGeom>
      </dgm:spPr>
    </dgm:pt>
    <dgm:pt modelId="{241BDF5C-C74C-4DE8-BA40-73D96F9BA759}" type="pres">
      <dgm:prSet presAssocID="{653FA4DB-1FF3-40C8-80FD-D22FBFC5377F}" presName="descendantText" presStyleLbl="alignAccFollowNode1" presStyleIdx="2" presStyleCnt="6">
        <dgm:presLayoutVars>
          <dgm:bulletEnabled val="1"/>
        </dgm:presLayoutVars>
      </dgm:prSet>
      <dgm:spPr>
        <a:prstGeom prst="round2SameRect">
          <a:avLst/>
        </a:prstGeom>
      </dgm:spPr>
    </dgm:pt>
    <dgm:pt modelId="{5E93887C-22E5-492A-AABF-E6A6FF159070}" type="pres">
      <dgm:prSet presAssocID="{FDCF0186-2C3D-47ED-8CB1-FB7B4E912F14}" presName="sp" presStyleCnt="0"/>
      <dgm:spPr/>
    </dgm:pt>
    <dgm:pt modelId="{384C1DCD-6BC0-4945-ACB9-21C39002D67A}" type="pres">
      <dgm:prSet presAssocID="{00599272-3998-4ACD-B2B2-63C813B0C9F4}" presName="linNode" presStyleCnt="0"/>
      <dgm:spPr/>
    </dgm:pt>
    <dgm:pt modelId="{85A39601-414F-48B7-9372-BE6AB8373B71}" type="pres">
      <dgm:prSet presAssocID="{00599272-3998-4ACD-B2B2-63C813B0C9F4}" presName="parentText" presStyleLbl="node1" presStyleIdx="3" presStyleCnt="6" custLinFactNeighborY="-1423">
        <dgm:presLayoutVars>
          <dgm:chMax val="1"/>
          <dgm:bulletEnabled val="1"/>
        </dgm:presLayoutVars>
      </dgm:prSet>
      <dgm:spPr>
        <a:prstGeom prst="roundRect">
          <a:avLst/>
        </a:prstGeom>
      </dgm:spPr>
    </dgm:pt>
    <dgm:pt modelId="{3AF889D5-5544-4298-B945-2B745211E080}" type="pres">
      <dgm:prSet presAssocID="{00599272-3998-4ACD-B2B2-63C813B0C9F4}" presName="descendantText" presStyleLbl="alignAccFollowNode1" presStyleIdx="3" presStyleCnt="6" custLinFactNeighborY="-1780">
        <dgm:presLayoutVars>
          <dgm:bulletEnabled val="1"/>
        </dgm:presLayoutVars>
      </dgm:prSet>
      <dgm:spPr>
        <a:prstGeom prst="round2SameRect">
          <a:avLst/>
        </a:prstGeom>
      </dgm:spPr>
    </dgm:pt>
    <dgm:pt modelId="{7A013763-B38A-43A5-A960-4D7C9A134E33}" type="pres">
      <dgm:prSet presAssocID="{4E3F5A5A-06C8-471A-BAA9-97758DB63BF9}" presName="sp" presStyleCnt="0"/>
      <dgm:spPr/>
    </dgm:pt>
    <dgm:pt modelId="{9E4D9F36-9A46-44E4-B568-7D721242150A}" type="pres">
      <dgm:prSet presAssocID="{933FAF5E-687D-4EE0-9B99-762C87A203D4}" presName="linNode" presStyleCnt="0"/>
      <dgm:spPr/>
    </dgm:pt>
    <dgm:pt modelId="{E68BE37A-F951-4C7C-AFCA-5DE41AA172CC}" type="pres">
      <dgm:prSet presAssocID="{933FAF5E-687D-4EE0-9B99-762C87A203D4}" presName="parentText" presStyleLbl="node1" presStyleIdx="4" presStyleCnt="6" custLinFactNeighborY="229">
        <dgm:presLayoutVars>
          <dgm:chMax val="1"/>
          <dgm:bulletEnabled val="1"/>
        </dgm:presLayoutVars>
      </dgm:prSet>
      <dgm:spPr>
        <a:prstGeom prst="roundRect">
          <a:avLst/>
        </a:prstGeom>
      </dgm:spPr>
    </dgm:pt>
    <dgm:pt modelId="{B81C9B28-3A60-45BF-838B-211E5D2A0938}" type="pres">
      <dgm:prSet presAssocID="{933FAF5E-687D-4EE0-9B99-762C87A203D4}" presName="descendantText" presStyleLbl="alignAccFollowNode1" presStyleIdx="4" presStyleCnt="6" custLinFactNeighborY="286">
        <dgm:presLayoutVars>
          <dgm:bulletEnabled val="1"/>
        </dgm:presLayoutVars>
      </dgm:prSet>
      <dgm:spPr>
        <a:prstGeom prst="round2SameRect">
          <a:avLst/>
        </a:prstGeom>
      </dgm:spPr>
    </dgm:pt>
    <dgm:pt modelId="{4AAEE64F-EC4C-F349-8B99-3944145ADD60}" type="pres">
      <dgm:prSet presAssocID="{834E64AD-DF27-4E50-8AE7-01FFD1E0CACF}" presName="sp" presStyleCnt="0"/>
      <dgm:spPr/>
    </dgm:pt>
    <dgm:pt modelId="{ADAFAEF1-07AA-2744-AAE9-B02FB71D5ECD}" type="pres">
      <dgm:prSet presAssocID="{BC0225B6-835B-C947-ABA1-D8229C6CE669}" presName="linNode" presStyleCnt="0"/>
      <dgm:spPr/>
    </dgm:pt>
    <dgm:pt modelId="{EC61337F-CA7C-9E41-8F8B-2EF7D52A54FC}" type="pres">
      <dgm:prSet presAssocID="{BC0225B6-835B-C947-ABA1-D8229C6CE669}" presName="parentText" presStyleLbl="node1" presStyleIdx="5" presStyleCnt="6">
        <dgm:presLayoutVars>
          <dgm:chMax val="1"/>
          <dgm:bulletEnabled val="1"/>
        </dgm:presLayoutVars>
      </dgm:prSet>
      <dgm:spPr/>
    </dgm:pt>
    <dgm:pt modelId="{3C7ECF6B-B352-6249-9B3D-16C2C4792E87}" type="pres">
      <dgm:prSet presAssocID="{BC0225B6-835B-C947-ABA1-D8229C6CE669}" presName="descendantText" presStyleLbl="alignAccFollowNode1" presStyleIdx="5" presStyleCnt="6">
        <dgm:presLayoutVars>
          <dgm:bulletEnabled val="1"/>
        </dgm:presLayoutVars>
      </dgm:prSet>
      <dgm:spPr/>
    </dgm:pt>
  </dgm:ptLst>
  <dgm:cxnLst>
    <dgm:cxn modelId="{75ADA800-00AA-4282-A7CF-97EB64DA3AC0}" srcId="{EDA15064-A044-4FDC-B0F5-10F37E3D5CFE}" destId="{0628182E-4B4D-4453-A6FA-47F70C2711D6}" srcOrd="1" destOrd="0" parTransId="{3B10F461-FCE9-4578-8B33-7C6A8BDFE2A3}" sibTransId="{058F9F72-8693-4DA2-BE72-695FD72B4C02}"/>
    <dgm:cxn modelId="{18B90D04-BAB2-4F4B-9A75-CD6D944621F8}" type="presOf" srcId="{8F8E4542-8521-4F09-B679-EA86B2857B01}" destId="{241BDF5C-C74C-4DE8-BA40-73D96F9BA759}" srcOrd="0" destOrd="1" presId="urn:microsoft.com/office/officeart/2005/8/layout/vList5"/>
    <dgm:cxn modelId="{5894E904-96BE-0C49-8076-AB89F898896C}" type="presOf" srcId="{A53099A3-9BEE-4E34-995F-BF2C3936F6E5}" destId="{B45AFF70-1879-48E1-AF8E-57EDC10BB665}" srcOrd="0" destOrd="1" presId="urn:microsoft.com/office/officeart/2005/8/layout/vList5"/>
    <dgm:cxn modelId="{F9993109-FBD2-45A4-B98C-5795A09B6C96}" srcId="{EDA15064-A044-4FDC-B0F5-10F37E3D5CFE}" destId="{560B6C87-CCEB-4C3E-8E00-4F404EF4A07E}" srcOrd="0" destOrd="0" parTransId="{816BE4AB-CB15-488B-BC69-C16C08CCE0DA}" sibTransId="{DED0FC78-60BE-4F52-BF97-4A0EA204FC7A}"/>
    <dgm:cxn modelId="{48403D0D-6244-F441-8702-2F7AE3C606A7}" type="presOf" srcId="{FB2D2982-D7E0-41BF-9CF2-E63180E108FC}" destId="{B45AFF70-1879-48E1-AF8E-57EDC10BB665}" srcOrd="0" destOrd="0" presId="urn:microsoft.com/office/officeart/2005/8/layout/vList5"/>
    <dgm:cxn modelId="{7069BE0D-9B07-4559-9F00-53ADF79C172F}" srcId="{00599272-3998-4ACD-B2B2-63C813B0C9F4}" destId="{60EF804B-6C9F-43EA-AA55-E5B91C2AA523}" srcOrd="0" destOrd="0" parTransId="{528B2312-26F4-4EB3-BD1A-A344C8937D0C}" sibTransId="{74EB0271-9534-43C6-AB27-FA71B2DFE2F3}"/>
    <dgm:cxn modelId="{AAAD3514-07B7-AE4D-9BAC-44A6288A556B}" type="presOf" srcId="{933FAF5E-687D-4EE0-9B99-762C87A203D4}" destId="{E68BE37A-F951-4C7C-AFCA-5DE41AA172CC}" srcOrd="0" destOrd="0" presId="urn:microsoft.com/office/officeart/2005/8/layout/vList5"/>
    <dgm:cxn modelId="{E563F022-11FA-1343-BB06-B97598966C03}" type="presOf" srcId="{60EF804B-6C9F-43EA-AA55-E5B91C2AA523}" destId="{3AF889D5-5544-4298-B945-2B745211E080}" srcOrd="0" destOrd="0" presId="urn:microsoft.com/office/officeart/2005/8/layout/vList5"/>
    <dgm:cxn modelId="{15351731-FDEC-F441-B407-0F62155021AB}" type="presOf" srcId="{365406B0-4B91-4045-8CEC-94E64D4F4128}" destId="{3C7ECF6B-B352-6249-9B3D-16C2C4792E87}" srcOrd="0" destOrd="0" presId="urn:microsoft.com/office/officeart/2005/8/layout/vList5"/>
    <dgm:cxn modelId="{4B38B132-B49F-5544-8728-F3E99E345441}" type="presOf" srcId="{C2BBD328-6AB0-4828-88E9-048BF67E4A9E}" destId="{3AF889D5-5544-4298-B945-2B745211E080}" srcOrd="0" destOrd="1" presId="urn:microsoft.com/office/officeart/2005/8/layout/vList5"/>
    <dgm:cxn modelId="{43C35836-F67D-E04A-893D-36B0080A8FA2}" type="presOf" srcId="{E2EC73E1-F881-4FBC-8D30-196BB231881A}" destId="{3488E284-4100-4378-8C7C-91755AEAB88C}" srcOrd="0" destOrd="0" presId="urn:microsoft.com/office/officeart/2005/8/layout/vList5"/>
    <dgm:cxn modelId="{1979AC39-FD92-8843-A71C-09F81B97BAC3}" type="presOf" srcId="{560B6C87-CCEB-4C3E-8E00-4F404EF4A07E}" destId="{28E15A3E-FCBD-460A-9413-770D4B35C10A}" srcOrd="0" destOrd="0" presId="urn:microsoft.com/office/officeart/2005/8/layout/vList5"/>
    <dgm:cxn modelId="{DFE6505B-5AF3-4652-B669-547CBE4D6C40}" srcId="{0628182E-4B4D-4453-A6FA-47F70C2711D6}" destId="{FB2D2982-D7E0-41BF-9CF2-E63180E108FC}" srcOrd="0" destOrd="0" parTransId="{F2CCE327-03B3-466E-AD06-7253325F953D}" sibTransId="{B4CEF137-5EB2-41C9-85A5-6AC59BC34C04}"/>
    <dgm:cxn modelId="{C661F962-6911-43C5-B1DB-A3FF02DADB5C}" srcId="{653FA4DB-1FF3-40C8-80FD-D22FBFC5377F}" destId="{418AF239-F1A9-476D-A299-84203424EC30}" srcOrd="0" destOrd="0" parTransId="{31E53F46-F27E-46E7-BA0B-2F0EB6F3FFA8}" sibTransId="{C54C1A18-5DC8-4272-B10F-EA189B10DE7B}"/>
    <dgm:cxn modelId="{6C88E566-8D58-4442-9E23-FBE3E2CE0039}" type="presOf" srcId="{70EBAC5F-0B34-4239-AB18-E2CAA69B3D7D}" destId="{B81C9B28-3A60-45BF-838B-211E5D2A0938}" srcOrd="0" destOrd="0" presId="urn:microsoft.com/office/officeart/2005/8/layout/vList5"/>
    <dgm:cxn modelId="{2D3D2367-E4A5-6245-9DF9-79A941154FD9}" type="presOf" srcId="{BC0225B6-835B-C947-ABA1-D8229C6CE669}" destId="{EC61337F-CA7C-9E41-8F8B-2EF7D52A54FC}" srcOrd="0" destOrd="0" presId="urn:microsoft.com/office/officeart/2005/8/layout/vList5"/>
    <dgm:cxn modelId="{720D7B6F-B3C4-4282-81E3-1DE3A4326F5E}" srcId="{560B6C87-CCEB-4C3E-8E00-4F404EF4A07E}" destId="{C2AA5D3C-5CA7-4523-AE8E-71848D600F30}" srcOrd="1" destOrd="0" parTransId="{81383D79-E3CF-4C89-AA27-77715F0FFC8B}" sibTransId="{E263483C-C45B-4FA7-95F9-41D867D3DA47}"/>
    <dgm:cxn modelId="{61CDAA71-D84E-7B41-A427-587A5BD24599}" type="presOf" srcId="{C2AA5D3C-5CA7-4523-AE8E-71848D600F30}" destId="{3488E284-4100-4378-8C7C-91755AEAB88C}" srcOrd="0" destOrd="1" presId="urn:microsoft.com/office/officeart/2005/8/layout/vList5"/>
    <dgm:cxn modelId="{EE826073-41D7-804E-B588-E04AD2A2242A}" srcId="{BC0225B6-835B-C947-ABA1-D8229C6CE669}" destId="{365406B0-4B91-4045-8CEC-94E64D4F4128}" srcOrd="0" destOrd="0" parTransId="{181EF2F1-9056-EA49-AC37-A53EC4BEE901}" sibTransId="{A5E70B96-263D-024B-8575-840AC99B9234}"/>
    <dgm:cxn modelId="{BDB46373-D971-4720-B4DA-E83DA248CD6B}" srcId="{653FA4DB-1FF3-40C8-80FD-D22FBFC5377F}" destId="{3D9BDA9F-BB1C-401D-83E6-94AB983BBEE7}" srcOrd="4" destOrd="0" parTransId="{BD00111E-8441-4854-A75E-8BD2FDE644B6}" sibTransId="{79533DE3-7636-43D5-B86A-B537AE0CE984}"/>
    <dgm:cxn modelId="{BA263A76-2C7D-2841-AAF6-576F914591DF}" type="presOf" srcId="{653FA4DB-1FF3-40C8-80FD-D22FBFC5377F}" destId="{4F8268BF-11D0-4540-8730-DFA6E335BE93}" srcOrd="0" destOrd="0" presId="urn:microsoft.com/office/officeart/2005/8/layout/vList5"/>
    <dgm:cxn modelId="{F49FCB77-F80A-D24C-A5AE-6C525B6A9C84}" srcId="{933FAF5E-687D-4EE0-9B99-762C87A203D4}" destId="{2E477F56-BEDF-C049-BD67-ABE4A557FC35}" srcOrd="1" destOrd="0" parTransId="{2C019F66-5137-D84A-9913-B0866B8F5411}" sibTransId="{B4D1C354-CC8B-1249-9EFE-D349A1F5AE30}"/>
    <dgm:cxn modelId="{89EC115A-AA7A-7443-A7B0-937BB4DF79B3}" type="presOf" srcId="{06F88005-19F1-4413-8B2D-FB81A361F6DA}" destId="{241BDF5C-C74C-4DE8-BA40-73D96F9BA759}" srcOrd="0" destOrd="2" presId="urn:microsoft.com/office/officeart/2005/8/layout/vList5"/>
    <dgm:cxn modelId="{1AA4D87D-865E-E544-8CE7-0F63C00440D8}" type="presOf" srcId="{EDA15064-A044-4FDC-B0F5-10F37E3D5CFE}" destId="{DEAC6C20-79C0-4CAB-B2E0-5C1CB0EA9CA0}" srcOrd="0" destOrd="0" presId="urn:microsoft.com/office/officeart/2005/8/layout/vList5"/>
    <dgm:cxn modelId="{E020417F-A86B-4D67-92ED-38DA83927BA7}" srcId="{653FA4DB-1FF3-40C8-80FD-D22FBFC5377F}" destId="{06F88005-19F1-4413-8B2D-FB81A361F6DA}" srcOrd="2" destOrd="0" parTransId="{A6C3FB4C-C230-4FDC-A81D-1DB2F0C79C41}" sibTransId="{09C87DE9-3475-4816-980E-A6FC4AA58F2E}"/>
    <dgm:cxn modelId="{2716988A-DD1B-4907-BD2E-231EAB25729F}" srcId="{EDA15064-A044-4FDC-B0F5-10F37E3D5CFE}" destId="{00599272-3998-4ACD-B2B2-63C813B0C9F4}" srcOrd="3" destOrd="0" parTransId="{536DA846-9587-4B6D-82E0-28FEBCE9D3B6}" sibTransId="{4E3F5A5A-06C8-471A-BAA9-97758DB63BF9}"/>
    <dgm:cxn modelId="{DAC4A29C-7284-4B32-AFF0-35B436795777}" srcId="{560B6C87-CCEB-4C3E-8E00-4F404EF4A07E}" destId="{E2EC73E1-F881-4FBC-8D30-196BB231881A}" srcOrd="0" destOrd="0" parTransId="{D33AE577-622B-4780-8E4D-3F8773BC32FE}" sibTransId="{9A6FE4D9-DF5F-4961-A97E-1D44849FA2EA}"/>
    <dgm:cxn modelId="{EA91B09E-AFEA-4EB2-A114-5668DF418B79}" srcId="{933FAF5E-687D-4EE0-9B99-762C87A203D4}" destId="{70EBAC5F-0B34-4239-AB18-E2CAA69B3D7D}" srcOrd="0" destOrd="0" parTransId="{6A3A79E9-BC40-4485-996E-91620BE17568}" sibTransId="{E8BA6256-AD15-4F65-B0F4-ADD331007AE1}"/>
    <dgm:cxn modelId="{C5B12FAC-E0AA-3F4F-95FD-80FEB402706E}" type="presOf" srcId="{3D9BDA9F-BB1C-401D-83E6-94AB983BBEE7}" destId="{241BDF5C-C74C-4DE8-BA40-73D96F9BA759}" srcOrd="0" destOrd="4" presId="urn:microsoft.com/office/officeart/2005/8/layout/vList5"/>
    <dgm:cxn modelId="{DAEC48AF-1247-4323-90B3-8F3BCD20376F}" srcId="{00599272-3998-4ACD-B2B2-63C813B0C9F4}" destId="{C2BBD328-6AB0-4828-88E9-048BF67E4A9E}" srcOrd="1" destOrd="0" parTransId="{DA0809C0-0FFB-4E25-B575-E2ECCB81DF55}" sibTransId="{B2B713B7-AFFC-49C4-A203-47EA11F5C114}"/>
    <dgm:cxn modelId="{9E660CB1-FC27-4AC0-8761-F4F4C16F11E8}" srcId="{653FA4DB-1FF3-40C8-80FD-D22FBFC5377F}" destId="{8F8E4542-8521-4F09-B679-EA86B2857B01}" srcOrd="1" destOrd="0" parTransId="{8873A015-7A6A-475E-966C-53B71A5066BD}" sibTransId="{B3CC0608-40F2-4B60-AB4E-BFE2D5D4B514}"/>
    <dgm:cxn modelId="{7BEDE1B6-E2A6-4C53-955B-04D5A5A311F0}" srcId="{EDA15064-A044-4FDC-B0F5-10F37E3D5CFE}" destId="{933FAF5E-687D-4EE0-9B99-762C87A203D4}" srcOrd="4" destOrd="0" parTransId="{F3C62D77-DC08-4FBB-B072-C7FAC07D3B75}" sibTransId="{834E64AD-DF27-4E50-8AE7-01FFD1E0CACF}"/>
    <dgm:cxn modelId="{E1EF4ABB-4932-4A51-8404-15CEB3D1D902}" srcId="{EDA15064-A044-4FDC-B0F5-10F37E3D5CFE}" destId="{653FA4DB-1FF3-40C8-80FD-D22FBFC5377F}" srcOrd="2" destOrd="0" parTransId="{F0740E30-7E4C-4C73-B134-86E2B21A424D}" sibTransId="{FDCF0186-2C3D-47ED-8CB1-FB7B4E912F14}"/>
    <dgm:cxn modelId="{535517C3-5351-E241-A16F-0EC3901665E6}" type="presOf" srcId="{0628182E-4B4D-4453-A6FA-47F70C2711D6}" destId="{5C0A7D52-E55A-48AF-A64D-6F8BCB1C9567}" srcOrd="0" destOrd="0" presId="urn:microsoft.com/office/officeart/2005/8/layout/vList5"/>
    <dgm:cxn modelId="{0F072FC4-7BEB-0040-B843-E24CFB8DEC90}" srcId="{BC0225B6-835B-C947-ABA1-D8229C6CE669}" destId="{69A83BD1-CAC1-254B-BDF8-AF0DD380534A}" srcOrd="1" destOrd="0" parTransId="{91D5E10C-5CE5-B744-BD2C-F7E3C4AA6108}" sibTransId="{24C3A0D1-9FA8-1747-8416-6D067E32F7E7}"/>
    <dgm:cxn modelId="{DA3A1EC5-014D-40A9-8694-6DBD0D3FA9AB}" srcId="{0628182E-4B4D-4453-A6FA-47F70C2711D6}" destId="{A53099A3-9BEE-4E34-995F-BF2C3936F6E5}" srcOrd="1" destOrd="0" parTransId="{0D11DAD0-EFAB-4E42-94AF-96D35065468A}" sibTransId="{75C6F400-4BAD-4A4F-8189-AB4A835DA315}"/>
    <dgm:cxn modelId="{E5B0F2E8-8FDC-44E2-ACC9-BBAD0C47A9B7}" srcId="{653FA4DB-1FF3-40C8-80FD-D22FBFC5377F}" destId="{57229D2A-E2D5-4A0E-B2F2-4AC0ED2FDD33}" srcOrd="3" destOrd="0" parTransId="{0A57E8CB-944A-443A-A07A-126B3E9589CB}" sibTransId="{7050D3BE-3E57-4B5F-902D-EAC45F32A72F}"/>
    <dgm:cxn modelId="{DE213AED-1C49-9945-A19D-3CC9B5CDF64E}" type="presOf" srcId="{2E477F56-BEDF-C049-BD67-ABE4A557FC35}" destId="{B81C9B28-3A60-45BF-838B-211E5D2A0938}" srcOrd="0" destOrd="1" presId="urn:microsoft.com/office/officeart/2005/8/layout/vList5"/>
    <dgm:cxn modelId="{F5952AF3-8217-FD4F-A210-3D633F6A9E60}" type="presOf" srcId="{57229D2A-E2D5-4A0E-B2F2-4AC0ED2FDD33}" destId="{241BDF5C-C74C-4DE8-BA40-73D96F9BA759}" srcOrd="0" destOrd="3" presId="urn:microsoft.com/office/officeart/2005/8/layout/vList5"/>
    <dgm:cxn modelId="{25B94FF6-DADD-9743-BD8F-0C043585FD43}" type="presOf" srcId="{00599272-3998-4ACD-B2B2-63C813B0C9F4}" destId="{85A39601-414F-48B7-9372-BE6AB8373B71}" srcOrd="0" destOrd="0" presId="urn:microsoft.com/office/officeart/2005/8/layout/vList5"/>
    <dgm:cxn modelId="{F2ACFBF7-C318-A649-9D5E-18AA1FDDECCD}" srcId="{EDA15064-A044-4FDC-B0F5-10F37E3D5CFE}" destId="{BC0225B6-835B-C947-ABA1-D8229C6CE669}" srcOrd="5" destOrd="0" parTransId="{FCA564BD-C2F8-7241-9E45-8452C6C2251B}" sibTransId="{24837C1A-9D75-6B4F-B0A5-B4AA42481CE8}"/>
    <dgm:cxn modelId="{1D8782F8-82AF-324A-8EAA-8C74E51F2651}" type="presOf" srcId="{418AF239-F1A9-476D-A299-84203424EC30}" destId="{241BDF5C-C74C-4DE8-BA40-73D96F9BA759}" srcOrd="0" destOrd="0" presId="urn:microsoft.com/office/officeart/2005/8/layout/vList5"/>
    <dgm:cxn modelId="{5AD7C8FC-CDC0-DF48-9FDF-F7108D41355C}" type="presOf" srcId="{69A83BD1-CAC1-254B-BDF8-AF0DD380534A}" destId="{3C7ECF6B-B352-6249-9B3D-16C2C4792E87}" srcOrd="0" destOrd="1" presId="urn:microsoft.com/office/officeart/2005/8/layout/vList5"/>
    <dgm:cxn modelId="{7C64DDB0-EC71-BB4E-B02E-DE387BB33449}" type="presParOf" srcId="{DEAC6C20-79C0-4CAB-B2E0-5C1CB0EA9CA0}" destId="{17DB1690-0D24-4818-8648-71B9D2752031}" srcOrd="0" destOrd="0" presId="urn:microsoft.com/office/officeart/2005/8/layout/vList5"/>
    <dgm:cxn modelId="{995E0914-64AD-0149-A3A5-E8FA918DC6EB}" type="presParOf" srcId="{17DB1690-0D24-4818-8648-71B9D2752031}" destId="{28E15A3E-FCBD-460A-9413-770D4B35C10A}" srcOrd="0" destOrd="0" presId="urn:microsoft.com/office/officeart/2005/8/layout/vList5"/>
    <dgm:cxn modelId="{5D3A0CE0-3618-304C-BBFA-9130FF200571}" type="presParOf" srcId="{17DB1690-0D24-4818-8648-71B9D2752031}" destId="{3488E284-4100-4378-8C7C-91755AEAB88C}" srcOrd="1" destOrd="0" presId="urn:microsoft.com/office/officeart/2005/8/layout/vList5"/>
    <dgm:cxn modelId="{4B5ACE70-44C7-F34F-B5B2-3AE6AE9667CB}" type="presParOf" srcId="{DEAC6C20-79C0-4CAB-B2E0-5C1CB0EA9CA0}" destId="{9CA917C9-96BC-4B2D-A4F8-2541FF5609A1}" srcOrd="1" destOrd="0" presId="urn:microsoft.com/office/officeart/2005/8/layout/vList5"/>
    <dgm:cxn modelId="{827ABC07-6109-A24F-99D6-E4E1875F0E54}" type="presParOf" srcId="{DEAC6C20-79C0-4CAB-B2E0-5C1CB0EA9CA0}" destId="{8959FEAA-F83D-4FB3-9649-1D32AB64067D}" srcOrd="2" destOrd="0" presId="urn:microsoft.com/office/officeart/2005/8/layout/vList5"/>
    <dgm:cxn modelId="{2BF61CD4-F798-0444-B2E4-1F63651F54B0}" type="presParOf" srcId="{8959FEAA-F83D-4FB3-9649-1D32AB64067D}" destId="{5C0A7D52-E55A-48AF-A64D-6F8BCB1C9567}" srcOrd="0" destOrd="0" presId="urn:microsoft.com/office/officeart/2005/8/layout/vList5"/>
    <dgm:cxn modelId="{390303EE-9DE6-8244-B34C-5F5373FD8CC9}" type="presParOf" srcId="{8959FEAA-F83D-4FB3-9649-1D32AB64067D}" destId="{B45AFF70-1879-48E1-AF8E-57EDC10BB665}" srcOrd="1" destOrd="0" presId="urn:microsoft.com/office/officeart/2005/8/layout/vList5"/>
    <dgm:cxn modelId="{4E7457E9-40A7-7B47-B0F4-8D68503B9ABE}" type="presParOf" srcId="{DEAC6C20-79C0-4CAB-B2E0-5C1CB0EA9CA0}" destId="{2D92F8A9-4F0B-433E-B104-CAC1F1A6BD1E}" srcOrd="3" destOrd="0" presId="urn:microsoft.com/office/officeart/2005/8/layout/vList5"/>
    <dgm:cxn modelId="{713AC33C-8D6A-F04B-AB34-2B1E54C05826}" type="presParOf" srcId="{DEAC6C20-79C0-4CAB-B2E0-5C1CB0EA9CA0}" destId="{4030736D-3A9B-4F52-AB2F-E3D0F02DF93C}" srcOrd="4" destOrd="0" presId="urn:microsoft.com/office/officeart/2005/8/layout/vList5"/>
    <dgm:cxn modelId="{5BE02C02-31A7-BA42-B889-D6F8BC0127B0}" type="presParOf" srcId="{4030736D-3A9B-4F52-AB2F-E3D0F02DF93C}" destId="{4F8268BF-11D0-4540-8730-DFA6E335BE93}" srcOrd="0" destOrd="0" presId="urn:microsoft.com/office/officeart/2005/8/layout/vList5"/>
    <dgm:cxn modelId="{ACD5A241-27F7-A048-9032-E1CB0F5A080B}" type="presParOf" srcId="{4030736D-3A9B-4F52-AB2F-E3D0F02DF93C}" destId="{241BDF5C-C74C-4DE8-BA40-73D96F9BA759}" srcOrd="1" destOrd="0" presId="urn:microsoft.com/office/officeart/2005/8/layout/vList5"/>
    <dgm:cxn modelId="{FA0DB72D-89A7-FB4A-82FD-2AA8609959E6}" type="presParOf" srcId="{DEAC6C20-79C0-4CAB-B2E0-5C1CB0EA9CA0}" destId="{5E93887C-22E5-492A-AABF-E6A6FF159070}" srcOrd="5" destOrd="0" presId="urn:microsoft.com/office/officeart/2005/8/layout/vList5"/>
    <dgm:cxn modelId="{1A74651D-08DC-D04F-ADA0-FF4AEE9E9C10}" type="presParOf" srcId="{DEAC6C20-79C0-4CAB-B2E0-5C1CB0EA9CA0}" destId="{384C1DCD-6BC0-4945-ACB9-21C39002D67A}" srcOrd="6" destOrd="0" presId="urn:microsoft.com/office/officeart/2005/8/layout/vList5"/>
    <dgm:cxn modelId="{E2569FF8-0383-EA45-A699-99654A755471}" type="presParOf" srcId="{384C1DCD-6BC0-4945-ACB9-21C39002D67A}" destId="{85A39601-414F-48B7-9372-BE6AB8373B71}" srcOrd="0" destOrd="0" presId="urn:microsoft.com/office/officeart/2005/8/layout/vList5"/>
    <dgm:cxn modelId="{23A86C4D-6403-3A43-8749-124C6E7ECF17}" type="presParOf" srcId="{384C1DCD-6BC0-4945-ACB9-21C39002D67A}" destId="{3AF889D5-5544-4298-B945-2B745211E080}" srcOrd="1" destOrd="0" presId="urn:microsoft.com/office/officeart/2005/8/layout/vList5"/>
    <dgm:cxn modelId="{C6C27135-C985-3145-81DF-0F8506ED8397}" type="presParOf" srcId="{DEAC6C20-79C0-4CAB-B2E0-5C1CB0EA9CA0}" destId="{7A013763-B38A-43A5-A960-4D7C9A134E33}" srcOrd="7" destOrd="0" presId="urn:microsoft.com/office/officeart/2005/8/layout/vList5"/>
    <dgm:cxn modelId="{75EE3722-2A65-454C-80A0-44DB5CEFB1B7}" type="presParOf" srcId="{DEAC6C20-79C0-4CAB-B2E0-5C1CB0EA9CA0}" destId="{9E4D9F36-9A46-44E4-B568-7D721242150A}" srcOrd="8" destOrd="0" presId="urn:microsoft.com/office/officeart/2005/8/layout/vList5"/>
    <dgm:cxn modelId="{163AD651-ED6C-9E4C-9FF2-EDC5030BE604}" type="presParOf" srcId="{9E4D9F36-9A46-44E4-B568-7D721242150A}" destId="{E68BE37A-F951-4C7C-AFCA-5DE41AA172CC}" srcOrd="0" destOrd="0" presId="urn:microsoft.com/office/officeart/2005/8/layout/vList5"/>
    <dgm:cxn modelId="{EED52457-4988-F848-A928-09D6FD0E6C26}" type="presParOf" srcId="{9E4D9F36-9A46-44E4-B568-7D721242150A}" destId="{B81C9B28-3A60-45BF-838B-211E5D2A0938}" srcOrd="1" destOrd="0" presId="urn:microsoft.com/office/officeart/2005/8/layout/vList5"/>
    <dgm:cxn modelId="{67F91448-3A84-484F-B63D-0C563B246274}" type="presParOf" srcId="{DEAC6C20-79C0-4CAB-B2E0-5C1CB0EA9CA0}" destId="{4AAEE64F-EC4C-F349-8B99-3944145ADD60}" srcOrd="9" destOrd="0" presId="urn:microsoft.com/office/officeart/2005/8/layout/vList5"/>
    <dgm:cxn modelId="{FE96C10F-5F95-0444-80F7-57C46A783A3F}" type="presParOf" srcId="{DEAC6C20-79C0-4CAB-B2E0-5C1CB0EA9CA0}" destId="{ADAFAEF1-07AA-2744-AAE9-B02FB71D5ECD}" srcOrd="10" destOrd="0" presId="urn:microsoft.com/office/officeart/2005/8/layout/vList5"/>
    <dgm:cxn modelId="{5BD5A824-791C-C547-B799-0FCC9494A672}" type="presParOf" srcId="{ADAFAEF1-07AA-2744-AAE9-B02FB71D5ECD}" destId="{EC61337F-CA7C-9E41-8F8B-2EF7D52A54FC}" srcOrd="0" destOrd="0" presId="urn:microsoft.com/office/officeart/2005/8/layout/vList5"/>
    <dgm:cxn modelId="{24B3E906-9103-E84A-949E-E0E1AF9A7223}" type="presParOf" srcId="{ADAFAEF1-07AA-2744-AAE9-B02FB71D5ECD}" destId="{3C7ECF6B-B352-6249-9B3D-16C2C4792E8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C5986F-C698-46A5-A5CC-89BF1F514FCB}" type="doc">
      <dgm:prSet loTypeId="urn:microsoft.com/office/officeart/2011/layout/CircleProcess" loCatId="process" qsTypeId="urn:microsoft.com/office/officeart/2005/8/quickstyle/simple1" qsCatId="simple" csTypeId="urn:microsoft.com/office/officeart/2005/8/colors/colorful2" csCatId="colorful" phldr="1"/>
      <dgm:spPr/>
      <dgm:t>
        <a:bodyPr/>
        <a:lstStyle/>
        <a:p>
          <a:endParaRPr lang="en-IN"/>
        </a:p>
      </dgm:t>
    </dgm:pt>
    <dgm:pt modelId="{0D6F720D-521D-4C2D-8D08-D16D76AFE540}">
      <dgm:prSet phldrT="[Text]" custT="1"/>
      <dgm:spPr/>
      <dgm:t>
        <a:bodyPr/>
        <a:lstStyle/>
        <a:p>
          <a:r>
            <a:rPr lang="en-US" sz="1200" b="1">
              <a:solidFill>
                <a:srgbClr val="10479B"/>
              </a:solidFill>
              <a:latin typeface="Optima" panose="02000503060000020004"/>
            </a:rPr>
            <a:t>Data Requirements</a:t>
          </a:r>
          <a:endParaRPr lang="en-IN" sz="1200" b="1">
            <a:solidFill>
              <a:srgbClr val="10479B"/>
            </a:solidFill>
            <a:latin typeface="Optima" panose="02000503060000020004"/>
          </a:endParaRPr>
        </a:p>
      </dgm:t>
    </dgm:pt>
    <dgm:pt modelId="{7F76FD58-ECB8-4DDA-9163-7DAC6A28D7CE}" type="parTrans" cxnId="{BDC178E8-79E6-4662-B418-26F5F934DC9A}">
      <dgm:prSet/>
      <dgm:spPr/>
      <dgm:t>
        <a:bodyPr/>
        <a:lstStyle/>
        <a:p>
          <a:endParaRPr lang="en-IN"/>
        </a:p>
      </dgm:t>
    </dgm:pt>
    <dgm:pt modelId="{761044D2-51A4-439E-856C-9C1CAAB4116B}" type="sibTrans" cxnId="{BDC178E8-79E6-4662-B418-26F5F934DC9A}">
      <dgm:prSet/>
      <dgm:spPr/>
      <dgm:t>
        <a:bodyPr/>
        <a:lstStyle/>
        <a:p>
          <a:endParaRPr lang="en-IN"/>
        </a:p>
      </dgm:t>
    </dgm:pt>
    <dgm:pt modelId="{DA621374-004A-4302-96F7-C1E82C7DA9FA}">
      <dgm:prSet phldrT="[Text]" custT="1"/>
      <dgm:spPr/>
      <dgm:t>
        <a:bodyPr/>
        <a:lstStyle/>
        <a:p>
          <a:r>
            <a:rPr lang="en-US" sz="1200" b="1">
              <a:solidFill>
                <a:srgbClr val="10479B"/>
              </a:solidFill>
              <a:latin typeface="Optima" panose="02000503060000020004"/>
            </a:rPr>
            <a:t>Current Data Collection Method</a:t>
          </a:r>
          <a:endParaRPr lang="en-IN" sz="1200" b="1">
            <a:solidFill>
              <a:srgbClr val="10479B"/>
            </a:solidFill>
            <a:latin typeface="Optima" panose="02000503060000020004"/>
          </a:endParaRPr>
        </a:p>
      </dgm:t>
    </dgm:pt>
    <dgm:pt modelId="{CF7ECDA2-F247-43F9-BCC3-62F2658D52CE}" type="parTrans" cxnId="{88E9D1B6-B8D0-4BDD-BD7D-3FCFFBFE90ED}">
      <dgm:prSet/>
      <dgm:spPr/>
      <dgm:t>
        <a:bodyPr/>
        <a:lstStyle/>
        <a:p>
          <a:endParaRPr lang="en-IN"/>
        </a:p>
      </dgm:t>
    </dgm:pt>
    <dgm:pt modelId="{6D88EE89-6553-45EC-BEF0-AC38BBE8B9E2}" type="sibTrans" cxnId="{88E9D1B6-B8D0-4BDD-BD7D-3FCFFBFE90ED}">
      <dgm:prSet/>
      <dgm:spPr/>
      <dgm:t>
        <a:bodyPr/>
        <a:lstStyle/>
        <a:p>
          <a:endParaRPr lang="en-IN"/>
        </a:p>
      </dgm:t>
    </dgm:pt>
    <dgm:pt modelId="{56907EA7-0B44-4B7B-8973-F9C30BE75FD3}">
      <dgm:prSet phldrT="[Text]" custT="1"/>
      <dgm:spPr/>
      <dgm:t>
        <a:bodyPr/>
        <a:lstStyle/>
        <a:p>
          <a:r>
            <a:rPr lang="en-US" sz="1200" b="1">
              <a:solidFill>
                <a:srgbClr val="10479B"/>
              </a:solidFill>
              <a:latin typeface="Optima" panose="02000503060000020004"/>
            </a:rPr>
            <a:t>Source &amp; Current Systems</a:t>
          </a:r>
          <a:endParaRPr lang="en-IN" sz="1200">
            <a:latin typeface="Optima" panose="02000503060000020004"/>
          </a:endParaRPr>
        </a:p>
      </dgm:t>
    </dgm:pt>
    <dgm:pt modelId="{DD115789-377A-421C-AE2C-35432CF4CD4C}" type="parTrans" cxnId="{D817018B-7BBD-4685-AE07-12447FAF4369}">
      <dgm:prSet/>
      <dgm:spPr/>
      <dgm:t>
        <a:bodyPr/>
        <a:lstStyle/>
        <a:p>
          <a:endParaRPr lang="en-IN"/>
        </a:p>
      </dgm:t>
    </dgm:pt>
    <dgm:pt modelId="{5428D6CD-79C5-4B0C-AB90-4D6965DF0D14}" type="sibTrans" cxnId="{D817018B-7BBD-4685-AE07-12447FAF4369}">
      <dgm:prSet/>
      <dgm:spPr/>
      <dgm:t>
        <a:bodyPr/>
        <a:lstStyle/>
        <a:p>
          <a:endParaRPr lang="en-IN"/>
        </a:p>
      </dgm:t>
    </dgm:pt>
    <dgm:pt modelId="{75B65EF0-AD16-4C17-AC5B-90C8E2CB3E4C}">
      <dgm:prSet phldrT="[Text]" custT="1"/>
      <dgm:spPr/>
      <dgm:t>
        <a:bodyPr/>
        <a:lstStyle/>
        <a:p>
          <a:r>
            <a:rPr lang="en-US" sz="1200" b="1" i="0">
              <a:solidFill>
                <a:srgbClr val="10479B"/>
              </a:solidFill>
              <a:latin typeface="Optima" panose="02000503060000020004"/>
            </a:rPr>
            <a:t>Assess Business Importance &amp; Condition</a:t>
          </a:r>
          <a:endParaRPr lang="en-IN" sz="1200" b="1" i="0">
            <a:solidFill>
              <a:srgbClr val="10479B"/>
            </a:solidFill>
            <a:latin typeface="Optima" panose="02000503060000020004"/>
          </a:endParaRPr>
        </a:p>
      </dgm:t>
    </dgm:pt>
    <dgm:pt modelId="{BB41E0F0-5EEA-4D26-8EFE-000B1070DFC2}" type="parTrans" cxnId="{C9F04D34-70CD-488E-95DE-B7661F8C0CF0}">
      <dgm:prSet/>
      <dgm:spPr/>
      <dgm:t>
        <a:bodyPr/>
        <a:lstStyle/>
        <a:p>
          <a:endParaRPr lang="en-IN"/>
        </a:p>
      </dgm:t>
    </dgm:pt>
    <dgm:pt modelId="{56F895A6-C76C-4460-82C6-3EF65DDC956E}" type="sibTrans" cxnId="{C9F04D34-70CD-488E-95DE-B7661F8C0CF0}">
      <dgm:prSet/>
      <dgm:spPr/>
      <dgm:t>
        <a:bodyPr/>
        <a:lstStyle/>
        <a:p>
          <a:endParaRPr lang="en-IN"/>
        </a:p>
      </dgm:t>
    </dgm:pt>
    <dgm:pt modelId="{DEB0394E-1ACE-4659-BA0B-D94A5DF0388A}">
      <dgm:prSet phldrT="[Text]" custT="1"/>
      <dgm:spPr/>
      <dgm:t>
        <a:bodyPr/>
        <a:lstStyle/>
        <a:p>
          <a:r>
            <a:rPr lang="en-US" sz="1200" b="1">
              <a:solidFill>
                <a:srgbClr val="10479B"/>
              </a:solidFill>
              <a:latin typeface="Optima" panose="02000503060000020004"/>
            </a:rPr>
            <a:t>Data Owners &amp; Governance</a:t>
          </a:r>
          <a:endParaRPr lang="en-IN" sz="1200" b="1">
            <a:solidFill>
              <a:srgbClr val="10479B"/>
            </a:solidFill>
            <a:latin typeface="Optima" panose="02000503060000020004"/>
          </a:endParaRPr>
        </a:p>
      </dgm:t>
    </dgm:pt>
    <dgm:pt modelId="{FDD19013-1DFC-40F5-A87C-97192E478D78}" type="parTrans" cxnId="{700936AE-AD64-4D22-8DEB-27FC055BA3DF}">
      <dgm:prSet/>
      <dgm:spPr/>
      <dgm:t>
        <a:bodyPr/>
        <a:lstStyle/>
        <a:p>
          <a:endParaRPr lang="en-IN"/>
        </a:p>
      </dgm:t>
    </dgm:pt>
    <dgm:pt modelId="{D1E56984-A483-45AD-9E52-6102C4E28D11}" type="sibTrans" cxnId="{700936AE-AD64-4D22-8DEB-27FC055BA3DF}">
      <dgm:prSet/>
      <dgm:spPr/>
      <dgm:t>
        <a:bodyPr/>
        <a:lstStyle/>
        <a:p>
          <a:endParaRPr lang="en-IN"/>
        </a:p>
      </dgm:t>
    </dgm:pt>
    <dgm:pt modelId="{DC4C1B25-CC35-4544-99FB-5A6E422F3B6C}" type="pres">
      <dgm:prSet presAssocID="{87C5986F-C698-46A5-A5CC-89BF1F514FCB}" presName="Name0" presStyleCnt="0">
        <dgm:presLayoutVars>
          <dgm:chMax val="11"/>
          <dgm:chPref val="11"/>
          <dgm:dir/>
          <dgm:resizeHandles/>
        </dgm:presLayoutVars>
      </dgm:prSet>
      <dgm:spPr/>
    </dgm:pt>
    <dgm:pt modelId="{B6B92B23-8BEA-432D-B08F-24F77A272C6B}" type="pres">
      <dgm:prSet presAssocID="{75B65EF0-AD16-4C17-AC5B-90C8E2CB3E4C}" presName="Accent5" presStyleCnt="0"/>
      <dgm:spPr/>
    </dgm:pt>
    <dgm:pt modelId="{42534B76-0862-45E0-9BD1-BB41A8703D18}" type="pres">
      <dgm:prSet presAssocID="{75B65EF0-AD16-4C17-AC5B-90C8E2CB3E4C}" presName="Accent" presStyleLbl="node1" presStyleIdx="0" presStyleCnt="5"/>
      <dgm:spPr/>
    </dgm:pt>
    <dgm:pt modelId="{94B92A62-DD63-461C-A537-89F68BBDC336}" type="pres">
      <dgm:prSet presAssocID="{75B65EF0-AD16-4C17-AC5B-90C8E2CB3E4C}" presName="ParentBackground5" presStyleCnt="0"/>
      <dgm:spPr/>
    </dgm:pt>
    <dgm:pt modelId="{2324CC7B-282B-496C-9E2F-5396A7BBD8CE}" type="pres">
      <dgm:prSet presAssocID="{75B65EF0-AD16-4C17-AC5B-90C8E2CB3E4C}" presName="ParentBackground" presStyleLbl="fgAcc1" presStyleIdx="0" presStyleCnt="5"/>
      <dgm:spPr/>
    </dgm:pt>
    <dgm:pt modelId="{96C01CCE-83BB-41C6-B4F3-F28FD2DBB7C0}" type="pres">
      <dgm:prSet presAssocID="{75B65EF0-AD16-4C17-AC5B-90C8E2CB3E4C}" presName="Parent5" presStyleLbl="revTx" presStyleIdx="0" presStyleCnt="0">
        <dgm:presLayoutVars>
          <dgm:chMax val="1"/>
          <dgm:chPref val="1"/>
          <dgm:bulletEnabled val="1"/>
        </dgm:presLayoutVars>
      </dgm:prSet>
      <dgm:spPr/>
    </dgm:pt>
    <dgm:pt modelId="{7973AB0D-2E79-4E4C-91B3-100A9FECFD1A}" type="pres">
      <dgm:prSet presAssocID="{DEB0394E-1ACE-4659-BA0B-D94A5DF0388A}" presName="Accent4" presStyleCnt="0"/>
      <dgm:spPr/>
    </dgm:pt>
    <dgm:pt modelId="{ACF0D630-BA17-4F7E-9D27-58320A257CB8}" type="pres">
      <dgm:prSet presAssocID="{DEB0394E-1ACE-4659-BA0B-D94A5DF0388A}" presName="Accent" presStyleLbl="node1" presStyleIdx="1" presStyleCnt="5"/>
      <dgm:spPr/>
    </dgm:pt>
    <dgm:pt modelId="{1F935AA8-FA6B-47C0-83A3-97E5BD4D7F09}" type="pres">
      <dgm:prSet presAssocID="{DEB0394E-1ACE-4659-BA0B-D94A5DF0388A}" presName="ParentBackground4" presStyleCnt="0"/>
      <dgm:spPr/>
    </dgm:pt>
    <dgm:pt modelId="{75735B96-888A-4AEB-9D07-9129D674C9CB}" type="pres">
      <dgm:prSet presAssocID="{DEB0394E-1ACE-4659-BA0B-D94A5DF0388A}" presName="ParentBackground" presStyleLbl="fgAcc1" presStyleIdx="1" presStyleCnt="5"/>
      <dgm:spPr/>
    </dgm:pt>
    <dgm:pt modelId="{5FC96D04-C20F-45D8-8244-57F520A75976}" type="pres">
      <dgm:prSet presAssocID="{DEB0394E-1ACE-4659-BA0B-D94A5DF0388A}" presName="Parent4" presStyleLbl="revTx" presStyleIdx="0" presStyleCnt="0">
        <dgm:presLayoutVars>
          <dgm:chMax val="1"/>
          <dgm:chPref val="1"/>
          <dgm:bulletEnabled val="1"/>
        </dgm:presLayoutVars>
      </dgm:prSet>
      <dgm:spPr/>
    </dgm:pt>
    <dgm:pt modelId="{D6F32AAE-E8C3-4F28-9AEB-4FC4BC3AC1E3}" type="pres">
      <dgm:prSet presAssocID="{56907EA7-0B44-4B7B-8973-F9C30BE75FD3}" presName="Accent3" presStyleCnt="0"/>
      <dgm:spPr/>
    </dgm:pt>
    <dgm:pt modelId="{B461574E-3F08-4EC9-8910-1A6E09DDD1BB}" type="pres">
      <dgm:prSet presAssocID="{56907EA7-0B44-4B7B-8973-F9C30BE75FD3}" presName="Accent" presStyleLbl="node1" presStyleIdx="2" presStyleCnt="5"/>
      <dgm:spPr/>
    </dgm:pt>
    <dgm:pt modelId="{A4E7D700-B266-4938-B925-F0C259B3EDB8}" type="pres">
      <dgm:prSet presAssocID="{56907EA7-0B44-4B7B-8973-F9C30BE75FD3}" presName="ParentBackground3" presStyleCnt="0"/>
      <dgm:spPr/>
    </dgm:pt>
    <dgm:pt modelId="{EAEE4B12-6753-4DC0-92E5-03E917152D39}" type="pres">
      <dgm:prSet presAssocID="{56907EA7-0B44-4B7B-8973-F9C30BE75FD3}" presName="ParentBackground" presStyleLbl="fgAcc1" presStyleIdx="2" presStyleCnt="5"/>
      <dgm:spPr/>
    </dgm:pt>
    <dgm:pt modelId="{A7458B11-86CD-4187-9268-5347D803F2A2}" type="pres">
      <dgm:prSet presAssocID="{56907EA7-0B44-4B7B-8973-F9C30BE75FD3}" presName="Parent3" presStyleLbl="revTx" presStyleIdx="0" presStyleCnt="0">
        <dgm:presLayoutVars>
          <dgm:chMax val="1"/>
          <dgm:chPref val="1"/>
          <dgm:bulletEnabled val="1"/>
        </dgm:presLayoutVars>
      </dgm:prSet>
      <dgm:spPr/>
    </dgm:pt>
    <dgm:pt modelId="{E798059B-6113-4E2E-B43C-0633FA241C25}" type="pres">
      <dgm:prSet presAssocID="{DA621374-004A-4302-96F7-C1E82C7DA9FA}" presName="Accent2" presStyleCnt="0"/>
      <dgm:spPr/>
    </dgm:pt>
    <dgm:pt modelId="{C58047F4-0198-4ACE-999F-CB66122D62A9}" type="pres">
      <dgm:prSet presAssocID="{DA621374-004A-4302-96F7-C1E82C7DA9FA}" presName="Accent" presStyleLbl="node1" presStyleIdx="3" presStyleCnt="5"/>
      <dgm:spPr/>
    </dgm:pt>
    <dgm:pt modelId="{3DEAFBC9-4268-4713-92D9-5DE61D4F1AE3}" type="pres">
      <dgm:prSet presAssocID="{DA621374-004A-4302-96F7-C1E82C7DA9FA}" presName="ParentBackground2" presStyleCnt="0"/>
      <dgm:spPr/>
    </dgm:pt>
    <dgm:pt modelId="{3F7EBC18-84A3-4ECD-9AE7-AB245F51CAD1}" type="pres">
      <dgm:prSet presAssocID="{DA621374-004A-4302-96F7-C1E82C7DA9FA}" presName="ParentBackground" presStyleLbl="fgAcc1" presStyleIdx="3" presStyleCnt="5"/>
      <dgm:spPr/>
    </dgm:pt>
    <dgm:pt modelId="{3AF35DE1-04FE-4D43-9ECD-4BCDAE12F5E7}" type="pres">
      <dgm:prSet presAssocID="{DA621374-004A-4302-96F7-C1E82C7DA9FA}" presName="Parent2" presStyleLbl="revTx" presStyleIdx="0" presStyleCnt="0">
        <dgm:presLayoutVars>
          <dgm:chMax val="1"/>
          <dgm:chPref val="1"/>
          <dgm:bulletEnabled val="1"/>
        </dgm:presLayoutVars>
      </dgm:prSet>
      <dgm:spPr/>
    </dgm:pt>
    <dgm:pt modelId="{A6293B87-2D4B-405D-B747-99227089CEA8}" type="pres">
      <dgm:prSet presAssocID="{0D6F720D-521D-4C2D-8D08-D16D76AFE540}" presName="Accent1" presStyleCnt="0"/>
      <dgm:spPr/>
    </dgm:pt>
    <dgm:pt modelId="{CF0CEA32-E8B4-43A1-8053-D7F1A8981264}" type="pres">
      <dgm:prSet presAssocID="{0D6F720D-521D-4C2D-8D08-D16D76AFE540}" presName="Accent" presStyleLbl="node1" presStyleIdx="4" presStyleCnt="5"/>
      <dgm:spPr/>
    </dgm:pt>
    <dgm:pt modelId="{32BE560C-0DAF-472F-8017-A5572D586A17}" type="pres">
      <dgm:prSet presAssocID="{0D6F720D-521D-4C2D-8D08-D16D76AFE540}" presName="ParentBackground1" presStyleCnt="0"/>
      <dgm:spPr/>
    </dgm:pt>
    <dgm:pt modelId="{BDB0FD17-82F1-4899-95E8-8D16F11755B5}" type="pres">
      <dgm:prSet presAssocID="{0D6F720D-521D-4C2D-8D08-D16D76AFE540}" presName="ParentBackground" presStyleLbl="fgAcc1" presStyleIdx="4" presStyleCnt="5"/>
      <dgm:spPr/>
    </dgm:pt>
    <dgm:pt modelId="{859417E3-CF79-4E65-B372-EE18AC3C1FF8}" type="pres">
      <dgm:prSet presAssocID="{0D6F720D-521D-4C2D-8D08-D16D76AFE540}" presName="Parent1" presStyleLbl="revTx" presStyleIdx="0" presStyleCnt="0">
        <dgm:presLayoutVars>
          <dgm:chMax val="1"/>
          <dgm:chPref val="1"/>
          <dgm:bulletEnabled val="1"/>
        </dgm:presLayoutVars>
      </dgm:prSet>
      <dgm:spPr/>
    </dgm:pt>
  </dgm:ptLst>
  <dgm:cxnLst>
    <dgm:cxn modelId="{B6B66F00-85F5-4EB2-8DE2-F6D8AB1B494B}" type="presOf" srcId="{DEB0394E-1ACE-4659-BA0B-D94A5DF0388A}" destId="{5FC96D04-C20F-45D8-8244-57F520A75976}" srcOrd="1" destOrd="0" presId="urn:microsoft.com/office/officeart/2011/layout/CircleProcess"/>
    <dgm:cxn modelId="{2094EF03-0445-4851-82E7-CA3277E420D7}" type="presOf" srcId="{0D6F720D-521D-4C2D-8D08-D16D76AFE540}" destId="{BDB0FD17-82F1-4899-95E8-8D16F11755B5}" srcOrd="0" destOrd="0" presId="urn:microsoft.com/office/officeart/2011/layout/CircleProcess"/>
    <dgm:cxn modelId="{B5C95823-D6B5-46E7-842B-C20B00C0CA22}" type="presOf" srcId="{75B65EF0-AD16-4C17-AC5B-90C8E2CB3E4C}" destId="{2324CC7B-282B-496C-9E2F-5396A7BBD8CE}" srcOrd="0" destOrd="0" presId="urn:microsoft.com/office/officeart/2011/layout/CircleProcess"/>
    <dgm:cxn modelId="{2B97F82B-18A8-4A49-A171-C791CC3883D4}" type="presOf" srcId="{75B65EF0-AD16-4C17-AC5B-90C8E2CB3E4C}" destId="{96C01CCE-83BB-41C6-B4F3-F28FD2DBB7C0}" srcOrd="1" destOrd="0" presId="urn:microsoft.com/office/officeart/2011/layout/CircleProcess"/>
    <dgm:cxn modelId="{C9F04D34-70CD-488E-95DE-B7661F8C0CF0}" srcId="{87C5986F-C698-46A5-A5CC-89BF1F514FCB}" destId="{75B65EF0-AD16-4C17-AC5B-90C8E2CB3E4C}" srcOrd="4" destOrd="0" parTransId="{BB41E0F0-5EEA-4D26-8EFE-000B1070DFC2}" sibTransId="{56F895A6-C76C-4460-82C6-3EF65DDC956E}"/>
    <dgm:cxn modelId="{137E5C3F-0ED6-4876-991B-702DE011C291}" type="presOf" srcId="{56907EA7-0B44-4B7B-8973-F9C30BE75FD3}" destId="{EAEE4B12-6753-4DC0-92E5-03E917152D39}" srcOrd="0" destOrd="0" presId="urn:microsoft.com/office/officeart/2011/layout/CircleProcess"/>
    <dgm:cxn modelId="{F8321166-6006-4883-B86E-92AEEAECB3EA}" type="presOf" srcId="{0D6F720D-521D-4C2D-8D08-D16D76AFE540}" destId="{859417E3-CF79-4E65-B372-EE18AC3C1FF8}" srcOrd="1" destOrd="0" presId="urn:microsoft.com/office/officeart/2011/layout/CircleProcess"/>
    <dgm:cxn modelId="{70524C56-25DA-45E5-985D-57DDFEFAE061}" type="presOf" srcId="{DEB0394E-1ACE-4659-BA0B-D94A5DF0388A}" destId="{75735B96-888A-4AEB-9D07-9129D674C9CB}" srcOrd="0" destOrd="0" presId="urn:microsoft.com/office/officeart/2011/layout/CircleProcess"/>
    <dgm:cxn modelId="{76D24179-A59C-4158-90C0-C521CE1E9FA5}" type="presOf" srcId="{DA621374-004A-4302-96F7-C1E82C7DA9FA}" destId="{3AF35DE1-04FE-4D43-9ECD-4BCDAE12F5E7}" srcOrd="1" destOrd="0" presId="urn:microsoft.com/office/officeart/2011/layout/CircleProcess"/>
    <dgm:cxn modelId="{D817018B-7BBD-4685-AE07-12447FAF4369}" srcId="{87C5986F-C698-46A5-A5CC-89BF1F514FCB}" destId="{56907EA7-0B44-4B7B-8973-F9C30BE75FD3}" srcOrd="2" destOrd="0" parTransId="{DD115789-377A-421C-AE2C-35432CF4CD4C}" sibTransId="{5428D6CD-79C5-4B0C-AB90-4D6965DF0D14}"/>
    <dgm:cxn modelId="{D768BB8C-FEC2-4FE8-9E61-042EC2753C6A}" type="presOf" srcId="{DA621374-004A-4302-96F7-C1E82C7DA9FA}" destId="{3F7EBC18-84A3-4ECD-9AE7-AB245F51CAD1}" srcOrd="0" destOrd="0" presId="urn:microsoft.com/office/officeart/2011/layout/CircleProcess"/>
    <dgm:cxn modelId="{700936AE-AD64-4D22-8DEB-27FC055BA3DF}" srcId="{87C5986F-C698-46A5-A5CC-89BF1F514FCB}" destId="{DEB0394E-1ACE-4659-BA0B-D94A5DF0388A}" srcOrd="3" destOrd="0" parTransId="{FDD19013-1DFC-40F5-A87C-97192E478D78}" sibTransId="{D1E56984-A483-45AD-9E52-6102C4E28D11}"/>
    <dgm:cxn modelId="{88E9D1B6-B8D0-4BDD-BD7D-3FCFFBFE90ED}" srcId="{87C5986F-C698-46A5-A5CC-89BF1F514FCB}" destId="{DA621374-004A-4302-96F7-C1E82C7DA9FA}" srcOrd="1" destOrd="0" parTransId="{CF7ECDA2-F247-43F9-BCC3-62F2658D52CE}" sibTransId="{6D88EE89-6553-45EC-BEF0-AC38BBE8B9E2}"/>
    <dgm:cxn modelId="{08D51DC8-9DFE-4FEB-8218-BF915F6813F4}" type="presOf" srcId="{87C5986F-C698-46A5-A5CC-89BF1F514FCB}" destId="{DC4C1B25-CC35-4544-99FB-5A6E422F3B6C}" srcOrd="0" destOrd="0" presId="urn:microsoft.com/office/officeart/2011/layout/CircleProcess"/>
    <dgm:cxn modelId="{BDC178E8-79E6-4662-B418-26F5F934DC9A}" srcId="{87C5986F-C698-46A5-A5CC-89BF1F514FCB}" destId="{0D6F720D-521D-4C2D-8D08-D16D76AFE540}" srcOrd="0" destOrd="0" parTransId="{7F76FD58-ECB8-4DDA-9163-7DAC6A28D7CE}" sibTransId="{761044D2-51A4-439E-856C-9C1CAAB4116B}"/>
    <dgm:cxn modelId="{C1E4CCFE-61E3-4988-9DFF-744D855002D0}" type="presOf" srcId="{56907EA7-0B44-4B7B-8973-F9C30BE75FD3}" destId="{A7458B11-86CD-4187-9268-5347D803F2A2}" srcOrd="1" destOrd="0" presId="urn:microsoft.com/office/officeart/2011/layout/CircleProcess"/>
    <dgm:cxn modelId="{630C8859-B3BE-4D80-ACD2-AFD86ED80ACB}" type="presParOf" srcId="{DC4C1B25-CC35-4544-99FB-5A6E422F3B6C}" destId="{B6B92B23-8BEA-432D-B08F-24F77A272C6B}" srcOrd="0" destOrd="0" presId="urn:microsoft.com/office/officeart/2011/layout/CircleProcess"/>
    <dgm:cxn modelId="{A4C8BCD0-1CC5-4302-B7C2-638204A5C2F1}" type="presParOf" srcId="{B6B92B23-8BEA-432D-B08F-24F77A272C6B}" destId="{42534B76-0862-45E0-9BD1-BB41A8703D18}" srcOrd="0" destOrd="0" presId="urn:microsoft.com/office/officeart/2011/layout/CircleProcess"/>
    <dgm:cxn modelId="{DC9A0487-2477-40B3-986E-8031B8BF5672}" type="presParOf" srcId="{DC4C1B25-CC35-4544-99FB-5A6E422F3B6C}" destId="{94B92A62-DD63-461C-A537-89F68BBDC336}" srcOrd="1" destOrd="0" presId="urn:microsoft.com/office/officeart/2011/layout/CircleProcess"/>
    <dgm:cxn modelId="{1C0FCEEC-D2AD-45AD-8DFD-6A537E715F05}" type="presParOf" srcId="{94B92A62-DD63-461C-A537-89F68BBDC336}" destId="{2324CC7B-282B-496C-9E2F-5396A7BBD8CE}" srcOrd="0" destOrd="0" presId="urn:microsoft.com/office/officeart/2011/layout/CircleProcess"/>
    <dgm:cxn modelId="{3E72898C-7406-41D6-851C-BC8B57249AD2}" type="presParOf" srcId="{DC4C1B25-CC35-4544-99FB-5A6E422F3B6C}" destId="{96C01CCE-83BB-41C6-B4F3-F28FD2DBB7C0}" srcOrd="2" destOrd="0" presId="urn:microsoft.com/office/officeart/2011/layout/CircleProcess"/>
    <dgm:cxn modelId="{14B84802-9776-4A0A-8036-4D29A12B2BEA}" type="presParOf" srcId="{DC4C1B25-CC35-4544-99FB-5A6E422F3B6C}" destId="{7973AB0D-2E79-4E4C-91B3-100A9FECFD1A}" srcOrd="3" destOrd="0" presId="urn:microsoft.com/office/officeart/2011/layout/CircleProcess"/>
    <dgm:cxn modelId="{78979A14-01BF-4ED4-8FD0-1DDA6D134544}" type="presParOf" srcId="{7973AB0D-2E79-4E4C-91B3-100A9FECFD1A}" destId="{ACF0D630-BA17-4F7E-9D27-58320A257CB8}" srcOrd="0" destOrd="0" presId="urn:microsoft.com/office/officeart/2011/layout/CircleProcess"/>
    <dgm:cxn modelId="{7E9300CD-1D56-488B-ABF0-FEC1ABAFF378}" type="presParOf" srcId="{DC4C1B25-CC35-4544-99FB-5A6E422F3B6C}" destId="{1F935AA8-FA6B-47C0-83A3-97E5BD4D7F09}" srcOrd="4" destOrd="0" presId="urn:microsoft.com/office/officeart/2011/layout/CircleProcess"/>
    <dgm:cxn modelId="{07AA4D75-1E5D-4110-BA64-DA664C0587AD}" type="presParOf" srcId="{1F935AA8-FA6B-47C0-83A3-97E5BD4D7F09}" destId="{75735B96-888A-4AEB-9D07-9129D674C9CB}" srcOrd="0" destOrd="0" presId="urn:microsoft.com/office/officeart/2011/layout/CircleProcess"/>
    <dgm:cxn modelId="{9F52BDB6-67E2-4176-A6F4-8CD38677A9C4}" type="presParOf" srcId="{DC4C1B25-CC35-4544-99FB-5A6E422F3B6C}" destId="{5FC96D04-C20F-45D8-8244-57F520A75976}" srcOrd="5" destOrd="0" presId="urn:microsoft.com/office/officeart/2011/layout/CircleProcess"/>
    <dgm:cxn modelId="{D62C67C5-88F6-4F20-BD23-E3A38EC95A4C}" type="presParOf" srcId="{DC4C1B25-CC35-4544-99FB-5A6E422F3B6C}" destId="{D6F32AAE-E8C3-4F28-9AEB-4FC4BC3AC1E3}" srcOrd="6" destOrd="0" presId="urn:microsoft.com/office/officeart/2011/layout/CircleProcess"/>
    <dgm:cxn modelId="{4F0FE441-8593-4E64-9358-0CB7BCDF44AC}" type="presParOf" srcId="{D6F32AAE-E8C3-4F28-9AEB-4FC4BC3AC1E3}" destId="{B461574E-3F08-4EC9-8910-1A6E09DDD1BB}" srcOrd="0" destOrd="0" presId="urn:microsoft.com/office/officeart/2011/layout/CircleProcess"/>
    <dgm:cxn modelId="{205AE53A-A911-486C-AB11-48E6D484CA77}" type="presParOf" srcId="{DC4C1B25-CC35-4544-99FB-5A6E422F3B6C}" destId="{A4E7D700-B266-4938-B925-F0C259B3EDB8}" srcOrd="7" destOrd="0" presId="urn:microsoft.com/office/officeart/2011/layout/CircleProcess"/>
    <dgm:cxn modelId="{C3391E2B-FD98-4E3F-874D-367B7206C69C}" type="presParOf" srcId="{A4E7D700-B266-4938-B925-F0C259B3EDB8}" destId="{EAEE4B12-6753-4DC0-92E5-03E917152D39}" srcOrd="0" destOrd="0" presId="urn:microsoft.com/office/officeart/2011/layout/CircleProcess"/>
    <dgm:cxn modelId="{B7384FF0-5F2E-49A6-8724-D67BCA70F837}" type="presParOf" srcId="{DC4C1B25-CC35-4544-99FB-5A6E422F3B6C}" destId="{A7458B11-86CD-4187-9268-5347D803F2A2}" srcOrd="8" destOrd="0" presId="urn:microsoft.com/office/officeart/2011/layout/CircleProcess"/>
    <dgm:cxn modelId="{FE454AA8-219D-4BB7-8677-D754D24DB177}" type="presParOf" srcId="{DC4C1B25-CC35-4544-99FB-5A6E422F3B6C}" destId="{E798059B-6113-4E2E-B43C-0633FA241C25}" srcOrd="9" destOrd="0" presId="urn:microsoft.com/office/officeart/2011/layout/CircleProcess"/>
    <dgm:cxn modelId="{4E855B6F-25A7-49E7-9680-3F323D464EA0}" type="presParOf" srcId="{E798059B-6113-4E2E-B43C-0633FA241C25}" destId="{C58047F4-0198-4ACE-999F-CB66122D62A9}" srcOrd="0" destOrd="0" presId="urn:microsoft.com/office/officeart/2011/layout/CircleProcess"/>
    <dgm:cxn modelId="{308B3134-D363-41EA-85FD-F0C67536933B}" type="presParOf" srcId="{DC4C1B25-CC35-4544-99FB-5A6E422F3B6C}" destId="{3DEAFBC9-4268-4713-92D9-5DE61D4F1AE3}" srcOrd="10" destOrd="0" presId="urn:microsoft.com/office/officeart/2011/layout/CircleProcess"/>
    <dgm:cxn modelId="{62CE85D7-931E-484C-9E67-36C843241C30}" type="presParOf" srcId="{3DEAFBC9-4268-4713-92D9-5DE61D4F1AE3}" destId="{3F7EBC18-84A3-4ECD-9AE7-AB245F51CAD1}" srcOrd="0" destOrd="0" presId="urn:microsoft.com/office/officeart/2011/layout/CircleProcess"/>
    <dgm:cxn modelId="{E54C4C4A-2705-44B8-B901-324A1F486B88}" type="presParOf" srcId="{DC4C1B25-CC35-4544-99FB-5A6E422F3B6C}" destId="{3AF35DE1-04FE-4D43-9ECD-4BCDAE12F5E7}" srcOrd="11" destOrd="0" presId="urn:microsoft.com/office/officeart/2011/layout/CircleProcess"/>
    <dgm:cxn modelId="{9068E035-EAAC-4954-973D-4EF531E01A93}" type="presParOf" srcId="{DC4C1B25-CC35-4544-99FB-5A6E422F3B6C}" destId="{A6293B87-2D4B-405D-B747-99227089CEA8}" srcOrd="12" destOrd="0" presId="urn:microsoft.com/office/officeart/2011/layout/CircleProcess"/>
    <dgm:cxn modelId="{DDA3CC6F-D470-4F52-BC89-656394FFEEA7}" type="presParOf" srcId="{A6293B87-2D4B-405D-B747-99227089CEA8}" destId="{CF0CEA32-E8B4-43A1-8053-D7F1A8981264}" srcOrd="0" destOrd="0" presId="urn:microsoft.com/office/officeart/2011/layout/CircleProcess"/>
    <dgm:cxn modelId="{D86FEE84-DBD1-4FD5-988E-5C039369453A}" type="presParOf" srcId="{DC4C1B25-CC35-4544-99FB-5A6E422F3B6C}" destId="{32BE560C-0DAF-472F-8017-A5572D586A17}" srcOrd="13" destOrd="0" presId="urn:microsoft.com/office/officeart/2011/layout/CircleProcess"/>
    <dgm:cxn modelId="{7853FD2F-8DFE-4DE4-92D9-9B649F8C45B0}" type="presParOf" srcId="{32BE560C-0DAF-472F-8017-A5572D586A17}" destId="{BDB0FD17-82F1-4899-95E8-8D16F11755B5}" srcOrd="0" destOrd="0" presId="urn:microsoft.com/office/officeart/2011/layout/CircleProcess"/>
    <dgm:cxn modelId="{A490D59A-FF04-4C3E-905F-AF5F1C48A2E1}" type="presParOf" srcId="{DC4C1B25-CC35-4544-99FB-5A6E422F3B6C}" destId="{859417E3-CF79-4E65-B372-EE18AC3C1FF8}" srcOrd="14"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EADCE1-1024-4C2E-B6F2-1E75778C0D31}" type="doc">
      <dgm:prSet loTypeId="urn:microsoft.com/office/officeart/2005/8/layout/hChevron3" loCatId="process" qsTypeId="urn:microsoft.com/office/officeart/2005/8/quickstyle/simple1" qsCatId="simple" csTypeId="urn:microsoft.com/office/officeart/2005/8/colors/accent1_2" csCatId="accent1" phldr="1"/>
      <dgm:spPr/>
    </dgm:pt>
    <dgm:pt modelId="{37048BDB-0A30-4CE4-97B1-422E6A0C544B}">
      <dgm:prSet phldrT="[Text]" custT="1"/>
      <dgm:spPr/>
      <dgm:t>
        <a:bodyPr/>
        <a:lstStyle/>
        <a:p>
          <a:r>
            <a:rPr lang="en-US" sz="1800" b="1">
              <a:latin typeface="Optima" panose="02000503060000020004"/>
            </a:rPr>
            <a:t>KT Planning</a:t>
          </a:r>
          <a:endParaRPr lang="en-IN" sz="1800" b="1">
            <a:latin typeface="Optima" panose="02000503060000020004"/>
          </a:endParaRPr>
        </a:p>
      </dgm:t>
    </dgm:pt>
    <dgm:pt modelId="{DE4F02F6-A9AD-4105-82D7-C40D8EAFBA3B}" type="parTrans" cxnId="{5D1BC9C6-1BC4-4E46-B4B3-4D52CCD76602}">
      <dgm:prSet/>
      <dgm:spPr/>
      <dgm:t>
        <a:bodyPr/>
        <a:lstStyle/>
        <a:p>
          <a:endParaRPr lang="en-IN" sz="1800" b="1">
            <a:latin typeface="Optima" panose="02000503060000020004"/>
          </a:endParaRPr>
        </a:p>
      </dgm:t>
    </dgm:pt>
    <dgm:pt modelId="{FE6E07A8-962A-4496-A728-2BA09C3E83CE}" type="sibTrans" cxnId="{5D1BC9C6-1BC4-4E46-B4B3-4D52CCD76602}">
      <dgm:prSet/>
      <dgm:spPr/>
      <dgm:t>
        <a:bodyPr/>
        <a:lstStyle/>
        <a:p>
          <a:endParaRPr lang="en-IN" sz="1800" b="1">
            <a:latin typeface="Optima" panose="02000503060000020004"/>
          </a:endParaRPr>
        </a:p>
      </dgm:t>
    </dgm:pt>
    <dgm:pt modelId="{C4A2FA68-5745-43C8-B8A1-647C08ECE471}">
      <dgm:prSet phldrT="[Text]" custT="1"/>
      <dgm:spPr/>
      <dgm:t>
        <a:bodyPr/>
        <a:lstStyle/>
        <a:p>
          <a:r>
            <a:rPr lang="en-US" sz="1800" b="1">
              <a:latin typeface="Optima" panose="02000503060000020004"/>
            </a:rPr>
            <a:t>Knowledge Acquisition</a:t>
          </a:r>
          <a:endParaRPr lang="en-IN" sz="1800" b="1">
            <a:latin typeface="Optima" panose="02000503060000020004"/>
          </a:endParaRPr>
        </a:p>
      </dgm:t>
    </dgm:pt>
    <dgm:pt modelId="{6170761C-326C-48B1-B9AC-74CD9599DFD0}" type="parTrans" cxnId="{B4238888-E442-4337-87FE-339914AD49EA}">
      <dgm:prSet/>
      <dgm:spPr/>
      <dgm:t>
        <a:bodyPr/>
        <a:lstStyle/>
        <a:p>
          <a:endParaRPr lang="en-IN"/>
        </a:p>
      </dgm:t>
    </dgm:pt>
    <dgm:pt modelId="{B4FB185A-8DAD-4518-8E70-038237CCFD7B}" type="sibTrans" cxnId="{B4238888-E442-4337-87FE-339914AD49EA}">
      <dgm:prSet/>
      <dgm:spPr/>
      <dgm:t>
        <a:bodyPr/>
        <a:lstStyle/>
        <a:p>
          <a:endParaRPr lang="en-IN"/>
        </a:p>
      </dgm:t>
    </dgm:pt>
    <dgm:pt modelId="{2E58D630-FCDA-4A29-8315-D2E9198AC452}">
      <dgm:prSet phldrT="[Text]" custT="1"/>
      <dgm:spPr/>
      <dgm:t>
        <a:bodyPr/>
        <a:lstStyle/>
        <a:p>
          <a:r>
            <a:rPr lang="en-US" sz="1800" b="1">
              <a:latin typeface="Optima" panose="02000503060000020004"/>
            </a:rPr>
            <a:t>Shadow &amp; Lead Phase</a:t>
          </a:r>
          <a:endParaRPr lang="en-IN" sz="1800" b="1">
            <a:latin typeface="Optima" panose="02000503060000020004"/>
          </a:endParaRPr>
        </a:p>
      </dgm:t>
    </dgm:pt>
    <dgm:pt modelId="{AC0D494B-72A2-4CAC-8851-CCCABF4D1D5C}" type="parTrans" cxnId="{1B7E46D5-44EB-4038-9B71-7C7EF319AAD8}">
      <dgm:prSet/>
      <dgm:spPr/>
      <dgm:t>
        <a:bodyPr/>
        <a:lstStyle/>
        <a:p>
          <a:endParaRPr lang="en-IN"/>
        </a:p>
      </dgm:t>
    </dgm:pt>
    <dgm:pt modelId="{ECC4D651-07C8-4D45-AF78-BDAF5159EEE7}" type="sibTrans" cxnId="{1B7E46D5-44EB-4038-9B71-7C7EF319AAD8}">
      <dgm:prSet/>
      <dgm:spPr/>
      <dgm:t>
        <a:bodyPr/>
        <a:lstStyle/>
        <a:p>
          <a:endParaRPr lang="en-IN"/>
        </a:p>
      </dgm:t>
    </dgm:pt>
    <dgm:pt modelId="{FE91E808-2116-4294-AF61-E12A70EF09B0}">
      <dgm:prSet phldrT="[Text]" custT="1"/>
      <dgm:spPr/>
      <dgm:t>
        <a:bodyPr/>
        <a:lstStyle/>
        <a:p>
          <a:r>
            <a:rPr lang="en-US" sz="1800" b="1">
              <a:latin typeface="Optima" panose="02000503060000020004"/>
            </a:rPr>
            <a:t>Continual Support</a:t>
          </a:r>
          <a:endParaRPr lang="en-IN" sz="1800" b="1">
            <a:latin typeface="Optima" panose="02000503060000020004"/>
          </a:endParaRPr>
        </a:p>
      </dgm:t>
    </dgm:pt>
    <dgm:pt modelId="{5E74CBDB-05DC-4030-8858-072BA17C2A04}" type="parTrans" cxnId="{C876ECFF-F88F-46F0-84A8-C7A34F0C4CAE}">
      <dgm:prSet/>
      <dgm:spPr/>
      <dgm:t>
        <a:bodyPr/>
        <a:lstStyle/>
        <a:p>
          <a:endParaRPr lang="en-IN"/>
        </a:p>
      </dgm:t>
    </dgm:pt>
    <dgm:pt modelId="{1135E7B8-5E14-4E01-9E9E-405F082131C0}" type="sibTrans" cxnId="{C876ECFF-F88F-46F0-84A8-C7A34F0C4CAE}">
      <dgm:prSet/>
      <dgm:spPr/>
      <dgm:t>
        <a:bodyPr/>
        <a:lstStyle/>
        <a:p>
          <a:endParaRPr lang="en-IN"/>
        </a:p>
      </dgm:t>
    </dgm:pt>
    <dgm:pt modelId="{66C68C9A-6D62-43BB-89D6-B4F0024A9D25}" type="pres">
      <dgm:prSet presAssocID="{27EADCE1-1024-4C2E-B6F2-1E75778C0D31}" presName="Name0" presStyleCnt="0">
        <dgm:presLayoutVars>
          <dgm:dir/>
          <dgm:resizeHandles val="exact"/>
        </dgm:presLayoutVars>
      </dgm:prSet>
      <dgm:spPr/>
    </dgm:pt>
    <dgm:pt modelId="{756698B9-D131-4E7A-B113-38353088E2E8}" type="pres">
      <dgm:prSet presAssocID="{37048BDB-0A30-4CE4-97B1-422E6A0C544B}" presName="parTxOnly" presStyleLbl="node1" presStyleIdx="0" presStyleCnt="4">
        <dgm:presLayoutVars>
          <dgm:bulletEnabled val="1"/>
        </dgm:presLayoutVars>
      </dgm:prSet>
      <dgm:spPr/>
    </dgm:pt>
    <dgm:pt modelId="{88973AEE-A61A-4A7B-AC3D-C86548B9B30F}" type="pres">
      <dgm:prSet presAssocID="{FE6E07A8-962A-4496-A728-2BA09C3E83CE}" presName="parSpace" presStyleCnt="0"/>
      <dgm:spPr/>
    </dgm:pt>
    <dgm:pt modelId="{FDC47792-BC12-448A-BCB9-496ABD47DF11}" type="pres">
      <dgm:prSet presAssocID="{C4A2FA68-5745-43C8-B8A1-647C08ECE471}" presName="parTxOnly" presStyleLbl="node1" presStyleIdx="1" presStyleCnt="4">
        <dgm:presLayoutVars>
          <dgm:bulletEnabled val="1"/>
        </dgm:presLayoutVars>
      </dgm:prSet>
      <dgm:spPr/>
    </dgm:pt>
    <dgm:pt modelId="{C4185EE3-6C87-42E0-8567-9A2E38E7061B}" type="pres">
      <dgm:prSet presAssocID="{B4FB185A-8DAD-4518-8E70-038237CCFD7B}" presName="parSpace" presStyleCnt="0"/>
      <dgm:spPr/>
    </dgm:pt>
    <dgm:pt modelId="{4BB5E367-EC5D-4BF3-9B7C-138BB78EAB14}" type="pres">
      <dgm:prSet presAssocID="{2E58D630-FCDA-4A29-8315-D2E9198AC452}" presName="parTxOnly" presStyleLbl="node1" presStyleIdx="2" presStyleCnt="4">
        <dgm:presLayoutVars>
          <dgm:bulletEnabled val="1"/>
        </dgm:presLayoutVars>
      </dgm:prSet>
      <dgm:spPr/>
    </dgm:pt>
    <dgm:pt modelId="{6D057066-CF6F-46EF-8363-BF76D42ED9E0}" type="pres">
      <dgm:prSet presAssocID="{ECC4D651-07C8-4D45-AF78-BDAF5159EEE7}" presName="parSpace" presStyleCnt="0"/>
      <dgm:spPr/>
    </dgm:pt>
    <dgm:pt modelId="{4B2841D2-BB09-41DD-8F96-355EA686326E}" type="pres">
      <dgm:prSet presAssocID="{FE91E808-2116-4294-AF61-E12A70EF09B0}" presName="parTxOnly" presStyleLbl="node1" presStyleIdx="3" presStyleCnt="4">
        <dgm:presLayoutVars>
          <dgm:bulletEnabled val="1"/>
        </dgm:presLayoutVars>
      </dgm:prSet>
      <dgm:spPr/>
    </dgm:pt>
  </dgm:ptLst>
  <dgm:cxnLst>
    <dgm:cxn modelId="{3F967312-34EF-444D-B3EA-29449695DAEB}" type="presOf" srcId="{FE91E808-2116-4294-AF61-E12A70EF09B0}" destId="{4B2841D2-BB09-41DD-8F96-355EA686326E}" srcOrd="0" destOrd="0" presId="urn:microsoft.com/office/officeart/2005/8/layout/hChevron3"/>
    <dgm:cxn modelId="{195C1631-22DB-4ABF-971E-7B4B2B0D27CD}" type="presOf" srcId="{2E58D630-FCDA-4A29-8315-D2E9198AC452}" destId="{4BB5E367-EC5D-4BF3-9B7C-138BB78EAB14}" srcOrd="0" destOrd="0" presId="urn:microsoft.com/office/officeart/2005/8/layout/hChevron3"/>
    <dgm:cxn modelId="{CBC6CB56-967A-4949-83AA-1898CAE63466}" type="presOf" srcId="{C4A2FA68-5745-43C8-B8A1-647C08ECE471}" destId="{FDC47792-BC12-448A-BCB9-496ABD47DF11}" srcOrd="0" destOrd="0" presId="urn:microsoft.com/office/officeart/2005/8/layout/hChevron3"/>
    <dgm:cxn modelId="{B4238888-E442-4337-87FE-339914AD49EA}" srcId="{27EADCE1-1024-4C2E-B6F2-1E75778C0D31}" destId="{C4A2FA68-5745-43C8-B8A1-647C08ECE471}" srcOrd="1" destOrd="0" parTransId="{6170761C-326C-48B1-B9AC-74CD9599DFD0}" sibTransId="{B4FB185A-8DAD-4518-8E70-038237CCFD7B}"/>
    <dgm:cxn modelId="{90C2E5BD-34F7-45D0-B781-6050DB4AD7AA}" type="presOf" srcId="{37048BDB-0A30-4CE4-97B1-422E6A0C544B}" destId="{756698B9-D131-4E7A-B113-38353088E2E8}" srcOrd="0" destOrd="0" presId="urn:microsoft.com/office/officeart/2005/8/layout/hChevron3"/>
    <dgm:cxn modelId="{39405BC0-7DDE-4808-86CF-29CE987997DB}" type="presOf" srcId="{27EADCE1-1024-4C2E-B6F2-1E75778C0D31}" destId="{66C68C9A-6D62-43BB-89D6-B4F0024A9D25}" srcOrd="0" destOrd="0" presId="urn:microsoft.com/office/officeart/2005/8/layout/hChevron3"/>
    <dgm:cxn modelId="{5D1BC9C6-1BC4-4E46-B4B3-4D52CCD76602}" srcId="{27EADCE1-1024-4C2E-B6F2-1E75778C0D31}" destId="{37048BDB-0A30-4CE4-97B1-422E6A0C544B}" srcOrd="0" destOrd="0" parTransId="{DE4F02F6-A9AD-4105-82D7-C40D8EAFBA3B}" sibTransId="{FE6E07A8-962A-4496-A728-2BA09C3E83CE}"/>
    <dgm:cxn modelId="{1B7E46D5-44EB-4038-9B71-7C7EF319AAD8}" srcId="{27EADCE1-1024-4C2E-B6F2-1E75778C0D31}" destId="{2E58D630-FCDA-4A29-8315-D2E9198AC452}" srcOrd="2" destOrd="0" parTransId="{AC0D494B-72A2-4CAC-8851-CCCABF4D1D5C}" sibTransId="{ECC4D651-07C8-4D45-AF78-BDAF5159EEE7}"/>
    <dgm:cxn modelId="{C876ECFF-F88F-46F0-84A8-C7A34F0C4CAE}" srcId="{27EADCE1-1024-4C2E-B6F2-1E75778C0D31}" destId="{FE91E808-2116-4294-AF61-E12A70EF09B0}" srcOrd="3" destOrd="0" parTransId="{5E74CBDB-05DC-4030-8858-072BA17C2A04}" sibTransId="{1135E7B8-5E14-4E01-9E9E-405F082131C0}"/>
    <dgm:cxn modelId="{7A342AC2-ECD4-423D-AB6C-051221D230BE}" type="presParOf" srcId="{66C68C9A-6D62-43BB-89D6-B4F0024A9D25}" destId="{756698B9-D131-4E7A-B113-38353088E2E8}" srcOrd="0" destOrd="0" presId="urn:microsoft.com/office/officeart/2005/8/layout/hChevron3"/>
    <dgm:cxn modelId="{02DFDE42-3C41-455A-809F-E11397136BBA}" type="presParOf" srcId="{66C68C9A-6D62-43BB-89D6-B4F0024A9D25}" destId="{88973AEE-A61A-4A7B-AC3D-C86548B9B30F}" srcOrd="1" destOrd="0" presId="urn:microsoft.com/office/officeart/2005/8/layout/hChevron3"/>
    <dgm:cxn modelId="{ECD5D0A2-4141-4B09-AE31-2A7A6C4DB938}" type="presParOf" srcId="{66C68C9A-6D62-43BB-89D6-B4F0024A9D25}" destId="{FDC47792-BC12-448A-BCB9-496ABD47DF11}" srcOrd="2" destOrd="0" presId="urn:microsoft.com/office/officeart/2005/8/layout/hChevron3"/>
    <dgm:cxn modelId="{66E424F2-3D36-4135-AC1A-216690A64795}" type="presParOf" srcId="{66C68C9A-6D62-43BB-89D6-B4F0024A9D25}" destId="{C4185EE3-6C87-42E0-8567-9A2E38E7061B}" srcOrd="3" destOrd="0" presId="urn:microsoft.com/office/officeart/2005/8/layout/hChevron3"/>
    <dgm:cxn modelId="{00536FA2-5E4C-4E81-9AFC-26721E050B62}" type="presParOf" srcId="{66C68C9A-6D62-43BB-89D6-B4F0024A9D25}" destId="{4BB5E367-EC5D-4BF3-9B7C-138BB78EAB14}" srcOrd="4" destOrd="0" presId="urn:microsoft.com/office/officeart/2005/8/layout/hChevron3"/>
    <dgm:cxn modelId="{83AEB7C2-05F1-4AF9-B6B3-EBED6ADF7743}" type="presParOf" srcId="{66C68C9A-6D62-43BB-89D6-B4F0024A9D25}" destId="{6D057066-CF6F-46EF-8363-BF76D42ED9E0}" srcOrd="5" destOrd="0" presId="urn:microsoft.com/office/officeart/2005/8/layout/hChevron3"/>
    <dgm:cxn modelId="{74DFB28F-6D96-4FC6-BF7F-31D80C7DD30F}" type="presParOf" srcId="{66C68C9A-6D62-43BB-89D6-B4F0024A9D25}" destId="{4B2841D2-BB09-41DD-8F96-355EA686326E}"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ACEC4-1663-4C8E-ACD5-8FC4B5B1BE4D}" type="doc">
      <dgm:prSet loTypeId="urn:microsoft.com/office/officeart/2005/8/layout/chevron1" loCatId="process" qsTypeId="urn:microsoft.com/office/officeart/2005/8/quickstyle/simple1" qsCatId="simple" csTypeId="urn:microsoft.com/office/officeart/2005/8/colors/accent1_2" csCatId="accent1" phldr="1"/>
      <dgm:spPr/>
    </dgm:pt>
    <dgm:pt modelId="{5E984F78-CC60-4020-8150-42AFE52D174E}">
      <dgm:prSet phldrT="[Text]" custT="1"/>
      <dgm:spPr/>
      <dgm:t>
        <a:bodyPr/>
        <a:lstStyle/>
        <a:p>
          <a:r>
            <a:rPr lang="en-US" sz="1300" b="1">
              <a:solidFill>
                <a:schemeClr val="bg1"/>
              </a:solidFill>
              <a:latin typeface="Optima" panose="02000503060000020004"/>
            </a:rPr>
            <a:t>Equipment Design &amp; Spare Part Data Package</a:t>
          </a:r>
          <a:endParaRPr lang="en-IN" sz="1300" b="1">
            <a:solidFill>
              <a:schemeClr val="bg1"/>
            </a:solidFill>
            <a:latin typeface="Optima" panose="02000503060000020004"/>
          </a:endParaRPr>
        </a:p>
      </dgm:t>
    </dgm:pt>
    <dgm:pt modelId="{3E7CE5B0-AAD8-4208-8541-3E954BC508C6}" type="parTrans" cxnId="{0B5E014C-1F08-4C1D-A19E-FDB2A5A70CF8}">
      <dgm:prSet/>
      <dgm:spPr/>
      <dgm:t>
        <a:bodyPr/>
        <a:lstStyle/>
        <a:p>
          <a:endParaRPr lang="en-IN" sz="1400" b="1">
            <a:solidFill>
              <a:schemeClr val="bg1"/>
            </a:solidFill>
          </a:endParaRPr>
        </a:p>
      </dgm:t>
    </dgm:pt>
    <dgm:pt modelId="{C65EF13E-0EC9-45C5-8700-D9289B609CA1}" type="sibTrans" cxnId="{0B5E014C-1F08-4C1D-A19E-FDB2A5A70CF8}">
      <dgm:prSet/>
      <dgm:spPr/>
      <dgm:t>
        <a:bodyPr/>
        <a:lstStyle/>
        <a:p>
          <a:endParaRPr lang="en-IN" sz="1400" b="1">
            <a:solidFill>
              <a:schemeClr val="bg1"/>
            </a:solidFill>
          </a:endParaRPr>
        </a:p>
      </dgm:t>
    </dgm:pt>
    <dgm:pt modelId="{C7CE4746-8A07-4CFC-B413-4051F06B4307}">
      <dgm:prSet phldrT="[Text]" custT="1"/>
      <dgm:spPr/>
      <dgm:t>
        <a:bodyPr/>
        <a:lstStyle/>
        <a:p>
          <a:r>
            <a:rPr lang="en-US" sz="1300" b="1">
              <a:solidFill>
                <a:schemeClr val="bg1"/>
              </a:solidFill>
              <a:latin typeface="Optima" panose="02000503060000020004"/>
            </a:rPr>
            <a:t>Equipment Commissioning &amp; Availability of Spare Parts</a:t>
          </a:r>
          <a:endParaRPr lang="en-IN" sz="1300" b="1">
            <a:solidFill>
              <a:schemeClr val="bg1"/>
            </a:solidFill>
            <a:latin typeface="Optima" panose="02000503060000020004"/>
          </a:endParaRPr>
        </a:p>
      </dgm:t>
    </dgm:pt>
    <dgm:pt modelId="{8DD04BF3-B4BC-4B6E-B3CC-A32C01BAE96C}" type="parTrans" cxnId="{F7FC1746-B4D8-467F-8062-7982F1B301A7}">
      <dgm:prSet/>
      <dgm:spPr/>
      <dgm:t>
        <a:bodyPr/>
        <a:lstStyle/>
        <a:p>
          <a:endParaRPr lang="en-IN" sz="1400" b="1">
            <a:solidFill>
              <a:schemeClr val="bg1"/>
            </a:solidFill>
          </a:endParaRPr>
        </a:p>
      </dgm:t>
    </dgm:pt>
    <dgm:pt modelId="{36B26148-5263-4947-AD41-83CC9D0FB464}" type="sibTrans" cxnId="{F7FC1746-B4D8-467F-8062-7982F1B301A7}">
      <dgm:prSet/>
      <dgm:spPr/>
      <dgm:t>
        <a:bodyPr/>
        <a:lstStyle/>
        <a:p>
          <a:endParaRPr lang="en-IN" sz="1400" b="1">
            <a:solidFill>
              <a:schemeClr val="bg1"/>
            </a:solidFill>
          </a:endParaRPr>
        </a:p>
      </dgm:t>
    </dgm:pt>
    <dgm:pt modelId="{55634C9A-CCE5-4553-B220-EF5AA3214F0E}">
      <dgm:prSet phldrT="[Text]" custT="1"/>
      <dgm:spPr/>
      <dgm:t>
        <a:bodyPr/>
        <a:lstStyle/>
        <a:p>
          <a:r>
            <a:rPr lang="en-US" sz="1300" b="1">
              <a:solidFill>
                <a:schemeClr val="bg1"/>
              </a:solidFill>
              <a:latin typeface="Optima" panose="02000503060000020004"/>
            </a:rPr>
            <a:t>Optimization of SPIRs and Parts Sourcing</a:t>
          </a:r>
          <a:endParaRPr lang="en-IN" sz="1300" b="1">
            <a:solidFill>
              <a:schemeClr val="bg1"/>
            </a:solidFill>
            <a:latin typeface="Optima" panose="02000503060000020004"/>
          </a:endParaRPr>
        </a:p>
      </dgm:t>
    </dgm:pt>
    <dgm:pt modelId="{366C1984-C1B7-4CEF-9573-E788B40BF550}" type="parTrans" cxnId="{F9CF3C34-5E62-448C-9E64-19DC620B45EE}">
      <dgm:prSet/>
      <dgm:spPr/>
      <dgm:t>
        <a:bodyPr/>
        <a:lstStyle/>
        <a:p>
          <a:endParaRPr lang="en-IN" sz="1400" b="1">
            <a:solidFill>
              <a:schemeClr val="bg1"/>
            </a:solidFill>
          </a:endParaRPr>
        </a:p>
      </dgm:t>
    </dgm:pt>
    <dgm:pt modelId="{2D72329D-C919-4E6E-B401-BB8710A7C012}" type="sibTrans" cxnId="{F9CF3C34-5E62-448C-9E64-19DC620B45EE}">
      <dgm:prSet/>
      <dgm:spPr/>
      <dgm:t>
        <a:bodyPr/>
        <a:lstStyle/>
        <a:p>
          <a:endParaRPr lang="en-IN" sz="1400" b="1">
            <a:solidFill>
              <a:schemeClr val="bg1"/>
            </a:solidFill>
          </a:endParaRPr>
        </a:p>
      </dgm:t>
    </dgm:pt>
    <dgm:pt modelId="{FC72740C-ACEB-47F5-859A-7913927DC7DF}">
      <dgm:prSet phldrT="[Text]" custT="1"/>
      <dgm:spPr/>
      <dgm:t>
        <a:bodyPr/>
        <a:lstStyle/>
        <a:p>
          <a:pPr>
            <a:buFont typeface="Wingdings" panose="05000000000000000000" pitchFamily="2" charset="2"/>
            <a:buChar char="ü"/>
          </a:pPr>
          <a:r>
            <a:rPr lang="en-US" sz="1300" b="1">
              <a:solidFill>
                <a:schemeClr val="bg1"/>
              </a:solidFill>
              <a:latin typeface="Optima" panose="02000503060000020004"/>
            </a:rPr>
            <a:t>Multienterprise Colloboration</a:t>
          </a:r>
          <a:endParaRPr lang="en-IN" sz="1300" b="1">
            <a:solidFill>
              <a:schemeClr val="bg1"/>
            </a:solidFill>
            <a:latin typeface="Optima" panose="02000503060000020004"/>
          </a:endParaRPr>
        </a:p>
      </dgm:t>
    </dgm:pt>
    <dgm:pt modelId="{0F68D41D-36EF-4757-B04D-38098610E241}" type="parTrans" cxnId="{514C9B7D-7391-4503-9441-F0AC8CB2E9F3}">
      <dgm:prSet/>
      <dgm:spPr/>
      <dgm:t>
        <a:bodyPr/>
        <a:lstStyle/>
        <a:p>
          <a:endParaRPr lang="en-IN" sz="1400"/>
        </a:p>
      </dgm:t>
    </dgm:pt>
    <dgm:pt modelId="{D1DD024A-EBC7-4E65-BA0E-0048483D7597}" type="sibTrans" cxnId="{514C9B7D-7391-4503-9441-F0AC8CB2E9F3}">
      <dgm:prSet/>
      <dgm:spPr/>
      <dgm:t>
        <a:bodyPr/>
        <a:lstStyle/>
        <a:p>
          <a:endParaRPr lang="en-IN" sz="1400"/>
        </a:p>
      </dgm:t>
    </dgm:pt>
    <dgm:pt modelId="{FC6EFA32-86C1-43D9-B119-F48AA990B19A}">
      <dgm:prSet phldrT="[Text]" custT="1"/>
      <dgm:spPr/>
      <dgm:t>
        <a:bodyPr/>
        <a:lstStyle/>
        <a:p>
          <a:pPr>
            <a:buFont typeface="Wingdings" panose="05000000000000000000" pitchFamily="2" charset="2"/>
            <a:buChar char="ü"/>
          </a:pPr>
          <a:r>
            <a:rPr lang="en-US" sz="1300" b="1">
              <a:solidFill>
                <a:schemeClr val="bg1"/>
              </a:solidFill>
              <a:latin typeface="Optima" panose="02000503060000020004"/>
            </a:rPr>
            <a:t>Parts Disposal</a:t>
          </a:r>
          <a:endParaRPr lang="en-IN" sz="1300" b="1">
            <a:solidFill>
              <a:schemeClr val="bg1"/>
            </a:solidFill>
            <a:latin typeface="Optima" panose="02000503060000020004"/>
          </a:endParaRPr>
        </a:p>
      </dgm:t>
    </dgm:pt>
    <dgm:pt modelId="{0D7C8123-0C65-465A-80E7-AC2B211A9DF5}" type="parTrans" cxnId="{FC637FB3-F9E5-4DFC-BD12-4537BA0373B4}">
      <dgm:prSet/>
      <dgm:spPr/>
      <dgm:t>
        <a:bodyPr/>
        <a:lstStyle/>
        <a:p>
          <a:endParaRPr lang="en-IN" sz="1400"/>
        </a:p>
      </dgm:t>
    </dgm:pt>
    <dgm:pt modelId="{119933BA-5407-46B5-B00E-ACA4D7ECAD38}" type="sibTrans" cxnId="{FC637FB3-F9E5-4DFC-BD12-4537BA0373B4}">
      <dgm:prSet/>
      <dgm:spPr/>
      <dgm:t>
        <a:bodyPr/>
        <a:lstStyle/>
        <a:p>
          <a:endParaRPr lang="en-IN" sz="1400"/>
        </a:p>
      </dgm:t>
    </dgm:pt>
    <dgm:pt modelId="{AA34303D-E85E-46EF-B8BD-71F461C719C9}">
      <dgm:prSet phldrT="[Text]" custT="1"/>
      <dgm:spPr/>
      <dgm:t>
        <a:bodyPr/>
        <a:lstStyle/>
        <a:p>
          <a:pPr>
            <a:buFont typeface="Wingdings" panose="05000000000000000000" pitchFamily="2" charset="2"/>
            <a:buChar char="ü"/>
          </a:pPr>
          <a:r>
            <a:rPr lang="en-US" sz="1300" b="1">
              <a:solidFill>
                <a:schemeClr val="bg1"/>
              </a:solidFill>
              <a:latin typeface="Optima" panose="02000503060000020004"/>
            </a:rPr>
            <a:t>Optimization of Parts Planning, Analytics &amp; Storage</a:t>
          </a:r>
          <a:endParaRPr lang="en-IN" sz="1300" b="1">
            <a:solidFill>
              <a:schemeClr val="bg1"/>
            </a:solidFill>
            <a:latin typeface="Optima" panose="02000503060000020004"/>
          </a:endParaRPr>
        </a:p>
      </dgm:t>
    </dgm:pt>
    <dgm:pt modelId="{147E9A50-E7A2-4F0D-A0B7-A2668757163C}" type="parTrans" cxnId="{C78A506D-38A1-45B0-B628-465C7098703C}">
      <dgm:prSet/>
      <dgm:spPr/>
      <dgm:t>
        <a:bodyPr/>
        <a:lstStyle/>
        <a:p>
          <a:endParaRPr lang="en-IN" sz="1400"/>
        </a:p>
      </dgm:t>
    </dgm:pt>
    <dgm:pt modelId="{AD8F0A3C-6821-4035-AB0A-3CFF825F307D}" type="sibTrans" cxnId="{C78A506D-38A1-45B0-B628-465C7098703C}">
      <dgm:prSet/>
      <dgm:spPr/>
      <dgm:t>
        <a:bodyPr/>
        <a:lstStyle/>
        <a:p>
          <a:endParaRPr lang="en-IN" sz="1400"/>
        </a:p>
      </dgm:t>
    </dgm:pt>
    <dgm:pt modelId="{5080FF4C-D8D7-4C8F-8537-7931A0EE5E3E}" type="pres">
      <dgm:prSet presAssocID="{D17ACEC4-1663-4C8E-ACD5-8FC4B5B1BE4D}" presName="Name0" presStyleCnt="0">
        <dgm:presLayoutVars>
          <dgm:dir/>
          <dgm:animLvl val="lvl"/>
          <dgm:resizeHandles val="exact"/>
        </dgm:presLayoutVars>
      </dgm:prSet>
      <dgm:spPr/>
    </dgm:pt>
    <dgm:pt modelId="{86702C95-E234-49AF-951D-63C4DD4C9740}" type="pres">
      <dgm:prSet presAssocID="{5E984F78-CC60-4020-8150-42AFE52D174E}" presName="parTxOnly" presStyleLbl="node1" presStyleIdx="0" presStyleCnt="6">
        <dgm:presLayoutVars>
          <dgm:chMax val="0"/>
          <dgm:chPref val="0"/>
          <dgm:bulletEnabled val="1"/>
        </dgm:presLayoutVars>
      </dgm:prSet>
      <dgm:spPr/>
    </dgm:pt>
    <dgm:pt modelId="{E8BA4CD9-AD49-4EFE-AA86-95DC8A0FFBD3}" type="pres">
      <dgm:prSet presAssocID="{C65EF13E-0EC9-45C5-8700-D9289B609CA1}" presName="parTxOnlySpace" presStyleCnt="0"/>
      <dgm:spPr/>
    </dgm:pt>
    <dgm:pt modelId="{46CBBD38-CBEA-4E06-A896-1DC7CC1F9925}" type="pres">
      <dgm:prSet presAssocID="{C7CE4746-8A07-4CFC-B413-4051F06B4307}" presName="parTxOnly" presStyleLbl="node1" presStyleIdx="1" presStyleCnt="6">
        <dgm:presLayoutVars>
          <dgm:chMax val="0"/>
          <dgm:chPref val="0"/>
          <dgm:bulletEnabled val="1"/>
        </dgm:presLayoutVars>
      </dgm:prSet>
      <dgm:spPr/>
    </dgm:pt>
    <dgm:pt modelId="{82D8B747-799E-4313-BB70-B903DD88643B}" type="pres">
      <dgm:prSet presAssocID="{36B26148-5263-4947-AD41-83CC9D0FB464}" presName="parTxOnlySpace" presStyleCnt="0"/>
      <dgm:spPr/>
    </dgm:pt>
    <dgm:pt modelId="{A6BE3001-1098-4178-8699-09F4FBD20B04}" type="pres">
      <dgm:prSet presAssocID="{55634C9A-CCE5-4553-B220-EF5AA3214F0E}" presName="parTxOnly" presStyleLbl="node1" presStyleIdx="2" presStyleCnt="6">
        <dgm:presLayoutVars>
          <dgm:chMax val="0"/>
          <dgm:chPref val="0"/>
          <dgm:bulletEnabled val="1"/>
        </dgm:presLayoutVars>
      </dgm:prSet>
      <dgm:spPr/>
    </dgm:pt>
    <dgm:pt modelId="{E35FFB53-2912-4D35-AF8F-2AEF5BA0FBE8}" type="pres">
      <dgm:prSet presAssocID="{2D72329D-C919-4E6E-B401-BB8710A7C012}" presName="parTxOnlySpace" presStyleCnt="0"/>
      <dgm:spPr/>
    </dgm:pt>
    <dgm:pt modelId="{F545FA7F-CE7E-496F-BBA3-933B173E1461}" type="pres">
      <dgm:prSet presAssocID="{AA34303D-E85E-46EF-B8BD-71F461C719C9}" presName="parTxOnly" presStyleLbl="node1" presStyleIdx="3" presStyleCnt="6">
        <dgm:presLayoutVars>
          <dgm:chMax val="0"/>
          <dgm:chPref val="0"/>
          <dgm:bulletEnabled val="1"/>
        </dgm:presLayoutVars>
      </dgm:prSet>
      <dgm:spPr/>
    </dgm:pt>
    <dgm:pt modelId="{28600B92-6619-431B-BC33-C6BB1AA3E905}" type="pres">
      <dgm:prSet presAssocID="{AD8F0A3C-6821-4035-AB0A-3CFF825F307D}" presName="parTxOnlySpace" presStyleCnt="0"/>
      <dgm:spPr/>
    </dgm:pt>
    <dgm:pt modelId="{4D969446-942C-4A68-9B16-6ED34064093B}" type="pres">
      <dgm:prSet presAssocID="{FC72740C-ACEB-47F5-859A-7913927DC7DF}" presName="parTxOnly" presStyleLbl="node1" presStyleIdx="4" presStyleCnt="6">
        <dgm:presLayoutVars>
          <dgm:chMax val="0"/>
          <dgm:chPref val="0"/>
          <dgm:bulletEnabled val="1"/>
        </dgm:presLayoutVars>
      </dgm:prSet>
      <dgm:spPr/>
    </dgm:pt>
    <dgm:pt modelId="{FB7B4A3E-1B7F-4E75-8DFF-C9C1F6BD4C01}" type="pres">
      <dgm:prSet presAssocID="{D1DD024A-EBC7-4E65-BA0E-0048483D7597}" presName="parTxOnlySpace" presStyleCnt="0"/>
      <dgm:spPr/>
    </dgm:pt>
    <dgm:pt modelId="{45B535E3-F131-4421-8917-C816155E1379}" type="pres">
      <dgm:prSet presAssocID="{FC6EFA32-86C1-43D9-B119-F48AA990B19A}" presName="parTxOnly" presStyleLbl="node1" presStyleIdx="5" presStyleCnt="6">
        <dgm:presLayoutVars>
          <dgm:chMax val="0"/>
          <dgm:chPref val="0"/>
          <dgm:bulletEnabled val="1"/>
        </dgm:presLayoutVars>
      </dgm:prSet>
      <dgm:spPr/>
    </dgm:pt>
  </dgm:ptLst>
  <dgm:cxnLst>
    <dgm:cxn modelId="{1762070E-F481-427F-9E5C-5AD1C6FF97CA}" type="presOf" srcId="{D17ACEC4-1663-4C8E-ACD5-8FC4B5B1BE4D}" destId="{5080FF4C-D8D7-4C8F-8537-7931A0EE5E3E}" srcOrd="0" destOrd="0" presId="urn:microsoft.com/office/officeart/2005/8/layout/chevron1"/>
    <dgm:cxn modelId="{3E0B0F2E-0E74-4E7A-92AB-0C0669119783}" type="presOf" srcId="{C7CE4746-8A07-4CFC-B413-4051F06B4307}" destId="{46CBBD38-CBEA-4E06-A896-1DC7CC1F9925}" srcOrd="0" destOrd="0" presId="urn:microsoft.com/office/officeart/2005/8/layout/chevron1"/>
    <dgm:cxn modelId="{F9CF3C34-5E62-448C-9E64-19DC620B45EE}" srcId="{D17ACEC4-1663-4C8E-ACD5-8FC4B5B1BE4D}" destId="{55634C9A-CCE5-4553-B220-EF5AA3214F0E}" srcOrd="2" destOrd="0" parTransId="{366C1984-C1B7-4CEF-9573-E788B40BF550}" sibTransId="{2D72329D-C919-4E6E-B401-BB8710A7C012}"/>
    <dgm:cxn modelId="{F7FC1746-B4D8-467F-8062-7982F1B301A7}" srcId="{D17ACEC4-1663-4C8E-ACD5-8FC4B5B1BE4D}" destId="{C7CE4746-8A07-4CFC-B413-4051F06B4307}" srcOrd="1" destOrd="0" parTransId="{8DD04BF3-B4BC-4B6E-B3CC-A32C01BAE96C}" sibTransId="{36B26148-5263-4947-AD41-83CC9D0FB464}"/>
    <dgm:cxn modelId="{01C0D449-46EA-49CC-8F5F-AC2F4FB426EE}" type="presOf" srcId="{FC72740C-ACEB-47F5-859A-7913927DC7DF}" destId="{4D969446-942C-4A68-9B16-6ED34064093B}" srcOrd="0" destOrd="0" presId="urn:microsoft.com/office/officeart/2005/8/layout/chevron1"/>
    <dgm:cxn modelId="{0B5E014C-1F08-4C1D-A19E-FDB2A5A70CF8}" srcId="{D17ACEC4-1663-4C8E-ACD5-8FC4B5B1BE4D}" destId="{5E984F78-CC60-4020-8150-42AFE52D174E}" srcOrd="0" destOrd="0" parTransId="{3E7CE5B0-AAD8-4208-8541-3E954BC508C6}" sibTransId="{C65EF13E-0EC9-45C5-8700-D9289B609CA1}"/>
    <dgm:cxn modelId="{C78A506D-38A1-45B0-B628-465C7098703C}" srcId="{D17ACEC4-1663-4C8E-ACD5-8FC4B5B1BE4D}" destId="{AA34303D-E85E-46EF-B8BD-71F461C719C9}" srcOrd="3" destOrd="0" parTransId="{147E9A50-E7A2-4F0D-A0B7-A2668757163C}" sibTransId="{AD8F0A3C-6821-4035-AB0A-3CFF825F307D}"/>
    <dgm:cxn modelId="{26D5DF54-5587-4B61-9FBA-1E724C7BEA08}" type="presOf" srcId="{5E984F78-CC60-4020-8150-42AFE52D174E}" destId="{86702C95-E234-49AF-951D-63C4DD4C9740}" srcOrd="0" destOrd="0" presId="urn:microsoft.com/office/officeart/2005/8/layout/chevron1"/>
    <dgm:cxn modelId="{514C9B7D-7391-4503-9441-F0AC8CB2E9F3}" srcId="{D17ACEC4-1663-4C8E-ACD5-8FC4B5B1BE4D}" destId="{FC72740C-ACEB-47F5-859A-7913927DC7DF}" srcOrd="4" destOrd="0" parTransId="{0F68D41D-36EF-4757-B04D-38098610E241}" sibTransId="{D1DD024A-EBC7-4E65-BA0E-0048483D7597}"/>
    <dgm:cxn modelId="{FC637FB3-F9E5-4DFC-BD12-4537BA0373B4}" srcId="{D17ACEC4-1663-4C8E-ACD5-8FC4B5B1BE4D}" destId="{FC6EFA32-86C1-43D9-B119-F48AA990B19A}" srcOrd="5" destOrd="0" parTransId="{0D7C8123-0C65-465A-80E7-AC2B211A9DF5}" sibTransId="{119933BA-5407-46B5-B00E-ACA4D7ECAD38}"/>
    <dgm:cxn modelId="{F53849B9-2C15-4D2D-BB51-249BE21E7CB6}" type="presOf" srcId="{FC6EFA32-86C1-43D9-B119-F48AA990B19A}" destId="{45B535E3-F131-4421-8917-C816155E1379}" srcOrd="0" destOrd="0" presId="urn:microsoft.com/office/officeart/2005/8/layout/chevron1"/>
    <dgm:cxn modelId="{527AEFB9-DF4B-4B0C-A502-BF5169965FDD}" type="presOf" srcId="{AA34303D-E85E-46EF-B8BD-71F461C719C9}" destId="{F545FA7F-CE7E-496F-BBA3-933B173E1461}" srcOrd="0" destOrd="0" presId="urn:microsoft.com/office/officeart/2005/8/layout/chevron1"/>
    <dgm:cxn modelId="{2EDEFBCD-4266-4183-9C9A-C19307C53874}" type="presOf" srcId="{55634C9A-CCE5-4553-B220-EF5AA3214F0E}" destId="{A6BE3001-1098-4178-8699-09F4FBD20B04}" srcOrd="0" destOrd="0" presId="urn:microsoft.com/office/officeart/2005/8/layout/chevron1"/>
    <dgm:cxn modelId="{E3CF3658-5040-472D-8E21-A4894DBCCE9B}" type="presParOf" srcId="{5080FF4C-D8D7-4C8F-8537-7931A0EE5E3E}" destId="{86702C95-E234-49AF-951D-63C4DD4C9740}" srcOrd="0" destOrd="0" presId="urn:microsoft.com/office/officeart/2005/8/layout/chevron1"/>
    <dgm:cxn modelId="{BF73B2AD-D578-46E2-AEA2-047257D19EF0}" type="presParOf" srcId="{5080FF4C-D8D7-4C8F-8537-7931A0EE5E3E}" destId="{E8BA4CD9-AD49-4EFE-AA86-95DC8A0FFBD3}" srcOrd="1" destOrd="0" presId="urn:microsoft.com/office/officeart/2005/8/layout/chevron1"/>
    <dgm:cxn modelId="{02B69C2A-269D-41DB-849B-A71AA143501F}" type="presParOf" srcId="{5080FF4C-D8D7-4C8F-8537-7931A0EE5E3E}" destId="{46CBBD38-CBEA-4E06-A896-1DC7CC1F9925}" srcOrd="2" destOrd="0" presId="urn:microsoft.com/office/officeart/2005/8/layout/chevron1"/>
    <dgm:cxn modelId="{5569C8E1-2BA4-4C16-BD73-24CECC309900}" type="presParOf" srcId="{5080FF4C-D8D7-4C8F-8537-7931A0EE5E3E}" destId="{82D8B747-799E-4313-BB70-B903DD88643B}" srcOrd="3" destOrd="0" presId="urn:microsoft.com/office/officeart/2005/8/layout/chevron1"/>
    <dgm:cxn modelId="{05728E2F-1479-466A-97B4-4A28FAF38628}" type="presParOf" srcId="{5080FF4C-D8D7-4C8F-8537-7931A0EE5E3E}" destId="{A6BE3001-1098-4178-8699-09F4FBD20B04}" srcOrd="4" destOrd="0" presId="urn:microsoft.com/office/officeart/2005/8/layout/chevron1"/>
    <dgm:cxn modelId="{A3CF86E4-9A6B-42D5-9711-0E9EC49B1B4A}" type="presParOf" srcId="{5080FF4C-D8D7-4C8F-8537-7931A0EE5E3E}" destId="{E35FFB53-2912-4D35-AF8F-2AEF5BA0FBE8}" srcOrd="5" destOrd="0" presId="urn:microsoft.com/office/officeart/2005/8/layout/chevron1"/>
    <dgm:cxn modelId="{8D9ADC24-76A1-4030-80C1-7118D88AAC26}" type="presParOf" srcId="{5080FF4C-D8D7-4C8F-8537-7931A0EE5E3E}" destId="{F545FA7F-CE7E-496F-BBA3-933B173E1461}" srcOrd="6" destOrd="0" presId="urn:microsoft.com/office/officeart/2005/8/layout/chevron1"/>
    <dgm:cxn modelId="{24A556C8-B5EA-4324-B51C-F66E650EABD5}" type="presParOf" srcId="{5080FF4C-D8D7-4C8F-8537-7931A0EE5E3E}" destId="{28600B92-6619-431B-BC33-C6BB1AA3E905}" srcOrd="7" destOrd="0" presId="urn:microsoft.com/office/officeart/2005/8/layout/chevron1"/>
    <dgm:cxn modelId="{7DE8EFAD-0604-4D08-92F5-6137F596AB08}" type="presParOf" srcId="{5080FF4C-D8D7-4C8F-8537-7931A0EE5E3E}" destId="{4D969446-942C-4A68-9B16-6ED34064093B}" srcOrd="8" destOrd="0" presId="urn:microsoft.com/office/officeart/2005/8/layout/chevron1"/>
    <dgm:cxn modelId="{9AEAA97A-9CFA-459F-AEC2-41833D6B6E34}" type="presParOf" srcId="{5080FF4C-D8D7-4C8F-8537-7931A0EE5E3E}" destId="{FB7B4A3E-1B7F-4E75-8DFF-C9C1F6BD4C01}" srcOrd="9" destOrd="0" presId="urn:microsoft.com/office/officeart/2005/8/layout/chevron1"/>
    <dgm:cxn modelId="{5AE9B336-764E-4C28-9165-1A2A3B58D124}" type="presParOf" srcId="{5080FF4C-D8D7-4C8F-8537-7931A0EE5E3E}" destId="{45B535E3-F131-4421-8917-C816155E137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3CB128-6DD6-A048-9BC3-797716863632}" type="doc">
      <dgm:prSet loTypeId="urn:microsoft.com/office/officeart/2005/8/layout/radial1" loCatId="" qsTypeId="urn:microsoft.com/office/officeart/2005/8/quickstyle/simple4" qsCatId="simple" csTypeId="urn:microsoft.com/office/officeart/2005/8/colors/colorful1" csCatId="colorful" phldr="1"/>
      <dgm:spPr/>
      <dgm:t>
        <a:bodyPr/>
        <a:lstStyle/>
        <a:p>
          <a:endParaRPr lang="en-US"/>
        </a:p>
      </dgm:t>
    </dgm:pt>
    <dgm:pt modelId="{C7E1F350-BE0A-2047-BFD3-E7F9619D1668}">
      <dgm:prSet phldrT="[Text]" custT="1"/>
      <dgm:spPr>
        <a:solidFill>
          <a:schemeClr val="accent1">
            <a:lumMod val="60000"/>
            <a:lumOff val="40000"/>
          </a:schemeClr>
        </a:solidFill>
      </dgm:spPr>
      <dgm:t>
        <a:bodyPr/>
        <a:lstStyle/>
        <a:p>
          <a:r>
            <a:rPr lang="en-US" sz="1000" b="1" kern="1200" cap="none" spc="0">
              <a:ln w="0"/>
              <a:solidFill>
                <a:srgbClr val="44546A"/>
              </a:solidFill>
              <a:effectLst/>
              <a:latin typeface="Optima" charset="0"/>
              <a:ea typeface="Optima" charset="0"/>
              <a:cs typeface="Optima" charset="0"/>
            </a:rPr>
            <a:t>Data</a:t>
          </a:r>
          <a:r>
            <a:rPr lang="en-US" sz="1000" b="1" kern="1200" cap="none" spc="0">
              <a:ln w="0"/>
              <a:effectLst/>
              <a:latin typeface="Optima" charset="0"/>
              <a:ea typeface="Optima" charset="0"/>
              <a:cs typeface="Optima" charset="0"/>
            </a:rPr>
            <a:t> </a:t>
          </a:r>
          <a:r>
            <a:rPr lang="en-US" sz="1000" b="1" kern="1200" cap="none" spc="0">
              <a:ln w="0"/>
              <a:solidFill>
                <a:srgbClr val="44546A"/>
              </a:solidFill>
              <a:effectLst/>
              <a:latin typeface="Optima" charset="0"/>
              <a:ea typeface="Optima" charset="0"/>
              <a:cs typeface="Optima" charset="0"/>
            </a:rPr>
            <a:t>Quality</a:t>
          </a:r>
        </a:p>
      </dgm:t>
    </dgm:pt>
    <dgm:pt modelId="{88A51B80-CAF2-A64D-B1AA-0475579CB66E}" type="parTrans" cxnId="{63E9A4CE-E4BB-164D-A143-58FE761475C7}">
      <dgm:prSet/>
      <dgm:spPr/>
      <dgm:t>
        <a:bodyPr/>
        <a:lstStyle/>
        <a:p>
          <a:endParaRPr lang="en-US" sz="1000" b="1" cap="none" spc="0">
            <a:ln w="0"/>
            <a:solidFill>
              <a:schemeClr val="tx1"/>
            </a:solidFill>
            <a:effectLst/>
            <a:latin typeface="Optima" charset="0"/>
            <a:ea typeface="Optima" charset="0"/>
            <a:cs typeface="Optima" charset="0"/>
          </a:endParaRPr>
        </a:p>
      </dgm:t>
    </dgm:pt>
    <dgm:pt modelId="{4BBAB5D1-54E6-434D-9083-22182ED1D5EF}" type="sibTrans" cxnId="{63E9A4CE-E4BB-164D-A143-58FE761475C7}">
      <dgm:prSet/>
      <dgm:spPr/>
      <dgm:t>
        <a:bodyPr/>
        <a:lstStyle/>
        <a:p>
          <a:endParaRPr lang="en-US" sz="1000" b="1" cap="none" spc="0">
            <a:ln w="0"/>
            <a:solidFill>
              <a:schemeClr val="tx1"/>
            </a:solidFill>
            <a:effectLst/>
            <a:latin typeface="Optima" charset="0"/>
            <a:ea typeface="Optima" charset="0"/>
            <a:cs typeface="Optima" charset="0"/>
          </a:endParaRPr>
        </a:p>
      </dgm:t>
    </dgm:pt>
    <dgm:pt modelId="{DDFE83FC-E6F1-F441-8E63-7C59C7227AA0}">
      <dgm:prSet phldrT="[Text]" custT="1"/>
      <dgm:spPr>
        <a:solidFill>
          <a:schemeClr val="accent1">
            <a:lumMod val="60000"/>
            <a:lumOff val="40000"/>
          </a:schemeClr>
        </a:solidFill>
      </dgm:spPr>
      <dgm:t>
        <a:bodyPr/>
        <a:lstStyle/>
        <a:p>
          <a:r>
            <a:rPr lang="en-US" sz="700" b="1" cap="none" spc="0">
              <a:ln w="0"/>
              <a:solidFill>
                <a:schemeClr val="tx2"/>
              </a:solidFill>
              <a:effectLst/>
              <a:latin typeface="Optima" charset="0"/>
              <a:ea typeface="Optima" charset="0"/>
              <a:cs typeface="Optima" charset="0"/>
            </a:rPr>
            <a:t>Completeness</a:t>
          </a:r>
        </a:p>
      </dgm:t>
    </dgm:pt>
    <dgm:pt modelId="{C5F9E311-530E-5B44-9BD0-601B307BEBE7}" type="parTrans" cxnId="{3E66242B-AA26-AA4F-93F0-89C4108AA90A}">
      <dgm:prSet custT="1"/>
      <dgm:spPr/>
      <dgm:t>
        <a:bodyPr/>
        <a:lstStyle/>
        <a:p>
          <a:endParaRPr lang="en-US" sz="1000" b="1" cap="none" spc="0">
            <a:ln w="0"/>
            <a:solidFill>
              <a:schemeClr val="tx1"/>
            </a:solidFill>
            <a:effectLst/>
            <a:latin typeface="Optima" charset="0"/>
            <a:ea typeface="Optima" charset="0"/>
            <a:cs typeface="Optima" charset="0"/>
          </a:endParaRPr>
        </a:p>
      </dgm:t>
    </dgm:pt>
    <dgm:pt modelId="{984BD43F-2A8C-8D40-8696-0B92BE8FB231}" type="sibTrans" cxnId="{3E66242B-AA26-AA4F-93F0-89C4108AA90A}">
      <dgm:prSet/>
      <dgm:spPr/>
      <dgm:t>
        <a:bodyPr/>
        <a:lstStyle/>
        <a:p>
          <a:endParaRPr lang="en-US" sz="1000" b="1" cap="none" spc="0">
            <a:ln w="0"/>
            <a:solidFill>
              <a:schemeClr val="tx1"/>
            </a:solidFill>
            <a:effectLst/>
            <a:latin typeface="Optima" charset="0"/>
            <a:ea typeface="Optima" charset="0"/>
            <a:cs typeface="Optima" charset="0"/>
          </a:endParaRPr>
        </a:p>
      </dgm:t>
    </dgm:pt>
    <dgm:pt modelId="{B3DC8454-F66D-9945-A9C8-73BA2B67EFAE}">
      <dgm:prSet phldrT="[Text]" custT="1"/>
      <dgm:spPr>
        <a:solidFill>
          <a:schemeClr val="accent1">
            <a:lumMod val="60000"/>
            <a:lumOff val="40000"/>
          </a:schemeClr>
        </a:solidFill>
      </dgm:spPr>
      <dgm:t>
        <a:bodyPr/>
        <a:lstStyle/>
        <a:p>
          <a:r>
            <a:rPr lang="en-US" sz="800" b="1" cap="none" spc="0">
              <a:ln w="0"/>
              <a:solidFill>
                <a:schemeClr val="tx2"/>
              </a:solidFill>
              <a:effectLst/>
              <a:latin typeface="Optima" charset="0"/>
              <a:ea typeface="Optima" charset="0"/>
              <a:cs typeface="Optima" charset="0"/>
            </a:rPr>
            <a:t>Accuracy</a:t>
          </a:r>
        </a:p>
      </dgm:t>
    </dgm:pt>
    <dgm:pt modelId="{15C8CDB9-D097-2D42-8B2A-9265A7B546FA}" type="parTrans" cxnId="{3A1D72E0-40B7-C84B-8F49-269B15F5B2D4}">
      <dgm:prSet custT="1"/>
      <dgm:spPr/>
      <dgm:t>
        <a:bodyPr/>
        <a:lstStyle/>
        <a:p>
          <a:endParaRPr lang="en-US" sz="1000" b="1" cap="none" spc="0">
            <a:ln w="0"/>
            <a:solidFill>
              <a:schemeClr val="tx1"/>
            </a:solidFill>
            <a:effectLst/>
            <a:latin typeface="Optima" charset="0"/>
            <a:ea typeface="Optima" charset="0"/>
            <a:cs typeface="Optima" charset="0"/>
          </a:endParaRPr>
        </a:p>
      </dgm:t>
    </dgm:pt>
    <dgm:pt modelId="{C9496D8B-C2C1-D64D-AA49-F5F6C321BE19}" type="sibTrans" cxnId="{3A1D72E0-40B7-C84B-8F49-269B15F5B2D4}">
      <dgm:prSet/>
      <dgm:spPr/>
      <dgm:t>
        <a:bodyPr/>
        <a:lstStyle/>
        <a:p>
          <a:endParaRPr lang="en-US" sz="1000" b="1" cap="none" spc="0">
            <a:ln w="0"/>
            <a:solidFill>
              <a:schemeClr val="tx1"/>
            </a:solidFill>
            <a:effectLst/>
            <a:latin typeface="Optima" charset="0"/>
            <a:ea typeface="Optima" charset="0"/>
            <a:cs typeface="Optima" charset="0"/>
          </a:endParaRPr>
        </a:p>
      </dgm:t>
    </dgm:pt>
    <dgm:pt modelId="{232DD111-E543-EF44-B017-9A3A948C6CA9}">
      <dgm:prSet phldrT="[Text]" custT="1"/>
      <dgm:spPr>
        <a:solidFill>
          <a:schemeClr val="accent1">
            <a:lumMod val="60000"/>
            <a:lumOff val="40000"/>
          </a:schemeClr>
        </a:solidFill>
      </dgm:spPr>
      <dgm:t>
        <a:bodyPr/>
        <a:lstStyle/>
        <a:p>
          <a:r>
            <a:rPr lang="en-US" sz="800" b="1" cap="none" spc="0">
              <a:ln w="0"/>
              <a:solidFill>
                <a:schemeClr val="tx2"/>
              </a:solidFill>
              <a:effectLst/>
              <a:latin typeface="Optima" charset="0"/>
              <a:ea typeface="Optima" charset="0"/>
              <a:cs typeface="Optima" charset="0"/>
            </a:rPr>
            <a:t>Consistency</a:t>
          </a:r>
        </a:p>
      </dgm:t>
    </dgm:pt>
    <dgm:pt modelId="{0734BA79-A879-9D4B-9E32-544A5CD77156}" type="parTrans" cxnId="{537D8A7E-A83A-F94B-AD8D-1BF5459B1DAB}">
      <dgm:prSet custT="1"/>
      <dgm:spPr/>
      <dgm:t>
        <a:bodyPr/>
        <a:lstStyle/>
        <a:p>
          <a:endParaRPr lang="en-US" sz="1000" b="1" cap="none" spc="0">
            <a:ln w="0"/>
            <a:solidFill>
              <a:schemeClr val="tx1"/>
            </a:solidFill>
            <a:effectLst/>
            <a:latin typeface="Optima" charset="0"/>
            <a:ea typeface="Optima" charset="0"/>
            <a:cs typeface="Optima" charset="0"/>
          </a:endParaRPr>
        </a:p>
      </dgm:t>
    </dgm:pt>
    <dgm:pt modelId="{4C41B5FA-22F2-B547-B089-A47CC525A6CA}" type="sibTrans" cxnId="{537D8A7E-A83A-F94B-AD8D-1BF5459B1DAB}">
      <dgm:prSet/>
      <dgm:spPr/>
      <dgm:t>
        <a:bodyPr/>
        <a:lstStyle/>
        <a:p>
          <a:pPr rtl="0"/>
          <a:endParaRPr lang="en-US" sz="1000" b="1" cap="none" spc="0">
            <a:ln w="0"/>
            <a:solidFill>
              <a:schemeClr val="tx1"/>
            </a:solidFill>
            <a:effectLst/>
            <a:latin typeface="Optima" charset="0"/>
            <a:ea typeface="Optima" charset="0"/>
            <a:cs typeface="Optima" charset="0"/>
          </a:endParaRPr>
        </a:p>
      </dgm:t>
    </dgm:pt>
    <dgm:pt modelId="{8607C6F1-AD0D-F34B-91F6-15F1262E99B4}">
      <dgm:prSet phldrT="[Text]" custT="1"/>
      <dgm:spPr>
        <a:solidFill>
          <a:schemeClr val="accent1">
            <a:lumMod val="60000"/>
            <a:lumOff val="40000"/>
          </a:schemeClr>
        </a:solidFill>
      </dgm:spPr>
      <dgm:t>
        <a:bodyPr/>
        <a:lstStyle/>
        <a:p>
          <a:r>
            <a:rPr lang="en-US" sz="800" b="1" cap="none" spc="0">
              <a:ln w="0"/>
              <a:solidFill>
                <a:schemeClr val="tx2"/>
              </a:solidFill>
              <a:effectLst/>
              <a:latin typeface="Optima" charset="0"/>
              <a:ea typeface="Optima" charset="0"/>
              <a:cs typeface="Optima" charset="0"/>
            </a:rPr>
            <a:t>Availability</a:t>
          </a:r>
        </a:p>
      </dgm:t>
    </dgm:pt>
    <dgm:pt modelId="{28E452AA-0C03-C244-93F7-007AA367EC2E}" type="parTrans" cxnId="{3DECBC5C-1B59-B240-9B6C-75AD3A51D496}">
      <dgm:prSet custT="1"/>
      <dgm:spPr/>
      <dgm:t>
        <a:bodyPr/>
        <a:lstStyle/>
        <a:p>
          <a:endParaRPr lang="en-US" sz="1000" b="1" cap="none" spc="0">
            <a:ln w="0"/>
            <a:solidFill>
              <a:schemeClr val="tx1"/>
            </a:solidFill>
            <a:effectLst/>
            <a:latin typeface="Optima" charset="0"/>
            <a:ea typeface="Optima" charset="0"/>
            <a:cs typeface="Optima" charset="0"/>
          </a:endParaRPr>
        </a:p>
      </dgm:t>
    </dgm:pt>
    <dgm:pt modelId="{43580773-5DA8-1E46-98C4-54A936B3C5A4}" type="sibTrans" cxnId="{3DECBC5C-1B59-B240-9B6C-75AD3A51D496}">
      <dgm:prSet/>
      <dgm:spPr/>
      <dgm:t>
        <a:bodyPr/>
        <a:lstStyle/>
        <a:p>
          <a:endParaRPr lang="en-US" sz="1000" b="1" cap="none" spc="0">
            <a:ln w="0"/>
            <a:solidFill>
              <a:schemeClr val="tx1"/>
            </a:solidFill>
            <a:effectLst/>
            <a:latin typeface="Optima" charset="0"/>
            <a:ea typeface="Optima" charset="0"/>
            <a:cs typeface="Optima" charset="0"/>
          </a:endParaRPr>
        </a:p>
      </dgm:t>
    </dgm:pt>
    <dgm:pt modelId="{DDB6B9D0-1635-9347-BC13-1493E16898B8}">
      <dgm:prSet phldrT="[Text]" custT="1"/>
      <dgm:spPr>
        <a:solidFill>
          <a:schemeClr val="accent1">
            <a:lumMod val="60000"/>
            <a:lumOff val="40000"/>
          </a:schemeClr>
        </a:solidFill>
      </dgm:spPr>
      <dgm:t>
        <a:bodyPr/>
        <a:lstStyle/>
        <a:p>
          <a:r>
            <a:rPr lang="en-US" sz="800" b="1" kern="1200" cap="none" spc="0">
              <a:ln w="0"/>
              <a:solidFill>
                <a:srgbClr val="44546A"/>
              </a:solidFill>
              <a:effectLst/>
              <a:latin typeface="Optima" charset="0"/>
              <a:ea typeface="Optima" charset="0"/>
              <a:cs typeface="Optima" charset="0"/>
            </a:rPr>
            <a:t>Timeliness</a:t>
          </a:r>
        </a:p>
      </dgm:t>
    </dgm:pt>
    <dgm:pt modelId="{7962500C-D5E7-5B43-AED5-DA5E31363C53}" type="parTrans" cxnId="{EBB815F0-20A2-2A46-ABCF-9048F9BE1598}">
      <dgm:prSet custT="1"/>
      <dgm:spPr/>
      <dgm:t>
        <a:bodyPr/>
        <a:lstStyle/>
        <a:p>
          <a:endParaRPr lang="en-US" sz="1000" b="1" cap="none" spc="0">
            <a:ln w="0"/>
            <a:solidFill>
              <a:schemeClr val="tx1"/>
            </a:solidFill>
            <a:effectLst/>
            <a:latin typeface="Optima" charset="0"/>
            <a:ea typeface="Optima" charset="0"/>
            <a:cs typeface="Optima" charset="0"/>
          </a:endParaRPr>
        </a:p>
      </dgm:t>
    </dgm:pt>
    <dgm:pt modelId="{2417FF67-5A92-164E-AFB4-BD16AEB7862A}" type="sibTrans" cxnId="{EBB815F0-20A2-2A46-ABCF-9048F9BE1598}">
      <dgm:prSet/>
      <dgm:spPr/>
      <dgm:t>
        <a:bodyPr/>
        <a:lstStyle/>
        <a:p>
          <a:endParaRPr lang="en-US" sz="1000" b="1" cap="none" spc="0">
            <a:ln w="0"/>
            <a:solidFill>
              <a:schemeClr val="tx1"/>
            </a:solidFill>
            <a:effectLst/>
            <a:latin typeface="Optima" charset="0"/>
            <a:ea typeface="Optima" charset="0"/>
            <a:cs typeface="Optima" charset="0"/>
          </a:endParaRPr>
        </a:p>
      </dgm:t>
    </dgm:pt>
    <dgm:pt modelId="{EA6B8AC1-7E7E-704B-A7FC-B5414062FFB1}">
      <dgm:prSet phldrT="[Text]" custT="1"/>
      <dgm:spPr>
        <a:solidFill>
          <a:schemeClr val="accent1">
            <a:lumMod val="60000"/>
            <a:lumOff val="40000"/>
          </a:schemeClr>
        </a:solidFill>
      </dgm:spPr>
      <dgm:t>
        <a:bodyPr/>
        <a:lstStyle/>
        <a:p>
          <a:r>
            <a:rPr lang="en-US" sz="800" b="1" kern="1200" cap="none" spc="0">
              <a:ln w="0"/>
              <a:solidFill>
                <a:srgbClr val="44546A"/>
              </a:solidFill>
              <a:effectLst/>
              <a:latin typeface="Optima" charset="0"/>
              <a:ea typeface="Optima" charset="0"/>
              <a:cs typeface="Optima" charset="0"/>
            </a:rPr>
            <a:t>Traceability</a:t>
          </a:r>
        </a:p>
      </dgm:t>
    </dgm:pt>
    <dgm:pt modelId="{E7317C1C-AE3C-3342-B715-5C9D033DA1E8}" type="parTrans" cxnId="{26106974-CC55-6A4B-B038-89885EBDBBE7}">
      <dgm:prSet custT="1"/>
      <dgm:spPr/>
      <dgm:t>
        <a:bodyPr/>
        <a:lstStyle/>
        <a:p>
          <a:endParaRPr lang="en-US" sz="1000" b="1">
            <a:latin typeface="Optima" charset="0"/>
            <a:ea typeface="Optima" charset="0"/>
            <a:cs typeface="Optima" charset="0"/>
          </a:endParaRPr>
        </a:p>
      </dgm:t>
    </dgm:pt>
    <dgm:pt modelId="{A1CDDA47-BE61-B446-B88F-1655B75DA7B0}" type="sibTrans" cxnId="{26106974-CC55-6A4B-B038-89885EBDBBE7}">
      <dgm:prSet/>
      <dgm:spPr/>
      <dgm:t>
        <a:bodyPr/>
        <a:lstStyle/>
        <a:p>
          <a:endParaRPr lang="en-US" sz="1000" b="1">
            <a:latin typeface="Optima" charset="0"/>
            <a:ea typeface="Optima" charset="0"/>
            <a:cs typeface="Optima" charset="0"/>
          </a:endParaRPr>
        </a:p>
      </dgm:t>
    </dgm:pt>
    <dgm:pt modelId="{A8712629-AC50-3742-9823-3E68AFF04D08}" type="pres">
      <dgm:prSet presAssocID="{FA3CB128-6DD6-A048-9BC3-797716863632}" presName="cycle" presStyleCnt="0">
        <dgm:presLayoutVars>
          <dgm:chMax val="1"/>
          <dgm:dir/>
          <dgm:animLvl val="ctr"/>
          <dgm:resizeHandles val="exact"/>
        </dgm:presLayoutVars>
      </dgm:prSet>
      <dgm:spPr/>
    </dgm:pt>
    <dgm:pt modelId="{D8415F92-4D35-D74B-B40A-59BD4CB0BB20}" type="pres">
      <dgm:prSet presAssocID="{C7E1F350-BE0A-2047-BFD3-E7F9619D1668}" presName="centerShape" presStyleLbl="node0" presStyleIdx="0" presStyleCnt="1" custScaleX="120653" custScaleY="116631"/>
      <dgm:spPr/>
    </dgm:pt>
    <dgm:pt modelId="{89BAF226-113B-4E45-941D-D8C0ADD9C516}" type="pres">
      <dgm:prSet presAssocID="{C5F9E311-530E-5B44-9BD0-601B307BEBE7}" presName="Name9" presStyleLbl="parChTrans1D2" presStyleIdx="0" presStyleCnt="6"/>
      <dgm:spPr/>
    </dgm:pt>
    <dgm:pt modelId="{0C551FF8-6C59-1845-85CF-F6506672972D}" type="pres">
      <dgm:prSet presAssocID="{C5F9E311-530E-5B44-9BD0-601B307BEBE7}" presName="connTx" presStyleLbl="parChTrans1D2" presStyleIdx="0" presStyleCnt="6"/>
      <dgm:spPr/>
    </dgm:pt>
    <dgm:pt modelId="{799399E8-8015-7A40-9056-FBBF2EA9B7A9}" type="pres">
      <dgm:prSet presAssocID="{DDFE83FC-E6F1-F441-8E63-7C59C7227AA0}" presName="node" presStyleLbl="node1" presStyleIdx="0" presStyleCnt="6" custScaleX="117886" custScaleY="113956">
        <dgm:presLayoutVars>
          <dgm:bulletEnabled val="1"/>
        </dgm:presLayoutVars>
      </dgm:prSet>
      <dgm:spPr/>
    </dgm:pt>
    <dgm:pt modelId="{19533E1E-C1D2-0A40-805F-E8C7EE9F0607}" type="pres">
      <dgm:prSet presAssocID="{15C8CDB9-D097-2D42-8B2A-9265A7B546FA}" presName="Name9" presStyleLbl="parChTrans1D2" presStyleIdx="1" presStyleCnt="6"/>
      <dgm:spPr/>
    </dgm:pt>
    <dgm:pt modelId="{DF68C21B-A9A4-B841-B476-FD49A67185E3}" type="pres">
      <dgm:prSet presAssocID="{15C8CDB9-D097-2D42-8B2A-9265A7B546FA}" presName="connTx" presStyleLbl="parChTrans1D2" presStyleIdx="1" presStyleCnt="6"/>
      <dgm:spPr/>
    </dgm:pt>
    <dgm:pt modelId="{325C6469-3DD0-AE41-8870-F0D8E3A6B93F}" type="pres">
      <dgm:prSet presAssocID="{B3DC8454-F66D-9945-A9C8-73BA2B67EFAE}" presName="node" presStyleLbl="node1" presStyleIdx="1" presStyleCnt="6" custScaleX="117404" custScaleY="113956">
        <dgm:presLayoutVars>
          <dgm:bulletEnabled val="1"/>
        </dgm:presLayoutVars>
      </dgm:prSet>
      <dgm:spPr/>
    </dgm:pt>
    <dgm:pt modelId="{B228A899-BC33-1740-BA8D-3ACE1FC9BDBB}" type="pres">
      <dgm:prSet presAssocID="{0734BA79-A879-9D4B-9E32-544A5CD77156}" presName="Name9" presStyleLbl="parChTrans1D2" presStyleIdx="2" presStyleCnt="6"/>
      <dgm:spPr/>
    </dgm:pt>
    <dgm:pt modelId="{48D635BA-AB44-F146-8C3E-52C1A93D71DE}" type="pres">
      <dgm:prSet presAssocID="{0734BA79-A879-9D4B-9E32-544A5CD77156}" presName="connTx" presStyleLbl="parChTrans1D2" presStyleIdx="2" presStyleCnt="6"/>
      <dgm:spPr/>
    </dgm:pt>
    <dgm:pt modelId="{21A712BE-600A-3F4F-A7A9-DEBA66778841}" type="pres">
      <dgm:prSet presAssocID="{232DD111-E543-EF44-B017-9A3A948C6CA9}" presName="node" presStyleLbl="node1" presStyleIdx="2" presStyleCnt="6" custScaleX="117886" custScaleY="113956">
        <dgm:presLayoutVars>
          <dgm:bulletEnabled val="1"/>
        </dgm:presLayoutVars>
      </dgm:prSet>
      <dgm:spPr/>
    </dgm:pt>
    <dgm:pt modelId="{86091652-B9C1-2440-A076-0EFD4B67AF3D}" type="pres">
      <dgm:prSet presAssocID="{28E452AA-0C03-C244-93F7-007AA367EC2E}" presName="Name9" presStyleLbl="parChTrans1D2" presStyleIdx="3" presStyleCnt="6"/>
      <dgm:spPr/>
    </dgm:pt>
    <dgm:pt modelId="{D245C78F-589A-E44C-AF84-1EC153607388}" type="pres">
      <dgm:prSet presAssocID="{28E452AA-0C03-C244-93F7-007AA367EC2E}" presName="connTx" presStyleLbl="parChTrans1D2" presStyleIdx="3" presStyleCnt="6"/>
      <dgm:spPr/>
    </dgm:pt>
    <dgm:pt modelId="{E30CBDFE-50CC-5141-A6DE-AF50CADF613A}" type="pres">
      <dgm:prSet presAssocID="{8607C6F1-AD0D-F34B-91F6-15F1262E99B4}" presName="node" presStyleLbl="node1" presStyleIdx="3" presStyleCnt="6" custScaleX="117886" custScaleY="113956">
        <dgm:presLayoutVars>
          <dgm:bulletEnabled val="1"/>
        </dgm:presLayoutVars>
      </dgm:prSet>
      <dgm:spPr/>
    </dgm:pt>
    <dgm:pt modelId="{C3CC8292-FEBB-6C46-9150-899F78BABFD9}" type="pres">
      <dgm:prSet presAssocID="{7962500C-D5E7-5B43-AED5-DA5E31363C53}" presName="Name9" presStyleLbl="parChTrans1D2" presStyleIdx="4" presStyleCnt="6"/>
      <dgm:spPr/>
    </dgm:pt>
    <dgm:pt modelId="{04B26139-23EA-584F-BCD0-DCD50347771E}" type="pres">
      <dgm:prSet presAssocID="{7962500C-D5E7-5B43-AED5-DA5E31363C53}" presName="connTx" presStyleLbl="parChTrans1D2" presStyleIdx="4" presStyleCnt="6"/>
      <dgm:spPr/>
    </dgm:pt>
    <dgm:pt modelId="{9923CE76-1447-D842-990E-E89D86423233}" type="pres">
      <dgm:prSet presAssocID="{DDB6B9D0-1635-9347-BC13-1493E16898B8}" presName="node" presStyleLbl="node1" presStyleIdx="4" presStyleCnt="6" custScaleX="117886" custScaleY="113956">
        <dgm:presLayoutVars>
          <dgm:bulletEnabled val="1"/>
        </dgm:presLayoutVars>
      </dgm:prSet>
      <dgm:spPr/>
    </dgm:pt>
    <dgm:pt modelId="{2A10F08A-6F67-1844-A1F1-D4C1E17C9AAC}" type="pres">
      <dgm:prSet presAssocID="{E7317C1C-AE3C-3342-B715-5C9D033DA1E8}" presName="Name9" presStyleLbl="parChTrans1D2" presStyleIdx="5" presStyleCnt="6"/>
      <dgm:spPr/>
    </dgm:pt>
    <dgm:pt modelId="{423C2DE1-CA26-F146-A1E5-6DD55B4D3BD9}" type="pres">
      <dgm:prSet presAssocID="{E7317C1C-AE3C-3342-B715-5C9D033DA1E8}" presName="connTx" presStyleLbl="parChTrans1D2" presStyleIdx="5" presStyleCnt="6"/>
      <dgm:spPr/>
    </dgm:pt>
    <dgm:pt modelId="{ACA94277-D8A3-3942-928F-96BC38D4BD65}" type="pres">
      <dgm:prSet presAssocID="{EA6B8AC1-7E7E-704B-A7FC-B5414062FFB1}" presName="node" presStyleLbl="node1" presStyleIdx="5" presStyleCnt="6" custScaleX="120653" custScaleY="116631">
        <dgm:presLayoutVars>
          <dgm:bulletEnabled val="1"/>
        </dgm:presLayoutVars>
      </dgm:prSet>
      <dgm:spPr/>
    </dgm:pt>
  </dgm:ptLst>
  <dgm:cxnLst>
    <dgm:cxn modelId="{DCA2460B-ACE5-384B-96E6-7CD4B3DC514E}" type="presOf" srcId="{15C8CDB9-D097-2D42-8B2A-9265A7B546FA}" destId="{DF68C21B-A9A4-B841-B476-FD49A67185E3}" srcOrd="1" destOrd="0" presId="urn:microsoft.com/office/officeart/2005/8/layout/radial1"/>
    <dgm:cxn modelId="{79A72610-484B-5E43-9BD8-3552C7B22AD3}" type="presOf" srcId="{C5F9E311-530E-5B44-9BD0-601B307BEBE7}" destId="{0C551FF8-6C59-1845-85CF-F6506672972D}" srcOrd="1" destOrd="0" presId="urn:microsoft.com/office/officeart/2005/8/layout/radial1"/>
    <dgm:cxn modelId="{3E66242B-AA26-AA4F-93F0-89C4108AA90A}" srcId="{C7E1F350-BE0A-2047-BFD3-E7F9619D1668}" destId="{DDFE83FC-E6F1-F441-8E63-7C59C7227AA0}" srcOrd="0" destOrd="0" parTransId="{C5F9E311-530E-5B44-9BD0-601B307BEBE7}" sibTransId="{984BD43F-2A8C-8D40-8696-0B92BE8FB231}"/>
    <dgm:cxn modelId="{D49DDF32-1C8F-FE4A-BC15-3C5EEAE96891}" type="presOf" srcId="{7962500C-D5E7-5B43-AED5-DA5E31363C53}" destId="{C3CC8292-FEBB-6C46-9150-899F78BABFD9}" srcOrd="0" destOrd="0" presId="urn:microsoft.com/office/officeart/2005/8/layout/radial1"/>
    <dgm:cxn modelId="{94E60535-6DA8-854C-814D-3E15603BD03C}" type="presOf" srcId="{C7E1F350-BE0A-2047-BFD3-E7F9619D1668}" destId="{D8415F92-4D35-D74B-B40A-59BD4CB0BB20}" srcOrd="0" destOrd="0" presId="urn:microsoft.com/office/officeart/2005/8/layout/radial1"/>
    <dgm:cxn modelId="{16E33438-F75D-6048-B3E7-0EF408172F4C}" type="presOf" srcId="{28E452AA-0C03-C244-93F7-007AA367EC2E}" destId="{86091652-B9C1-2440-A076-0EFD4B67AF3D}" srcOrd="0" destOrd="0" presId="urn:microsoft.com/office/officeart/2005/8/layout/radial1"/>
    <dgm:cxn modelId="{3857A23F-DA7E-5C45-8376-9588422EE9F7}" type="presOf" srcId="{E7317C1C-AE3C-3342-B715-5C9D033DA1E8}" destId="{2A10F08A-6F67-1844-A1F1-D4C1E17C9AAC}" srcOrd="0" destOrd="0" presId="urn:microsoft.com/office/officeart/2005/8/layout/radial1"/>
    <dgm:cxn modelId="{3DECBC5C-1B59-B240-9B6C-75AD3A51D496}" srcId="{C7E1F350-BE0A-2047-BFD3-E7F9619D1668}" destId="{8607C6F1-AD0D-F34B-91F6-15F1262E99B4}" srcOrd="3" destOrd="0" parTransId="{28E452AA-0C03-C244-93F7-007AA367EC2E}" sibTransId="{43580773-5DA8-1E46-98C4-54A936B3C5A4}"/>
    <dgm:cxn modelId="{4800AA5D-F3FD-CD48-87E9-5EA6C85B32BB}" type="presOf" srcId="{0734BA79-A879-9D4B-9E32-544A5CD77156}" destId="{48D635BA-AB44-F146-8C3E-52C1A93D71DE}" srcOrd="1" destOrd="0" presId="urn:microsoft.com/office/officeart/2005/8/layout/radial1"/>
    <dgm:cxn modelId="{EB4D6465-C0D6-B346-A5A4-F3E869627301}" type="presOf" srcId="{232DD111-E543-EF44-B017-9A3A948C6CA9}" destId="{21A712BE-600A-3F4F-A7A9-DEBA66778841}" srcOrd="0" destOrd="0" presId="urn:microsoft.com/office/officeart/2005/8/layout/radial1"/>
    <dgm:cxn modelId="{B180E84E-78AF-1341-870E-90153BD89E17}" type="presOf" srcId="{15C8CDB9-D097-2D42-8B2A-9265A7B546FA}" destId="{19533E1E-C1D2-0A40-805F-E8C7EE9F0607}" srcOrd="0" destOrd="0" presId="urn:microsoft.com/office/officeart/2005/8/layout/radial1"/>
    <dgm:cxn modelId="{0A520D71-4CB2-104C-8708-6193F0C4A6E5}" type="presOf" srcId="{E7317C1C-AE3C-3342-B715-5C9D033DA1E8}" destId="{423C2DE1-CA26-F146-A1E5-6DD55B4D3BD9}" srcOrd="1" destOrd="0" presId="urn:microsoft.com/office/officeart/2005/8/layout/radial1"/>
    <dgm:cxn modelId="{26106974-CC55-6A4B-B038-89885EBDBBE7}" srcId="{C7E1F350-BE0A-2047-BFD3-E7F9619D1668}" destId="{EA6B8AC1-7E7E-704B-A7FC-B5414062FFB1}" srcOrd="5" destOrd="0" parTransId="{E7317C1C-AE3C-3342-B715-5C9D033DA1E8}" sibTransId="{A1CDDA47-BE61-B446-B88F-1655B75DA7B0}"/>
    <dgm:cxn modelId="{F9E04D79-F76F-E04F-9D76-AD01EB52AD74}" type="presOf" srcId="{8607C6F1-AD0D-F34B-91F6-15F1262E99B4}" destId="{E30CBDFE-50CC-5141-A6DE-AF50CADF613A}" srcOrd="0" destOrd="0" presId="urn:microsoft.com/office/officeart/2005/8/layout/radial1"/>
    <dgm:cxn modelId="{537D8A7E-A83A-F94B-AD8D-1BF5459B1DAB}" srcId="{C7E1F350-BE0A-2047-BFD3-E7F9619D1668}" destId="{232DD111-E543-EF44-B017-9A3A948C6CA9}" srcOrd="2" destOrd="0" parTransId="{0734BA79-A879-9D4B-9E32-544A5CD77156}" sibTransId="{4C41B5FA-22F2-B547-B089-A47CC525A6CA}"/>
    <dgm:cxn modelId="{F65D6488-08A0-8F44-928F-CEC798A50700}" type="presOf" srcId="{7962500C-D5E7-5B43-AED5-DA5E31363C53}" destId="{04B26139-23EA-584F-BCD0-DCD50347771E}" srcOrd="1" destOrd="0" presId="urn:microsoft.com/office/officeart/2005/8/layout/radial1"/>
    <dgm:cxn modelId="{17A6278F-A408-554D-8254-73B71ED8519E}" type="presOf" srcId="{DDB6B9D0-1635-9347-BC13-1493E16898B8}" destId="{9923CE76-1447-D842-990E-E89D86423233}" srcOrd="0" destOrd="0" presId="urn:microsoft.com/office/officeart/2005/8/layout/radial1"/>
    <dgm:cxn modelId="{1F772998-8752-974F-8E35-ABEEE0FD45DB}" type="presOf" srcId="{DDFE83FC-E6F1-F441-8E63-7C59C7227AA0}" destId="{799399E8-8015-7A40-9056-FBBF2EA9B7A9}" srcOrd="0" destOrd="0" presId="urn:microsoft.com/office/officeart/2005/8/layout/radial1"/>
    <dgm:cxn modelId="{C22B4BBC-EDCA-8E4B-8756-1DAADCDDF2A7}" type="presOf" srcId="{0734BA79-A879-9D4B-9E32-544A5CD77156}" destId="{B228A899-BC33-1740-BA8D-3ACE1FC9BDBB}" srcOrd="0" destOrd="0" presId="urn:microsoft.com/office/officeart/2005/8/layout/radial1"/>
    <dgm:cxn modelId="{3680EBC8-572F-6949-B1D5-0438AE514EDA}" type="presOf" srcId="{FA3CB128-6DD6-A048-9BC3-797716863632}" destId="{A8712629-AC50-3742-9823-3E68AFF04D08}" srcOrd="0" destOrd="0" presId="urn:microsoft.com/office/officeart/2005/8/layout/radial1"/>
    <dgm:cxn modelId="{EFA75DC9-66B1-8441-9B65-6647620937E4}" type="presOf" srcId="{B3DC8454-F66D-9945-A9C8-73BA2B67EFAE}" destId="{325C6469-3DD0-AE41-8870-F0D8E3A6B93F}" srcOrd="0" destOrd="0" presId="urn:microsoft.com/office/officeart/2005/8/layout/radial1"/>
    <dgm:cxn modelId="{63E9A4CE-E4BB-164D-A143-58FE761475C7}" srcId="{FA3CB128-6DD6-A048-9BC3-797716863632}" destId="{C7E1F350-BE0A-2047-BFD3-E7F9619D1668}" srcOrd="0" destOrd="0" parTransId="{88A51B80-CAF2-A64D-B1AA-0475579CB66E}" sibTransId="{4BBAB5D1-54E6-434D-9083-22182ED1D5EF}"/>
    <dgm:cxn modelId="{3A0FBFD2-0F19-8547-BAE6-F822CE3656B3}" type="presOf" srcId="{EA6B8AC1-7E7E-704B-A7FC-B5414062FFB1}" destId="{ACA94277-D8A3-3942-928F-96BC38D4BD65}" srcOrd="0" destOrd="0" presId="urn:microsoft.com/office/officeart/2005/8/layout/radial1"/>
    <dgm:cxn modelId="{93B91DD8-23F0-C445-A37E-DBEFF59C2ABC}" type="presOf" srcId="{28E452AA-0C03-C244-93F7-007AA367EC2E}" destId="{D245C78F-589A-E44C-AF84-1EC153607388}" srcOrd="1" destOrd="0" presId="urn:microsoft.com/office/officeart/2005/8/layout/radial1"/>
    <dgm:cxn modelId="{3A1D72E0-40B7-C84B-8F49-269B15F5B2D4}" srcId="{C7E1F350-BE0A-2047-BFD3-E7F9619D1668}" destId="{B3DC8454-F66D-9945-A9C8-73BA2B67EFAE}" srcOrd="1" destOrd="0" parTransId="{15C8CDB9-D097-2D42-8B2A-9265A7B546FA}" sibTransId="{C9496D8B-C2C1-D64D-AA49-F5F6C321BE19}"/>
    <dgm:cxn modelId="{68629FE3-4955-564F-B9D1-1C99EE78C222}" type="presOf" srcId="{C5F9E311-530E-5B44-9BD0-601B307BEBE7}" destId="{89BAF226-113B-4E45-941D-D8C0ADD9C516}" srcOrd="0" destOrd="0" presId="urn:microsoft.com/office/officeart/2005/8/layout/radial1"/>
    <dgm:cxn modelId="{EBB815F0-20A2-2A46-ABCF-9048F9BE1598}" srcId="{C7E1F350-BE0A-2047-BFD3-E7F9619D1668}" destId="{DDB6B9D0-1635-9347-BC13-1493E16898B8}" srcOrd="4" destOrd="0" parTransId="{7962500C-D5E7-5B43-AED5-DA5E31363C53}" sibTransId="{2417FF67-5A92-164E-AFB4-BD16AEB7862A}"/>
    <dgm:cxn modelId="{3DAAAB3E-8592-5844-8110-B07EC82D21DF}" type="presParOf" srcId="{A8712629-AC50-3742-9823-3E68AFF04D08}" destId="{D8415F92-4D35-D74B-B40A-59BD4CB0BB20}" srcOrd="0" destOrd="0" presId="urn:microsoft.com/office/officeart/2005/8/layout/radial1"/>
    <dgm:cxn modelId="{D9FB2604-18F1-5349-9DFA-EE2DA557D6CF}" type="presParOf" srcId="{A8712629-AC50-3742-9823-3E68AFF04D08}" destId="{89BAF226-113B-4E45-941D-D8C0ADD9C516}" srcOrd="1" destOrd="0" presId="urn:microsoft.com/office/officeart/2005/8/layout/radial1"/>
    <dgm:cxn modelId="{E1471E32-0C7C-F344-A6BE-DC0A5460E8F8}" type="presParOf" srcId="{89BAF226-113B-4E45-941D-D8C0ADD9C516}" destId="{0C551FF8-6C59-1845-85CF-F6506672972D}" srcOrd="0" destOrd="0" presId="urn:microsoft.com/office/officeart/2005/8/layout/radial1"/>
    <dgm:cxn modelId="{A80288D3-AAA6-2241-B962-A3594B469F7B}" type="presParOf" srcId="{A8712629-AC50-3742-9823-3E68AFF04D08}" destId="{799399E8-8015-7A40-9056-FBBF2EA9B7A9}" srcOrd="2" destOrd="0" presId="urn:microsoft.com/office/officeart/2005/8/layout/radial1"/>
    <dgm:cxn modelId="{58F077C1-C81B-4B45-BF7B-A5B593985590}" type="presParOf" srcId="{A8712629-AC50-3742-9823-3E68AFF04D08}" destId="{19533E1E-C1D2-0A40-805F-E8C7EE9F0607}" srcOrd="3" destOrd="0" presId="urn:microsoft.com/office/officeart/2005/8/layout/radial1"/>
    <dgm:cxn modelId="{523E9FB5-2E92-524C-A75C-B818E5155808}" type="presParOf" srcId="{19533E1E-C1D2-0A40-805F-E8C7EE9F0607}" destId="{DF68C21B-A9A4-B841-B476-FD49A67185E3}" srcOrd="0" destOrd="0" presId="urn:microsoft.com/office/officeart/2005/8/layout/radial1"/>
    <dgm:cxn modelId="{85A2A74A-0268-B64D-AAEC-6F99A978AD56}" type="presParOf" srcId="{A8712629-AC50-3742-9823-3E68AFF04D08}" destId="{325C6469-3DD0-AE41-8870-F0D8E3A6B93F}" srcOrd="4" destOrd="0" presId="urn:microsoft.com/office/officeart/2005/8/layout/radial1"/>
    <dgm:cxn modelId="{7923D861-06B0-434E-9605-94CFB25E90EC}" type="presParOf" srcId="{A8712629-AC50-3742-9823-3E68AFF04D08}" destId="{B228A899-BC33-1740-BA8D-3ACE1FC9BDBB}" srcOrd="5" destOrd="0" presId="urn:microsoft.com/office/officeart/2005/8/layout/radial1"/>
    <dgm:cxn modelId="{4BE95455-7B26-D84A-B956-BD8C8F2331D2}" type="presParOf" srcId="{B228A899-BC33-1740-BA8D-3ACE1FC9BDBB}" destId="{48D635BA-AB44-F146-8C3E-52C1A93D71DE}" srcOrd="0" destOrd="0" presId="urn:microsoft.com/office/officeart/2005/8/layout/radial1"/>
    <dgm:cxn modelId="{8F61A651-A900-EF47-98C2-520309C53A41}" type="presParOf" srcId="{A8712629-AC50-3742-9823-3E68AFF04D08}" destId="{21A712BE-600A-3F4F-A7A9-DEBA66778841}" srcOrd="6" destOrd="0" presId="urn:microsoft.com/office/officeart/2005/8/layout/radial1"/>
    <dgm:cxn modelId="{8A0C77AE-7BB0-FD43-86F8-55C16D26647A}" type="presParOf" srcId="{A8712629-AC50-3742-9823-3E68AFF04D08}" destId="{86091652-B9C1-2440-A076-0EFD4B67AF3D}" srcOrd="7" destOrd="0" presId="urn:microsoft.com/office/officeart/2005/8/layout/radial1"/>
    <dgm:cxn modelId="{A75A8C31-D9A5-104B-9428-7B29A290FE0D}" type="presParOf" srcId="{86091652-B9C1-2440-A076-0EFD4B67AF3D}" destId="{D245C78F-589A-E44C-AF84-1EC153607388}" srcOrd="0" destOrd="0" presId="urn:microsoft.com/office/officeart/2005/8/layout/radial1"/>
    <dgm:cxn modelId="{6EDD51B2-AA93-E147-8BA8-CB96BD1A1809}" type="presParOf" srcId="{A8712629-AC50-3742-9823-3E68AFF04D08}" destId="{E30CBDFE-50CC-5141-A6DE-AF50CADF613A}" srcOrd="8" destOrd="0" presId="urn:microsoft.com/office/officeart/2005/8/layout/radial1"/>
    <dgm:cxn modelId="{2F632608-C24A-D94A-9630-38D205BF78AA}" type="presParOf" srcId="{A8712629-AC50-3742-9823-3E68AFF04D08}" destId="{C3CC8292-FEBB-6C46-9150-899F78BABFD9}" srcOrd="9" destOrd="0" presId="urn:microsoft.com/office/officeart/2005/8/layout/radial1"/>
    <dgm:cxn modelId="{0B769337-BD77-714B-AD01-1EBEE307C99E}" type="presParOf" srcId="{C3CC8292-FEBB-6C46-9150-899F78BABFD9}" destId="{04B26139-23EA-584F-BCD0-DCD50347771E}" srcOrd="0" destOrd="0" presId="urn:microsoft.com/office/officeart/2005/8/layout/radial1"/>
    <dgm:cxn modelId="{583A2644-F582-F74B-AC90-B0B567CD0509}" type="presParOf" srcId="{A8712629-AC50-3742-9823-3E68AFF04D08}" destId="{9923CE76-1447-D842-990E-E89D86423233}" srcOrd="10" destOrd="0" presId="urn:microsoft.com/office/officeart/2005/8/layout/radial1"/>
    <dgm:cxn modelId="{CA73CF14-296C-0648-867D-FC107956FCC7}" type="presParOf" srcId="{A8712629-AC50-3742-9823-3E68AFF04D08}" destId="{2A10F08A-6F67-1844-A1F1-D4C1E17C9AAC}" srcOrd="11" destOrd="0" presId="urn:microsoft.com/office/officeart/2005/8/layout/radial1"/>
    <dgm:cxn modelId="{524794BB-FACE-A34D-869F-EDA058C89779}" type="presParOf" srcId="{2A10F08A-6F67-1844-A1F1-D4C1E17C9AAC}" destId="{423C2DE1-CA26-F146-A1E5-6DD55B4D3BD9}" srcOrd="0" destOrd="0" presId="urn:microsoft.com/office/officeart/2005/8/layout/radial1"/>
    <dgm:cxn modelId="{364F9399-D19B-0049-99B9-879E867B513C}" type="presParOf" srcId="{A8712629-AC50-3742-9823-3E68AFF04D08}" destId="{ACA94277-D8A3-3942-928F-96BC38D4BD65}" srcOrd="12" destOrd="0" presId="urn:microsoft.com/office/officeart/2005/8/layout/radial1"/>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2E1366-7236-440E-89D6-6E5676D02E7C}" type="doc">
      <dgm:prSet loTypeId="urn:microsoft.com/office/officeart/2005/8/layout/hList7" loCatId="process" qsTypeId="urn:microsoft.com/office/officeart/2005/8/quickstyle/simple1" qsCatId="simple" csTypeId="urn:microsoft.com/office/officeart/2005/8/colors/accent1_1" csCatId="accent1" phldr="1"/>
      <dgm:spPr/>
      <dgm:t>
        <a:bodyPr/>
        <a:lstStyle/>
        <a:p>
          <a:endParaRPr lang="en-IN"/>
        </a:p>
      </dgm:t>
    </dgm:pt>
    <dgm:pt modelId="{5C2D71BF-0A71-4D53-9182-B62ED83A5676}">
      <dgm:prSet phldrT="[Text]" custT="1"/>
      <dgm:spPr/>
      <dgm:t>
        <a:bodyPr/>
        <a:lstStyle/>
        <a:p>
          <a:pPr algn="l">
            <a:buClrTx/>
            <a:buSzTx/>
            <a:buFontTx/>
            <a:buNone/>
          </a:pPr>
          <a:endParaRPr lang="en-IN" sz="1000" b="1" kern="1200">
            <a:solidFill>
              <a:srgbClr val="10479B"/>
            </a:solidFill>
            <a:latin typeface="Optima" panose="02000503060000020004"/>
            <a:ea typeface="+mn-ea"/>
            <a:cs typeface="+mn-cs"/>
          </a:endParaRPr>
        </a:p>
      </dgm:t>
    </dgm:pt>
    <dgm:pt modelId="{A68600D6-8538-4DEA-BC5B-F6344F232BF0}" type="parTrans" cxnId="{AA8C2169-870B-40BB-964D-4179FBE03D1E}">
      <dgm:prSet/>
      <dgm:spPr/>
      <dgm:t>
        <a:bodyPr/>
        <a:lstStyle/>
        <a:p>
          <a:endParaRPr lang="en-IN"/>
        </a:p>
      </dgm:t>
    </dgm:pt>
    <dgm:pt modelId="{871BE0AB-8F0A-4A72-A32A-A49E12E83C16}" type="sibTrans" cxnId="{AA8C2169-870B-40BB-964D-4179FBE03D1E}">
      <dgm:prSet/>
      <dgm:spPr/>
      <dgm:t>
        <a:bodyPr/>
        <a:lstStyle/>
        <a:p>
          <a:endParaRPr lang="en-IN"/>
        </a:p>
      </dgm:t>
    </dgm:pt>
    <dgm:pt modelId="{37A624D2-9EE6-4650-ACBE-4B76C3721F57}">
      <dgm:prSet/>
      <dgm:spPr/>
      <dgm:t>
        <a:bodyPr/>
        <a:lstStyle/>
        <a:p>
          <a:endParaRPr lang="en-IN"/>
        </a:p>
      </dgm:t>
    </dgm:pt>
    <dgm:pt modelId="{9723AC2E-D520-41EA-85C8-457A9B5BECC5}" type="parTrans" cxnId="{B5F2BD46-89FB-4D8F-B8B0-7F8AA6F96BA4}">
      <dgm:prSet/>
      <dgm:spPr/>
      <dgm:t>
        <a:bodyPr/>
        <a:lstStyle/>
        <a:p>
          <a:endParaRPr lang="en-IN"/>
        </a:p>
      </dgm:t>
    </dgm:pt>
    <dgm:pt modelId="{90365126-486D-4894-97A7-1068AEFFEADC}" type="sibTrans" cxnId="{B5F2BD46-89FB-4D8F-B8B0-7F8AA6F96BA4}">
      <dgm:prSet/>
      <dgm:spPr/>
      <dgm:t>
        <a:bodyPr/>
        <a:lstStyle/>
        <a:p>
          <a:endParaRPr lang="en-IN"/>
        </a:p>
      </dgm:t>
    </dgm:pt>
    <dgm:pt modelId="{3627C9CD-45C4-44E3-980C-23EFEEE0AF43}">
      <dgm:prSet/>
      <dgm:spPr/>
      <dgm:t>
        <a:bodyPr/>
        <a:lstStyle/>
        <a:p>
          <a:endParaRPr lang="en-IN"/>
        </a:p>
      </dgm:t>
    </dgm:pt>
    <dgm:pt modelId="{050D8D45-77EE-4667-A857-EBA140EADC6A}" type="parTrans" cxnId="{B93711E0-61B7-4689-BEC9-558B98E3374A}">
      <dgm:prSet/>
      <dgm:spPr/>
      <dgm:t>
        <a:bodyPr/>
        <a:lstStyle/>
        <a:p>
          <a:endParaRPr lang="en-IN"/>
        </a:p>
      </dgm:t>
    </dgm:pt>
    <dgm:pt modelId="{75A06E52-FF11-441F-85D8-76A9E595C7F3}" type="sibTrans" cxnId="{B93711E0-61B7-4689-BEC9-558B98E3374A}">
      <dgm:prSet/>
      <dgm:spPr/>
      <dgm:t>
        <a:bodyPr/>
        <a:lstStyle/>
        <a:p>
          <a:endParaRPr lang="en-IN"/>
        </a:p>
      </dgm:t>
    </dgm:pt>
    <dgm:pt modelId="{75FB0ECC-0D8E-48A6-98ED-6B775EC76EEE}">
      <dgm:prSet/>
      <dgm:spPr/>
      <dgm:t>
        <a:bodyPr/>
        <a:lstStyle/>
        <a:p>
          <a:endParaRPr lang="en-IN"/>
        </a:p>
      </dgm:t>
    </dgm:pt>
    <dgm:pt modelId="{23DC72DC-9B69-44A7-B5D6-F41D4B0326EF}" type="parTrans" cxnId="{F80CC120-5A7C-4CA7-A779-0411D5D46268}">
      <dgm:prSet/>
      <dgm:spPr/>
      <dgm:t>
        <a:bodyPr/>
        <a:lstStyle/>
        <a:p>
          <a:endParaRPr lang="en-IN"/>
        </a:p>
      </dgm:t>
    </dgm:pt>
    <dgm:pt modelId="{07A1D3DE-56A9-48FC-BB6F-87D012A12F5C}" type="sibTrans" cxnId="{F80CC120-5A7C-4CA7-A779-0411D5D46268}">
      <dgm:prSet/>
      <dgm:spPr/>
      <dgm:t>
        <a:bodyPr/>
        <a:lstStyle/>
        <a:p>
          <a:endParaRPr lang="en-IN"/>
        </a:p>
      </dgm:t>
    </dgm:pt>
    <dgm:pt modelId="{1110F24E-017A-4027-83DA-F5345414D540}">
      <dgm:prSet/>
      <dgm:spPr/>
      <dgm:t>
        <a:bodyPr/>
        <a:lstStyle/>
        <a:p>
          <a:endParaRPr lang="en-IN"/>
        </a:p>
      </dgm:t>
    </dgm:pt>
    <dgm:pt modelId="{E3F3B759-369E-4AF6-B238-5EE59F0F9A8E}" type="parTrans" cxnId="{FFD8B0AA-2250-4E51-AE83-E2935CD6B026}">
      <dgm:prSet/>
      <dgm:spPr/>
      <dgm:t>
        <a:bodyPr/>
        <a:lstStyle/>
        <a:p>
          <a:endParaRPr lang="en-IN"/>
        </a:p>
      </dgm:t>
    </dgm:pt>
    <dgm:pt modelId="{A898E6F0-FAE0-4B52-910C-BC967F20C9C3}" type="sibTrans" cxnId="{FFD8B0AA-2250-4E51-AE83-E2935CD6B026}">
      <dgm:prSet/>
      <dgm:spPr/>
      <dgm:t>
        <a:bodyPr/>
        <a:lstStyle/>
        <a:p>
          <a:endParaRPr lang="en-IN"/>
        </a:p>
      </dgm:t>
    </dgm:pt>
    <dgm:pt modelId="{AD35EB8F-E98D-44C6-AA34-EC65F67D8F88}">
      <dgm:prSet/>
      <dgm:spPr/>
      <dgm:t>
        <a:bodyPr/>
        <a:lstStyle/>
        <a:p>
          <a:endParaRPr lang="en-IN"/>
        </a:p>
      </dgm:t>
    </dgm:pt>
    <dgm:pt modelId="{1922F500-5A4B-486C-AA1D-A06A79C2C341}" type="parTrans" cxnId="{5D1B8AD8-176C-4A66-B89F-02D213E8CF93}">
      <dgm:prSet/>
      <dgm:spPr/>
      <dgm:t>
        <a:bodyPr/>
        <a:lstStyle/>
        <a:p>
          <a:endParaRPr lang="en-IN"/>
        </a:p>
      </dgm:t>
    </dgm:pt>
    <dgm:pt modelId="{852F0C41-D051-4909-A21E-9DBBD3E30B30}" type="sibTrans" cxnId="{5D1B8AD8-176C-4A66-B89F-02D213E8CF93}">
      <dgm:prSet/>
      <dgm:spPr/>
      <dgm:t>
        <a:bodyPr/>
        <a:lstStyle/>
        <a:p>
          <a:endParaRPr lang="en-IN"/>
        </a:p>
      </dgm:t>
    </dgm:pt>
    <dgm:pt modelId="{779B883F-F22E-4E0C-AF0C-5EA73C425780}">
      <dgm:prSet/>
      <dgm:spPr/>
      <dgm:t>
        <a:bodyPr/>
        <a:lstStyle/>
        <a:p>
          <a:endParaRPr lang="en-IN"/>
        </a:p>
      </dgm:t>
    </dgm:pt>
    <dgm:pt modelId="{F9C1B747-6B6E-4D27-AC8A-E72BDF7CA678}" type="parTrans" cxnId="{825614DE-3D74-4C4C-A570-8AB39121820D}">
      <dgm:prSet/>
      <dgm:spPr/>
      <dgm:t>
        <a:bodyPr/>
        <a:lstStyle/>
        <a:p>
          <a:endParaRPr lang="en-IN"/>
        </a:p>
      </dgm:t>
    </dgm:pt>
    <dgm:pt modelId="{1C94E258-AB7F-4B82-9F7B-9B7DEE0EE3D9}" type="sibTrans" cxnId="{825614DE-3D74-4C4C-A570-8AB39121820D}">
      <dgm:prSet/>
      <dgm:spPr/>
      <dgm:t>
        <a:bodyPr/>
        <a:lstStyle/>
        <a:p>
          <a:endParaRPr lang="en-IN"/>
        </a:p>
      </dgm:t>
    </dgm:pt>
    <dgm:pt modelId="{AB5EF16F-618D-444B-A8AC-00FBD7C224C9}" type="pres">
      <dgm:prSet presAssocID="{3A2E1366-7236-440E-89D6-6E5676D02E7C}" presName="Name0" presStyleCnt="0">
        <dgm:presLayoutVars>
          <dgm:dir/>
          <dgm:resizeHandles val="exact"/>
        </dgm:presLayoutVars>
      </dgm:prSet>
      <dgm:spPr/>
    </dgm:pt>
    <dgm:pt modelId="{385A3CFA-F99A-49CE-BF0F-44A18348DBEB}" type="pres">
      <dgm:prSet presAssocID="{3A2E1366-7236-440E-89D6-6E5676D02E7C}" presName="fgShape" presStyleLbl="fgShp" presStyleIdx="0" presStyleCnt="1" custScaleY="69156" custLinFactY="-1163" custLinFactNeighborX="-608" custLinFactNeighborY="-100000"/>
      <dgm:spPr>
        <a:solidFill>
          <a:schemeClr val="accent5"/>
        </a:solidFill>
      </dgm:spPr>
    </dgm:pt>
    <dgm:pt modelId="{916C9D5E-DE2E-4500-89D2-B53D32201AD3}" type="pres">
      <dgm:prSet presAssocID="{3A2E1366-7236-440E-89D6-6E5676D02E7C}" presName="linComp" presStyleCnt="0"/>
      <dgm:spPr/>
    </dgm:pt>
    <dgm:pt modelId="{64D8101F-FA13-44F5-8011-80DBE3F73BED}" type="pres">
      <dgm:prSet presAssocID="{5C2D71BF-0A71-4D53-9182-B62ED83A5676}" presName="compNode" presStyleCnt="0"/>
      <dgm:spPr/>
    </dgm:pt>
    <dgm:pt modelId="{BD223344-2C37-4CD5-96F8-0CF6FE2682EE}" type="pres">
      <dgm:prSet presAssocID="{5C2D71BF-0A71-4D53-9182-B62ED83A5676}" presName="bkgdShape" presStyleLbl="node1" presStyleIdx="0" presStyleCnt="7" custLinFactNeighborX="2088" custLinFactNeighborY="3416"/>
      <dgm:spPr/>
    </dgm:pt>
    <dgm:pt modelId="{B14F2E4B-8303-4B7A-A44C-6790C6014A90}" type="pres">
      <dgm:prSet presAssocID="{5C2D71BF-0A71-4D53-9182-B62ED83A5676}" presName="nodeTx" presStyleLbl="node1" presStyleIdx="0" presStyleCnt="7">
        <dgm:presLayoutVars>
          <dgm:bulletEnabled val="1"/>
        </dgm:presLayoutVars>
      </dgm:prSet>
      <dgm:spPr/>
    </dgm:pt>
    <dgm:pt modelId="{FFD07F9A-DDFB-4BEC-B4A1-1ECBCC23727A}" type="pres">
      <dgm:prSet presAssocID="{5C2D71BF-0A71-4D53-9182-B62ED83A5676}" presName="invisiNode" presStyleLbl="node1" presStyleIdx="0" presStyleCnt="7"/>
      <dgm:spPr/>
    </dgm:pt>
    <dgm:pt modelId="{66E17A3B-9184-49C3-8695-68A780D03755}" type="pres">
      <dgm:prSet presAssocID="{5C2D71BF-0A71-4D53-9182-B62ED83A5676}" presName="imagNode" presStyleLbl="fgImgPlace1" presStyleIdx="0" presStyleCnt="7" custScaleX="62189" custScaleY="33210" custLinFactNeighborX="2222" custLinFactNeighborY="-26508"/>
      <dgm:spPr/>
    </dgm:pt>
    <dgm:pt modelId="{3B6F1FE9-EB42-47C0-A7EC-83D30A8431B0}" type="pres">
      <dgm:prSet presAssocID="{871BE0AB-8F0A-4A72-A32A-A49E12E83C16}" presName="sibTrans" presStyleLbl="sibTrans2D1" presStyleIdx="0" presStyleCnt="0"/>
      <dgm:spPr/>
    </dgm:pt>
    <dgm:pt modelId="{80B5AF5D-C5EF-48AE-A01A-EAA3890937F7}" type="pres">
      <dgm:prSet presAssocID="{37A624D2-9EE6-4650-ACBE-4B76C3721F57}" presName="compNode" presStyleCnt="0"/>
      <dgm:spPr/>
    </dgm:pt>
    <dgm:pt modelId="{436DD3A1-9134-4DD9-B477-4ABAC55215CE}" type="pres">
      <dgm:prSet presAssocID="{37A624D2-9EE6-4650-ACBE-4B76C3721F57}" presName="bkgdShape" presStyleLbl="node1" presStyleIdx="1" presStyleCnt="7"/>
      <dgm:spPr/>
    </dgm:pt>
    <dgm:pt modelId="{AE9311C6-5FB3-40D8-9252-1CAB01FFC6A9}" type="pres">
      <dgm:prSet presAssocID="{37A624D2-9EE6-4650-ACBE-4B76C3721F57}" presName="nodeTx" presStyleLbl="node1" presStyleIdx="1" presStyleCnt="7">
        <dgm:presLayoutVars>
          <dgm:bulletEnabled val="1"/>
        </dgm:presLayoutVars>
      </dgm:prSet>
      <dgm:spPr/>
    </dgm:pt>
    <dgm:pt modelId="{24B065E8-6A6E-4505-AA5C-ABB25D21D01B}" type="pres">
      <dgm:prSet presAssocID="{37A624D2-9EE6-4650-ACBE-4B76C3721F57}" presName="invisiNode" presStyleLbl="node1" presStyleIdx="1" presStyleCnt="7"/>
      <dgm:spPr/>
    </dgm:pt>
    <dgm:pt modelId="{E54C5B50-22DE-4940-BE4B-EE8330E1C254}" type="pres">
      <dgm:prSet presAssocID="{37A624D2-9EE6-4650-ACBE-4B76C3721F57}" presName="imagNode" presStyleLbl="fgImgPlace1" presStyleIdx="1" presStyleCnt="7" custScaleX="62189" custScaleY="33210" custLinFactNeighborX="1126" custLinFactNeighborY="-26182"/>
      <dgm:spPr/>
    </dgm:pt>
    <dgm:pt modelId="{36DD018B-4C71-40E6-A765-5DBE2AF12303}" type="pres">
      <dgm:prSet presAssocID="{90365126-486D-4894-97A7-1068AEFFEADC}" presName="sibTrans" presStyleLbl="sibTrans2D1" presStyleIdx="0" presStyleCnt="0"/>
      <dgm:spPr/>
    </dgm:pt>
    <dgm:pt modelId="{CC69C799-4A09-439C-B0B3-B8DE280EA937}" type="pres">
      <dgm:prSet presAssocID="{3627C9CD-45C4-44E3-980C-23EFEEE0AF43}" presName="compNode" presStyleCnt="0"/>
      <dgm:spPr/>
    </dgm:pt>
    <dgm:pt modelId="{00082BE9-D787-4DA2-91C2-D8C8980A2DD0}" type="pres">
      <dgm:prSet presAssocID="{3627C9CD-45C4-44E3-980C-23EFEEE0AF43}" presName="bkgdShape" presStyleLbl="node1" presStyleIdx="2" presStyleCnt="7" custLinFactNeighborX="-1058" custLinFactNeighborY="-6195"/>
      <dgm:spPr/>
    </dgm:pt>
    <dgm:pt modelId="{8896AC36-1F2E-496A-855A-E109EB80B1B6}" type="pres">
      <dgm:prSet presAssocID="{3627C9CD-45C4-44E3-980C-23EFEEE0AF43}" presName="nodeTx" presStyleLbl="node1" presStyleIdx="2" presStyleCnt="7">
        <dgm:presLayoutVars>
          <dgm:bulletEnabled val="1"/>
        </dgm:presLayoutVars>
      </dgm:prSet>
      <dgm:spPr/>
    </dgm:pt>
    <dgm:pt modelId="{12790E9C-AEE4-45C1-9DFC-83EACA942D98}" type="pres">
      <dgm:prSet presAssocID="{3627C9CD-45C4-44E3-980C-23EFEEE0AF43}" presName="invisiNode" presStyleLbl="node1" presStyleIdx="2" presStyleCnt="7"/>
      <dgm:spPr/>
    </dgm:pt>
    <dgm:pt modelId="{64A2C43A-E119-4611-BBC8-AD8FA3C22835}" type="pres">
      <dgm:prSet presAssocID="{3627C9CD-45C4-44E3-980C-23EFEEE0AF43}" presName="imagNode" presStyleLbl="fgImgPlace1" presStyleIdx="2" presStyleCnt="7" custScaleX="62189" custScaleY="33210" custLinFactNeighborX="-592" custLinFactNeighborY="-26182"/>
      <dgm:spPr/>
    </dgm:pt>
    <dgm:pt modelId="{7E24AB83-ABA2-458F-A97E-846CE988348F}" type="pres">
      <dgm:prSet presAssocID="{75A06E52-FF11-441F-85D8-76A9E595C7F3}" presName="sibTrans" presStyleLbl="sibTrans2D1" presStyleIdx="0" presStyleCnt="0"/>
      <dgm:spPr/>
    </dgm:pt>
    <dgm:pt modelId="{D5C0FCA2-3D7D-40EA-B440-C6F118A47779}" type="pres">
      <dgm:prSet presAssocID="{75FB0ECC-0D8E-48A6-98ED-6B775EC76EEE}" presName="compNode" presStyleCnt="0"/>
      <dgm:spPr/>
    </dgm:pt>
    <dgm:pt modelId="{5924570C-8A45-4072-9FAA-B4B1F63BAF36}" type="pres">
      <dgm:prSet presAssocID="{75FB0ECC-0D8E-48A6-98ED-6B775EC76EEE}" presName="bkgdShape" presStyleLbl="node1" presStyleIdx="3" presStyleCnt="7"/>
      <dgm:spPr/>
    </dgm:pt>
    <dgm:pt modelId="{6E2DA749-9A64-4F89-ADB1-D61F258A5B0B}" type="pres">
      <dgm:prSet presAssocID="{75FB0ECC-0D8E-48A6-98ED-6B775EC76EEE}" presName="nodeTx" presStyleLbl="node1" presStyleIdx="3" presStyleCnt="7">
        <dgm:presLayoutVars>
          <dgm:bulletEnabled val="1"/>
        </dgm:presLayoutVars>
      </dgm:prSet>
      <dgm:spPr/>
    </dgm:pt>
    <dgm:pt modelId="{3279478E-EE8A-4337-A072-C254CEE6F3AB}" type="pres">
      <dgm:prSet presAssocID="{75FB0ECC-0D8E-48A6-98ED-6B775EC76EEE}" presName="invisiNode" presStyleLbl="node1" presStyleIdx="3" presStyleCnt="7"/>
      <dgm:spPr/>
    </dgm:pt>
    <dgm:pt modelId="{37D76596-CC4E-41FE-933F-A10E49F1FDB1}" type="pres">
      <dgm:prSet presAssocID="{75FB0ECC-0D8E-48A6-98ED-6B775EC76EEE}" presName="imagNode" presStyleLbl="fgImgPlace1" presStyleIdx="3" presStyleCnt="7" custScaleX="62189" custScaleY="33210" custLinFactNeighborX="3628" custLinFactNeighborY="-26182"/>
      <dgm:spPr/>
    </dgm:pt>
    <dgm:pt modelId="{63852F6E-C71C-4F46-B672-00DAEB3B5AA8}" type="pres">
      <dgm:prSet presAssocID="{07A1D3DE-56A9-48FC-BB6F-87D012A12F5C}" presName="sibTrans" presStyleLbl="sibTrans2D1" presStyleIdx="0" presStyleCnt="0"/>
      <dgm:spPr/>
    </dgm:pt>
    <dgm:pt modelId="{679F46CC-1FA4-45DE-A629-295F4301BAC9}" type="pres">
      <dgm:prSet presAssocID="{1110F24E-017A-4027-83DA-F5345414D540}" presName="compNode" presStyleCnt="0"/>
      <dgm:spPr/>
    </dgm:pt>
    <dgm:pt modelId="{5B3B2418-A5B1-4342-B133-B69188CC6080}" type="pres">
      <dgm:prSet presAssocID="{1110F24E-017A-4027-83DA-F5345414D540}" presName="bkgdShape" presStyleLbl="node1" presStyleIdx="4" presStyleCnt="7"/>
      <dgm:spPr/>
    </dgm:pt>
    <dgm:pt modelId="{B0A0239A-F9E2-4061-ACC4-AB8B08040A1A}" type="pres">
      <dgm:prSet presAssocID="{1110F24E-017A-4027-83DA-F5345414D540}" presName="nodeTx" presStyleLbl="node1" presStyleIdx="4" presStyleCnt="7">
        <dgm:presLayoutVars>
          <dgm:bulletEnabled val="1"/>
        </dgm:presLayoutVars>
      </dgm:prSet>
      <dgm:spPr/>
    </dgm:pt>
    <dgm:pt modelId="{3796E3E2-B607-4587-A7D1-0966E7B98B77}" type="pres">
      <dgm:prSet presAssocID="{1110F24E-017A-4027-83DA-F5345414D540}" presName="invisiNode" presStyleLbl="node1" presStyleIdx="4" presStyleCnt="7"/>
      <dgm:spPr/>
    </dgm:pt>
    <dgm:pt modelId="{AFFCA05B-509E-4F73-A815-4AE0D170B247}" type="pres">
      <dgm:prSet presAssocID="{1110F24E-017A-4027-83DA-F5345414D540}" presName="imagNode" presStyleLbl="fgImgPlace1" presStyleIdx="4" presStyleCnt="7" custScaleX="62189" custScaleY="33210" custLinFactNeighborX="-449" custLinFactNeighborY="-25527"/>
      <dgm:spPr/>
    </dgm:pt>
    <dgm:pt modelId="{AB75C840-BADF-4159-B1F9-67D11D376EF7}" type="pres">
      <dgm:prSet presAssocID="{A898E6F0-FAE0-4B52-910C-BC967F20C9C3}" presName="sibTrans" presStyleLbl="sibTrans2D1" presStyleIdx="0" presStyleCnt="0"/>
      <dgm:spPr/>
    </dgm:pt>
    <dgm:pt modelId="{554AF049-EFC5-4FA6-9DC9-0B8027041D8D}" type="pres">
      <dgm:prSet presAssocID="{AD35EB8F-E98D-44C6-AA34-EC65F67D8F88}" presName="compNode" presStyleCnt="0"/>
      <dgm:spPr/>
    </dgm:pt>
    <dgm:pt modelId="{BFF09CB5-5629-4CE7-BDB2-F90F5D360F33}" type="pres">
      <dgm:prSet presAssocID="{AD35EB8F-E98D-44C6-AA34-EC65F67D8F88}" presName="bkgdShape" presStyleLbl="node1" presStyleIdx="5" presStyleCnt="7"/>
      <dgm:spPr/>
    </dgm:pt>
    <dgm:pt modelId="{ADEA8A09-C732-4540-88CB-3E12C814FCA5}" type="pres">
      <dgm:prSet presAssocID="{AD35EB8F-E98D-44C6-AA34-EC65F67D8F88}" presName="nodeTx" presStyleLbl="node1" presStyleIdx="5" presStyleCnt="7">
        <dgm:presLayoutVars>
          <dgm:bulletEnabled val="1"/>
        </dgm:presLayoutVars>
      </dgm:prSet>
      <dgm:spPr/>
    </dgm:pt>
    <dgm:pt modelId="{4F30B14B-E23E-4D69-9A83-C7979E0ECE5A}" type="pres">
      <dgm:prSet presAssocID="{AD35EB8F-E98D-44C6-AA34-EC65F67D8F88}" presName="invisiNode" presStyleLbl="node1" presStyleIdx="5" presStyleCnt="7"/>
      <dgm:spPr/>
    </dgm:pt>
    <dgm:pt modelId="{BD1F92DD-03DC-4DCE-A86B-4A2407075A70}" type="pres">
      <dgm:prSet presAssocID="{AD35EB8F-E98D-44C6-AA34-EC65F67D8F88}" presName="imagNode" presStyleLbl="fgImgPlace1" presStyleIdx="5" presStyleCnt="7" custScaleX="62189" custScaleY="33210" custLinFactNeighborX="-2095" custLinFactNeighborY="-25419"/>
      <dgm:spPr/>
    </dgm:pt>
    <dgm:pt modelId="{03911916-5036-4E28-BB4E-EB54933C6E8A}" type="pres">
      <dgm:prSet presAssocID="{852F0C41-D051-4909-A21E-9DBBD3E30B30}" presName="sibTrans" presStyleLbl="sibTrans2D1" presStyleIdx="0" presStyleCnt="0"/>
      <dgm:spPr/>
    </dgm:pt>
    <dgm:pt modelId="{9E789C25-4801-4223-9240-A44937B295CC}" type="pres">
      <dgm:prSet presAssocID="{779B883F-F22E-4E0C-AF0C-5EA73C425780}" presName="compNode" presStyleCnt="0"/>
      <dgm:spPr/>
    </dgm:pt>
    <dgm:pt modelId="{3A76FE41-B76C-42C8-BAAD-E4E8B5AF374B}" type="pres">
      <dgm:prSet presAssocID="{779B883F-F22E-4E0C-AF0C-5EA73C425780}" presName="bkgdShape" presStyleLbl="node1" presStyleIdx="6" presStyleCnt="7"/>
      <dgm:spPr/>
    </dgm:pt>
    <dgm:pt modelId="{3C22A500-379C-47E9-88BF-BA05CA212F0B}" type="pres">
      <dgm:prSet presAssocID="{779B883F-F22E-4E0C-AF0C-5EA73C425780}" presName="nodeTx" presStyleLbl="node1" presStyleIdx="6" presStyleCnt="7">
        <dgm:presLayoutVars>
          <dgm:bulletEnabled val="1"/>
        </dgm:presLayoutVars>
      </dgm:prSet>
      <dgm:spPr/>
    </dgm:pt>
    <dgm:pt modelId="{D738998C-A86D-4737-B707-B3BE3FC9D0BF}" type="pres">
      <dgm:prSet presAssocID="{779B883F-F22E-4E0C-AF0C-5EA73C425780}" presName="invisiNode" presStyleLbl="node1" presStyleIdx="6" presStyleCnt="7"/>
      <dgm:spPr/>
    </dgm:pt>
    <dgm:pt modelId="{CEB2BDEE-99C7-43FC-8E08-2CFE378972BD}" type="pres">
      <dgm:prSet presAssocID="{779B883F-F22E-4E0C-AF0C-5EA73C425780}" presName="imagNode" presStyleLbl="fgImgPlace1" presStyleIdx="6" presStyleCnt="7" custScaleX="62189" custScaleY="33210" custLinFactNeighborX="-5721" custLinFactNeighborY="-25527"/>
      <dgm:spPr/>
    </dgm:pt>
  </dgm:ptLst>
  <dgm:cxnLst>
    <dgm:cxn modelId="{204A1800-6562-4BE3-9949-B702F8AF739C}" type="presOf" srcId="{1110F24E-017A-4027-83DA-F5345414D540}" destId="{5B3B2418-A5B1-4342-B133-B69188CC6080}" srcOrd="0" destOrd="0" presId="urn:microsoft.com/office/officeart/2005/8/layout/hList7"/>
    <dgm:cxn modelId="{6BA18101-5F3B-434A-AA40-F04291E1C467}" type="presOf" srcId="{75FB0ECC-0D8E-48A6-98ED-6B775EC76EEE}" destId="{5924570C-8A45-4072-9FAA-B4B1F63BAF36}" srcOrd="0" destOrd="0" presId="urn:microsoft.com/office/officeart/2005/8/layout/hList7"/>
    <dgm:cxn modelId="{6681DB16-DD22-4655-A92B-AC738F2D838C}" type="presOf" srcId="{90365126-486D-4894-97A7-1068AEFFEADC}" destId="{36DD018B-4C71-40E6-A765-5DBE2AF12303}" srcOrd="0" destOrd="0" presId="urn:microsoft.com/office/officeart/2005/8/layout/hList7"/>
    <dgm:cxn modelId="{F80CC120-5A7C-4CA7-A779-0411D5D46268}" srcId="{3A2E1366-7236-440E-89D6-6E5676D02E7C}" destId="{75FB0ECC-0D8E-48A6-98ED-6B775EC76EEE}" srcOrd="3" destOrd="0" parTransId="{23DC72DC-9B69-44A7-B5D6-F41D4B0326EF}" sibTransId="{07A1D3DE-56A9-48FC-BB6F-87D012A12F5C}"/>
    <dgm:cxn modelId="{B7219C3C-9613-48A8-88B2-DED7630DCEA8}" type="presOf" srcId="{37A624D2-9EE6-4650-ACBE-4B76C3721F57}" destId="{AE9311C6-5FB3-40D8-9252-1CAB01FFC6A9}" srcOrd="1" destOrd="0" presId="urn:microsoft.com/office/officeart/2005/8/layout/hList7"/>
    <dgm:cxn modelId="{507C9F40-6D4C-47EC-868E-BD8926C3E225}" type="presOf" srcId="{07A1D3DE-56A9-48FC-BB6F-87D012A12F5C}" destId="{63852F6E-C71C-4F46-B672-00DAEB3B5AA8}" srcOrd="0" destOrd="0" presId="urn:microsoft.com/office/officeart/2005/8/layout/hList7"/>
    <dgm:cxn modelId="{A3901743-1B13-4FBF-B4D9-3436A19B1C73}" type="presOf" srcId="{AD35EB8F-E98D-44C6-AA34-EC65F67D8F88}" destId="{BFF09CB5-5629-4CE7-BDB2-F90F5D360F33}" srcOrd="0" destOrd="0" presId="urn:microsoft.com/office/officeart/2005/8/layout/hList7"/>
    <dgm:cxn modelId="{B5F2BD46-89FB-4D8F-B8B0-7F8AA6F96BA4}" srcId="{3A2E1366-7236-440E-89D6-6E5676D02E7C}" destId="{37A624D2-9EE6-4650-ACBE-4B76C3721F57}" srcOrd="1" destOrd="0" parTransId="{9723AC2E-D520-41EA-85C8-457A9B5BECC5}" sibTransId="{90365126-486D-4894-97A7-1068AEFFEADC}"/>
    <dgm:cxn modelId="{AA8C2169-870B-40BB-964D-4179FBE03D1E}" srcId="{3A2E1366-7236-440E-89D6-6E5676D02E7C}" destId="{5C2D71BF-0A71-4D53-9182-B62ED83A5676}" srcOrd="0" destOrd="0" parTransId="{A68600D6-8538-4DEA-BC5B-F6344F232BF0}" sibTransId="{871BE0AB-8F0A-4A72-A32A-A49E12E83C16}"/>
    <dgm:cxn modelId="{2F46A54F-ADE1-4CF0-93FD-8EA7AA012738}" type="presOf" srcId="{1110F24E-017A-4027-83DA-F5345414D540}" destId="{B0A0239A-F9E2-4061-ACC4-AB8B08040A1A}" srcOrd="1" destOrd="0" presId="urn:microsoft.com/office/officeart/2005/8/layout/hList7"/>
    <dgm:cxn modelId="{C9558157-30CF-4ECF-A54F-AD8F91047D1A}" type="presOf" srcId="{75FB0ECC-0D8E-48A6-98ED-6B775EC76EEE}" destId="{6E2DA749-9A64-4F89-ADB1-D61F258A5B0B}" srcOrd="1" destOrd="0" presId="urn:microsoft.com/office/officeart/2005/8/layout/hList7"/>
    <dgm:cxn modelId="{F7BA0F7A-2929-4784-8587-059D7A71D62E}" type="presOf" srcId="{3627C9CD-45C4-44E3-980C-23EFEEE0AF43}" destId="{00082BE9-D787-4DA2-91C2-D8C8980A2DD0}" srcOrd="0" destOrd="0" presId="urn:microsoft.com/office/officeart/2005/8/layout/hList7"/>
    <dgm:cxn modelId="{684BDA86-DD0A-4F38-B780-8B6AA1D0D41E}" type="presOf" srcId="{779B883F-F22E-4E0C-AF0C-5EA73C425780}" destId="{3C22A500-379C-47E9-88BF-BA05CA212F0B}" srcOrd="1" destOrd="0" presId="urn:microsoft.com/office/officeart/2005/8/layout/hList7"/>
    <dgm:cxn modelId="{C2C19C8F-1B38-4A73-B8A8-01D00178FC53}" type="presOf" srcId="{871BE0AB-8F0A-4A72-A32A-A49E12E83C16}" destId="{3B6F1FE9-EB42-47C0-A7EC-83D30A8431B0}" srcOrd="0" destOrd="0" presId="urn:microsoft.com/office/officeart/2005/8/layout/hList7"/>
    <dgm:cxn modelId="{B9839190-2145-4EDE-904F-DDEF35D2567C}" type="presOf" srcId="{779B883F-F22E-4E0C-AF0C-5EA73C425780}" destId="{3A76FE41-B76C-42C8-BAAD-E4E8B5AF374B}" srcOrd="0" destOrd="0" presId="urn:microsoft.com/office/officeart/2005/8/layout/hList7"/>
    <dgm:cxn modelId="{78FF5496-69F4-40CC-BAE3-2B4B27096266}" type="presOf" srcId="{A898E6F0-FAE0-4B52-910C-BC967F20C9C3}" destId="{AB75C840-BADF-4159-B1F9-67D11D376EF7}" srcOrd="0" destOrd="0" presId="urn:microsoft.com/office/officeart/2005/8/layout/hList7"/>
    <dgm:cxn modelId="{9297BB9B-D96C-49BF-8555-5D11F89C3223}" type="presOf" srcId="{37A624D2-9EE6-4650-ACBE-4B76C3721F57}" destId="{436DD3A1-9134-4DD9-B477-4ABAC55215CE}" srcOrd="0" destOrd="0" presId="urn:microsoft.com/office/officeart/2005/8/layout/hList7"/>
    <dgm:cxn modelId="{FFD8B0AA-2250-4E51-AE83-E2935CD6B026}" srcId="{3A2E1366-7236-440E-89D6-6E5676D02E7C}" destId="{1110F24E-017A-4027-83DA-F5345414D540}" srcOrd="4" destOrd="0" parTransId="{E3F3B759-369E-4AF6-B238-5EE59F0F9A8E}" sibTransId="{A898E6F0-FAE0-4B52-910C-BC967F20C9C3}"/>
    <dgm:cxn modelId="{67FE97B4-FA52-449B-9F29-D0B73C2D6E3D}" type="presOf" srcId="{5C2D71BF-0A71-4D53-9182-B62ED83A5676}" destId="{BD223344-2C37-4CD5-96F8-0CF6FE2682EE}" srcOrd="0" destOrd="0" presId="urn:microsoft.com/office/officeart/2005/8/layout/hList7"/>
    <dgm:cxn modelId="{7D6F90BC-7956-4FE8-B6A6-3DC796BBB018}" type="presOf" srcId="{5C2D71BF-0A71-4D53-9182-B62ED83A5676}" destId="{B14F2E4B-8303-4B7A-A44C-6790C6014A90}" srcOrd="1" destOrd="0" presId="urn:microsoft.com/office/officeart/2005/8/layout/hList7"/>
    <dgm:cxn modelId="{F26646BE-57A9-4DED-BC05-1D9720D2566B}" type="presOf" srcId="{852F0C41-D051-4909-A21E-9DBBD3E30B30}" destId="{03911916-5036-4E28-BB4E-EB54933C6E8A}" srcOrd="0" destOrd="0" presId="urn:microsoft.com/office/officeart/2005/8/layout/hList7"/>
    <dgm:cxn modelId="{9BA992D6-33B7-418B-8207-BE7CC54E192D}" type="presOf" srcId="{75A06E52-FF11-441F-85D8-76A9E595C7F3}" destId="{7E24AB83-ABA2-458F-A97E-846CE988348F}" srcOrd="0" destOrd="0" presId="urn:microsoft.com/office/officeart/2005/8/layout/hList7"/>
    <dgm:cxn modelId="{5D1B8AD8-176C-4A66-B89F-02D213E8CF93}" srcId="{3A2E1366-7236-440E-89D6-6E5676D02E7C}" destId="{AD35EB8F-E98D-44C6-AA34-EC65F67D8F88}" srcOrd="5" destOrd="0" parTransId="{1922F500-5A4B-486C-AA1D-A06A79C2C341}" sibTransId="{852F0C41-D051-4909-A21E-9DBBD3E30B30}"/>
    <dgm:cxn modelId="{FDED01DB-AD5A-476B-91F9-A2F937F96E1D}" type="presOf" srcId="{3627C9CD-45C4-44E3-980C-23EFEEE0AF43}" destId="{8896AC36-1F2E-496A-855A-E109EB80B1B6}" srcOrd="1" destOrd="0" presId="urn:microsoft.com/office/officeart/2005/8/layout/hList7"/>
    <dgm:cxn modelId="{825614DE-3D74-4C4C-A570-8AB39121820D}" srcId="{3A2E1366-7236-440E-89D6-6E5676D02E7C}" destId="{779B883F-F22E-4E0C-AF0C-5EA73C425780}" srcOrd="6" destOrd="0" parTransId="{F9C1B747-6B6E-4D27-AC8A-E72BDF7CA678}" sibTransId="{1C94E258-AB7F-4B82-9F7B-9B7DEE0EE3D9}"/>
    <dgm:cxn modelId="{B93711E0-61B7-4689-BEC9-558B98E3374A}" srcId="{3A2E1366-7236-440E-89D6-6E5676D02E7C}" destId="{3627C9CD-45C4-44E3-980C-23EFEEE0AF43}" srcOrd="2" destOrd="0" parTransId="{050D8D45-77EE-4667-A857-EBA140EADC6A}" sibTransId="{75A06E52-FF11-441F-85D8-76A9E595C7F3}"/>
    <dgm:cxn modelId="{577147E4-AB66-47AE-821E-9E957D815D42}" type="presOf" srcId="{AD35EB8F-E98D-44C6-AA34-EC65F67D8F88}" destId="{ADEA8A09-C732-4540-88CB-3E12C814FCA5}" srcOrd="1" destOrd="0" presId="urn:microsoft.com/office/officeart/2005/8/layout/hList7"/>
    <dgm:cxn modelId="{B7EF55FC-AD04-409F-8803-ED998D60E397}" type="presOf" srcId="{3A2E1366-7236-440E-89D6-6E5676D02E7C}" destId="{AB5EF16F-618D-444B-A8AC-00FBD7C224C9}" srcOrd="0" destOrd="0" presId="urn:microsoft.com/office/officeart/2005/8/layout/hList7"/>
    <dgm:cxn modelId="{4AD08E2D-1BD6-4407-B44B-514427374CAA}" type="presParOf" srcId="{AB5EF16F-618D-444B-A8AC-00FBD7C224C9}" destId="{385A3CFA-F99A-49CE-BF0F-44A18348DBEB}" srcOrd="0" destOrd="0" presId="urn:microsoft.com/office/officeart/2005/8/layout/hList7"/>
    <dgm:cxn modelId="{CB0845C5-7157-45C0-84E0-7BA800EFC44A}" type="presParOf" srcId="{AB5EF16F-618D-444B-A8AC-00FBD7C224C9}" destId="{916C9D5E-DE2E-4500-89D2-B53D32201AD3}" srcOrd="1" destOrd="0" presId="urn:microsoft.com/office/officeart/2005/8/layout/hList7"/>
    <dgm:cxn modelId="{C3304E07-68E5-4B7B-A7D8-4FB90036B65B}" type="presParOf" srcId="{916C9D5E-DE2E-4500-89D2-B53D32201AD3}" destId="{64D8101F-FA13-44F5-8011-80DBE3F73BED}" srcOrd="0" destOrd="0" presId="urn:microsoft.com/office/officeart/2005/8/layout/hList7"/>
    <dgm:cxn modelId="{C63B742B-3AFC-492B-8379-7B964B614DA8}" type="presParOf" srcId="{64D8101F-FA13-44F5-8011-80DBE3F73BED}" destId="{BD223344-2C37-4CD5-96F8-0CF6FE2682EE}" srcOrd="0" destOrd="0" presId="urn:microsoft.com/office/officeart/2005/8/layout/hList7"/>
    <dgm:cxn modelId="{271E160E-ECBA-4577-99D4-4085612AE003}" type="presParOf" srcId="{64D8101F-FA13-44F5-8011-80DBE3F73BED}" destId="{B14F2E4B-8303-4B7A-A44C-6790C6014A90}" srcOrd="1" destOrd="0" presId="urn:microsoft.com/office/officeart/2005/8/layout/hList7"/>
    <dgm:cxn modelId="{AC7138F9-D1E2-4F30-98D9-6B0AFA16A336}" type="presParOf" srcId="{64D8101F-FA13-44F5-8011-80DBE3F73BED}" destId="{FFD07F9A-DDFB-4BEC-B4A1-1ECBCC23727A}" srcOrd="2" destOrd="0" presId="urn:microsoft.com/office/officeart/2005/8/layout/hList7"/>
    <dgm:cxn modelId="{9153CD9D-D910-4C44-B4F0-C47FF6C08713}" type="presParOf" srcId="{64D8101F-FA13-44F5-8011-80DBE3F73BED}" destId="{66E17A3B-9184-49C3-8695-68A780D03755}" srcOrd="3" destOrd="0" presId="urn:microsoft.com/office/officeart/2005/8/layout/hList7"/>
    <dgm:cxn modelId="{5D047D88-0494-4967-B195-4D87FBC04543}" type="presParOf" srcId="{916C9D5E-DE2E-4500-89D2-B53D32201AD3}" destId="{3B6F1FE9-EB42-47C0-A7EC-83D30A8431B0}" srcOrd="1" destOrd="0" presId="urn:microsoft.com/office/officeart/2005/8/layout/hList7"/>
    <dgm:cxn modelId="{0C3B5D8F-6184-485C-BBDE-8281B5F29A69}" type="presParOf" srcId="{916C9D5E-DE2E-4500-89D2-B53D32201AD3}" destId="{80B5AF5D-C5EF-48AE-A01A-EAA3890937F7}" srcOrd="2" destOrd="0" presId="urn:microsoft.com/office/officeart/2005/8/layout/hList7"/>
    <dgm:cxn modelId="{7A5EEB71-1810-483E-8A5D-55756DFD672C}" type="presParOf" srcId="{80B5AF5D-C5EF-48AE-A01A-EAA3890937F7}" destId="{436DD3A1-9134-4DD9-B477-4ABAC55215CE}" srcOrd="0" destOrd="0" presId="urn:microsoft.com/office/officeart/2005/8/layout/hList7"/>
    <dgm:cxn modelId="{8826702B-71CC-4993-9DE0-5936095392ED}" type="presParOf" srcId="{80B5AF5D-C5EF-48AE-A01A-EAA3890937F7}" destId="{AE9311C6-5FB3-40D8-9252-1CAB01FFC6A9}" srcOrd="1" destOrd="0" presId="urn:microsoft.com/office/officeart/2005/8/layout/hList7"/>
    <dgm:cxn modelId="{E39BBE6F-5495-43A9-8D23-FB828EA06162}" type="presParOf" srcId="{80B5AF5D-C5EF-48AE-A01A-EAA3890937F7}" destId="{24B065E8-6A6E-4505-AA5C-ABB25D21D01B}" srcOrd="2" destOrd="0" presId="urn:microsoft.com/office/officeart/2005/8/layout/hList7"/>
    <dgm:cxn modelId="{E81DF3CD-638E-4E56-9E15-6F011519AD0E}" type="presParOf" srcId="{80B5AF5D-C5EF-48AE-A01A-EAA3890937F7}" destId="{E54C5B50-22DE-4940-BE4B-EE8330E1C254}" srcOrd="3" destOrd="0" presId="urn:microsoft.com/office/officeart/2005/8/layout/hList7"/>
    <dgm:cxn modelId="{0B8104C3-D2C1-4857-8FE3-E323AD625A3A}" type="presParOf" srcId="{916C9D5E-DE2E-4500-89D2-B53D32201AD3}" destId="{36DD018B-4C71-40E6-A765-5DBE2AF12303}" srcOrd="3" destOrd="0" presId="urn:microsoft.com/office/officeart/2005/8/layout/hList7"/>
    <dgm:cxn modelId="{73A3C032-B8C7-49DA-8ABF-F21765E2B5DD}" type="presParOf" srcId="{916C9D5E-DE2E-4500-89D2-B53D32201AD3}" destId="{CC69C799-4A09-439C-B0B3-B8DE280EA937}" srcOrd="4" destOrd="0" presId="urn:microsoft.com/office/officeart/2005/8/layout/hList7"/>
    <dgm:cxn modelId="{0613DC22-28D1-4633-86CF-3174004C36DD}" type="presParOf" srcId="{CC69C799-4A09-439C-B0B3-B8DE280EA937}" destId="{00082BE9-D787-4DA2-91C2-D8C8980A2DD0}" srcOrd="0" destOrd="0" presId="urn:microsoft.com/office/officeart/2005/8/layout/hList7"/>
    <dgm:cxn modelId="{295BC545-7133-4BC1-8871-6E91EAEF764C}" type="presParOf" srcId="{CC69C799-4A09-439C-B0B3-B8DE280EA937}" destId="{8896AC36-1F2E-496A-855A-E109EB80B1B6}" srcOrd="1" destOrd="0" presId="urn:microsoft.com/office/officeart/2005/8/layout/hList7"/>
    <dgm:cxn modelId="{BCF2C5F2-5E86-43F7-B35D-65CC75BF16EC}" type="presParOf" srcId="{CC69C799-4A09-439C-B0B3-B8DE280EA937}" destId="{12790E9C-AEE4-45C1-9DFC-83EACA942D98}" srcOrd="2" destOrd="0" presId="urn:microsoft.com/office/officeart/2005/8/layout/hList7"/>
    <dgm:cxn modelId="{DC378B97-223A-4D2F-AE2E-0CB10F857E41}" type="presParOf" srcId="{CC69C799-4A09-439C-B0B3-B8DE280EA937}" destId="{64A2C43A-E119-4611-BBC8-AD8FA3C22835}" srcOrd="3" destOrd="0" presId="urn:microsoft.com/office/officeart/2005/8/layout/hList7"/>
    <dgm:cxn modelId="{A67B90E6-A149-4D00-995B-96A98D1FD281}" type="presParOf" srcId="{916C9D5E-DE2E-4500-89D2-B53D32201AD3}" destId="{7E24AB83-ABA2-458F-A97E-846CE988348F}" srcOrd="5" destOrd="0" presId="urn:microsoft.com/office/officeart/2005/8/layout/hList7"/>
    <dgm:cxn modelId="{97A6FC90-A796-4F0C-B2AA-4D5000CE7CA9}" type="presParOf" srcId="{916C9D5E-DE2E-4500-89D2-B53D32201AD3}" destId="{D5C0FCA2-3D7D-40EA-B440-C6F118A47779}" srcOrd="6" destOrd="0" presId="urn:microsoft.com/office/officeart/2005/8/layout/hList7"/>
    <dgm:cxn modelId="{4C197A43-60FF-4368-BC79-3E659A3598A6}" type="presParOf" srcId="{D5C0FCA2-3D7D-40EA-B440-C6F118A47779}" destId="{5924570C-8A45-4072-9FAA-B4B1F63BAF36}" srcOrd="0" destOrd="0" presId="urn:microsoft.com/office/officeart/2005/8/layout/hList7"/>
    <dgm:cxn modelId="{2186A3B4-4C50-4400-9EB2-2EC75822DA37}" type="presParOf" srcId="{D5C0FCA2-3D7D-40EA-B440-C6F118A47779}" destId="{6E2DA749-9A64-4F89-ADB1-D61F258A5B0B}" srcOrd="1" destOrd="0" presId="urn:microsoft.com/office/officeart/2005/8/layout/hList7"/>
    <dgm:cxn modelId="{450196FE-E2C2-4EC8-BF22-86309B373D77}" type="presParOf" srcId="{D5C0FCA2-3D7D-40EA-B440-C6F118A47779}" destId="{3279478E-EE8A-4337-A072-C254CEE6F3AB}" srcOrd="2" destOrd="0" presId="urn:microsoft.com/office/officeart/2005/8/layout/hList7"/>
    <dgm:cxn modelId="{46CB2741-4870-44D7-80C0-751545DBCE37}" type="presParOf" srcId="{D5C0FCA2-3D7D-40EA-B440-C6F118A47779}" destId="{37D76596-CC4E-41FE-933F-A10E49F1FDB1}" srcOrd="3" destOrd="0" presId="urn:microsoft.com/office/officeart/2005/8/layout/hList7"/>
    <dgm:cxn modelId="{91514EB0-6CC8-4F5F-8908-204289798CFC}" type="presParOf" srcId="{916C9D5E-DE2E-4500-89D2-B53D32201AD3}" destId="{63852F6E-C71C-4F46-B672-00DAEB3B5AA8}" srcOrd="7" destOrd="0" presId="urn:microsoft.com/office/officeart/2005/8/layout/hList7"/>
    <dgm:cxn modelId="{8A7AEC00-40C2-4ED8-A81E-D51A8A463D9A}" type="presParOf" srcId="{916C9D5E-DE2E-4500-89D2-B53D32201AD3}" destId="{679F46CC-1FA4-45DE-A629-295F4301BAC9}" srcOrd="8" destOrd="0" presId="urn:microsoft.com/office/officeart/2005/8/layout/hList7"/>
    <dgm:cxn modelId="{37FF12D3-6260-4133-B91B-02B5F69D9FF5}" type="presParOf" srcId="{679F46CC-1FA4-45DE-A629-295F4301BAC9}" destId="{5B3B2418-A5B1-4342-B133-B69188CC6080}" srcOrd="0" destOrd="0" presId="urn:microsoft.com/office/officeart/2005/8/layout/hList7"/>
    <dgm:cxn modelId="{2E0FD54D-1FA7-4215-93C3-06DFD8ECBF5B}" type="presParOf" srcId="{679F46CC-1FA4-45DE-A629-295F4301BAC9}" destId="{B0A0239A-F9E2-4061-ACC4-AB8B08040A1A}" srcOrd="1" destOrd="0" presId="urn:microsoft.com/office/officeart/2005/8/layout/hList7"/>
    <dgm:cxn modelId="{5DAAAAFB-199F-4BC4-93A8-D65E39626A40}" type="presParOf" srcId="{679F46CC-1FA4-45DE-A629-295F4301BAC9}" destId="{3796E3E2-B607-4587-A7D1-0966E7B98B77}" srcOrd="2" destOrd="0" presId="urn:microsoft.com/office/officeart/2005/8/layout/hList7"/>
    <dgm:cxn modelId="{5A1F8FED-CA5B-432A-AB5A-3E3A2AEF8574}" type="presParOf" srcId="{679F46CC-1FA4-45DE-A629-295F4301BAC9}" destId="{AFFCA05B-509E-4F73-A815-4AE0D170B247}" srcOrd="3" destOrd="0" presId="urn:microsoft.com/office/officeart/2005/8/layout/hList7"/>
    <dgm:cxn modelId="{A7B7FB4F-E1E2-4501-9C83-F88290FEF4A8}" type="presParOf" srcId="{916C9D5E-DE2E-4500-89D2-B53D32201AD3}" destId="{AB75C840-BADF-4159-B1F9-67D11D376EF7}" srcOrd="9" destOrd="0" presId="urn:microsoft.com/office/officeart/2005/8/layout/hList7"/>
    <dgm:cxn modelId="{C480AB6F-39CF-48A5-87F7-E155D6922B3D}" type="presParOf" srcId="{916C9D5E-DE2E-4500-89D2-B53D32201AD3}" destId="{554AF049-EFC5-4FA6-9DC9-0B8027041D8D}" srcOrd="10" destOrd="0" presId="urn:microsoft.com/office/officeart/2005/8/layout/hList7"/>
    <dgm:cxn modelId="{4C9AE4F5-2009-4334-A505-FDC132378461}" type="presParOf" srcId="{554AF049-EFC5-4FA6-9DC9-0B8027041D8D}" destId="{BFF09CB5-5629-4CE7-BDB2-F90F5D360F33}" srcOrd="0" destOrd="0" presId="urn:microsoft.com/office/officeart/2005/8/layout/hList7"/>
    <dgm:cxn modelId="{376E5979-A4A3-4340-80A9-7F017D506FB8}" type="presParOf" srcId="{554AF049-EFC5-4FA6-9DC9-0B8027041D8D}" destId="{ADEA8A09-C732-4540-88CB-3E12C814FCA5}" srcOrd="1" destOrd="0" presId="urn:microsoft.com/office/officeart/2005/8/layout/hList7"/>
    <dgm:cxn modelId="{0F100A61-94B1-499B-8340-B52FC4AED4A4}" type="presParOf" srcId="{554AF049-EFC5-4FA6-9DC9-0B8027041D8D}" destId="{4F30B14B-E23E-4D69-9A83-C7979E0ECE5A}" srcOrd="2" destOrd="0" presId="urn:microsoft.com/office/officeart/2005/8/layout/hList7"/>
    <dgm:cxn modelId="{6CD52DC4-4CF5-4708-BF7F-34DAF1026EC4}" type="presParOf" srcId="{554AF049-EFC5-4FA6-9DC9-0B8027041D8D}" destId="{BD1F92DD-03DC-4DCE-A86B-4A2407075A70}" srcOrd="3" destOrd="0" presId="urn:microsoft.com/office/officeart/2005/8/layout/hList7"/>
    <dgm:cxn modelId="{E2BB363C-B4F0-4D83-B88E-ED81C3766178}" type="presParOf" srcId="{916C9D5E-DE2E-4500-89D2-B53D32201AD3}" destId="{03911916-5036-4E28-BB4E-EB54933C6E8A}" srcOrd="11" destOrd="0" presId="urn:microsoft.com/office/officeart/2005/8/layout/hList7"/>
    <dgm:cxn modelId="{B4E42439-72F8-463E-8645-86A3B36114C8}" type="presParOf" srcId="{916C9D5E-DE2E-4500-89D2-B53D32201AD3}" destId="{9E789C25-4801-4223-9240-A44937B295CC}" srcOrd="12" destOrd="0" presId="urn:microsoft.com/office/officeart/2005/8/layout/hList7"/>
    <dgm:cxn modelId="{C5698BA6-848A-4BB4-A746-995547EE8093}" type="presParOf" srcId="{9E789C25-4801-4223-9240-A44937B295CC}" destId="{3A76FE41-B76C-42C8-BAAD-E4E8B5AF374B}" srcOrd="0" destOrd="0" presId="urn:microsoft.com/office/officeart/2005/8/layout/hList7"/>
    <dgm:cxn modelId="{15C0A511-9CF5-4F8D-B781-3ED11D6A8E24}" type="presParOf" srcId="{9E789C25-4801-4223-9240-A44937B295CC}" destId="{3C22A500-379C-47E9-88BF-BA05CA212F0B}" srcOrd="1" destOrd="0" presId="urn:microsoft.com/office/officeart/2005/8/layout/hList7"/>
    <dgm:cxn modelId="{04900805-6373-4266-A0F6-D56FB448ED58}" type="presParOf" srcId="{9E789C25-4801-4223-9240-A44937B295CC}" destId="{D738998C-A86D-4737-B707-B3BE3FC9D0BF}" srcOrd="2" destOrd="0" presId="urn:microsoft.com/office/officeart/2005/8/layout/hList7"/>
    <dgm:cxn modelId="{0A08B6AB-BE40-42BD-BE91-AC20101EC606}" type="presParOf" srcId="{9E789C25-4801-4223-9240-A44937B295CC}" destId="{CEB2BDEE-99C7-43FC-8E08-2CFE378972B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2E1366-7236-440E-89D6-6E5676D02E7C}" type="doc">
      <dgm:prSet loTypeId="urn:microsoft.com/office/officeart/2005/8/layout/hList7" loCatId="process" qsTypeId="urn:microsoft.com/office/officeart/2005/8/quickstyle/simple1" qsCatId="simple" csTypeId="urn:microsoft.com/office/officeart/2005/8/colors/accent1_1" csCatId="accent1" phldr="1"/>
      <dgm:spPr/>
      <dgm:t>
        <a:bodyPr/>
        <a:lstStyle/>
        <a:p>
          <a:endParaRPr lang="en-IN"/>
        </a:p>
      </dgm:t>
    </dgm:pt>
    <dgm:pt modelId="{5C2D71BF-0A71-4D53-9182-B62ED83A5676}">
      <dgm:prSet phldrT="[Text]" custT="1"/>
      <dgm:spPr/>
      <dgm:t>
        <a:bodyPr/>
        <a:lstStyle/>
        <a:p>
          <a:pPr algn="l">
            <a:buClrTx/>
            <a:buSzTx/>
            <a:buFontTx/>
            <a:buNone/>
          </a:pPr>
          <a:endParaRPr lang="en-IN" sz="1000" b="1" kern="1200">
            <a:solidFill>
              <a:srgbClr val="10479B"/>
            </a:solidFill>
            <a:latin typeface="Optima" panose="02000503060000020004"/>
            <a:ea typeface="+mn-ea"/>
            <a:cs typeface="+mn-cs"/>
          </a:endParaRPr>
        </a:p>
      </dgm:t>
    </dgm:pt>
    <dgm:pt modelId="{A68600D6-8538-4DEA-BC5B-F6344F232BF0}" type="parTrans" cxnId="{AA8C2169-870B-40BB-964D-4179FBE03D1E}">
      <dgm:prSet/>
      <dgm:spPr/>
      <dgm:t>
        <a:bodyPr/>
        <a:lstStyle/>
        <a:p>
          <a:endParaRPr lang="en-IN"/>
        </a:p>
      </dgm:t>
    </dgm:pt>
    <dgm:pt modelId="{871BE0AB-8F0A-4A72-A32A-A49E12E83C16}" type="sibTrans" cxnId="{AA8C2169-870B-40BB-964D-4179FBE03D1E}">
      <dgm:prSet/>
      <dgm:spPr/>
      <dgm:t>
        <a:bodyPr/>
        <a:lstStyle/>
        <a:p>
          <a:endParaRPr lang="en-IN"/>
        </a:p>
      </dgm:t>
    </dgm:pt>
    <dgm:pt modelId="{37A624D2-9EE6-4650-ACBE-4B76C3721F57}">
      <dgm:prSet/>
      <dgm:spPr/>
      <dgm:t>
        <a:bodyPr/>
        <a:lstStyle/>
        <a:p>
          <a:endParaRPr lang="en-IN"/>
        </a:p>
      </dgm:t>
    </dgm:pt>
    <dgm:pt modelId="{9723AC2E-D520-41EA-85C8-457A9B5BECC5}" type="parTrans" cxnId="{B5F2BD46-89FB-4D8F-B8B0-7F8AA6F96BA4}">
      <dgm:prSet/>
      <dgm:spPr/>
      <dgm:t>
        <a:bodyPr/>
        <a:lstStyle/>
        <a:p>
          <a:endParaRPr lang="en-IN"/>
        </a:p>
      </dgm:t>
    </dgm:pt>
    <dgm:pt modelId="{90365126-486D-4894-97A7-1068AEFFEADC}" type="sibTrans" cxnId="{B5F2BD46-89FB-4D8F-B8B0-7F8AA6F96BA4}">
      <dgm:prSet/>
      <dgm:spPr/>
      <dgm:t>
        <a:bodyPr/>
        <a:lstStyle/>
        <a:p>
          <a:endParaRPr lang="en-IN"/>
        </a:p>
      </dgm:t>
    </dgm:pt>
    <dgm:pt modelId="{3627C9CD-45C4-44E3-980C-23EFEEE0AF43}">
      <dgm:prSet/>
      <dgm:spPr/>
      <dgm:t>
        <a:bodyPr/>
        <a:lstStyle/>
        <a:p>
          <a:endParaRPr lang="en-IN"/>
        </a:p>
      </dgm:t>
    </dgm:pt>
    <dgm:pt modelId="{050D8D45-77EE-4667-A857-EBA140EADC6A}" type="parTrans" cxnId="{B93711E0-61B7-4689-BEC9-558B98E3374A}">
      <dgm:prSet/>
      <dgm:spPr/>
      <dgm:t>
        <a:bodyPr/>
        <a:lstStyle/>
        <a:p>
          <a:endParaRPr lang="en-IN"/>
        </a:p>
      </dgm:t>
    </dgm:pt>
    <dgm:pt modelId="{75A06E52-FF11-441F-85D8-76A9E595C7F3}" type="sibTrans" cxnId="{B93711E0-61B7-4689-BEC9-558B98E3374A}">
      <dgm:prSet/>
      <dgm:spPr/>
      <dgm:t>
        <a:bodyPr/>
        <a:lstStyle/>
        <a:p>
          <a:endParaRPr lang="en-IN"/>
        </a:p>
      </dgm:t>
    </dgm:pt>
    <dgm:pt modelId="{75FB0ECC-0D8E-48A6-98ED-6B775EC76EEE}">
      <dgm:prSet/>
      <dgm:spPr/>
      <dgm:t>
        <a:bodyPr/>
        <a:lstStyle/>
        <a:p>
          <a:endParaRPr lang="en-IN"/>
        </a:p>
      </dgm:t>
    </dgm:pt>
    <dgm:pt modelId="{23DC72DC-9B69-44A7-B5D6-F41D4B0326EF}" type="parTrans" cxnId="{F80CC120-5A7C-4CA7-A779-0411D5D46268}">
      <dgm:prSet/>
      <dgm:spPr/>
      <dgm:t>
        <a:bodyPr/>
        <a:lstStyle/>
        <a:p>
          <a:endParaRPr lang="en-IN"/>
        </a:p>
      </dgm:t>
    </dgm:pt>
    <dgm:pt modelId="{07A1D3DE-56A9-48FC-BB6F-87D012A12F5C}" type="sibTrans" cxnId="{F80CC120-5A7C-4CA7-A779-0411D5D46268}">
      <dgm:prSet/>
      <dgm:spPr/>
      <dgm:t>
        <a:bodyPr/>
        <a:lstStyle/>
        <a:p>
          <a:endParaRPr lang="en-IN"/>
        </a:p>
      </dgm:t>
    </dgm:pt>
    <dgm:pt modelId="{1110F24E-017A-4027-83DA-F5345414D540}">
      <dgm:prSet/>
      <dgm:spPr/>
      <dgm:t>
        <a:bodyPr/>
        <a:lstStyle/>
        <a:p>
          <a:endParaRPr lang="en-IN"/>
        </a:p>
      </dgm:t>
    </dgm:pt>
    <dgm:pt modelId="{E3F3B759-369E-4AF6-B238-5EE59F0F9A8E}" type="parTrans" cxnId="{FFD8B0AA-2250-4E51-AE83-E2935CD6B026}">
      <dgm:prSet/>
      <dgm:spPr/>
      <dgm:t>
        <a:bodyPr/>
        <a:lstStyle/>
        <a:p>
          <a:endParaRPr lang="en-IN"/>
        </a:p>
      </dgm:t>
    </dgm:pt>
    <dgm:pt modelId="{A898E6F0-FAE0-4B52-910C-BC967F20C9C3}" type="sibTrans" cxnId="{FFD8B0AA-2250-4E51-AE83-E2935CD6B026}">
      <dgm:prSet/>
      <dgm:spPr/>
      <dgm:t>
        <a:bodyPr/>
        <a:lstStyle/>
        <a:p>
          <a:endParaRPr lang="en-IN"/>
        </a:p>
      </dgm:t>
    </dgm:pt>
    <dgm:pt modelId="{AD35EB8F-E98D-44C6-AA34-EC65F67D8F88}">
      <dgm:prSet/>
      <dgm:spPr/>
      <dgm:t>
        <a:bodyPr/>
        <a:lstStyle/>
        <a:p>
          <a:endParaRPr lang="en-IN"/>
        </a:p>
      </dgm:t>
    </dgm:pt>
    <dgm:pt modelId="{1922F500-5A4B-486C-AA1D-A06A79C2C341}" type="parTrans" cxnId="{5D1B8AD8-176C-4A66-B89F-02D213E8CF93}">
      <dgm:prSet/>
      <dgm:spPr/>
      <dgm:t>
        <a:bodyPr/>
        <a:lstStyle/>
        <a:p>
          <a:endParaRPr lang="en-IN"/>
        </a:p>
      </dgm:t>
    </dgm:pt>
    <dgm:pt modelId="{852F0C41-D051-4909-A21E-9DBBD3E30B30}" type="sibTrans" cxnId="{5D1B8AD8-176C-4A66-B89F-02D213E8CF93}">
      <dgm:prSet/>
      <dgm:spPr/>
      <dgm:t>
        <a:bodyPr/>
        <a:lstStyle/>
        <a:p>
          <a:endParaRPr lang="en-IN"/>
        </a:p>
      </dgm:t>
    </dgm:pt>
    <dgm:pt modelId="{779B883F-F22E-4E0C-AF0C-5EA73C425780}">
      <dgm:prSet/>
      <dgm:spPr/>
      <dgm:t>
        <a:bodyPr/>
        <a:lstStyle/>
        <a:p>
          <a:endParaRPr lang="en-IN"/>
        </a:p>
      </dgm:t>
    </dgm:pt>
    <dgm:pt modelId="{F9C1B747-6B6E-4D27-AC8A-E72BDF7CA678}" type="parTrans" cxnId="{825614DE-3D74-4C4C-A570-8AB39121820D}">
      <dgm:prSet/>
      <dgm:spPr/>
      <dgm:t>
        <a:bodyPr/>
        <a:lstStyle/>
        <a:p>
          <a:endParaRPr lang="en-IN"/>
        </a:p>
      </dgm:t>
    </dgm:pt>
    <dgm:pt modelId="{1C94E258-AB7F-4B82-9F7B-9B7DEE0EE3D9}" type="sibTrans" cxnId="{825614DE-3D74-4C4C-A570-8AB39121820D}">
      <dgm:prSet/>
      <dgm:spPr/>
      <dgm:t>
        <a:bodyPr/>
        <a:lstStyle/>
        <a:p>
          <a:endParaRPr lang="en-IN"/>
        </a:p>
      </dgm:t>
    </dgm:pt>
    <dgm:pt modelId="{AB5EF16F-618D-444B-A8AC-00FBD7C224C9}" type="pres">
      <dgm:prSet presAssocID="{3A2E1366-7236-440E-89D6-6E5676D02E7C}" presName="Name0" presStyleCnt="0">
        <dgm:presLayoutVars>
          <dgm:dir/>
          <dgm:resizeHandles val="exact"/>
        </dgm:presLayoutVars>
      </dgm:prSet>
      <dgm:spPr/>
    </dgm:pt>
    <dgm:pt modelId="{385A3CFA-F99A-49CE-BF0F-44A18348DBEB}" type="pres">
      <dgm:prSet presAssocID="{3A2E1366-7236-440E-89D6-6E5676D02E7C}" presName="fgShape" presStyleLbl="fgShp" presStyleIdx="0" presStyleCnt="1" custScaleY="69156" custLinFactY="-1163" custLinFactNeighborX="-608" custLinFactNeighborY="-100000"/>
      <dgm:spPr>
        <a:solidFill>
          <a:schemeClr val="accent5"/>
        </a:solidFill>
      </dgm:spPr>
    </dgm:pt>
    <dgm:pt modelId="{916C9D5E-DE2E-4500-89D2-B53D32201AD3}" type="pres">
      <dgm:prSet presAssocID="{3A2E1366-7236-440E-89D6-6E5676D02E7C}" presName="linComp" presStyleCnt="0"/>
      <dgm:spPr/>
    </dgm:pt>
    <dgm:pt modelId="{64D8101F-FA13-44F5-8011-80DBE3F73BED}" type="pres">
      <dgm:prSet presAssocID="{5C2D71BF-0A71-4D53-9182-B62ED83A5676}" presName="compNode" presStyleCnt="0"/>
      <dgm:spPr/>
    </dgm:pt>
    <dgm:pt modelId="{BD223344-2C37-4CD5-96F8-0CF6FE2682EE}" type="pres">
      <dgm:prSet presAssocID="{5C2D71BF-0A71-4D53-9182-B62ED83A5676}" presName="bkgdShape" presStyleLbl="node1" presStyleIdx="0" presStyleCnt="7" custLinFactNeighborX="2088" custLinFactNeighborY="3416"/>
      <dgm:spPr/>
    </dgm:pt>
    <dgm:pt modelId="{B14F2E4B-8303-4B7A-A44C-6790C6014A90}" type="pres">
      <dgm:prSet presAssocID="{5C2D71BF-0A71-4D53-9182-B62ED83A5676}" presName="nodeTx" presStyleLbl="node1" presStyleIdx="0" presStyleCnt="7">
        <dgm:presLayoutVars>
          <dgm:bulletEnabled val="1"/>
        </dgm:presLayoutVars>
      </dgm:prSet>
      <dgm:spPr/>
    </dgm:pt>
    <dgm:pt modelId="{FFD07F9A-DDFB-4BEC-B4A1-1ECBCC23727A}" type="pres">
      <dgm:prSet presAssocID="{5C2D71BF-0A71-4D53-9182-B62ED83A5676}" presName="invisiNode" presStyleLbl="node1" presStyleIdx="0" presStyleCnt="7"/>
      <dgm:spPr/>
    </dgm:pt>
    <dgm:pt modelId="{66E17A3B-9184-49C3-8695-68A780D03755}" type="pres">
      <dgm:prSet presAssocID="{5C2D71BF-0A71-4D53-9182-B62ED83A5676}" presName="imagNode" presStyleLbl="fgImgPlace1" presStyleIdx="0" presStyleCnt="7" custScaleX="62189" custScaleY="33210" custLinFactNeighborX="2222" custLinFactNeighborY="-26508"/>
      <dgm:spPr/>
    </dgm:pt>
    <dgm:pt modelId="{3B6F1FE9-EB42-47C0-A7EC-83D30A8431B0}" type="pres">
      <dgm:prSet presAssocID="{871BE0AB-8F0A-4A72-A32A-A49E12E83C16}" presName="sibTrans" presStyleLbl="sibTrans2D1" presStyleIdx="0" presStyleCnt="0"/>
      <dgm:spPr/>
    </dgm:pt>
    <dgm:pt modelId="{80B5AF5D-C5EF-48AE-A01A-EAA3890937F7}" type="pres">
      <dgm:prSet presAssocID="{37A624D2-9EE6-4650-ACBE-4B76C3721F57}" presName="compNode" presStyleCnt="0"/>
      <dgm:spPr/>
    </dgm:pt>
    <dgm:pt modelId="{436DD3A1-9134-4DD9-B477-4ABAC55215CE}" type="pres">
      <dgm:prSet presAssocID="{37A624D2-9EE6-4650-ACBE-4B76C3721F57}" presName="bkgdShape" presStyleLbl="node1" presStyleIdx="1" presStyleCnt="7"/>
      <dgm:spPr/>
    </dgm:pt>
    <dgm:pt modelId="{AE9311C6-5FB3-40D8-9252-1CAB01FFC6A9}" type="pres">
      <dgm:prSet presAssocID="{37A624D2-9EE6-4650-ACBE-4B76C3721F57}" presName="nodeTx" presStyleLbl="node1" presStyleIdx="1" presStyleCnt="7">
        <dgm:presLayoutVars>
          <dgm:bulletEnabled val="1"/>
        </dgm:presLayoutVars>
      </dgm:prSet>
      <dgm:spPr/>
    </dgm:pt>
    <dgm:pt modelId="{24B065E8-6A6E-4505-AA5C-ABB25D21D01B}" type="pres">
      <dgm:prSet presAssocID="{37A624D2-9EE6-4650-ACBE-4B76C3721F57}" presName="invisiNode" presStyleLbl="node1" presStyleIdx="1" presStyleCnt="7"/>
      <dgm:spPr/>
    </dgm:pt>
    <dgm:pt modelId="{E54C5B50-22DE-4940-BE4B-EE8330E1C254}" type="pres">
      <dgm:prSet presAssocID="{37A624D2-9EE6-4650-ACBE-4B76C3721F57}" presName="imagNode" presStyleLbl="fgImgPlace1" presStyleIdx="1" presStyleCnt="7" custScaleX="62189" custScaleY="33210" custLinFactNeighborX="1126" custLinFactNeighborY="-26182"/>
      <dgm:spPr/>
    </dgm:pt>
    <dgm:pt modelId="{36DD018B-4C71-40E6-A765-5DBE2AF12303}" type="pres">
      <dgm:prSet presAssocID="{90365126-486D-4894-97A7-1068AEFFEADC}" presName="sibTrans" presStyleLbl="sibTrans2D1" presStyleIdx="0" presStyleCnt="0"/>
      <dgm:spPr/>
    </dgm:pt>
    <dgm:pt modelId="{CC69C799-4A09-439C-B0B3-B8DE280EA937}" type="pres">
      <dgm:prSet presAssocID="{3627C9CD-45C4-44E3-980C-23EFEEE0AF43}" presName="compNode" presStyleCnt="0"/>
      <dgm:spPr/>
    </dgm:pt>
    <dgm:pt modelId="{00082BE9-D787-4DA2-91C2-D8C8980A2DD0}" type="pres">
      <dgm:prSet presAssocID="{3627C9CD-45C4-44E3-980C-23EFEEE0AF43}" presName="bkgdShape" presStyleLbl="node1" presStyleIdx="2" presStyleCnt="7" custLinFactNeighborX="-1058" custLinFactNeighborY="-6195"/>
      <dgm:spPr/>
    </dgm:pt>
    <dgm:pt modelId="{8896AC36-1F2E-496A-855A-E109EB80B1B6}" type="pres">
      <dgm:prSet presAssocID="{3627C9CD-45C4-44E3-980C-23EFEEE0AF43}" presName="nodeTx" presStyleLbl="node1" presStyleIdx="2" presStyleCnt="7">
        <dgm:presLayoutVars>
          <dgm:bulletEnabled val="1"/>
        </dgm:presLayoutVars>
      </dgm:prSet>
      <dgm:spPr/>
    </dgm:pt>
    <dgm:pt modelId="{12790E9C-AEE4-45C1-9DFC-83EACA942D98}" type="pres">
      <dgm:prSet presAssocID="{3627C9CD-45C4-44E3-980C-23EFEEE0AF43}" presName="invisiNode" presStyleLbl="node1" presStyleIdx="2" presStyleCnt="7"/>
      <dgm:spPr/>
    </dgm:pt>
    <dgm:pt modelId="{64A2C43A-E119-4611-BBC8-AD8FA3C22835}" type="pres">
      <dgm:prSet presAssocID="{3627C9CD-45C4-44E3-980C-23EFEEE0AF43}" presName="imagNode" presStyleLbl="fgImgPlace1" presStyleIdx="2" presStyleCnt="7" custScaleX="62189" custScaleY="33210" custLinFactNeighborX="-592" custLinFactNeighborY="-26182"/>
      <dgm:spPr/>
    </dgm:pt>
    <dgm:pt modelId="{7E24AB83-ABA2-458F-A97E-846CE988348F}" type="pres">
      <dgm:prSet presAssocID="{75A06E52-FF11-441F-85D8-76A9E595C7F3}" presName="sibTrans" presStyleLbl="sibTrans2D1" presStyleIdx="0" presStyleCnt="0"/>
      <dgm:spPr/>
    </dgm:pt>
    <dgm:pt modelId="{D5C0FCA2-3D7D-40EA-B440-C6F118A47779}" type="pres">
      <dgm:prSet presAssocID="{75FB0ECC-0D8E-48A6-98ED-6B775EC76EEE}" presName="compNode" presStyleCnt="0"/>
      <dgm:spPr/>
    </dgm:pt>
    <dgm:pt modelId="{5924570C-8A45-4072-9FAA-B4B1F63BAF36}" type="pres">
      <dgm:prSet presAssocID="{75FB0ECC-0D8E-48A6-98ED-6B775EC76EEE}" presName="bkgdShape" presStyleLbl="node1" presStyleIdx="3" presStyleCnt="7"/>
      <dgm:spPr/>
    </dgm:pt>
    <dgm:pt modelId="{6E2DA749-9A64-4F89-ADB1-D61F258A5B0B}" type="pres">
      <dgm:prSet presAssocID="{75FB0ECC-0D8E-48A6-98ED-6B775EC76EEE}" presName="nodeTx" presStyleLbl="node1" presStyleIdx="3" presStyleCnt="7">
        <dgm:presLayoutVars>
          <dgm:bulletEnabled val="1"/>
        </dgm:presLayoutVars>
      </dgm:prSet>
      <dgm:spPr/>
    </dgm:pt>
    <dgm:pt modelId="{3279478E-EE8A-4337-A072-C254CEE6F3AB}" type="pres">
      <dgm:prSet presAssocID="{75FB0ECC-0D8E-48A6-98ED-6B775EC76EEE}" presName="invisiNode" presStyleLbl="node1" presStyleIdx="3" presStyleCnt="7"/>
      <dgm:spPr/>
    </dgm:pt>
    <dgm:pt modelId="{37D76596-CC4E-41FE-933F-A10E49F1FDB1}" type="pres">
      <dgm:prSet presAssocID="{75FB0ECC-0D8E-48A6-98ED-6B775EC76EEE}" presName="imagNode" presStyleLbl="fgImgPlace1" presStyleIdx="3" presStyleCnt="7" custScaleX="62189" custScaleY="33210" custLinFactNeighborX="3628" custLinFactNeighborY="-26182"/>
      <dgm:spPr/>
    </dgm:pt>
    <dgm:pt modelId="{63852F6E-C71C-4F46-B672-00DAEB3B5AA8}" type="pres">
      <dgm:prSet presAssocID="{07A1D3DE-56A9-48FC-BB6F-87D012A12F5C}" presName="sibTrans" presStyleLbl="sibTrans2D1" presStyleIdx="0" presStyleCnt="0"/>
      <dgm:spPr/>
    </dgm:pt>
    <dgm:pt modelId="{679F46CC-1FA4-45DE-A629-295F4301BAC9}" type="pres">
      <dgm:prSet presAssocID="{1110F24E-017A-4027-83DA-F5345414D540}" presName="compNode" presStyleCnt="0"/>
      <dgm:spPr/>
    </dgm:pt>
    <dgm:pt modelId="{5B3B2418-A5B1-4342-B133-B69188CC6080}" type="pres">
      <dgm:prSet presAssocID="{1110F24E-017A-4027-83DA-F5345414D540}" presName="bkgdShape" presStyleLbl="node1" presStyleIdx="4" presStyleCnt="7"/>
      <dgm:spPr/>
    </dgm:pt>
    <dgm:pt modelId="{B0A0239A-F9E2-4061-ACC4-AB8B08040A1A}" type="pres">
      <dgm:prSet presAssocID="{1110F24E-017A-4027-83DA-F5345414D540}" presName="nodeTx" presStyleLbl="node1" presStyleIdx="4" presStyleCnt="7">
        <dgm:presLayoutVars>
          <dgm:bulletEnabled val="1"/>
        </dgm:presLayoutVars>
      </dgm:prSet>
      <dgm:spPr/>
    </dgm:pt>
    <dgm:pt modelId="{3796E3E2-B607-4587-A7D1-0966E7B98B77}" type="pres">
      <dgm:prSet presAssocID="{1110F24E-017A-4027-83DA-F5345414D540}" presName="invisiNode" presStyleLbl="node1" presStyleIdx="4" presStyleCnt="7"/>
      <dgm:spPr/>
    </dgm:pt>
    <dgm:pt modelId="{AFFCA05B-509E-4F73-A815-4AE0D170B247}" type="pres">
      <dgm:prSet presAssocID="{1110F24E-017A-4027-83DA-F5345414D540}" presName="imagNode" presStyleLbl="fgImgPlace1" presStyleIdx="4" presStyleCnt="7" custScaleX="62189" custScaleY="33210" custLinFactNeighborX="-449" custLinFactNeighborY="-25527"/>
      <dgm:spPr/>
    </dgm:pt>
    <dgm:pt modelId="{AB75C840-BADF-4159-B1F9-67D11D376EF7}" type="pres">
      <dgm:prSet presAssocID="{A898E6F0-FAE0-4B52-910C-BC967F20C9C3}" presName="sibTrans" presStyleLbl="sibTrans2D1" presStyleIdx="0" presStyleCnt="0"/>
      <dgm:spPr/>
    </dgm:pt>
    <dgm:pt modelId="{554AF049-EFC5-4FA6-9DC9-0B8027041D8D}" type="pres">
      <dgm:prSet presAssocID="{AD35EB8F-E98D-44C6-AA34-EC65F67D8F88}" presName="compNode" presStyleCnt="0"/>
      <dgm:spPr/>
    </dgm:pt>
    <dgm:pt modelId="{BFF09CB5-5629-4CE7-BDB2-F90F5D360F33}" type="pres">
      <dgm:prSet presAssocID="{AD35EB8F-E98D-44C6-AA34-EC65F67D8F88}" presName="bkgdShape" presStyleLbl="node1" presStyleIdx="5" presStyleCnt="7"/>
      <dgm:spPr/>
    </dgm:pt>
    <dgm:pt modelId="{ADEA8A09-C732-4540-88CB-3E12C814FCA5}" type="pres">
      <dgm:prSet presAssocID="{AD35EB8F-E98D-44C6-AA34-EC65F67D8F88}" presName="nodeTx" presStyleLbl="node1" presStyleIdx="5" presStyleCnt="7">
        <dgm:presLayoutVars>
          <dgm:bulletEnabled val="1"/>
        </dgm:presLayoutVars>
      </dgm:prSet>
      <dgm:spPr/>
    </dgm:pt>
    <dgm:pt modelId="{4F30B14B-E23E-4D69-9A83-C7979E0ECE5A}" type="pres">
      <dgm:prSet presAssocID="{AD35EB8F-E98D-44C6-AA34-EC65F67D8F88}" presName="invisiNode" presStyleLbl="node1" presStyleIdx="5" presStyleCnt="7"/>
      <dgm:spPr/>
    </dgm:pt>
    <dgm:pt modelId="{BD1F92DD-03DC-4DCE-A86B-4A2407075A70}" type="pres">
      <dgm:prSet presAssocID="{AD35EB8F-E98D-44C6-AA34-EC65F67D8F88}" presName="imagNode" presStyleLbl="fgImgPlace1" presStyleIdx="5" presStyleCnt="7" custScaleX="62189" custScaleY="33210" custLinFactNeighborX="-2095" custLinFactNeighborY="-25419"/>
      <dgm:spPr/>
    </dgm:pt>
    <dgm:pt modelId="{03911916-5036-4E28-BB4E-EB54933C6E8A}" type="pres">
      <dgm:prSet presAssocID="{852F0C41-D051-4909-A21E-9DBBD3E30B30}" presName="sibTrans" presStyleLbl="sibTrans2D1" presStyleIdx="0" presStyleCnt="0"/>
      <dgm:spPr/>
    </dgm:pt>
    <dgm:pt modelId="{9E789C25-4801-4223-9240-A44937B295CC}" type="pres">
      <dgm:prSet presAssocID="{779B883F-F22E-4E0C-AF0C-5EA73C425780}" presName="compNode" presStyleCnt="0"/>
      <dgm:spPr/>
    </dgm:pt>
    <dgm:pt modelId="{3A76FE41-B76C-42C8-BAAD-E4E8B5AF374B}" type="pres">
      <dgm:prSet presAssocID="{779B883F-F22E-4E0C-AF0C-5EA73C425780}" presName="bkgdShape" presStyleLbl="node1" presStyleIdx="6" presStyleCnt="7"/>
      <dgm:spPr/>
    </dgm:pt>
    <dgm:pt modelId="{3C22A500-379C-47E9-88BF-BA05CA212F0B}" type="pres">
      <dgm:prSet presAssocID="{779B883F-F22E-4E0C-AF0C-5EA73C425780}" presName="nodeTx" presStyleLbl="node1" presStyleIdx="6" presStyleCnt="7">
        <dgm:presLayoutVars>
          <dgm:bulletEnabled val="1"/>
        </dgm:presLayoutVars>
      </dgm:prSet>
      <dgm:spPr/>
    </dgm:pt>
    <dgm:pt modelId="{D738998C-A86D-4737-B707-B3BE3FC9D0BF}" type="pres">
      <dgm:prSet presAssocID="{779B883F-F22E-4E0C-AF0C-5EA73C425780}" presName="invisiNode" presStyleLbl="node1" presStyleIdx="6" presStyleCnt="7"/>
      <dgm:spPr/>
    </dgm:pt>
    <dgm:pt modelId="{CEB2BDEE-99C7-43FC-8E08-2CFE378972BD}" type="pres">
      <dgm:prSet presAssocID="{779B883F-F22E-4E0C-AF0C-5EA73C425780}" presName="imagNode" presStyleLbl="fgImgPlace1" presStyleIdx="6" presStyleCnt="7" custScaleX="62189" custScaleY="33210" custLinFactNeighborX="-5721" custLinFactNeighborY="-25527"/>
      <dgm:spPr/>
    </dgm:pt>
  </dgm:ptLst>
  <dgm:cxnLst>
    <dgm:cxn modelId="{204A1800-6562-4BE3-9949-B702F8AF739C}" type="presOf" srcId="{1110F24E-017A-4027-83DA-F5345414D540}" destId="{5B3B2418-A5B1-4342-B133-B69188CC6080}" srcOrd="0" destOrd="0" presId="urn:microsoft.com/office/officeart/2005/8/layout/hList7"/>
    <dgm:cxn modelId="{6BA18101-5F3B-434A-AA40-F04291E1C467}" type="presOf" srcId="{75FB0ECC-0D8E-48A6-98ED-6B775EC76EEE}" destId="{5924570C-8A45-4072-9FAA-B4B1F63BAF36}" srcOrd="0" destOrd="0" presId="urn:microsoft.com/office/officeart/2005/8/layout/hList7"/>
    <dgm:cxn modelId="{6681DB16-DD22-4655-A92B-AC738F2D838C}" type="presOf" srcId="{90365126-486D-4894-97A7-1068AEFFEADC}" destId="{36DD018B-4C71-40E6-A765-5DBE2AF12303}" srcOrd="0" destOrd="0" presId="urn:microsoft.com/office/officeart/2005/8/layout/hList7"/>
    <dgm:cxn modelId="{F80CC120-5A7C-4CA7-A779-0411D5D46268}" srcId="{3A2E1366-7236-440E-89D6-6E5676D02E7C}" destId="{75FB0ECC-0D8E-48A6-98ED-6B775EC76EEE}" srcOrd="3" destOrd="0" parTransId="{23DC72DC-9B69-44A7-B5D6-F41D4B0326EF}" sibTransId="{07A1D3DE-56A9-48FC-BB6F-87D012A12F5C}"/>
    <dgm:cxn modelId="{B7219C3C-9613-48A8-88B2-DED7630DCEA8}" type="presOf" srcId="{37A624D2-9EE6-4650-ACBE-4B76C3721F57}" destId="{AE9311C6-5FB3-40D8-9252-1CAB01FFC6A9}" srcOrd="1" destOrd="0" presId="urn:microsoft.com/office/officeart/2005/8/layout/hList7"/>
    <dgm:cxn modelId="{507C9F40-6D4C-47EC-868E-BD8926C3E225}" type="presOf" srcId="{07A1D3DE-56A9-48FC-BB6F-87D012A12F5C}" destId="{63852F6E-C71C-4F46-B672-00DAEB3B5AA8}" srcOrd="0" destOrd="0" presId="urn:microsoft.com/office/officeart/2005/8/layout/hList7"/>
    <dgm:cxn modelId="{A3901743-1B13-4FBF-B4D9-3436A19B1C73}" type="presOf" srcId="{AD35EB8F-E98D-44C6-AA34-EC65F67D8F88}" destId="{BFF09CB5-5629-4CE7-BDB2-F90F5D360F33}" srcOrd="0" destOrd="0" presId="urn:microsoft.com/office/officeart/2005/8/layout/hList7"/>
    <dgm:cxn modelId="{B5F2BD46-89FB-4D8F-B8B0-7F8AA6F96BA4}" srcId="{3A2E1366-7236-440E-89D6-6E5676D02E7C}" destId="{37A624D2-9EE6-4650-ACBE-4B76C3721F57}" srcOrd="1" destOrd="0" parTransId="{9723AC2E-D520-41EA-85C8-457A9B5BECC5}" sibTransId="{90365126-486D-4894-97A7-1068AEFFEADC}"/>
    <dgm:cxn modelId="{AA8C2169-870B-40BB-964D-4179FBE03D1E}" srcId="{3A2E1366-7236-440E-89D6-6E5676D02E7C}" destId="{5C2D71BF-0A71-4D53-9182-B62ED83A5676}" srcOrd="0" destOrd="0" parTransId="{A68600D6-8538-4DEA-BC5B-F6344F232BF0}" sibTransId="{871BE0AB-8F0A-4A72-A32A-A49E12E83C16}"/>
    <dgm:cxn modelId="{2F46A54F-ADE1-4CF0-93FD-8EA7AA012738}" type="presOf" srcId="{1110F24E-017A-4027-83DA-F5345414D540}" destId="{B0A0239A-F9E2-4061-ACC4-AB8B08040A1A}" srcOrd="1" destOrd="0" presId="urn:microsoft.com/office/officeart/2005/8/layout/hList7"/>
    <dgm:cxn modelId="{C9558157-30CF-4ECF-A54F-AD8F91047D1A}" type="presOf" srcId="{75FB0ECC-0D8E-48A6-98ED-6B775EC76EEE}" destId="{6E2DA749-9A64-4F89-ADB1-D61F258A5B0B}" srcOrd="1" destOrd="0" presId="urn:microsoft.com/office/officeart/2005/8/layout/hList7"/>
    <dgm:cxn modelId="{F7BA0F7A-2929-4784-8587-059D7A71D62E}" type="presOf" srcId="{3627C9CD-45C4-44E3-980C-23EFEEE0AF43}" destId="{00082BE9-D787-4DA2-91C2-D8C8980A2DD0}" srcOrd="0" destOrd="0" presId="urn:microsoft.com/office/officeart/2005/8/layout/hList7"/>
    <dgm:cxn modelId="{684BDA86-DD0A-4F38-B780-8B6AA1D0D41E}" type="presOf" srcId="{779B883F-F22E-4E0C-AF0C-5EA73C425780}" destId="{3C22A500-379C-47E9-88BF-BA05CA212F0B}" srcOrd="1" destOrd="0" presId="urn:microsoft.com/office/officeart/2005/8/layout/hList7"/>
    <dgm:cxn modelId="{C2C19C8F-1B38-4A73-B8A8-01D00178FC53}" type="presOf" srcId="{871BE0AB-8F0A-4A72-A32A-A49E12E83C16}" destId="{3B6F1FE9-EB42-47C0-A7EC-83D30A8431B0}" srcOrd="0" destOrd="0" presId="urn:microsoft.com/office/officeart/2005/8/layout/hList7"/>
    <dgm:cxn modelId="{B9839190-2145-4EDE-904F-DDEF35D2567C}" type="presOf" srcId="{779B883F-F22E-4E0C-AF0C-5EA73C425780}" destId="{3A76FE41-B76C-42C8-BAAD-E4E8B5AF374B}" srcOrd="0" destOrd="0" presId="urn:microsoft.com/office/officeart/2005/8/layout/hList7"/>
    <dgm:cxn modelId="{78FF5496-69F4-40CC-BAE3-2B4B27096266}" type="presOf" srcId="{A898E6F0-FAE0-4B52-910C-BC967F20C9C3}" destId="{AB75C840-BADF-4159-B1F9-67D11D376EF7}" srcOrd="0" destOrd="0" presId="urn:microsoft.com/office/officeart/2005/8/layout/hList7"/>
    <dgm:cxn modelId="{9297BB9B-D96C-49BF-8555-5D11F89C3223}" type="presOf" srcId="{37A624D2-9EE6-4650-ACBE-4B76C3721F57}" destId="{436DD3A1-9134-4DD9-B477-4ABAC55215CE}" srcOrd="0" destOrd="0" presId="urn:microsoft.com/office/officeart/2005/8/layout/hList7"/>
    <dgm:cxn modelId="{FFD8B0AA-2250-4E51-AE83-E2935CD6B026}" srcId="{3A2E1366-7236-440E-89D6-6E5676D02E7C}" destId="{1110F24E-017A-4027-83DA-F5345414D540}" srcOrd="4" destOrd="0" parTransId="{E3F3B759-369E-4AF6-B238-5EE59F0F9A8E}" sibTransId="{A898E6F0-FAE0-4B52-910C-BC967F20C9C3}"/>
    <dgm:cxn modelId="{67FE97B4-FA52-449B-9F29-D0B73C2D6E3D}" type="presOf" srcId="{5C2D71BF-0A71-4D53-9182-B62ED83A5676}" destId="{BD223344-2C37-4CD5-96F8-0CF6FE2682EE}" srcOrd="0" destOrd="0" presId="urn:microsoft.com/office/officeart/2005/8/layout/hList7"/>
    <dgm:cxn modelId="{7D6F90BC-7956-4FE8-B6A6-3DC796BBB018}" type="presOf" srcId="{5C2D71BF-0A71-4D53-9182-B62ED83A5676}" destId="{B14F2E4B-8303-4B7A-A44C-6790C6014A90}" srcOrd="1" destOrd="0" presId="urn:microsoft.com/office/officeart/2005/8/layout/hList7"/>
    <dgm:cxn modelId="{F26646BE-57A9-4DED-BC05-1D9720D2566B}" type="presOf" srcId="{852F0C41-D051-4909-A21E-9DBBD3E30B30}" destId="{03911916-5036-4E28-BB4E-EB54933C6E8A}" srcOrd="0" destOrd="0" presId="urn:microsoft.com/office/officeart/2005/8/layout/hList7"/>
    <dgm:cxn modelId="{9BA992D6-33B7-418B-8207-BE7CC54E192D}" type="presOf" srcId="{75A06E52-FF11-441F-85D8-76A9E595C7F3}" destId="{7E24AB83-ABA2-458F-A97E-846CE988348F}" srcOrd="0" destOrd="0" presId="urn:microsoft.com/office/officeart/2005/8/layout/hList7"/>
    <dgm:cxn modelId="{5D1B8AD8-176C-4A66-B89F-02D213E8CF93}" srcId="{3A2E1366-7236-440E-89D6-6E5676D02E7C}" destId="{AD35EB8F-E98D-44C6-AA34-EC65F67D8F88}" srcOrd="5" destOrd="0" parTransId="{1922F500-5A4B-486C-AA1D-A06A79C2C341}" sibTransId="{852F0C41-D051-4909-A21E-9DBBD3E30B30}"/>
    <dgm:cxn modelId="{FDED01DB-AD5A-476B-91F9-A2F937F96E1D}" type="presOf" srcId="{3627C9CD-45C4-44E3-980C-23EFEEE0AF43}" destId="{8896AC36-1F2E-496A-855A-E109EB80B1B6}" srcOrd="1" destOrd="0" presId="urn:microsoft.com/office/officeart/2005/8/layout/hList7"/>
    <dgm:cxn modelId="{825614DE-3D74-4C4C-A570-8AB39121820D}" srcId="{3A2E1366-7236-440E-89D6-6E5676D02E7C}" destId="{779B883F-F22E-4E0C-AF0C-5EA73C425780}" srcOrd="6" destOrd="0" parTransId="{F9C1B747-6B6E-4D27-AC8A-E72BDF7CA678}" sibTransId="{1C94E258-AB7F-4B82-9F7B-9B7DEE0EE3D9}"/>
    <dgm:cxn modelId="{B93711E0-61B7-4689-BEC9-558B98E3374A}" srcId="{3A2E1366-7236-440E-89D6-6E5676D02E7C}" destId="{3627C9CD-45C4-44E3-980C-23EFEEE0AF43}" srcOrd="2" destOrd="0" parTransId="{050D8D45-77EE-4667-A857-EBA140EADC6A}" sibTransId="{75A06E52-FF11-441F-85D8-76A9E595C7F3}"/>
    <dgm:cxn modelId="{577147E4-AB66-47AE-821E-9E957D815D42}" type="presOf" srcId="{AD35EB8F-E98D-44C6-AA34-EC65F67D8F88}" destId="{ADEA8A09-C732-4540-88CB-3E12C814FCA5}" srcOrd="1" destOrd="0" presId="urn:microsoft.com/office/officeart/2005/8/layout/hList7"/>
    <dgm:cxn modelId="{B7EF55FC-AD04-409F-8803-ED998D60E397}" type="presOf" srcId="{3A2E1366-7236-440E-89D6-6E5676D02E7C}" destId="{AB5EF16F-618D-444B-A8AC-00FBD7C224C9}" srcOrd="0" destOrd="0" presId="urn:microsoft.com/office/officeart/2005/8/layout/hList7"/>
    <dgm:cxn modelId="{4AD08E2D-1BD6-4407-B44B-514427374CAA}" type="presParOf" srcId="{AB5EF16F-618D-444B-A8AC-00FBD7C224C9}" destId="{385A3CFA-F99A-49CE-BF0F-44A18348DBEB}" srcOrd="0" destOrd="0" presId="urn:microsoft.com/office/officeart/2005/8/layout/hList7"/>
    <dgm:cxn modelId="{CB0845C5-7157-45C0-84E0-7BA800EFC44A}" type="presParOf" srcId="{AB5EF16F-618D-444B-A8AC-00FBD7C224C9}" destId="{916C9D5E-DE2E-4500-89D2-B53D32201AD3}" srcOrd="1" destOrd="0" presId="urn:microsoft.com/office/officeart/2005/8/layout/hList7"/>
    <dgm:cxn modelId="{C3304E07-68E5-4B7B-A7D8-4FB90036B65B}" type="presParOf" srcId="{916C9D5E-DE2E-4500-89D2-B53D32201AD3}" destId="{64D8101F-FA13-44F5-8011-80DBE3F73BED}" srcOrd="0" destOrd="0" presId="urn:microsoft.com/office/officeart/2005/8/layout/hList7"/>
    <dgm:cxn modelId="{C63B742B-3AFC-492B-8379-7B964B614DA8}" type="presParOf" srcId="{64D8101F-FA13-44F5-8011-80DBE3F73BED}" destId="{BD223344-2C37-4CD5-96F8-0CF6FE2682EE}" srcOrd="0" destOrd="0" presId="urn:microsoft.com/office/officeart/2005/8/layout/hList7"/>
    <dgm:cxn modelId="{271E160E-ECBA-4577-99D4-4085612AE003}" type="presParOf" srcId="{64D8101F-FA13-44F5-8011-80DBE3F73BED}" destId="{B14F2E4B-8303-4B7A-A44C-6790C6014A90}" srcOrd="1" destOrd="0" presId="urn:microsoft.com/office/officeart/2005/8/layout/hList7"/>
    <dgm:cxn modelId="{AC7138F9-D1E2-4F30-98D9-6B0AFA16A336}" type="presParOf" srcId="{64D8101F-FA13-44F5-8011-80DBE3F73BED}" destId="{FFD07F9A-DDFB-4BEC-B4A1-1ECBCC23727A}" srcOrd="2" destOrd="0" presId="urn:microsoft.com/office/officeart/2005/8/layout/hList7"/>
    <dgm:cxn modelId="{9153CD9D-D910-4C44-B4F0-C47FF6C08713}" type="presParOf" srcId="{64D8101F-FA13-44F5-8011-80DBE3F73BED}" destId="{66E17A3B-9184-49C3-8695-68A780D03755}" srcOrd="3" destOrd="0" presId="urn:microsoft.com/office/officeart/2005/8/layout/hList7"/>
    <dgm:cxn modelId="{5D047D88-0494-4967-B195-4D87FBC04543}" type="presParOf" srcId="{916C9D5E-DE2E-4500-89D2-B53D32201AD3}" destId="{3B6F1FE9-EB42-47C0-A7EC-83D30A8431B0}" srcOrd="1" destOrd="0" presId="urn:microsoft.com/office/officeart/2005/8/layout/hList7"/>
    <dgm:cxn modelId="{0C3B5D8F-6184-485C-BBDE-8281B5F29A69}" type="presParOf" srcId="{916C9D5E-DE2E-4500-89D2-B53D32201AD3}" destId="{80B5AF5D-C5EF-48AE-A01A-EAA3890937F7}" srcOrd="2" destOrd="0" presId="urn:microsoft.com/office/officeart/2005/8/layout/hList7"/>
    <dgm:cxn modelId="{7A5EEB71-1810-483E-8A5D-55756DFD672C}" type="presParOf" srcId="{80B5AF5D-C5EF-48AE-A01A-EAA3890937F7}" destId="{436DD3A1-9134-4DD9-B477-4ABAC55215CE}" srcOrd="0" destOrd="0" presId="urn:microsoft.com/office/officeart/2005/8/layout/hList7"/>
    <dgm:cxn modelId="{8826702B-71CC-4993-9DE0-5936095392ED}" type="presParOf" srcId="{80B5AF5D-C5EF-48AE-A01A-EAA3890937F7}" destId="{AE9311C6-5FB3-40D8-9252-1CAB01FFC6A9}" srcOrd="1" destOrd="0" presId="urn:microsoft.com/office/officeart/2005/8/layout/hList7"/>
    <dgm:cxn modelId="{E39BBE6F-5495-43A9-8D23-FB828EA06162}" type="presParOf" srcId="{80B5AF5D-C5EF-48AE-A01A-EAA3890937F7}" destId="{24B065E8-6A6E-4505-AA5C-ABB25D21D01B}" srcOrd="2" destOrd="0" presId="urn:microsoft.com/office/officeart/2005/8/layout/hList7"/>
    <dgm:cxn modelId="{E81DF3CD-638E-4E56-9E15-6F011519AD0E}" type="presParOf" srcId="{80B5AF5D-C5EF-48AE-A01A-EAA3890937F7}" destId="{E54C5B50-22DE-4940-BE4B-EE8330E1C254}" srcOrd="3" destOrd="0" presId="urn:microsoft.com/office/officeart/2005/8/layout/hList7"/>
    <dgm:cxn modelId="{0B8104C3-D2C1-4857-8FE3-E323AD625A3A}" type="presParOf" srcId="{916C9D5E-DE2E-4500-89D2-B53D32201AD3}" destId="{36DD018B-4C71-40E6-A765-5DBE2AF12303}" srcOrd="3" destOrd="0" presId="urn:microsoft.com/office/officeart/2005/8/layout/hList7"/>
    <dgm:cxn modelId="{73A3C032-B8C7-49DA-8ABF-F21765E2B5DD}" type="presParOf" srcId="{916C9D5E-DE2E-4500-89D2-B53D32201AD3}" destId="{CC69C799-4A09-439C-B0B3-B8DE280EA937}" srcOrd="4" destOrd="0" presId="urn:microsoft.com/office/officeart/2005/8/layout/hList7"/>
    <dgm:cxn modelId="{0613DC22-28D1-4633-86CF-3174004C36DD}" type="presParOf" srcId="{CC69C799-4A09-439C-B0B3-B8DE280EA937}" destId="{00082BE9-D787-4DA2-91C2-D8C8980A2DD0}" srcOrd="0" destOrd="0" presId="urn:microsoft.com/office/officeart/2005/8/layout/hList7"/>
    <dgm:cxn modelId="{295BC545-7133-4BC1-8871-6E91EAEF764C}" type="presParOf" srcId="{CC69C799-4A09-439C-B0B3-B8DE280EA937}" destId="{8896AC36-1F2E-496A-855A-E109EB80B1B6}" srcOrd="1" destOrd="0" presId="urn:microsoft.com/office/officeart/2005/8/layout/hList7"/>
    <dgm:cxn modelId="{BCF2C5F2-5E86-43F7-B35D-65CC75BF16EC}" type="presParOf" srcId="{CC69C799-4A09-439C-B0B3-B8DE280EA937}" destId="{12790E9C-AEE4-45C1-9DFC-83EACA942D98}" srcOrd="2" destOrd="0" presId="urn:microsoft.com/office/officeart/2005/8/layout/hList7"/>
    <dgm:cxn modelId="{DC378B97-223A-4D2F-AE2E-0CB10F857E41}" type="presParOf" srcId="{CC69C799-4A09-439C-B0B3-B8DE280EA937}" destId="{64A2C43A-E119-4611-BBC8-AD8FA3C22835}" srcOrd="3" destOrd="0" presId="urn:microsoft.com/office/officeart/2005/8/layout/hList7"/>
    <dgm:cxn modelId="{A67B90E6-A149-4D00-995B-96A98D1FD281}" type="presParOf" srcId="{916C9D5E-DE2E-4500-89D2-B53D32201AD3}" destId="{7E24AB83-ABA2-458F-A97E-846CE988348F}" srcOrd="5" destOrd="0" presId="urn:microsoft.com/office/officeart/2005/8/layout/hList7"/>
    <dgm:cxn modelId="{97A6FC90-A796-4F0C-B2AA-4D5000CE7CA9}" type="presParOf" srcId="{916C9D5E-DE2E-4500-89D2-B53D32201AD3}" destId="{D5C0FCA2-3D7D-40EA-B440-C6F118A47779}" srcOrd="6" destOrd="0" presId="urn:microsoft.com/office/officeart/2005/8/layout/hList7"/>
    <dgm:cxn modelId="{4C197A43-60FF-4368-BC79-3E659A3598A6}" type="presParOf" srcId="{D5C0FCA2-3D7D-40EA-B440-C6F118A47779}" destId="{5924570C-8A45-4072-9FAA-B4B1F63BAF36}" srcOrd="0" destOrd="0" presId="urn:microsoft.com/office/officeart/2005/8/layout/hList7"/>
    <dgm:cxn modelId="{2186A3B4-4C50-4400-9EB2-2EC75822DA37}" type="presParOf" srcId="{D5C0FCA2-3D7D-40EA-B440-C6F118A47779}" destId="{6E2DA749-9A64-4F89-ADB1-D61F258A5B0B}" srcOrd="1" destOrd="0" presId="urn:microsoft.com/office/officeart/2005/8/layout/hList7"/>
    <dgm:cxn modelId="{450196FE-E2C2-4EC8-BF22-86309B373D77}" type="presParOf" srcId="{D5C0FCA2-3D7D-40EA-B440-C6F118A47779}" destId="{3279478E-EE8A-4337-A072-C254CEE6F3AB}" srcOrd="2" destOrd="0" presId="urn:microsoft.com/office/officeart/2005/8/layout/hList7"/>
    <dgm:cxn modelId="{46CB2741-4870-44D7-80C0-751545DBCE37}" type="presParOf" srcId="{D5C0FCA2-3D7D-40EA-B440-C6F118A47779}" destId="{37D76596-CC4E-41FE-933F-A10E49F1FDB1}" srcOrd="3" destOrd="0" presId="urn:microsoft.com/office/officeart/2005/8/layout/hList7"/>
    <dgm:cxn modelId="{91514EB0-6CC8-4F5F-8908-204289798CFC}" type="presParOf" srcId="{916C9D5E-DE2E-4500-89D2-B53D32201AD3}" destId="{63852F6E-C71C-4F46-B672-00DAEB3B5AA8}" srcOrd="7" destOrd="0" presId="urn:microsoft.com/office/officeart/2005/8/layout/hList7"/>
    <dgm:cxn modelId="{8A7AEC00-40C2-4ED8-A81E-D51A8A463D9A}" type="presParOf" srcId="{916C9D5E-DE2E-4500-89D2-B53D32201AD3}" destId="{679F46CC-1FA4-45DE-A629-295F4301BAC9}" srcOrd="8" destOrd="0" presId="urn:microsoft.com/office/officeart/2005/8/layout/hList7"/>
    <dgm:cxn modelId="{37FF12D3-6260-4133-B91B-02B5F69D9FF5}" type="presParOf" srcId="{679F46CC-1FA4-45DE-A629-295F4301BAC9}" destId="{5B3B2418-A5B1-4342-B133-B69188CC6080}" srcOrd="0" destOrd="0" presId="urn:microsoft.com/office/officeart/2005/8/layout/hList7"/>
    <dgm:cxn modelId="{2E0FD54D-1FA7-4215-93C3-06DFD8ECBF5B}" type="presParOf" srcId="{679F46CC-1FA4-45DE-A629-295F4301BAC9}" destId="{B0A0239A-F9E2-4061-ACC4-AB8B08040A1A}" srcOrd="1" destOrd="0" presId="urn:microsoft.com/office/officeart/2005/8/layout/hList7"/>
    <dgm:cxn modelId="{5DAAAAFB-199F-4BC4-93A8-D65E39626A40}" type="presParOf" srcId="{679F46CC-1FA4-45DE-A629-295F4301BAC9}" destId="{3796E3E2-B607-4587-A7D1-0966E7B98B77}" srcOrd="2" destOrd="0" presId="urn:microsoft.com/office/officeart/2005/8/layout/hList7"/>
    <dgm:cxn modelId="{5A1F8FED-CA5B-432A-AB5A-3E3A2AEF8574}" type="presParOf" srcId="{679F46CC-1FA4-45DE-A629-295F4301BAC9}" destId="{AFFCA05B-509E-4F73-A815-4AE0D170B247}" srcOrd="3" destOrd="0" presId="urn:microsoft.com/office/officeart/2005/8/layout/hList7"/>
    <dgm:cxn modelId="{A7B7FB4F-E1E2-4501-9C83-F88290FEF4A8}" type="presParOf" srcId="{916C9D5E-DE2E-4500-89D2-B53D32201AD3}" destId="{AB75C840-BADF-4159-B1F9-67D11D376EF7}" srcOrd="9" destOrd="0" presId="urn:microsoft.com/office/officeart/2005/8/layout/hList7"/>
    <dgm:cxn modelId="{C480AB6F-39CF-48A5-87F7-E155D6922B3D}" type="presParOf" srcId="{916C9D5E-DE2E-4500-89D2-B53D32201AD3}" destId="{554AF049-EFC5-4FA6-9DC9-0B8027041D8D}" srcOrd="10" destOrd="0" presId="urn:microsoft.com/office/officeart/2005/8/layout/hList7"/>
    <dgm:cxn modelId="{4C9AE4F5-2009-4334-A505-FDC132378461}" type="presParOf" srcId="{554AF049-EFC5-4FA6-9DC9-0B8027041D8D}" destId="{BFF09CB5-5629-4CE7-BDB2-F90F5D360F33}" srcOrd="0" destOrd="0" presId="urn:microsoft.com/office/officeart/2005/8/layout/hList7"/>
    <dgm:cxn modelId="{376E5979-A4A3-4340-80A9-7F017D506FB8}" type="presParOf" srcId="{554AF049-EFC5-4FA6-9DC9-0B8027041D8D}" destId="{ADEA8A09-C732-4540-88CB-3E12C814FCA5}" srcOrd="1" destOrd="0" presId="urn:microsoft.com/office/officeart/2005/8/layout/hList7"/>
    <dgm:cxn modelId="{0F100A61-94B1-499B-8340-B52FC4AED4A4}" type="presParOf" srcId="{554AF049-EFC5-4FA6-9DC9-0B8027041D8D}" destId="{4F30B14B-E23E-4D69-9A83-C7979E0ECE5A}" srcOrd="2" destOrd="0" presId="urn:microsoft.com/office/officeart/2005/8/layout/hList7"/>
    <dgm:cxn modelId="{6CD52DC4-4CF5-4708-BF7F-34DAF1026EC4}" type="presParOf" srcId="{554AF049-EFC5-4FA6-9DC9-0B8027041D8D}" destId="{BD1F92DD-03DC-4DCE-A86B-4A2407075A70}" srcOrd="3" destOrd="0" presId="urn:microsoft.com/office/officeart/2005/8/layout/hList7"/>
    <dgm:cxn modelId="{E2BB363C-B4F0-4D83-B88E-ED81C3766178}" type="presParOf" srcId="{916C9D5E-DE2E-4500-89D2-B53D32201AD3}" destId="{03911916-5036-4E28-BB4E-EB54933C6E8A}" srcOrd="11" destOrd="0" presId="urn:microsoft.com/office/officeart/2005/8/layout/hList7"/>
    <dgm:cxn modelId="{B4E42439-72F8-463E-8645-86A3B36114C8}" type="presParOf" srcId="{916C9D5E-DE2E-4500-89D2-B53D32201AD3}" destId="{9E789C25-4801-4223-9240-A44937B295CC}" srcOrd="12" destOrd="0" presId="urn:microsoft.com/office/officeart/2005/8/layout/hList7"/>
    <dgm:cxn modelId="{C5698BA6-848A-4BB4-A746-995547EE8093}" type="presParOf" srcId="{9E789C25-4801-4223-9240-A44937B295CC}" destId="{3A76FE41-B76C-42C8-BAAD-E4E8B5AF374B}" srcOrd="0" destOrd="0" presId="urn:microsoft.com/office/officeart/2005/8/layout/hList7"/>
    <dgm:cxn modelId="{15C0A511-9CF5-4F8D-B781-3ED11D6A8E24}" type="presParOf" srcId="{9E789C25-4801-4223-9240-A44937B295CC}" destId="{3C22A500-379C-47E9-88BF-BA05CA212F0B}" srcOrd="1" destOrd="0" presId="urn:microsoft.com/office/officeart/2005/8/layout/hList7"/>
    <dgm:cxn modelId="{04900805-6373-4266-A0F6-D56FB448ED58}" type="presParOf" srcId="{9E789C25-4801-4223-9240-A44937B295CC}" destId="{D738998C-A86D-4737-B707-B3BE3FC9D0BF}" srcOrd="2" destOrd="0" presId="urn:microsoft.com/office/officeart/2005/8/layout/hList7"/>
    <dgm:cxn modelId="{0A08B6AB-BE40-42BD-BE91-AC20101EC606}" type="presParOf" srcId="{9E789C25-4801-4223-9240-A44937B295CC}" destId="{CEB2BDEE-99C7-43FC-8E08-2CFE378972B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528AE1-500E-2E49-B216-B6365F38F0C3}" type="doc">
      <dgm:prSet loTypeId="urn:microsoft.com/office/officeart/2005/8/layout/radial6#1" loCatId="" qsTypeId="urn:microsoft.com/office/officeart/2005/8/quickstyle/simple1#1" qsCatId="simple" csTypeId="urn:microsoft.com/office/officeart/2005/8/colors/accent1_2#1" csCatId="accent1" phldr="1"/>
      <dgm:spPr/>
      <dgm:t>
        <a:bodyPr/>
        <a:lstStyle/>
        <a:p>
          <a:endParaRPr lang="en-GB"/>
        </a:p>
      </dgm:t>
    </dgm:pt>
    <dgm:pt modelId="{AD30B786-B7DE-534F-8036-433BF7C47B9B}">
      <dgm:prSet phldrT="[Text]" custT="1"/>
      <dgm:spPr/>
      <dgm:t>
        <a:bodyPr/>
        <a:lstStyle/>
        <a:p>
          <a:pPr rtl="0"/>
          <a:r>
            <a:rPr lang="en-GB" sz="900" b="1">
              <a:latin typeface="Optima" panose="02000503060000020004" pitchFamily="2" charset="0"/>
            </a:rPr>
            <a:t>Criticality Analysis</a:t>
          </a:r>
        </a:p>
      </dgm:t>
    </dgm:pt>
    <dgm:pt modelId="{757D2E9F-A283-BB4C-B449-7B337B0D8D59}" type="parTrans" cxnId="{C0183606-42D1-2046-BA9F-ACA44FD9D4D5}">
      <dgm:prSet/>
      <dgm:spPr/>
      <dgm:t>
        <a:bodyPr/>
        <a:lstStyle/>
        <a:p>
          <a:endParaRPr lang="en-GB" sz="700" b="1">
            <a:latin typeface="Optima" panose="02000503060000020004" pitchFamily="2" charset="0"/>
          </a:endParaRPr>
        </a:p>
      </dgm:t>
    </dgm:pt>
    <dgm:pt modelId="{09032117-CE52-A248-AC78-B0CCB801F76E}" type="sibTrans" cxnId="{C0183606-42D1-2046-BA9F-ACA44FD9D4D5}">
      <dgm:prSet/>
      <dgm:spPr/>
      <dgm:t>
        <a:bodyPr/>
        <a:lstStyle/>
        <a:p>
          <a:endParaRPr lang="en-GB" sz="700" b="1">
            <a:latin typeface="Optima" panose="02000503060000020004" pitchFamily="2" charset="0"/>
          </a:endParaRPr>
        </a:p>
      </dgm:t>
    </dgm:pt>
    <dgm:pt modelId="{622B95AC-88EE-5143-8586-6DDDE84004D1}">
      <dgm:prSet phldrT="[Text]" custT="1"/>
      <dgm:spPr/>
      <dgm:t>
        <a:bodyPr/>
        <a:lstStyle/>
        <a:p>
          <a:r>
            <a:rPr lang="en-GB" sz="900" b="1">
              <a:latin typeface="Optima" panose="02000503060000020004" pitchFamily="2" charset="0"/>
            </a:rPr>
            <a:t>Right Quality</a:t>
          </a:r>
        </a:p>
      </dgm:t>
    </dgm:pt>
    <dgm:pt modelId="{3039F143-405A-4440-B6DC-5D9CA0B26EEA}" type="parTrans" cxnId="{C3D513AA-8A32-D24A-B98B-005732C44B11}">
      <dgm:prSet/>
      <dgm:spPr/>
      <dgm:t>
        <a:bodyPr/>
        <a:lstStyle/>
        <a:p>
          <a:endParaRPr lang="en-GB" sz="700" b="1">
            <a:latin typeface="Optima" panose="02000503060000020004" pitchFamily="2" charset="0"/>
          </a:endParaRPr>
        </a:p>
      </dgm:t>
    </dgm:pt>
    <dgm:pt modelId="{448D0E6A-DA8C-244B-8144-E0F46450DBFA}" type="sibTrans" cxnId="{C3D513AA-8A32-D24A-B98B-005732C44B11}">
      <dgm:prSet/>
      <dgm:spPr/>
      <dgm:t>
        <a:bodyPr/>
        <a:lstStyle/>
        <a:p>
          <a:endParaRPr lang="en-GB" sz="700" b="1">
            <a:latin typeface="Optima" panose="02000503060000020004" pitchFamily="2" charset="0"/>
          </a:endParaRPr>
        </a:p>
      </dgm:t>
    </dgm:pt>
    <dgm:pt modelId="{9A315619-DA8F-3E42-A77E-16B98745E83A}">
      <dgm:prSet phldrT="[Text]" custT="1"/>
      <dgm:spPr/>
      <dgm:t>
        <a:bodyPr lIns="0" tIns="0" rIns="0" bIns="0"/>
        <a:lstStyle/>
        <a:p>
          <a:r>
            <a:rPr lang="en-GB" sz="900" b="1">
              <a:latin typeface="Optima" panose="02000503060000020004" pitchFamily="2" charset="0"/>
            </a:rPr>
            <a:t>Right </a:t>
          </a:r>
          <a:r>
            <a:rPr lang="en-GB" sz="800" b="1">
              <a:latin typeface="Optima" panose="02000503060000020004" pitchFamily="2" charset="0"/>
            </a:rPr>
            <a:t>Quantity</a:t>
          </a:r>
          <a:endParaRPr lang="en-GB" sz="900" b="1">
            <a:latin typeface="Optima" panose="02000503060000020004" pitchFamily="2" charset="0"/>
          </a:endParaRPr>
        </a:p>
      </dgm:t>
    </dgm:pt>
    <dgm:pt modelId="{ECC40854-1CA7-0345-8357-87188A63DE15}" type="parTrans" cxnId="{E2EC3C01-A53F-EB4F-B324-64A0B0C24C2B}">
      <dgm:prSet/>
      <dgm:spPr/>
      <dgm:t>
        <a:bodyPr/>
        <a:lstStyle/>
        <a:p>
          <a:endParaRPr lang="en-GB" sz="700" b="1">
            <a:latin typeface="Optima" panose="02000503060000020004" pitchFamily="2" charset="0"/>
          </a:endParaRPr>
        </a:p>
      </dgm:t>
    </dgm:pt>
    <dgm:pt modelId="{1C6C78FD-8EC1-D947-BAF7-A314073731F4}" type="sibTrans" cxnId="{E2EC3C01-A53F-EB4F-B324-64A0B0C24C2B}">
      <dgm:prSet/>
      <dgm:spPr/>
      <dgm:t>
        <a:bodyPr/>
        <a:lstStyle/>
        <a:p>
          <a:endParaRPr lang="en-GB" sz="700" b="1">
            <a:latin typeface="Optima" panose="02000503060000020004" pitchFamily="2" charset="0"/>
          </a:endParaRPr>
        </a:p>
      </dgm:t>
    </dgm:pt>
    <dgm:pt modelId="{4CA24108-74D5-1D4F-98C4-B60D3BC65B67}">
      <dgm:prSet phldrT="[Text]" custT="1"/>
      <dgm:spPr/>
      <dgm:t>
        <a:bodyPr/>
        <a:lstStyle/>
        <a:p>
          <a:r>
            <a:rPr lang="en-GB" sz="900" b="1">
              <a:latin typeface="Optima" panose="02000503060000020004" pitchFamily="2" charset="0"/>
            </a:rPr>
            <a:t>Right Source</a:t>
          </a:r>
          <a:endParaRPr lang="en-GB" sz="800" b="1">
            <a:latin typeface="Optima" panose="02000503060000020004" pitchFamily="2" charset="0"/>
          </a:endParaRPr>
        </a:p>
      </dgm:t>
    </dgm:pt>
    <dgm:pt modelId="{8ECB4FF6-D50B-DF49-B6E8-755D251F0A57}" type="parTrans" cxnId="{1CCEC1DC-68D6-9642-B83B-5885DEB64EF5}">
      <dgm:prSet/>
      <dgm:spPr/>
      <dgm:t>
        <a:bodyPr/>
        <a:lstStyle/>
        <a:p>
          <a:endParaRPr lang="en-GB" sz="700" b="1">
            <a:latin typeface="Optima" panose="02000503060000020004" pitchFamily="2" charset="0"/>
          </a:endParaRPr>
        </a:p>
      </dgm:t>
    </dgm:pt>
    <dgm:pt modelId="{F7D529E9-E8A4-1A4C-9CAA-9117877C7797}" type="sibTrans" cxnId="{1CCEC1DC-68D6-9642-B83B-5885DEB64EF5}">
      <dgm:prSet/>
      <dgm:spPr/>
      <dgm:t>
        <a:bodyPr/>
        <a:lstStyle/>
        <a:p>
          <a:endParaRPr lang="en-GB" sz="700" b="1">
            <a:latin typeface="Optima" panose="02000503060000020004" pitchFamily="2" charset="0"/>
          </a:endParaRPr>
        </a:p>
      </dgm:t>
    </dgm:pt>
    <dgm:pt modelId="{7929A048-A478-EA4B-829F-A1328690F2DB}">
      <dgm:prSet/>
      <dgm:spPr/>
      <dgm:t>
        <a:bodyPr/>
        <a:lstStyle/>
        <a:p>
          <a:endParaRPr lang="en-GB" sz="700"/>
        </a:p>
      </dgm:t>
    </dgm:pt>
    <dgm:pt modelId="{79A1BCD0-C9F5-C044-B23B-2B151A3DA32E}" type="parTrans" cxnId="{3E0AD1CD-71CB-4A4D-8560-5843B7DFA724}">
      <dgm:prSet/>
      <dgm:spPr/>
      <dgm:t>
        <a:bodyPr/>
        <a:lstStyle/>
        <a:p>
          <a:endParaRPr lang="en-GB" sz="700"/>
        </a:p>
      </dgm:t>
    </dgm:pt>
    <dgm:pt modelId="{DBD2466F-9E28-8B45-B61F-D4400A554911}" type="sibTrans" cxnId="{3E0AD1CD-71CB-4A4D-8560-5843B7DFA724}">
      <dgm:prSet/>
      <dgm:spPr/>
      <dgm:t>
        <a:bodyPr/>
        <a:lstStyle/>
        <a:p>
          <a:endParaRPr lang="en-GB" sz="700"/>
        </a:p>
      </dgm:t>
    </dgm:pt>
    <dgm:pt modelId="{ECBE0A9F-D809-994A-B9F1-F99C76601411}">
      <dgm:prSet phldrT="[Text]" custT="1"/>
      <dgm:spPr/>
      <dgm:t>
        <a:bodyPr/>
        <a:lstStyle/>
        <a:p>
          <a:pPr rtl="0"/>
          <a:r>
            <a:rPr lang="en-GB" sz="900" b="1">
              <a:latin typeface="Optima" panose="02000503060000020004" pitchFamily="2" charset="0"/>
            </a:rPr>
            <a:t>Right Price</a:t>
          </a:r>
        </a:p>
      </dgm:t>
    </dgm:pt>
    <dgm:pt modelId="{9F646A81-3240-2B4D-B0E6-66ACC12AED38}" type="parTrans" cxnId="{25DAA9A6-B36A-CC46-8A4F-D5D53524A5E6}">
      <dgm:prSet/>
      <dgm:spPr/>
      <dgm:t>
        <a:bodyPr/>
        <a:lstStyle/>
        <a:p>
          <a:endParaRPr lang="en-GB" sz="1400"/>
        </a:p>
      </dgm:t>
    </dgm:pt>
    <dgm:pt modelId="{385248AD-03C7-CD46-8D24-31AB1E9699A6}" type="sibTrans" cxnId="{25DAA9A6-B36A-CC46-8A4F-D5D53524A5E6}">
      <dgm:prSet/>
      <dgm:spPr/>
      <dgm:t>
        <a:bodyPr/>
        <a:lstStyle/>
        <a:p>
          <a:endParaRPr lang="en-GB" sz="1400"/>
        </a:p>
      </dgm:t>
    </dgm:pt>
    <dgm:pt modelId="{FD31A571-2DCA-6140-8062-7308B56A00B7}">
      <dgm:prSet custT="1"/>
      <dgm:spPr/>
      <dgm:t>
        <a:bodyPr/>
        <a:lstStyle/>
        <a:p>
          <a:r>
            <a:rPr lang="en-GB" sz="900" b="1">
              <a:latin typeface="Optima" panose="02000503060000020004" pitchFamily="2" charset="0"/>
            </a:rPr>
            <a:t>Right Time</a:t>
          </a:r>
        </a:p>
      </dgm:t>
    </dgm:pt>
    <dgm:pt modelId="{3C7E6618-8AFA-7543-BAEA-EF0ABEF72FC8}" type="parTrans" cxnId="{16551228-1485-4147-B8D6-8522A8177A7C}">
      <dgm:prSet/>
      <dgm:spPr/>
      <dgm:t>
        <a:bodyPr/>
        <a:lstStyle/>
        <a:p>
          <a:endParaRPr lang="en-GB" sz="1400"/>
        </a:p>
      </dgm:t>
    </dgm:pt>
    <dgm:pt modelId="{4BE06DB9-FD0A-FA43-924A-3F7DCE6C5AD9}" type="sibTrans" cxnId="{16551228-1485-4147-B8D6-8522A8177A7C}">
      <dgm:prSet/>
      <dgm:spPr/>
      <dgm:t>
        <a:bodyPr/>
        <a:lstStyle/>
        <a:p>
          <a:endParaRPr lang="en-GB" sz="1400"/>
        </a:p>
      </dgm:t>
    </dgm:pt>
    <dgm:pt modelId="{4C8035C5-4B9C-0245-8A45-455E337AB315}">
      <dgm:prSet custT="1"/>
      <dgm:spPr/>
      <dgm:t>
        <a:bodyPr/>
        <a:lstStyle/>
        <a:p>
          <a:r>
            <a:rPr lang="en-GB" sz="900" b="1">
              <a:latin typeface="Optima" panose="02000503060000020004" pitchFamily="2" charset="0"/>
            </a:rPr>
            <a:t>Right Place</a:t>
          </a:r>
        </a:p>
      </dgm:t>
    </dgm:pt>
    <dgm:pt modelId="{AE623DF1-74B0-A041-907E-FD5452A1DBD3}" type="parTrans" cxnId="{47A50588-BABC-EA48-B9AB-2645D737214D}">
      <dgm:prSet/>
      <dgm:spPr/>
      <dgm:t>
        <a:bodyPr/>
        <a:lstStyle/>
        <a:p>
          <a:endParaRPr lang="en-GB" sz="1400"/>
        </a:p>
      </dgm:t>
    </dgm:pt>
    <dgm:pt modelId="{2677C9AC-D385-F349-B666-DE317EF3E3AC}" type="sibTrans" cxnId="{47A50588-BABC-EA48-B9AB-2645D737214D}">
      <dgm:prSet/>
      <dgm:spPr/>
      <dgm:t>
        <a:bodyPr/>
        <a:lstStyle/>
        <a:p>
          <a:endParaRPr lang="en-GB" sz="1400"/>
        </a:p>
      </dgm:t>
    </dgm:pt>
    <dgm:pt modelId="{8DCA0D3F-D622-7248-9276-19BB3EF746A7}" type="pres">
      <dgm:prSet presAssocID="{8A528AE1-500E-2E49-B216-B6365F38F0C3}" presName="Name0" presStyleCnt="0">
        <dgm:presLayoutVars>
          <dgm:chMax val="1"/>
          <dgm:dir/>
          <dgm:animLvl val="ctr"/>
          <dgm:resizeHandles val="exact"/>
        </dgm:presLayoutVars>
      </dgm:prSet>
      <dgm:spPr/>
    </dgm:pt>
    <dgm:pt modelId="{31F9FD49-C077-2043-8F4D-45267A6D6785}" type="pres">
      <dgm:prSet presAssocID="{AD30B786-B7DE-534F-8036-433BF7C47B9B}" presName="centerShape" presStyleLbl="node0" presStyleIdx="0" presStyleCnt="1"/>
      <dgm:spPr/>
    </dgm:pt>
    <dgm:pt modelId="{43F2A0BE-097F-1E41-9BDD-A79F8BBC5C70}" type="pres">
      <dgm:prSet presAssocID="{622B95AC-88EE-5143-8586-6DDDE84004D1}" presName="node" presStyleLbl="node1" presStyleIdx="0" presStyleCnt="6">
        <dgm:presLayoutVars>
          <dgm:bulletEnabled val="1"/>
        </dgm:presLayoutVars>
      </dgm:prSet>
      <dgm:spPr/>
    </dgm:pt>
    <dgm:pt modelId="{2719912B-C11F-0C4D-AD72-5F97085DA468}" type="pres">
      <dgm:prSet presAssocID="{622B95AC-88EE-5143-8586-6DDDE84004D1}" presName="dummy" presStyleCnt="0"/>
      <dgm:spPr/>
    </dgm:pt>
    <dgm:pt modelId="{919497A5-5A7A-7940-ABC1-903E17BF8168}" type="pres">
      <dgm:prSet presAssocID="{448D0E6A-DA8C-244B-8144-E0F46450DBFA}" presName="sibTrans" presStyleLbl="sibTrans2D1" presStyleIdx="0" presStyleCnt="6"/>
      <dgm:spPr/>
    </dgm:pt>
    <dgm:pt modelId="{5FC86103-07EB-204C-97AF-9F699C8A1E50}" type="pres">
      <dgm:prSet presAssocID="{9A315619-DA8F-3E42-A77E-16B98745E83A}" presName="node" presStyleLbl="node1" presStyleIdx="1" presStyleCnt="6">
        <dgm:presLayoutVars>
          <dgm:bulletEnabled val="1"/>
        </dgm:presLayoutVars>
      </dgm:prSet>
      <dgm:spPr/>
    </dgm:pt>
    <dgm:pt modelId="{D76B3067-148B-5749-8979-7479DB62ECA3}" type="pres">
      <dgm:prSet presAssocID="{9A315619-DA8F-3E42-A77E-16B98745E83A}" presName="dummy" presStyleCnt="0"/>
      <dgm:spPr/>
    </dgm:pt>
    <dgm:pt modelId="{4BCA7373-2F7B-FB42-9423-FEA31CCD649C}" type="pres">
      <dgm:prSet presAssocID="{1C6C78FD-8EC1-D947-BAF7-A314073731F4}" presName="sibTrans" presStyleLbl="sibTrans2D1" presStyleIdx="1" presStyleCnt="6"/>
      <dgm:spPr/>
    </dgm:pt>
    <dgm:pt modelId="{0B54856B-A3D2-0840-9CCD-2630D8E3A006}" type="pres">
      <dgm:prSet presAssocID="{4CA24108-74D5-1D4F-98C4-B60D3BC65B67}" presName="node" presStyleLbl="node1" presStyleIdx="2" presStyleCnt="6">
        <dgm:presLayoutVars>
          <dgm:bulletEnabled val="1"/>
        </dgm:presLayoutVars>
      </dgm:prSet>
      <dgm:spPr/>
    </dgm:pt>
    <dgm:pt modelId="{57B9FD1C-B96E-874B-855D-9A29DEFCE6E5}" type="pres">
      <dgm:prSet presAssocID="{4CA24108-74D5-1D4F-98C4-B60D3BC65B67}" presName="dummy" presStyleCnt="0"/>
      <dgm:spPr/>
    </dgm:pt>
    <dgm:pt modelId="{3839FE90-60A2-8C4A-9F21-900537FE21F2}" type="pres">
      <dgm:prSet presAssocID="{F7D529E9-E8A4-1A4C-9CAA-9117877C7797}" presName="sibTrans" presStyleLbl="sibTrans2D1" presStyleIdx="2" presStyleCnt="6"/>
      <dgm:spPr/>
    </dgm:pt>
    <dgm:pt modelId="{73037256-A361-4442-B158-C6E9465068C7}" type="pres">
      <dgm:prSet presAssocID="{ECBE0A9F-D809-994A-B9F1-F99C76601411}" presName="node" presStyleLbl="node1" presStyleIdx="3" presStyleCnt="6">
        <dgm:presLayoutVars>
          <dgm:bulletEnabled val="1"/>
        </dgm:presLayoutVars>
      </dgm:prSet>
      <dgm:spPr/>
    </dgm:pt>
    <dgm:pt modelId="{2FD8BB90-4948-3940-83D0-2675A5BACCCC}" type="pres">
      <dgm:prSet presAssocID="{ECBE0A9F-D809-994A-B9F1-F99C76601411}" presName="dummy" presStyleCnt="0"/>
      <dgm:spPr/>
    </dgm:pt>
    <dgm:pt modelId="{5F07D854-921E-164F-9D06-819C93674164}" type="pres">
      <dgm:prSet presAssocID="{385248AD-03C7-CD46-8D24-31AB1E9699A6}" presName="sibTrans" presStyleLbl="sibTrans2D1" presStyleIdx="3" presStyleCnt="6"/>
      <dgm:spPr/>
    </dgm:pt>
    <dgm:pt modelId="{3E55E05F-C6DF-FD48-9B7F-F1A2F6055EF4}" type="pres">
      <dgm:prSet presAssocID="{FD31A571-2DCA-6140-8062-7308B56A00B7}" presName="node" presStyleLbl="node1" presStyleIdx="4" presStyleCnt="6">
        <dgm:presLayoutVars>
          <dgm:bulletEnabled val="1"/>
        </dgm:presLayoutVars>
      </dgm:prSet>
      <dgm:spPr/>
    </dgm:pt>
    <dgm:pt modelId="{3DAB1B9A-7A46-694E-81F1-E52DA6461B24}" type="pres">
      <dgm:prSet presAssocID="{FD31A571-2DCA-6140-8062-7308B56A00B7}" presName="dummy" presStyleCnt="0"/>
      <dgm:spPr/>
    </dgm:pt>
    <dgm:pt modelId="{457F1D89-D7A8-C143-9E87-BFF1C3B83008}" type="pres">
      <dgm:prSet presAssocID="{4BE06DB9-FD0A-FA43-924A-3F7DCE6C5AD9}" presName="sibTrans" presStyleLbl="sibTrans2D1" presStyleIdx="4" presStyleCnt="6"/>
      <dgm:spPr/>
    </dgm:pt>
    <dgm:pt modelId="{4ECF991E-C295-F747-B148-0802F92126A5}" type="pres">
      <dgm:prSet presAssocID="{4C8035C5-4B9C-0245-8A45-455E337AB315}" presName="node" presStyleLbl="node1" presStyleIdx="5" presStyleCnt="6">
        <dgm:presLayoutVars>
          <dgm:bulletEnabled val="1"/>
        </dgm:presLayoutVars>
      </dgm:prSet>
      <dgm:spPr/>
    </dgm:pt>
    <dgm:pt modelId="{1F0223AA-A1B3-3A41-B8FD-CA0BC91B62BC}" type="pres">
      <dgm:prSet presAssocID="{4C8035C5-4B9C-0245-8A45-455E337AB315}" presName="dummy" presStyleCnt="0"/>
      <dgm:spPr/>
    </dgm:pt>
    <dgm:pt modelId="{EC13CD07-CD3F-B548-9F40-700FD171D071}" type="pres">
      <dgm:prSet presAssocID="{2677C9AC-D385-F349-B666-DE317EF3E3AC}" presName="sibTrans" presStyleLbl="sibTrans2D1" presStyleIdx="5" presStyleCnt="6"/>
      <dgm:spPr/>
    </dgm:pt>
  </dgm:ptLst>
  <dgm:cxnLst>
    <dgm:cxn modelId="{E2EC3C01-A53F-EB4F-B324-64A0B0C24C2B}" srcId="{AD30B786-B7DE-534F-8036-433BF7C47B9B}" destId="{9A315619-DA8F-3E42-A77E-16B98745E83A}" srcOrd="1" destOrd="0" parTransId="{ECC40854-1CA7-0345-8357-87188A63DE15}" sibTransId="{1C6C78FD-8EC1-D947-BAF7-A314073731F4}"/>
    <dgm:cxn modelId="{C0183606-42D1-2046-BA9F-ACA44FD9D4D5}" srcId="{8A528AE1-500E-2E49-B216-B6365F38F0C3}" destId="{AD30B786-B7DE-534F-8036-433BF7C47B9B}" srcOrd="0" destOrd="0" parTransId="{757D2E9F-A283-BB4C-B449-7B337B0D8D59}" sibTransId="{09032117-CE52-A248-AC78-B0CCB801F76E}"/>
    <dgm:cxn modelId="{16551228-1485-4147-B8D6-8522A8177A7C}" srcId="{AD30B786-B7DE-534F-8036-433BF7C47B9B}" destId="{FD31A571-2DCA-6140-8062-7308B56A00B7}" srcOrd="4" destOrd="0" parTransId="{3C7E6618-8AFA-7543-BAEA-EF0ABEF72FC8}" sibTransId="{4BE06DB9-FD0A-FA43-924A-3F7DCE6C5AD9}"/>
    <dgm:cxn modelId="{8F168531-EA95-3340-8EF6-9DF3A982009F}" type="presOf" srcId="{8A528AE1-500E-2E49-B216-B6365F38F0C3}" destId="{8DCA0D3F-D622-7248-9276-19BB3EF746A7}" srcOrd="0" destOrd="0" presId="urn:microsoft.com/office/officeart/2005/8/layout/radial6#1"/>
    <dgm:cxn modelId="{1194A034-18BF-2C4D-A0FA-FB7FCF49A3EC}" type="presOf" srcId="{4C8035C5-4B9C-0245-8A45-455E337AB315}" destId="{4ECF991E-C295-F747-B148-0802F92126A5}" srcOrd="0" destOrd="0" presId="urn:microsoft.com/office/officeart/2005/8/layout/radial6#1"/>
    <dgm:cxn modelId="{D3CADC3B-B8B2-744C-A26A-F27CF9356A81}" type="presOf" srcId="{622B95AC-88EE-5143-8586-6DDDE84004D1}" destId="{43F2A0BE-097F-1E41-9BDD-A79F8BBC5C70}" srcOrd="0" destOrd="0" presId="urn:microsoft.com/office/officeart/2005/8/layout/radial6#1"/>
    <dgm:cxn modelId="{4B6BC161-C8BD-6A4C-833B-E3F8449FD433}" type="presOf" srcId="{448D0E6A-DA8C-244B-8144-E0F46450DBFA}" destId="{919497A5-5A7A-7940-ABC1-903E17BF8168}" srcOrd="0" destOrd="0" presId="urn:microsoft.com/office/officeart/2005/8/layout/radial6#1"/>
    <dgm:cxn modelId="{03822363-2886-DE4A-89AF-21A5DF89A3E1}" type="presOf" srcId="{AD30B786-B7DE-534F-8036-433BF7C47B9B}" destId="{31F9FD49-C077-2043-8F4D-45267A6D6785}" srcOrd="0" destOrd="0" presId="urn:microsoft.com/office/officeart/2005/8/layout/radial6#1"/>
    <dgm:cxn modelId="{47A50588-BABC-EA48-B9AB-2645D737214D}" srcId="{AD30B786-B7DE-534F-8036-433BF7C47B9B}" destId="{4C8035C5-4B9C-0245-8A45-455E337AB315}" srcOrd="5" destOrd="0" parTransId="{AE623DF1-74B0-A041-907E-FD5452A1DBD3}" sibTransId="{2677C9AC-D385-F349-B666-DE317EF3E3AC}"/>
    <dgm:cxn modelId="{AE1BE48C-57F9-EE47-A9B2-6E5BC85D6626}" type="presOf" srcId="{F7D529E9-E8A4-1A4C-9CAA-9117877C7797}" destId="{3839FE90-60A2-8C4A-9F21-900537FE21F2}" srcOrd="0" destOrd="0" presId="urn:microsoft.com/office/officeart/2005/8/layout/radial6#1"/>
    <dgm:cxn modelId="{9257838E-C6CF-4540-A33E-07CBB5252C38}" type="presOf" srcId="{2677C9AC-D385-F349-B666-DE317EF3E3AC}" destId="{EC13CD07-CD3F-B548-9F40-700FD171D071}" srcOrd="0" destOrd="0" presId="urn:microsoft.com/office/officeart/2005/8/layout/radial6#1"/>
    <dgm:cxn modelId="{FB8DAF9D-0535-294A-A19C-A6995DE22701}" type="presOf" srcId="{9A315619-DA8F-3E42-A77E-16B98745E83A}" destId="{5FC86103-07EB-204C-97AF-9F699C8A1E50}" srcOrd="0" destOrd="0" presId="urn:microsoft.com/office/officeart/2005/8/layout/radial6#1"/>
    <dgm:cxn modelId="{026000A5-DD4E-EA41-AF0F-E1D6B81B7787}" type="presOf" srcId="{4CA24108-74D5-1D4F-98C4-B60D3BC65B67}" destId="{0B54856B-A3D2-0840-9CCD-2630D8E3A006}" srcOrd="0" destOrd="0" presId="urn:microsoft.com/office/officeart/2005/8/layout/radial6#1"/>
    <dgm:cxn modelId="{25DAA9A6-B36A-CC46-8A4F-D5D53524A5E6}" srcId="{AD30B786-B7DE-534F-8036-433BF7C47B9B}" destId="{ECBE0A9F-D809-994A-B9F1-F99C76601411}" srcOrd="3" destOrd="0" parTransId="{9F646A81-3240-2B4D-B0E6-66ACC12AED38}" sibTransId="{385248AD-03C7-CD46-8D24-31AB1E9699A6}"/>
    <dgm:cxn modelId="{B1088BA9-8FF9-4D40-960B-A3867FD2D26F}" type="presOf" srcId="{4BE06DB9-FD0A-FA43-924A-3F7DCE6C5AD9}" destId="{457F1D89-D7A8-C143-9E87-BFF1C3B83008}" srcOrd="0" destOrd="0" presId="urn:microsoft.com/office/officeart/2005/8/layout/radial6#1"/>
    <dgm:cxn modelId="{C3D513AA-8A32-D24A-B98B-005732C44B11}" srcId="{AD30B786-B7DE-534F-8036-433BF7C47B9B}" destId="{622B95AC-88EE-5143-8586-6DDDE84004D1}" srcOrd="0" destOrd="0" parTransId="{3039F143-405A-4440-B6DC-5D9CA0B26EEA}" sibTransId="{448D0E6A-DA8C-244B-8144-E0F46450DBFA}"/>
    <dgm:cxn modelId="{30079EAA-4DFF-9E45-93A5-C8CEFEDC7BF2}" type="presOf" srcId="{FD31A571-2DCA-6140-8062-7308B56A00B7}" destId="{3E55E05F-C6DF-FD48-9B7F-F1A2F6055EF4}" srcOrd="0" destOrd="0" presId="urn:microsoft.com/office/officeart/2005/8/layout/radial6#1"/>
    <dgm:cxn modelId="{B3D882B3-2FF5-8943-A5FB-746CB8170F2F}" type="presOf" srcId="{1C6C78FD-8EC1-D947-BAF7-A314073731F4}" destId="{4BCA7373-2F7B-FB42-9423-FEA31CCD649C}" srcOrd="0" destOrd="0" presId="urn:microsoft.com/office/officeart/2005/8/layout/radial6#1"/>
    <dgm:cxn modelId="{3FA5A2B5-7F53-4342-B597-6CD0B7E84AF8}" type="presOf" srcId="{385248AD-03C7-CD46-8D24-31AB1E9699A6}" destId="{5F07D854-921E-164F-9D06-819C93674164}" srcOrd="0" destOrd="0" presId="urn:microsoft.com/office/officeart/2005/8/layout/radial6#1"/>
    <dgm:cxn modelId="{3E0AD1CD-71CB-4A4D-8560-5843B7DFA724}" srcId="{8A528AE1-500E-2E49-B216-B6365F38F0C3}" destId="{7929A048-A478-EA4B-829F-A1328690F2DB}" srcOrd="1" destOrd="0" parTransId="{79A1BCD0-C9F5-C044-B23B-2B151A3DA32E}" sibTransId="{DBD2466F-9E28-8B45-B61F-D4400A554911}"/>
    <dgm:cxn modelId="{1CCEC1DC-68D6-9642-B83B-5885DEB64EF5}" srcId="{AD30B786-B7DE-534F-8036-433BF7C47B9B}" destId="{4CA24108-74D5-1D4F-98C4-B60D3BC65B67}" srcOrd="2" destOrd="0" parTransId="{8ECB4FF6-D50B-DF49-B6E8-755D251F0A57}" sibTransId="{F7D529E9-E8A4-1A4C-9CAA-9117877C7797}"/>
    <dgm:cxn modelId="{B619B8E3-8EB2-AB43-B882-6B04136F85D9}" type="presOf" srcId="{ECBE0A9F-D809-994A-B9F1-F99C76601411}" destId="{73037256-A361-4442-B158-C6E9465068C7}" srcOrd="0" destOrd="0" presId="urn:microsoft.com/office/officeart/2005/8/layout/radial6#1"/>
    <dgm:cxn modelId="{D306E3AC-7874-404E-98D5-4251040CBAB5}" type="presParOf" srcId="{8DCA0D3F-D622-7248-9276-19BB3EF746A7}" destId="{31F9FD49-C077-2043-8F4D-45267A6D6785}" srcOrd="0" destOrd="0" presId="urn:microsoft.com/office/officeart/2005/8/layout/radial6#1"/>
    <dgm:cxn modelId="{E85C402B-6B40-2F48-8F96-81CC8C3C6D02}" type="presParOf" srcId="{8DCA0D3F-D622-7248-9276-19BB3EF746A7}" destId="{43F2A0BE-097F-1E41-9BDD-A79F8BBC5C70}" srcOrd="1" destOrd="0" presId="urn:microsoft.com/office/officeart/2005/8/layout/radial6#1"/>
    <dgm:cxn modelId="{0CD13ECA-EB6E-084B-A96C-97A0648E56E6}" type="presParOf" srcId="{8DCA0D3F-D622-7248-9276-19BB3EF746A7}" destId="{2719912B-C11F-0C4D-AD72-5F97085DA468}" srcOrd="2" destOrd="0" presId="urn:microsoft.com/office/officeart/2005/8/layout/radial6#1"/>
    <dgm:cxn modelId="{5F1F4CF2-3EE7-2048-852A-32BECB8F2CF5}" type="presParOf" srcId="{8DCA0D3F-D622-7248-9276-19BB3EF746A7}" destId="{919497A5-5A7A-7940-ABC1-903E17BF8168}" srcOrd="3" destOrd="0" presId="urn:microsoft.com/office/officeart/2005/8/layout/radial6#1"/>
    <dgm:cxn modelId="{BD89E8ED-E88D-DE4D-9124-ED136B64E11B}" type="presParOf" srcId="{8DCA0D3F-D622-7248-9276-19BB3EF746A7}" destId="{5FC86103-07EB-204C-97AF-9F699C8A1E50}" srcOrd="4" destOrd="0" presId="urn:microsoft.com/office/officeart/2005/8/layout/radial6#1"/>
    <dgm:cxn modelId="{8B8E204E-06E0-204D-8EDC-A883F36FA645}" type="presParOf" srcId="{8DCA0D3F-D622-7248-9276-19BB3EF746A7}" destId="{D76B3067-148B-5749-8979-7479DB62ECA3}" srcOrd="5" destOrd="0" presId="urn:microsoft.com/office/officeart/2005/8/layout/radial6#1"/>
    <dgm:cxn modelId="{8330F695-78B3-D540-97D5-9D0A8C908D8D}" type="presParOf" srcId="{8DCA0D3F-D622-7248-9276-19BB3EF746A7}" destId="{4BCA7373-2F7B-FB42-9423-FEA31CCD649C}" srcOrd="6" destOrd="0" presId="urn:microsoft.com/office/officeart/2005/8/layout/radial6#1"/>
    <dgm:cxn modelId="{8068F166-3F00-4143-B280-11BF9434D367}" type="presParOf" srcId="{8DCA0D3F-D622-7248-9276-19BB3EF746A7}" destId="{0B54856B-A3D2-0840-9CCD-2630D8E3A006}" srcOrd="7" destOrd="0" presId="urn:microsoft.com/office/officeart/2005/8/layout/radial6#1"/>
    <dgm:cxn modelId="{FC7DDB05-EC31-B847-B188-66EC38AE5F87}" type="presParOf" srcId="{8DCA0D3F-D622-7248-9276-19BB3EF746A7}" destId="{57B9FD1C-B96E-874B-855D-9A29DEFCE6E5}" srcOrd="8" destOrd="0" presId="urn:microsoft.com/office/officeart/2005/8/layout/radial6#1"/>
    <dgm:cxn modelId="{D4F3E365-4144-644F-84E4-F5000175E754}" type="presParOf" srcId="{8DCA0D3F-D622-7248-9276-19BB3EF746A7}" destId="{3839FE90-60A2-8C4A-9F21-900537FE21F2}" srcOrd="9" destOrd="0" presId="urn:microsoft.com/office/officeart/2005/8/layout/radial6#1"/>
    <dgm:cxn modelId="{E0728A11-E386-EB40-B7C8-E14EC0D5DF91}" type="presParOf" srcId="{8DCA0D3F-D622-7248-9276-19BB3EF746A7}" destId="{73037256-A361-4442-B158-C6E9465068C7}" srcOrd="10" destOrd="0" presId="urn:microsoft.com/office/officeart/2005/8/layout/radial6#1"/>
    <dgm:cxn modelId="{AF968479-76A6-C949-ABAB-6BD6E7A15A07}" type="presParOf" srcId="{8DCA0D3F-D622-7248-9276-19BB3EF746A7}" destId="{2FD8BB90-4948-3940-83D0-2675A5BACCCC}" srcOrd="11" destOrd="0" presId="urn:microsoft.com/office/officeart/2005/8/layout/radial6#1"/>
    <dgm:cxn modelId="{C751EA9E-BE66-C144-8856-913AB548883C}" type="presParOf" srcId="{8DCA0D3F-D622-7248-9276-19BB3EF746A7}" destId="{5F07D854-921E-164F-9D06-819C93674164}" srcOrd="12" destOrd="0" presId="urn:microsoft.com/office/officeart/2005/8/layout/radial6#1"/>
    <dgm:cxn modelId="{E5142C60-58BA-1445-8D6F-0CF152378CE9}" type="presParOf" srcId="{8DCA0D3F-D622-7248-9276-19BB3EF746A7}" destId="{3E55E05F-C6DF-FD48-9B7F-F1A2F6055EF4}" srcOrd="13" destOrd="0" presId="urn:microsoft.com/office/officeart/2005/8/layout/radial6#1"/>
    <dgm:cxn modelId="{6728F744-EF8C-D54B-B79D-3770099B14DB}" type="presParOf" srcId="{8DCA0D3F-D622-7248-9276-19BB3EF746A7}" destId="{3DAB1B9A-7A46-694E-81F1-E52DA6461B24}" srcOrd="14" destOrd="0" presId="urn:microsoft.com/office/officeart/2005/8/layout/radial6#1"/>
    <dgm:cxn modelId="{47C18EBF-A97D-CF47-BCE8-7B3FA2B70DC1}" type="presParOf" srcId="{8DCA0D3F-D622-7248-9276-19BB3EF746A7}" destId="{457F1D89-D7A8-C143-9E87-BFF1C3B83008}" srcOrd="15" destOrd="0" presId="urn:microsoft.com/office/officeart/2005/8/layout/radial6#1"/>
    <dgm:cxn modelId="{229EE13C-5608-664D-BFD3-BD3074CD0AE8}" type="presParOf" srcId="{8DCA0D3F-D622-7248-9276-19BB3EF746A7}" destId="{4ECF991E-C295-F747-B148-0802F92126A5}" srcOrd="16" destOrd="0" presId="urn:microsoft.com/office/officeart/2005/8/layout/radial6#1"/>
    <dgm:cxn modelId="{086E126A-132D-DC40-A236-5765EF282EB0}" type="presParOf" srcId="{8DCA0D3F-D622-7248-9276-19BB3EF746A7}" destId="{1F0223AA-A1B3-3A41-B8FD-CA0BC91B62BC}" srcOrd="17" destOrd="0" presId="urn:microsoft.com/office/officeart/2005/8/layout/radial6#1"/>
    <dgm:cxn modelId="{24F29213-245B-7A47-9DA8-E97CAF527838}" type="presParOf" srcId="{8DCA0D3F-D622-7248-9276-19BB3EF746A7}" destId="{EC13CD07-CD3F-B548-9F40-700FD171D071}" srcOrd="18" destOrd="0" presId="urn:microsoft.com/office/officeart/2005/8/layout/radial6#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6DCA5A-EB46-43ED-82FB-F7288462759A}" type="doc">
      <dgm:prSet loTypeId="urn:microsoft.com/office/officeart/2005/8/layout/chevron1" loCatId="process" qsTypeId="urn:microsoft.com/office/officeart/2005/8/quickstyle/simple1" qsCatId="simple" csTypeId="urn:microsoft.com/office/officeart/2005/8/colors/accent1_2" csCatId="accent1" phldr="1"/>
      <dgm:spPr/>
    </dgm:pt>
    <dgm:pt modelId="{1D0F5B83-6FFE-427E-BF9C-257B59CF3BCE}">
      <dgm:prSet phldrT="[Text]" custT="1"/>
      <dgm:spPr>
        <a:solidFill>
          <a:srgbClr val="104B9B"/>
        </a:solidFill>
      </dgm:spPr>
      <dgm:t>
        <a:bodyPr/>
        <a:lstStyle/>
        <a:p>
          <a:r>
            <a:rPr lang="en-US" sz="2000" b="1">
              <a:latin typeface="Optima" panose="02000503060000020004"/>
            </a:rPr>
            <a:t>Inputs</a:t>
          </a:r>
          <a:endParaRPr lang="en-IN" sz="2000" b="1">
            <a:latin typeface="Optima" panose="02000503060000020004"/>
          </a:endParaRPr>
        </a:p>
      </dgm:t>
    </dgm:pt>
    <dgm:pt modelId="{C38C4C0D-5AEC-431D-9E74-BDB15CC28955}" type="parTrans" cxnId="{F619249D-72B6-45F8-9A34-D2825139CF50}">
      <dgm:prSet/>
      <dgm:spPr/>
      <dgm:t>
        <a:bodyPr/>
        <a:lstStyle/>
        <a:p>
          <a:endParaRPr lang="en-IN" sz="2000" b="1">
            <a:latin typeface="Optima" panose="02000503060000020004"/>
          </a:endParaRPr>
        </a:p>
      </dgm:t>
    </dgm:pt>
    <dgm:pt modelId="{6AF5A6E9-6C96-41A3-B4E4-4A1562825024}" type="sibTrans" cxnId="{F619249D-72B6-45F8-9A34-D2825139CF50}">
      <dgm:prSet/>
      <dgm:spPr/>
      <dgm:t>
        <a:bodyPr/>
        <a:lstStyle/>
        <a:p>
          <a:endParaRPr lang="en-IN" sz="2000" b="1">
            <a:latin typeface="Optima" panose="02000503060000020004"/>
          </a:endParaRPr>
        </a:p>
      </dgm:t>
    </dgm:pt>
    <dgm:pt modelId="{B09277A4-FB87-4D66-9B2D-57931F4F0ECA}">
      <dgm:prSet phldrT="[Text]" custT="1"/>
      <dgm:spPr>
        <a:solidFill>
          <a:srgbClr val="104B9B"/>
        </a:solidFill>
      </dgm:spPr>
      <dgm:t>
        <a:bodyPr/>
        <a:lstStyle/>
        <a:p>
          <a:r>
            <a:rPr lang="en-US" sz="2000" b="1">
              <a:latin typeface="Optima" panose="02000503060000020004"/>
            </a:rPr>
            <a:t>Processing</a:t>
          </a:r>
          <a:endParaRPr lang="en-IN" sz="2000" b="1">
            <a:latin typeface="Optima" panose="02000503060000020004"/>
          </a:endParaRPr>
        </a:p>
      </dgm:t>
    </dgm:pt>
    <dgm:pt modelId="{0FA0847C-E68A-4FEC-8FA5-2F4BB2C7BA59}" type="parTrans" cxnId="{3492A5E4-46D4-4A34-8384-19EC9172DBE3}">
      <dgm:prSet/>
      <dgm:spPr/>
      <dgm:t>
        <a:bodyPr/>
        <a:lstStyle/>
        <a:p>
          <a:endParaRPr lang="en-IN" sz="2000" b="1">
            <a:latin typeface="Optima" panose="02000503060000020004"/>
          </a:endParaRPr>
        </a:p>
      </dgm:t>
    </dgm:pt>
    <dgm:pt modelId="{C519AF1A-5E96-41E3-95A8-BBAD3B628975}" type="sibTrans" cxnId="{3492A5E4-46D4-4A34-8384-19EC9172DBE3}">
      <dgm:prSet/>
      <dgm:spPr/>
      <dgm:t>
        <a:bodyPr/>
        <a:lstStyle/>
        <a:p>
          <a:endParaRPr lang="en-IN" sz="2000" b="1">
            <a:latin typeface="Optima" panose="02000503060000020004"/>
          </a:endParaRPr>
        </a:p>
      </dgm:t>
    </dgm:pt>
    <dgm:pt modelId="{C80A5A87-CCB1-4532-9767-0712062BC0C8}">
      <dgm:prSet phldrT="[Text]" custT="1"/>
      <dgm:spPr>
        <a:solidFill>
          <a:srgbClr val="104B9B"/>
        </a:solidFill>
      </dgm:spPr>
      <dgm:t>
        <a:bodyPr/>
        <a:lstStyle/>
        <a:p>
          <a:r>
            <a:rPr lang="en-US" sz="2000" b="1">
              <a:latin typeface="Optima" panose="02000503060000020004"/>
            </a:rPr>
            <a:t>Outcome</a:t>
          </a:r>
          <a:endParaRPr lang="en-IN" sz="2000" b="1">
            <a:latin typeface="Optima" panose="02000503060000020004"/>
          </a:endParaRPr>
        </a:p>
      </dgm:t>
    </dgm:pt>
    <dgm:pt modelId="{5ACE656F-BB1B-4911-BB83-B769DC2B5A90}" type="parTrans" cxnId="{C1DF723C-8218-4573-9924-A9EBDC4A205E}">
      <dgm:prSet/>
      <dgm:spPr/>
      <dgm:t>
        <a:bodyPr/>
        <a:lstStyle/>
        <a:p>
          <a:endParaRPr lang="en-IN" sz="2000" b="1">
            <a:latin typeface="Optima" panose="02000503060000020004"/>
          </a:endParaRPr>
        </a:p>
      </dgm:t>
    </dgm:pt>
    <dgm:pt modelId="{88946D93-3EA8-44A8-A84F-A5B120D7AF36}" type="sibTrans" cxnId="{C1DF723C-8218-4573-9924-A9EBDC4A205E}">
      <dgm:prSet/>
      <dgm:spPr/>
      <dgm:t>
        <a:bodyPr/>
        <a:lstStyle/>
        <a:p>
          <a:endParaRPr lang="en-IN" sz="2000" b="1">
            <a:latin typeface="Optima" panose="02000503060000020004"/>
          </a:endParaRPr>
        </a:p>
      </dgm:t>
    </dgm:pt>
    <dgm:pt modelId="{EE8DFDDB-D37C-4D88-B85B-B68B1C49255E}" type="pres">
      <dgm:prSet presAssocID="{A26DCA5A-EB46-43ED-82FB-F7288462759A}" presName="Name0" presStyleCnt="0">
        <dgm:presLayoutVars>
          <dgm:dir/>
          <dgm:animLvl val="lvl"/>
          <dgm:resizeHandles val="exact"/>
        </dgm:presLayoutVars>
      </dgm:prSet>
      <dgm:spPr/>
    </dgm:pt>
    <dgm:pt modelId="{81498018-EB49-4EFA-89FC-BC3979464A95}" type="pres">
      <dgm:prSet presAssocID="{1D0F5B83-6FFE-427E-BF9C-257B59CF3BCE}" presName="parTxOnly" presStyleLbl="node1" presStyleIdx="0" presStyleCnt="3" custScaleX="89715">
        <dgm:presLayoutVars>
          <dgm:chMax val="0"/>
          <dgm:chPref val="0"/>
          <dgm:bulletEnabled val="1"/>
        </dgm:presLayoutVars>
      </dgm:prSet>
      <dgm:spPr/>
    </dgm:pt>
    <dgm:pt modelId="{7C85047B-E901-4366-9513-B87898723AD6}" type="pres">
      <dgm:prSet presAssocID="{6AF5A6E9-6C96-41A3-B4E4-4A1562825024}" presName="parTxOnlySpace" presStyleCnt="0"/>
      <dgm:spPr/>
    </dgm:pt>
    <dgm:pt modelId="{8ACEF732-DF3D-4EAB-8283-EA78228D3DD7}" type="pres">
      <dgm:prSet presAssocID="{B09277A4-FB87-4D66-9B2D-57931F4F0ECA}" presName="parTxOnly" presStyleLbl="node1" presStyleIdx="1" presStyleCnt="3" custScaleX="74296" custLinFactNeighborX="-37165" custLinFactNeighborY="1675">
        <dgm:presLayoutVars>
          <dgm:chMax val="0"/>
          <dgm:chPref val="0"/>
          <dgm:bulletEnabled val="1"/>
        </dgm:presLayoutVars>
      </dgm:prSet>
      <dgm:spPr/>
    </dgm:pt>
    <dgm:pt modelId="{30138D8D-3CD1-4F68-A78F-47E31EC1DCA3}" type="pres">
      <dgm:prSet presAssocID="{C519AF1A-5E96-41E3-95A8-BBAD3B628975}" presName="parTxOnlySpace" presStyleCnt="0"/>
      <dgm:spPr/>
    </dgm:pt>
    <dgm:pt modelId="{44A144BD-CD0E-4C6E-A0F4-44BB0A248FE2}" type="pres">
      <dgm:prSet presAssocID="{C80A5A87-CCB1-4532-9767-0712062BC0C8}" presName="parTxOnly" presStyleLbl="node1" presStyleIdx="2" presStyleCnt="3" custScaleX="66604">
        <dgm:presLayoutVars>
          <dgm:chMax val="0"/>
          <dgm:chPref val="0"/>
          <dgm:bulletEnabled val="1"/>
        </dgm:presLayoutVars>
      </dgm:prSet>
      <dgm:spPr/>
    </dgm:pt>
  </dgm:ptLst>
  <dgm:cxnLst>
    <dgm:cxn modelId="{C1DF723C-8218-4573-9924-A9EBDC4A205E}" srcId="{A26DCA5A-EB46-43ED-82FB-F7288462759A}" destId="{C80A5A87-CCB1-4532-9767-0712062BC0C8}" srcOrd="2" destOrd="0" parTransId="{5ACE656F-BB1B-4911-BB83-B769DC2B5A90}" sibTransId="{88946D93-3EA8-44A8-A84F-A5B120D7AF36}"/>
    <dgm:cxn modelId="{EE6EAA43-C484-4463-A706-5E69C21D6796}" type="presOf" srcId="{C80A5A87-CCB1-4532-9767-0712062BC0C8}" destId="{44A144BD-CD0E-4C6E-A0F4-44BB0A248FE2}" srcOrd="0" destOrd="0" presId="urn:microsoft.com/office/officeart/2005/8/layout/chevron1"/>
    <dgm:cxn modelId="{96F33547-0937-42BB-AD02-81B35B05DF52}" type="presOf" srcId="{A26DCA5A-EB46-43ED-82FB-F7288462759A}" destId="{EE8DFDDB-D37C-4D88-B85B-B68B1C49255E}" srcOrd="0" destOrd="0" presId="urn:microsoft.com/office/officeart/2005/8/layout/chevron1"/>
    <dgm:cxn modelId="{49813D82-AFAD-4E0B-9FCC-13C4D7F1E9C8}" type="presOf" srcId="{B09277A4-FB87-4D66-9B2D-57931F4F0ECA}" destId="{8ACEF732-DF3D-4EAB-8283-EA78228D3DD7}" srcOrd="0" destOrd="0" presId="urn:microsoft.com/office/officeart/2005/8/layout/chevron1"/>
    <dgm:cxn modelId="{F619249D-72B6-45F8-9A34-D2825139CF50}" srcId="{A26DCA5A-EB46-43ED-82FB-F7288462759A}" destId="{1D0F5B83-6FFE-427E-BF9C-257B59CF3BCE}" srcOrd="0" destOrd="0" parTransId="{C38C4C0D-5AEC-431D-9E74-BDB15CC28955}" sibTransId="{6AF5A6E9-6C96-41A3-B4E4-4A1562825024}"/>
    <dgm:cxn modelId="{3492A5E4-46D4-4A34-8384-19EC9172DBE3}" srcId="{A26DCA5A-EB46-43ED-82FB-F7288462759A}" destId="{B09277A4-FB87-4D66-9B2D-57931F4F0ECA}" srcOrd="1" destOrd="0" parTransId="{0FA0847C-E68A-4FEC-8FA5-2F4BB2C7BA59}" sibTransId="{C519AF1A-5E96-41E3-95A8-BBAD3B628975}"/>
    <dgm:cxn modelId="{E772F2FF-911B-4767-9F4A-92CDBC8A894F}" type="presOf" srcId="{1D0F5B83-6FFE-427E-BF9C-257B59CF3BCE}" destId="{81498018-EB49-4EFA-89FC-BC3979464A95}" srcOrd="0" destOrd="0" presId="urn:microsoft.com/office/officeart/2005/8/layout/chevron1"/>
    <dgm:cxn modelId="{2D460CF6-B2DA-42F2-B146-1260B71FFFA4}" type="presParOf" srcId="{EE8DFDDB-D37C-4D88-B85B-B68B1C49255E}" destId="{81498018-EB49-4EFA-89FC-BC3979464A95}" srcOrd="0" destOrd="0" presId="urn:microsoft.com/office/officeart/2005/8/layout/chevron1"/>
    <dgm:cxn modelId="{8821CB18-4150-4174-806A-5567282AEDCA}" type="presParOf" srcId="{EE8DFDDB-D37C-4D88-B85B-B68B1C49255E}" destId="{7C85047B-E901-4366-9513-B87898723AD6}" srcOrd="1" destOrd="0" presId="urn:microsoft.com/office/officeart/2005/8/layout/chevron1"/>
    <dgm:cxn modelId="{E55DAD72-502D-48AF-BAA5-4EFE527E58FB}" type="presParOf" srcId="{EE8DFDDB-D37C-4D88-B85B-B68B1C49255E}" destId="{8ACEF732-DF3D-4EAB-8283-EA78228D3DD7}" srcOrd="2" destOrd="0" presId="urn:microsoft.com/office/officeart/2005/8/layout/chevron1"/>
    <dgm:cxn modelId="{79C232AC-E14B-4EBC-A9CE-CA2315D6AB24}" type="presParOf" srcId="{EE8DFDDB-D37C-4D88-B85B-B68B1C49255E}" destId="{30138D8D-3CD1-4F68-A78F-47E31EC1DCA3}" srcOrd="3" destOrd="0" presId="urn:microsoft.com/office/officeart/2005/8/layout/chevron1"/>
    <dgm:cxn modelId="{19B3F432-A3DE-401F-BD52-E9B1BCEF7B7F}" type="presParOf" srcId="{EE8DFDDB-D37C-4D88-B85B-B68B1C49255E}" destId="{44A144BD-CD0E-4C6E-A0F4-44BB0A248FE2}" srcOrd="4" destOrd="0" presId="urn:microsoft.com/office/officeart/2005/8/layout/chevron1"/>
  </dgm:cxnLst>
  <dgm:bg>
    <a:noFill/>
  </dgm:bg>
  <dgm:whole>
    <a:ln>
      <a:solidFill>
        <a:srgbClr val="104B9B"/>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50EAC-B9A8-4DC7-9A76-1E2A3A50E7EB}">
      <dsp:nvSpPr>
        <dsp:cNvPr id="0" name=""/>
        <dsp:cNvSpPr/>
      </dsp:nvSpPr>
      <dsp:spPr>
        <a:xfrm>
          <a:off x="3674628" y="2263765"/>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latin typeface="Optima" panose="02000503060000020004"/>
            </a:rPr>
            <a:t>GEN AI in MDM</a:t>
          </a:r>
          <a:endParaRPr lang="en-IN" sz="1600" b="1" kern="1200">
            <a:latin typeface="Optima" panose="02000503060000020004"/>
          </a:endParaRPr>
        </a:p>
      </dsp:txBody>
      <dsp:txXfrm>
        <a:off x="3830417" y="2419554"/>
        <a:ext cx="752216" cy="752216"/>
      </dsp:txXfrm>
    </dsp:sp>
    <dsp:sp modelId="{2436B03C-DE1E-43C7-BE93-AB3CCCB7C954}">
      <dsp:nvSpPr>
        <dsp:cNvPr id="0" name=""/>
        <dsp:cNvSpPr/>
      </dsp:nvSpPr>
      <dsp:spPr>
        <a:xfrm rot="16200000">
          <a:off x="3618374" y="1664233"/>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IN" sz="1600" b="1" kern="1200">
            <a:latin typeface="Optima" panose="02000503060000020004"/>
          </a:endParaRPr>
        </a:p>
      </dsp:txBody>
      <dsp:txXfrm>
        <a:off x="4177118" y="1646205"/>
        <a:ext cx="58815" cy="58815"/>
      </dsp:txXfrm>
    </dsp:sp>
    <dsp:sp modelId="{0E7BB010-BD17-4B18-B4D2-69E2234D313F}">
      <dsp:nvSpPr>
        <dsp:cNvPr id="0" name=""/>
        <dsp:cNvSpPr/>
      </dsp:nvSpPr>
      <dsp:spPr>
        <a:xfrm>
          <a:off x="3674628" y="23666"/>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r>
            <a:rPr lang="en-US" sz="1150" b="1" kern="1200">
              <a:latin typeface="Optima" panose="02000503060000020004"/>
            </a:rPr>
            <a:t>Categorization</a:t>
          </a:r>
          <a:endParaRPr lang="en-IN" sz="1150" b="1" kern="1200">
            <a:latin typeface="Optima" panose="02000503060000020004"/>
          </a:endParaRPr>
        </a:p>
      </dsp:txBody>
      <dsp:txXfrm>
        <a:off x="3830417" y="179455"/>
        <a:ext cx="752216" cy="752216"/>
      </dsp:txXfrm>
    </dsp:sp>
    <dsp:sp modelId="{E4B4949B-B672-4E5B-9BD2-0494FAA3DC06}">
      <dsp:nvSpPr>
        <dsp:cNvPr id="0" name=""/>
        <dsp:cNvSpPr/>
      </dsp:nvSpPr>
      <dsp:spPr>
        <a:xfrm rot="18360000">
          <a:off x="4276722" y="1878143"/>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IN" sz="1600" b="1" kern="1200">
            <a:latin typeface="Optima" panose="02000503060000020004"/>
          </a:endParaRPr>
        </a:p>
      </dsp:txBody>
      <dsp:txXfrm>
        <a:off x="4835466" y="1860116"/>
        <a:ext cx="58815" cy="58815"/>
      </dsp:txXfrm>
    </dsp:sp>
    <dsp:sp modelId="{7A79539F-58DB-44CC-9B98-819DE96641FB}">
      <dsp:nvSpPr>
        <dsp:cNvPr id="0" name=""/>
        <dsp:cNvSpPr/>
      </dsp:nvSpPr>
      <dsp:spPr>
        <a:xfrm>
          <a:off x="4991325" y="451487"/>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r>
            <a:rPr lang="en-US" sz="1150" b="1" kern="1200">
              <a:latin typeface="Optima" panose="02000503060000020004"/>
            </a:rPr>
            <a:t>Discover Data</a:t>
          </a:r>
          <a:endParaRPr lang="en-IN" sz="1150" b="1" kern="1200">
            <a:latin typeface="Optima" panose="02000503060000020004"/>
          </a:endParaRPr>
        </a:p>
      </dsp:txBody>
      <dsp:txXfrm>
        <a:off x="5147114" y="607276"/>
        <a:ext cx="752216" cy="752216"/>
      </dsp:txXfrm>
    </dsp:sp>
    <dsp:sp modelId="{B93C6F0A-F08E-4748-9471-38ECC767AE3A}">
      <dsp:nvSpPr>
        <dsp:cNvPr id="0" name=""/>
        <dsp:cNvSpPr/>
      </dsp:nvSpPr>
      <dsp:spPr>
        <a:xfrm rot="20520000">
          <a:off x="4683604" y="2438168"/>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IN" sz="1600" b="1" kern="1200">
            <a:latin typeface="Optima" panose="02000503060000020004"/>
          </a:endParaRPr>
        </a:p>
      </dsp:txBody>
      <dsp:txXfrm>
        <a:off x="5242348" y="2420140"/>
        <a:ext cx="58815" cy="58815"/>
      </dsp:txXfrm>
    </dsp:sp>
    <dsp:sp modelId="{1CF72ED9-F8ED-4FED-B957-82C20903B232}">
      <dsp:nvSpPr>
        <dsp:cNvPr id="0" name=""/>
        <dsp:cNvSpPr/>
      </dsp:nvSpPr>
      <dsp:spPr>
        <a:xfrm>
          <a:off x="5805088" y="1571536"/>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r>
            <a:rPr lang="en-US" sz="1150" b="1" kern="1200">
              <a:latin typeface="Optima" panose="02000503060000020004"/>
            </a:rPr>
            <a:t>Acquisition</a:t>
          </a:r>
          <a:endParaRPr lang="en-IN" sz="1150" b="1" kern="1200">
            <a:latin typeface="Optima" panose="02000503060000020004"/>
          </a:endParaRPr>
        </a:p>
      </dsp:txBody>
      <dsp:txXfrm>
        <a:off x="5960877" y="1727325"/>
        <a:ext cx="752216" cy="752216"/>
      </dsp:txXfrm>
    </dsp:sp>
    <dsp:sp modelId="{DF08CCB8-449D-43BE-851B-DC84D499736A}">
      <dsp:nvSpPr>
        <dsp:cNvPr id="0" name=""/>
        <dsp:cNvSpPr/>
      </dsp:nvSpPr>
      <dsp:spPr>
        <a:xfrm rot="1080000">
          <a:off x="4683604" y="3130396"/>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IN" sz="1600" b="1" kern="1200">
            <a:latin typeface="Optima" panose="02000503060000020004"/>
          </a:endParaRPr>
        </a:p>
      </dsp:txBody>
      <dsp:txXfrm>
        <a:off x="5242348" y="3112369"/>
        <a:ext cx="58815" cy="58815"/>
      </dsp:txXfrm>
    </dsp:sp>
    <dsp:sp modelId="{F3F5F4AA-306B-48AD-A53B-978041EDCD21}">
      <dsp:nvSpPr>
        <dsp:cNvPr id="0" name=""/>
        <dsp:cNvSpPr/>
      </dsp:nvSpPr>
      <dsp:spPr>
        <a:xfrm>
          <a:off x="5805088" y="2955993"/>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r>
            <a:rPr lang="en-US" sz="1150" b="1" kern="1200">
              <a:latin typeface="Optima" panose="02000503060000020004"/>
            </a:rPr>
            <a:t>Match &amp; Merge</a:t>
          </a:r>
          <a:endParaRPr lang="en-IN" sz="1150" b="1" kern="1200">
            <a:latin typeface="Optima" panose="02000503060000020004"/>
          </a:endParaRPr>
        </a:p>
      </dsp:txBody>
      <dsp:txXfrm>
        <a:off x="5960877" y="3111782"/>
        <a:ext cx="752216" cy="752216"/>
      </dsp:txXfrm>
    </dsp:sp>
    <dsp:sp modelId="{BFC8EFF0-8CE7-4B20-B6F2-EA7F08221921}">
      <dsp:nvSpPr>
        <dsp:cNvPr id="0" name=""/>
        <dsp:cNvSpPr/>
      </dsp:nvSpPr>
      <dsp:spPr>
        <a:xfrm rot="3240000">
          <a:off x="4276722" y="3690421"/>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835466" y="3672393"/>
        <a:ext cx="58815" cy="58815"/>
      </dsp:txXfrm>
    </dsp:sp>
    <dsp:sp modelId="{A656F027-6B59-4322-8B26-200439937630}">
      <dsp:nvSpPr>
        <dsp:cNvPr id="0" name=""/>
        <dsp:cNvSpPr/>
      </dsp:nvSpPr>
      <dsp:spPr>
        <a:xfrm>
          <a:off x="4991325" y="4076042"/>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r>
            <a:rPr lang="en-US" sz="1150" b="1" kern="1200">
              <a:latin typeface="Optima" panose="02000503060000020004"/>
            </a:rPr>
            <a:t>Data Modelling</a:t>
          </a:r>
          <a:endParaRPr lang="en-IN" sz="1150" b="1" kern="1200">
            <a:latin typeface="Optima" panose="02000503060000020004"/>
          </a:endParaRPr>
        </a:p>
      </dsp:txBody>
      <dsp:txXfrm>
        <a:off x="5147114" y="4231831"/>
        <a:ext cx="752216" cy="752216"/>
      </dsp:txXfrm>
    </dsp:sp>
    <dsp:sp modelId="{4D129420-D68A-4C56-AAA9-8069D722E230}">
      <dsp:nvSpPr>
        <dsp:cNvPr id="0" name=""/>
        <dsp:cNvSpPr/>
      </dsp:nvSpPr>
      <dsp:spPr>
        <a:xfrm rot="5400000">
          <a:off x="3618374" y="3904331"/>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177118" y="3886304"/>
        <a:ext cx="58815" cy="58815"/>
      </dsp:txXfrm>
    </dsp:sp>
    <dsp:sp modelId="{38A86B23-DD69-4BD9-9A96-05BF7329C4EF}">
      <dsp:nvSpPr>
        <dsp:cNvPr id="0" name=""/>
        <dsp:cNvSpPr/>
      </dsp:nvSpPr>
      <dsp:spPr>
        <a:xfrm>
          <a:off x="3674628" y="4503863"/>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r>
            <a:rPr lang="en-US" sz="1150" b="1" kern="1200">
              <a:latin typeface="Optima" panose="02000503060000020004"/>
            </a:rPr>
            <a:t>Data Quality</a:t>
          </a:r>
          <a:endParaRPr lang="en-IN" sz="1150" b="1" kern="1200">
            <a:latin typeface="Optima" panose="02000503060000020004"/>
          </a:endParaRPr>
        </a:p>
      </dsp:txBody>
      <dsp:txXfrm>
        <a:off x="3830417" y="4659652"/>
        <a:ext cx="752216" cy="752216"/>
      </dsp:txXfrm>
    </dsp:sp>
    <dsp:sp modelId="{10BB0934-B941-4FDA-84E1-D754050141DA}">
      <dsp:nvSpPr>
        <dsp:cNvPr id="0" name=""/>
        <dsp:cNvSpPr/>
      </dsp:nvSpPr>
      <dsp:spPr>
        <a:xfrm rot="7560000">
          <a:off x="2960025" y="3690421"/>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3518769" y="3672393"/>
        <a:ext cx="58815" cy="58815"/>
      </dsp:txXfrm>
    </dsp:sp>
    <dsp:sp modelId="{5D6ADDD0-A635-41F9-BEA4-1CBE0E1F15DC}">
      <dsp:nvSpPr>
        <dsp:cNvPr id="0" name=""/>
        <dsp:cNvSpPr/>
      </dsp:nvSpPr>
      <dsp:spPr>
        <a:xfrm>
          <a:off x="2357931" y="4076042"/>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r>
            <a:rPr lang="en-US" sz="1150" b="1" kern="1200">
              <a:latin typeface="Optima" panose="02000503060000020004"/>
            </a:rPr>
            <a:t>User Experince</a:t>
          </a:r>
          <a:endParaRPr lang="en-IN" sz="1150" b="1" kern="1200">
            <a:latin typeface="Optima" panose="02000503060000020004"/>
          </a:endParaRPr>
        </a:p>
      </dsp:txBody>
      <dsp:txXfrm>
        <a:off x="2513720" y="4231831"/>
        <a:ext cx="752216" cy="752216"/>
      </dsp:txXfrm>
    </dsp:sp>
    <dsp:sp modelId="{7E9FED0C-D131-4ED3-91C1-A0CF7B54A6BA}">
      <dsp:nvSpPr>
        <dsp:cNvPr id="0" name=""/>
        <dsp:cNvSpPr/>
      </dsp:nvSpPr>
      <dsp:spPr>
        <a:xfrm rot="9720000">
          <a:off x="2553144" y="3130396"/>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3111888" y="3112369"/>
        <a:ext cx="58815" cy="58815"/>
      </dsp:txXfrm>
    </dsp:sp>
    <dsp:sp modelId="{72138129-B81A-4F6C-9AD8-F4243C2A5277}">
      <dsp:nvSpPr>
        <dsp:cNvPr id="0" name=""/>
        <dsp:cNvSpPr/>
      </dsp:nvSpPr>
      <dsp:spPr>
        <a:xfrm>
          <a:off x="1544168" y="2955993"/>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r>
            <a:rPr lang="en-US" sz="1150" b="1" kern="1200">
              <a:latin typeface="Optima" panose="02000503060000020004"/>
            </a:rPr>
            <a:t>Data Insights</a:t>
          </a:r>
          <a:endParaRPr lang="en-IN" sz="1150" b="1" kern="1200">
            <a:latin typeface="Optima" panose="02000503060000020004"/>
          </a:endParaRPr>
        </a:p>
      </dsp:txBody>
      <dsp:txXfrm>
        <a:off x="1699957" y="3111782"/>
        <a:ext cx="752216" cy="752216"/>
      </dsp:txXfrm>
    </dsp:sp>
    <dsp:sp modelId="{56F85DDC-7F9D-4E25-BD89-CA39CA5EB580}">
      <dsp:nvSpPr>
        <dsp:cNvPr id="0" name=""/>
        <dsp:cNvSpPr/>
      </dsp:nvSpPr>
      <dsp:spPr>
        <a:xfrm rot="11880000">
          <a:off x="2553144" y="2438168"/>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3111888" y="2420140"/>
        <a:ext cx="58815" cy="58815"/>
      </dsp:txXfrm>
    </dsp:sp>
    <dsp:sp modelId="{518A08F7-FEDC-467D-99A1-E1B52DB23D1C}">
      <dsp:nvSpPr>
        <dsp:cNvPr id="0" name=""/>
        <dsp:cNvSpPr/>
      </dsp:nvSpPr>
      <dsp:spPr>
        <a:xfrm>
          <a:off x="1544168" y="1571536"/>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endParaRPr lang="en-US" sz="1150" b="1" kern="1200">
            <a:latin typeface="Optima" panose="02000503060000020004"/>
          </a:endParaRPr>
        </a:p>
        <a:p>
          <a:pPr marL="0" lvl="0" indent="0" algn="ctr" defTabSz="511175">
            <a:lnSpc>
              <a:spcPct val="90000"/>
            </a:lnSpc>
            <a:spcBef>
              <a:spcPct val="0"/>
            </a:spcBef>
            <a:spcAft>
              <a:spcPct val="35000"/>
            </a:spcAft>
            <a:buNone/>
          </a:pPr>
          <a:r>
            <a:rPr lang="en-US" sz="1100" b="1" kern="1200">
              <a:latin typeface="Optima" panose="02000503060000020004"/>
            </a:rPr>
            <a:t>Compliance</a:t>
          </a:r>
          <a:endParaRPr lang="en-IN" sz="1100" b="1" kern="1200">
            <a:latin typeface="Optima" panose="02000503060000020004"/>
          </a:endParaRPr>
        </a:p>
      </dsp:txBody>
      <dsp:txXfrm>
        <a:off x="1699957" y="1727325"/>
        <a:ext cx="752216" cy="752216"/>
      </dsp:txXfrm>
    </dsp:sp>
    <dsp:sp modelId="{3A373B54-4678-4B75-8085-4F6571789797}">
      <dsp:nvSpPr>
        <dsp:cNvPr id="0" name=""/>
        <dsp:cNvSpPr/>
      </dsp:nvSpPr>
      <dsp:spPr>
        <a:xfrm rot="14040000">
          <a:off x="2960025" y="1878143"/>
          <a:ext cx="1176303" cy="22760"/>
        </a:xfrm>
        <a:custGeom>
          <a:avLst/>
          <a:gdLst/>
          <a:ahLst/>
          <a:cxnLst/>
          <a:rect l="0" t="0" r="0" b="0"/>
          <a:pathLst>
            <a:path>
              <a:moveTo>
                <a:pt x="0" y="11380"/>
              </a:moveTo>
              <a:lnTo>
                <a:pt x="1176303" y="11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3518769" y="1860116"/>
        <a:ext cx="58815" cy="58815"/>
      </dsp:txXfrm>
    </dsp:sp>
    <dsp:sp modelId="{6B693C21-8CDD-4C85-8061-17A02D7D52A1}">
      <dsp:nvSpPr>
        <dsp:cNvPr id="0" name=""/>
        <dsp:cNvSpPr/>
      </dsp:nvSpPr>
      <dsp:spPr>
        <a:xfrm>
          <a:off x="2357931" y="451487"/>
          <a:ext cx="1063794" cy="1063794"/>
        </a:xfrm>
        <a:prstGeom prst="ellipse">
          <a:avLst/>
        </a:prstGeom>
        <a:solidFill>
          <a:srgbClr val="060C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endParaRPr lang="en-US" sz="1150" b="1" kern="1200">
            <a:latin typeface="Optima" panose="02000503060000020004"/>
          </a:endParaRPr>
        </a:p>
        <a:p>
          <a:pPr marL="0" lvl="0" indent="0" algn="ctr" defTabSz="511175">
            <a:lnSpc>
              <a:spcPct val="90000"/>
            </a:lnSpc>
            <a:spcBef>
              <a:spcPct val="0"/>
            </a:spcBef>
            <a:spcAft>
              <a:spcPct val="35000"/>
            </a:spcAft>
            <a:buNone/>
          </a:pPr>
          <a:r>
            <a:rPr lang="en-US" sz="1150" b="1" kern="1200">
              <a:latin typeface="Optima" panose="02000503060000020004"/>
            </a:rPr>
            <a:t>Data Sharing</a:t>
          </a:r>
          <a:endParaRPr lang="en-IN" sz="1150" b="1" kern="1200">
            <a:latin typeface="Optima" panose="02000503060000020004"/>
          </a:endParaRPr>
        </a:p>
      </dsp:txBody>
      <dsp:txXfrm>
        <a:off x="2513720" y="607276"/>
        <a:ext cx="752216" cy="7522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15F92-4D35-D74B-B40A-59BD4CB0BB20}">
      <dsp:nvSpPr>
        <dsp:cNvPr id="0" name=""/>
        <dsp:cNvSpPr/>
      </dsp:nvSpPr>
      <dsp:spPr>
        <a:xfrm>
          <a:off x="1316324" y="1234367"/>
          <a:ext cx="1207855" cy="116759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Data Quality</a:t>
          </a:r>
        </a:p>
      </dsp:txBody>
      <dsp:txXfrm>
        <a:off x="1493210" y="1405357"/>
        <a:ext cx="854083" cy="825611"/>
      </dsp:txXfrm>
    </dsp:sp>
    <dsp:sp modelId="{89BAF226-113B-4E45-941D-D8C0ADD9C516}">
      <dsp:nvSpPr>
        <dsp:cNvPr id="0" name=""/>
        <dsp:cNvSpPr/>
      </dsp:nvSpPr>
      <dsp:spPr>
        <a:xfrm rot="16200000">
          <a:off x="1845444" y="1136013"/>
          <a:ext cx="149616" cy="47090"/>
        </a:xfrm>
        <a:custGeom>
          <a:avLst/>
          <a:gdLst/>
          <a:ahLst/>
          <a:cxnLst/>
          <a:rect l="0" t="0" r="0" b="0"/>
          <a:pathLst>
            <a:path>
              <a:moveTo>
                <a:pt x="0" y="23545"/>
              </a:moveTo>
              <a:lnTo>
                <a:pt x="149616"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1916512" y="1155818"/>
        <a:ext cx="7480" cy="7480"/>
      </dsp:txXfrm>
    </dsp:sp>
    <dsp:sp modelId="{799399E8-8015-7A40-9056-FBBF2EA9B7A9}">
      <dsp:nvSpPr>
        <dsp:cNvPr id="0" name=""/>
        <dsp:cNvSpPr/>
      </dsp:nvSpPr>
      <dsp:spPr>
        <a:xfrm>
          <a:off x="1330175" y="-56061"/>
          <a:ext cx="1180155" cy="114081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Completeness</a:t>
          </a:r>
        </a:p>
      </dsp:txBody>
      <dsp:txXfrm>
        <a:off x="1503005" y="111007"/>
        <a:ext cx="834495" cy="806675"/>
      </dsp:txXfrm>
    </dsp:sp>
    <dsp:sp modelId="{19533E1E-C1D2-0A40-805F-E8C7EE9F0607}">
      <dsp:nvSpPr>
        <dsp:cNvPr id="0" name=""/>
        <dsp:cNvSpPr/>
      </dsp:nvSpPr>
      <dsp:spPr>
        <a:xfrm rot="19800000">
          <a:off x="2430575" y="1464789"/>
          <a:ext cx="121914" cy="47090"/>
        </a:xfrm>
        <a:custGeom>
          <a:avLst/>
          <a:gdLst/>
          <a:ahLst/>
          <a:cxnLst/>
          <a:rect l="0" t="0" r="0" b="0"/>
          <a:pathLst>
            <a:path>
              <a:moveTo>
                <a:pt x="0" y="23545"/>
              </a:moveTo>
              <a:lnTo>
                <a:pt x="121914"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2488484" y="1485286"/>
        <a:ext cx="6095" cy="6095"/>
      </dsp:txXfrm>
    </dsp:sp>
    <dsp:sp modelId="{325C6469-3DD0-AE41-8870-F0D8E3A6B93F}">
      <dsp:nvSpPr>
        <dsp:cNvPr id="0" name=""/>
        <dsp:cNvSpPr/>
      </dsp:nvSpPr>
      <dsp:spPr>
        <a:xfrm>
          <a:off x="2461727" y="595847"/>
          <a:ext cx="1175329" cy="114081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Accuracy</a:t>
          </a:r>
        </a:p>
      </dsp:txBody>
      <dsp:txXfrm>
        <a:off x="2633850" y="762915"/>
        <a:ext cx="831083" cy="806675"/>
      </dsp:txXfrm>
    </dsp:sp>
    <dsp:sp modelId="{B228A899-BC33-1740-BA8D-3ACE1FC9BDBB}">
      <dsp:nvSpPr>
        <dsp:cNvPr id="0" name=""/>
        <dsp:cNvSpPr/>
      </dsp:nvSpPr>
      <dsp:spPr>
        <a:xfrm rot="1800000">
          <a:off x="2430693" y="2124005"/>
          <a:ext cx="120148" cy="47090"/>
        </a:xfrm>
        <a:custGeom>
          <a:avLst/>
          <a:gdLst/>
          <a:ahLst/>
          <a:cxnLst/>
          <a:rect l="0" t="0" r="0" b="0"/>
          <a:pathLst>
            <a:path>
              <a:moveTo>
                <a:pt x="0" y="23545"/>
              </a:moveTo>
              <a:lnTo>
                <a:pt x="120148"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2487764" y="2144546"/>
        <a:ext cx="6007" cy="6007"/>
      </dsp:txXfrm>
    </dsp:sp>
    <dsp:sp modelId="{21A712BE-600A-3F4F-A7A9-DEBA66778841}">
      <dsp:nvSpPr>
        <dsp:cNvPr id="0" name=""/>
        <dsp:cNvSpPr/>
      </dsp:nvSpPr>
      <dsp:spPr>
        <a:xfrm>
          <a:off x="2459314" y="1899666"/>
          <a:ext cx="1180155" cy="114081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Consistency</a:t>
          </a:r>
        </a:p>
      </dsp:txBody>
      <dsp:txXfrm>
        <a:off x="2632144" y="2066734"/>
        <a:ext cx="834495" cy="806675"/>
      </dsp:txXfrm>
    </dsp:sp>
    <dsp:sp modelId="{86091652-B9C1-2440-A076-0EFD4B67AF3D}">
      <dsp:nvSpPr>
        <dsp:cNvPr id="0" name=""/>
        <dsp:cNvSpPr/>
      </dsp:nvSpPr>
      <dsp:spPr>
        <a:xfrm rot="5400000">
          <a:off x="1845444" y="2453221"/>
          <a:ext cx="149616" cy="47090"/>
        </a:xfrm>
        <a:custGeom>
          <a:avLst/>
          <a:gdLst/>
          <a:ahLst/>
          <a:cxnLst/>
          <a:rect l="0" t="0" r="0" b="0"/>
          <a:pathLst>
            <a:path>
              <a:moveTo>
                <a:pt x="0" y="23545"/>
              </a:moveTo>
              <a:lnTo>
                <a:pt x="149616"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1916512" y="2473026"/>
        <a:ext cx="7480" cy="7480"/>
      </dsp:txXfrm>
    </dsp:sp>
    <dsp:sp modelId="{E30CBDFE-50CC-5141-A6DE-AF50CADF613A}">
      <dsp:nvSpPr>
        <dsp:cNvPr id="0" name=""/>
        <dsp:cNvSpPr/>
      </dsp:nvSpPr>
      <dsp:spPr>
        <a:xfrm>
          <a:off x="1330175" y="2551575"/>
          <a:ext cx="1180155" cy="114081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Availability</a:t>
          </a:r>
        </a:p>
      </dsp:txBody>
      <dsp:txXfrm>
        <a:off x="1503005" y="2718643"/>
        <a:ext cx="834495" cy="806675"/>
      </dsp:txXfrm>
    </dsp:sp>
    <dsp:sp modelId="{C3CC8292-FEBB-6C46-9150-899F78BABFD9}">
      <dsp:nvSpPr>
        <dsp:cNvPr id="0" name=""/>
        <dsp:cNvSpPr/>
      </dsp:nvSpPr>
      <dsp:spPr>
        <a:xfrm rot="9000000">
          <a:off x="1289662" y="2124005"/>
          <a:ext cx="120148" cy="47090"/>
        </a:xfrm>
        <a:custGeom>
          <a:avLst/>
          <a:gdLst/>
          <a:ahLst/>
          <a:cxnLst/>
          <a:rect l="0" t="0" r="0" b="0"/>
          <a:pathLst>
            <a:path>
              <a:moveTo>
                <a:pt x="0" y="23545"/>
              </a:moveTo>
              <a:lnTo>
                <a:pt x="120148"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rot="10800000">
        <a:off x="1346733" y="2144546"/>
        <a:ext cx="6007" cy="6007"/>
      </dsp:txXfrm>
    </dsp:sp>
    <dsp:sp modelId="{9923CE76-1447-D842-990E-E89D86423233}">
      <dsp:nvSpPr>
        <dsp:cNvPr id="0" name=""/>
        <dsp:cNvSpPr/>
      </dsp:nvSpPr>
      <dsp:spPr>
        <a:xfrm>
          <a:off x="201035" y="1899666"/>
          <a:ext cx="1180155" cy="114081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Timeliness</a:t>
          </a:r>
        </a:p>
      </dsp:txBody>
      <dsp:txXfrm>
        <a:off x="373865" y="2066734"/>
        <a:ext cx="834495" cy="806675"/>
      </dsp:txXfrm>
    </dsp:sp>
    <dsp:sp modelId="{2A10F08A-6F67-1844-A1F1-D4C1E17C9AAC}">
      <dsp:nvSpPr>
        <dsp:cNvPr id="0" name=""/>
        <dsp:cNvSpPr/>
      </dsp:nvSpPr>
      <dsp:spPr>
        <a:xfrm rot="12600000">
          <a:off x="1302473" y="1468663"/>
          <a:ext cx="106418" cy="47090"/>
        </a:xfrm>
        <a:custGeom>
          <a:avLst/>
          <a:gdLst/>
          <a:ahLst/>
          <a:cxnLst/>
          <a:rect l="0" t="0" r="0" b="0"/>
          <a:pathLst>
            <a:path>
              <a:moveTo>
                <a:pt x="0" y="23545"/>
              </a:moveTo>
              <a:lnTo>
                <a:pt x="106418" y="23545"/>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a:latin typeface="Optima" charset="0"/>
            <a:ea typeface="Optima" charset="0"/>
            <a:cs typeface="Optima" charset="0"/>
          </a:endParaRPr>
        </a:p>
      </dsp:txBody>
      <dsp:txXfrm rot="10800000">
        <a:off x="1353022" y="1489547"/>
        <a:ext cx="5320" cy="5320"/>
      </dsp:txXfrm>
    </dsp:sp>
    <dsp:sp modelId="{ACA94277-D8A3-3942-928F-96BC38D4BD65}">
      <dsp:nvSpPr>
        <dsp:cNvPr id="0" name=""/>
        <dsp:cNvSpPr/>
      </dsp:nvSpPr>
      <dsp:spPr>
        <a:xfrm>
          <a:off x="187185" y="582458"/>
          <a:ext cx="1207855" cy="116759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effectLst/>
              <a:latin typeface="Optima" charset="0"/>
              <a:ea typeface="Optima" charset="0"/>
              <a:cs typeface="Optima" charset="0"/>
            </a:rPr>
            <a:t>Traceability</a:t>
          </a:r>
        </a:p>
      </dsp:txBody>
      <dsp:txXfrm>
        <a:off x="364071" y="753448"/>
        <a:ext cx="854083" cy="8256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8E284-4100-4378-8C7C-91755AEAB88C}">
      <dsp:nvSpPr>
        <dsp:cNvPr id="0" name=""/>
        <dsp:cNvSpPr/>
      </dsp:nvSpPr>
      <dsp:spPr>
        <a:xfrm rot="5400000">
          <a:off x="5456018" y="-2331123"/>
          <a:ext cx="603326" cy="5418994"/>
        </a:xfrm>
        <a:prstGeom prst="round2SameRect">
          <a:avLst/>
        </a:prstGeom>
        <a:solidFill>
          <a:schemeClr val="accent5">
            <a:lumMod val="40000"/>
            <a:lumOff val="60000"/>
          </a:schemeClr>
        </a:solidFill>
        <a:ln w="9525" cap="flat" cmpd="sng" algn="ctr">
          <a:solidFill>
            <a:srgbClr val="4BACC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GB" sz="1200" b="0" kern="1200">
              <a:solidFill>
                <a:srgbClr val="10479B"/>
              </a:solidFill>
              <a:latin typeface="Optima"/>
              <a:ea typeface="Tahoma" pitchFamily="34" charset="0"/>
              <a:cs typeface="Optima"/>
            </a:rPr>
            <a:t>Data Portability</a:t>
          </a:r>
          <a:endParaRPr lang="en-US" sz="1200" b="0" kern="1200">
            <a:solidFill>
              <a:srgbClr val="10479B"/>
            </a:solidFill>
            <a:latin typeface="Optima"/>
            <a:ea typeface="Tahoma" pitchFamily="34" charset="0"/>
            <a:cs typeface="Optima"/>
          </a:endParaRPr>
        </a:p>
        <a:p>
          <a:pPr marL="114300" lvl="1" indent="-114300" algn="l" defTabSz="533400">
            <a:lnSpc>
              <a:spcPct val="90000"/>
            </a:lnSpc>
            <a:spcBef>
              <a:spcPct val="0"/>
            </a:spcBef>
            <a:spcAft>
              <a:spcPct val="15000"/>
            </a:spcAft>
            <a:buChar char="•"/>
          </a:pPr>
          <a:r>
            <a:rPr lang="en-US" sz="1200" b="0" kern="1200">
              <a:solidFill>
                <a:srgbClr val="10479B"/>
              </a:solidFill>
              <a:latin typeface="Optima"/>
              <a:ea typeface="Tahoma" pitchFamily="34" charset="0"/>
              <a:cs typeface="Optima"/>
            </a:rPr>
            <a:t>Quality data is </a:t>
          </a:r>
          <a:r>
            <a:rPr lang="en-US" sz="1200" b="0" u="sng" kern="1200">
              <a:solidFill>
                <a:srgbClr val="10479B"/>
              </a:solidFill>
              <a:latin typeface="Optima"/>
              <a:ea typeface="Tahoma" pitchFamily="34" charset="0"/>
              <a:cs typeface="Optima"/>
            </a:rPr>
            <a:t>portable data</a:t>
          </a:r>
          <a:r>
            <a:rPr lang="en-US" sz="1200" b="0" kern="1200">
              <a:solidFill>
                <a:srgbClr val="10479B"/>
              </a:solidFill>
              <a:latin typeface="Optima"/>
              <a:ea typeface="Tahoma" pitchFamily="34" charset="0"/>
              <a:cs typeface="Optima"/>
            </a:rPr>
            <a:t>; it is independent of the software application</a:t>
          </a:r>
        </a:p>
      </dsp:txBody>
      <dsp:txXfrm rot="-5400000">
        <a:off x="3048184" y="106163"/>
        <a:ext cx="5389542" cy="544422"/>
      </dsp:txXfrm>
    </dsp:sp>
    <dsp:sp modelId="{28E15A3E-FCBD-460A-9413-770D4B35C10A}">
      <dsp:nvSpPr>
        <dsp:cNvPr id="0" name=""/>
        <dsp:cNvSpPr/>
      </dsp:nvSpPr>
      <dsp:spPr>
        <a:xfrm>
          <a:off x="0" y="1295"/>
          <a:ext cx="3048184" cy="754157"/>
        </a:xfrm>
        <a:prstGeom prst="roundRect">
          <a:avLst/>
        </a:prstGeom>
        <a:solidFill>
          <a:schemeClr val="accent5">
            <a:lumMod val="40000"/>
            <a:lumOff val="60000"/>
          </a:schemeClr>
        </a:solidFill>
        <a:ln w="9525" cap="flat" cmpd="sng" algn="ctr">
          <a:solidFill>
            <a:srgbClr val="4BACC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a:solidFill>
                <a:srgbClr val="10479B"/>
              </a:solidFill>
              <a:latin typeface="Optima"/>
              <a:ea typeface="Tahoma" pitchFamily="34" charset="0"/>
              <a:cs typeface="Optima"/>
            </a:rPr>
            <a:t>Data Portability</a:t>
          </a:r>
        </a:p>
        <a:p>
          <a:pPr marL="0" lvl="0" indent="0" algn="ctr" defTabSz="533400">
            <a:lnSpc>
              <a:spcPct val="90000"/>
            </a:lnSpc>
            <a:spcBef>
              <a:spcPct val="0"/>
            </a:spcBef>
            <a:spcAft>
              <a:spcPct val="35000"/>
            </a:spcAft>
            <a:buNone/>
          </a:pPr>
          <a:r>
            <a:rPr lang="en-GB" sz="1200" kern="1200">
              <a:solidFill>
                <a:srgbClr val="10479B"/>
              </a:solidFill>
              <a:latin typeface="Optima"/>
              <a:ea typeface="Tahoma" pitchFamily="34" charset="0"/>
              <a:cs typeface="Optima"/>
            </a:rPr>
            <a:t>ISO 8000</a:t>
          </a:r>
          <a:endParaRPr lang="en-US" sz="1200" kern="1200">
            <a:solidFill>
              <a:srgbClr val="10479B"/>
            </a:solidFill>
            <a:latin typeface="Optima"/>
            <a:ea typeface="Tahoma" pitchFamily="34" charset="0"/>
            <a:cs typeface="Optima"/>
          </a:endParaRPr>
        </a:p>
      </dsp:txBody>
      <dsp:txXfrm>
        <a:off x="36815" y="38110"/>
        <a:ext cx="2974554" cy="680527"/>
      </dsp:txXfrm>
    </dsp:sp>
    <dsp:sp modelId="{B45AFF70-1879-48E1-AF8E-57EDC10BB665}">
      <dsp:nvSpPr>
        <dsp:cNvPr id="0" name=""/>
        <dsp:cNvSpPr/>
      </dsp:nvSpPr>
      <dsp:spPr>
        <a:xfrm rot="5400000">
          <a:off x="5456018" y="-1539257"/>
          <a:ext cx="603326" cy="5418994"/>
        </a:xfrm>
        <a:prstGeom prst="round2SameRect">
          <a:avLst/>
        </a:prstGeom>
        <a:solidFill>
          <a:schemeClr val="accent2">
            <a:lumMod val="20000"/>
            <a:lumOff val="80000"/>
          </a:schemeClr>
        </a:solidFill>
        <a:ln w="9525" cap="flat" cmpd="sng" algn="ctr">
          <a:solidFill>
            <a:srgbClr val="C0504D"/>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rgbClr val="10479B"/>
              </a:solidFill>
              <a:latin typeface="Optima"/>
              <a:ea typeface="Tahoma" pitchFamily="34" charset="0"/>
              <a:cs typeface="Optima"/>
            </a:rPr>
            <a:t>Class/Concept Definition, unique identifier</a:t>
          </a:r>
        </a:p>
        <a:p>
          <a:pPr marL="114300" lvl="1" indent="-114300" algn="l" defTabSz="533400">
            <a:lnSpc>
              <a:spcPct val="90000"/>
            </a:lnSpc>
            <a:spcBef>
              <a:spcPct val="0"/>
            </a:spcBef>
            <a:spcAft>
              <a:spcPct val="15000"/>
            </a:spcAft>
            <a:buChar char="•"/>
          </a:pPr>
          <a:r>
            <a:rPr lang="en-GB" sz="1200" kern="1200">
              <a:solidFill>
                <a:srgbClr val="10479B"/>
              </a:solidFill>
              <a:latin typeface="Optima"/>
              <a:ea typeface="Tahoma" pitchFamily="34" charset="0"/>
              <a:cs typeface="Optima"/>
            </a:rPr>
            <a:t>Property/Concept Definition, unique identifier</a:t>
          </a:r>
          <a:endParaRPr lang="en-US" sz="1200" kern="1200">
            <a:solidFill>
              <a:srgbClr val="10479B"/>
            </a:solidFill>
            <a:latin typeface="Optima"/>
            <a:ea typeface="Tahoma" pitchFamily="34" charset="0"/>
            <a:cs typeface="Optima"/>
          </a:endParaRPr>
        </a:p>
      </dsp:txBody>
      <dsp:txXfrm rot="-5400000">
        <a:off x="3048184" y="898029"/>
        <a:ext cx="5389542" cy="544422"/>
      </dsp:txXfrm>
    </dsp:sp>
    <dsp:sp modelId="{5C0A7D52-E55A-48AF-A64D-6F8BCB1C9567}">
      <dsp:nvSpPr>
        <dsp:cNvPr id="0" name=""/>
        <dsp:cNvSpPr/>
      </dsp:nvSpPr>
      <dsp:spPr>
        <a:xfrm>
          <a:off x="0" y="793161"/>
          <a:ext cx="3048184" cy="754157"/>
        </a:xfrm>
        <a:prstGeom prst="roundRect">
          <a:avLst/>
        </a:prstGeom>
        <a:solidFill>
          <a:schemeClr val="accent2">
            <a:lumMod val="20000"/>
            <a:lumOff val="80000"/>
          </a:schemeClr>
        </a:solidFill>
        <a:ln w="9525" cap="flat" cmpd="sng" algn="ctr">
          <a:solidFill>
            <a:srgbClr val="C0504D"/>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a:solidFill>
                <a:srgbClr val="10479B"/>
              </a:solidFill>
              <a:latin typeface="Optima"/>
              <a:ea typeface="Tahoma" pitchFamily="34" charset="0"/>
              <a:cs typeface="Optima"/>
            </a:rPr>
            <a:t>Data Requirement</a:t>
          </a:r>
        </a:p>
        <a:p>
          <a:pPr marL="0" lvl="0" indent="0" algn="ctr" defTabSz="533400">
            <a:lnSpc>
              <a:spcPct val="90000"/>
            </a:lnSpc>
            <a:spcBef>
              <a:spcPct val="0"/>
            </a:spcBef>
            <a:spcAft>
              <a:spcPct val="35000"/>
            </a:spcAft>
            <a:buNone/>
          </a:pPr>
          <a:r>
            <a:rPr lang="en-GB" sz="1200" kern="1200">
              <a:solidFill>
                <a:srgbClr val="10479B"/>
              </a:solidFill>
              <a:latin typeface="Optima"/>
              <a:ea typeface="Tahoma" pitchFamily="34" charset="0"/>
              <a:cs typeface="Optima"/>
            </a:rPr>
            <a:t>ISO 8000-110</a:t>
          </a:r>
          <a:endParaRPr lang="en-US" sz="1200" kern="1200">
            <a:solidFill>
              <a:srgbClr val="10479B"/>
            </a:solidFill>
            <a:latin typeface="Optima"/>
            <a:ea typeface="Tahoma" pitchFamily="34" charset="0"/>
            <a:cs typeface="Optima"/>
          </a:endParaRPr>
        </a:p>
      </dsp:txBody>
      <dsp:txXfrm>
        <a:off x="36815" y="829976"/>
        <a:ext cx="2974554" cy="680527"/>
      </dsp:txXfrm>
    </dsp:sp>
    <dsp:sp modelId="{241BDF5C-C74C-4DE8-BA40-73D96F9BA759}">
      <dsp:nvSpPr>
        <dsp:cNvPr id="0" name=""/>
        <dsp:cNvSpPr/>
      </dsp:nvSpPr>
      <dsp:spPr>
        <a:xfrm rot="5400000">
          <a:off x="5456018" y="-747391"/>
          <a:ext cx="603326" cy="5418994"/>
        </a:xfrm>
        <a:prstGeom prst="round2SameRect">
          <a:avLst/>
        </a:prstGeom>
        <a:solidFill>
          <a:schemeClr val="accent3">
            <a:lumMod val="20000"/>
            <a:lumOff val="80000"/>
          </a:schemeClr>
        </a:solidFill>
        <a:ln w="9525" cap="flat" cmpd="sng" algn="ctr">
          <a:solidFill>
            <a:srgbClr val="9BBB59"/>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endParaRPr lang="en-US" sz="1200" kern="1200">
            <a:solidFill>
              <a:srgbClr val="10479B"/>
            </a:solidFill>
            <a:latin typeface="Optima"/>
            <a:ea typeface="Tahoma" pitchFamily="34" charset="0"/>
            <a:cs typeface="Optima"/>
          </a:endParaRPr>
        </a:p>
        <a:p>
          <a:pPr marL="114300" lvl="1" indent="-114300" algn="l" defTabSz="533400">
            <a:lnSpc>
              <a:spcPct val="90000"/>
            </a:lnSpc>
            <a:spcBef>
              <a:spcPct val="0"/>
            </a:spcBef>
            <a:spcAft>
              <a:spcPct val="15000"/>
            </a:spcAft>
            <a:buChar char="•"/>
          </a:pPr>
          <a:r>
            <a:rPr lang="en-US" sz="1200" kern="1200">
              <a:solidFill>
                <a:srgbClr val="10479B"/>
              </a:solidFill>
              <a:latin typeface="Optima"/>
              <a:ea typeface="Tahoma" pitchFamily="34" charset="0"/>
              <a:cs typeface="Optima"/>
            </a:rPr>
            <a:t>Common Business Language</a:t>
          </a:r>
        </a:p>
        <a:p>
          <a:pPr marL="114300" lvl="1" indent="-114300" algn="l" defTabSz="533400">
            <a:lnSpc>
              <a:spcPct val="90000"/>
            </a:lnSpc>
            <a:spcBef>
              <a:spcPct val="0"/>
            </a:spcBef>
            <a:spcAft>
              <a:spcPct val="15000"/>
            </a:spcAft>
            <a:buChar char="•"/>
          </a:pPr>
          <a:r>
            <a:rPr lang="en-GB" sz="1200" kern="1200">
              <a:solidFill>
                <a:srgbClr val="10479B"/>
              </a:solidFill>
              <a:latin typeface="Optima"/>
              <a:ea typeface="Tahoma" pitchFamily="34" charset="0"/>
              <a:cs typeface="Optima"/>
            </a:rPr>
            <a:t>Business Requirements</a:t>
          </a:r>
          <a:endParaRPr lang="en-US" sz="1200" kern="1200">
            <a:solidFill>
              <a:srgbClr val="10479B"/>
            </a:solidFill>
            <a:latin typeface="Optima"/>
            <a:ea typeface="Tahoma" pitchFamily="34" charset="0"/>
            <a:cs typeface="Optima"/>
          </a:endParaRPr>
        </a:p>
        <a:p>
          <a:pPr marL="114300" lvl="1" indent="-114300" algn="l" defTabSz="533400">
            <a:lnSpc>
              <a:spcPct val="90000"/>
            </a:lnSpc>
            <a:spcBef>
              <a:spcPct val="0"/>
            </a:spcBef>
            <a:spcAft>
              <a:spcPct val="15000"/>
            </a:spcAft>
            <a:buChar char="•"/>
          </a:pPr>
          <a:r>
            <a:rPr lang="en-GB" sz="1200" kern="1200">
              <a:solidFill>
                <a:srgbClr val="10479B"/>
              </a:solidFill>
              <a:latin typeface="Optima"/>
              <a:ea typeface="Tahoma" pitchFamily="34" charset="0"/>
              <a:cs typeface="Optima"/>
            </a:rPr>
            <a:t>Multi-lingual</a:t>
          </a:r>
          <a:endParaRPr lang="en-US" sz="1200" kern="1200">
            <a:solidFill>
              <a:srgbClr val="10479B"/>
            </a:solidFill>
            <a:latin typeface="Optima"/>
            <a:ea typeface="Tahoma" pitchFamily="34" charset="0"/>
            <a:cs typeface="Optima"/>
          </a:endParaRPr>
        </a:p>
        <a:p>
          <a:pPr marL="114300" lvl="1" indent="-114300" algn="l" defTabSz="533400" rtl="0">
            <a:lnSpc>
              <a:spcPct val="90000"/>
            </a:lnSpc>
            <a:spcBef>
              <a:spcPct val="0"/>
            </a:spcBef>
            <a:spcAft>
              <a:spcPct val="15000"/>
            </a:spcAft>
            <a:buChar char="•"/>
          </a:pPr>
          <a:endParaRPr lang="en-US" sz="1200" kern="1200">
            <a:solidFill>
              <a:srgbClr val="10479B"/>
            </a:solidFill>
            <a:latin typeface="Optima"/>
            <a:ea typeface="Tahoma" pitchFamily="34" charset="0"/>
            <a:cs typeface="Optima"/>
          </a:endParaRPr>
        </a:p>
      </dsp:txBody>
      <dsp:txXfrm rot="-5400000">
        <a:off x="3048184" y="1689895"/>
        <a:ext cx="5389542" cy="544422"/>
      </dsp:txXfrm>
    </dsp:sp>
    <dsp:sp modelId="{4F8268BF-11D0-4540-8730-DFA6E335BE93}">
      <dsp:nvSpPr>
        <dsp:cNvPr id="0" name=""/>
        <dsp:cNvSpPr/>
      </dsp:nvSpPr>
      <dsp:spPr>
        <a:xfrm>
          <a:off x="0" y="1585026"/>
          <a:ext cx="3048184" cy="754157"/>
        </a:xfrm>
        <a:prstGeom prst="roundRect">
          <a:avLst/>
        </a:prstGeom>
        <a:solidFill>
          <a:schemeClr val="accent3">
            <a:lumMod val="20000"/>
            <a:lumOff val="80000"/>
          </a:schemeClr>
        </a:solidFill>
        <a:ln w="9525" cap="flat" cmpd="sng" algn="ctr">
          <a:solidFill>
            <a:srgbClr val="9BBB59"/>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a:solidFill>
                <a:srgbClr val="10479B"/>
              </a:solidFill>
              <a:latin typeface="Optima"/>
              <a:ea typeface="Tahoma" pitchFamily="34" charset="0"/>
              <a:cs typeface="Optima"/>
            </a:rPr>
            <a:t>Data Terminology &amp; Localization</a:t>
          </a:r>
        </a:p>
        <a:p>
          <a:pPr marL="0" lvl="0" indent="0" algn="ctr" defTabSz="533400">
            <a:lnSpc>
              <a:spcPct val="90000"/>
            </a:lnSpc>
            <a:spcBef>
              <a:spcPct val="0"/>
            </a:spcBef>
            <a:spcAft>
              <a:spcPct val="35000"/>
            </a:spcAft>
            <a:buNone/>
          </a:pPr>
          <a:r>
            <a:rPr lang="en-GB" sz="1200" b="0" u="none" kern="1200">
              <a:solidFill>
                <a:srgbClr val="10479B"/>
              </a:solidFill>
              <a:latin typeface="Optima"/>
              <a:ea typeface="Tahoma" pitchFamily="34" charset="0"/>
              <a:cs typeface="Optima"/>
            </a:rPr>
            <a:t>PPO-OTD: ISO 8000-110</a:t>
          </a:r>
        </a:p>
      </dsp:txBody>
      <dsp:txXfrm>
        <a:off x="36815" y="1621841"/>
        <a:ext cx="2974554" cy="680527"/>
      </dsp:txXfrm>
    </dsp:sp>
    <dsp:sp modelId="{3AF889D5-5544-4298-B945-2B745211E080}">
      <dsp:nvSpPr>
        <dsp:cNvPr id="0" name=""/>
        <dsp:cNvSpPr/>
      </dsp:nvSpPr>
      <dsp:spPr>
        <a:xfrm rot="5400000">
          <a:off x="5456018" y="33734"/>
          <a:ext cx="603326" cy="5418994"/>
        </a:xfrm>
        <a:prstGeom prst="round2SameRect">
          <a:avLst/>
        </a:prstGeom>
        <a:solidFill>
          <a:schemeClr val="accent4">
            <a:lumMod val="20000"/>
            <a:lumOff val="80000"/>
          </a:schemeClr>
        </a:solidFill>
        <a:ln w="9525" cap="flat" cmpd="sng" algn="ctr">
          <a:solidFill>
            <a:srgbClr val="8064A2"/>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rgbClr val="10479B"/>
              </a:solidFill>
              <a:latin typeface="Optima"/>
              <a:ea typeface="Tahoma" pitchFamily="34" charset="0"/>
              <a:cs typeface="Optima"/>
            </a:rPr>
            <a:t>Linking PPO class to classification (UNSPSC)</a:t>
          </a:r>
        </a:p>
        <a:p>
          <a:pPr marL="114300" lvl="1" indent="-114300" algn="l" defTabSz="533400">
            <a:lnSpc>
              <a:spcPct val="90000"/>
            </a:lnSpc>
            <a:spcBef>
              <a:spcPct val="0"/>
            </a:spcBef>
            <a:spcAft>
              <a:spcPct val="15000"/>
            </a:spcAft>
            <a:buChar char="•"/>
          </a:pPr>
          <a:r>
            <a:rPr lang="en-US" sz="1200" kern="1200">
              <a:solidFill>
                <a:srgbClr val="10479B"/>
              </a:solidFill>
              <a:latin typeface="Optima"/>
              <a:ea typeface="Tahoma" pitchFamily="34" charset="0"/>
              <a:cs typeface="Optima"/>
            </a:rPr>
            <a:t>Linking PPO class to classification (spend tree)</a:t>
          </a:r>
        </a:p>
      </dsp:txBody>
      <dsp:txXfrm rot="-5400000">
        <a:off x="3048184" y="2471020"/>
        <a:ext cx="5389542" cy="544422"/>
      </dsp:txXfrm>
    </dsp:sp>
    <dsp:sp modelId="{85A39601-414F-48B7-9372-BE6AB8373B71}">
      <dsp:nvSpPr>
        <dsp:cNvPr id="0" name=""/>
        <dsp:cNvSpPr/>
      </dsp:nvSpPr>
      <dsp:spPr>
        <a:xfrm>
          <a:off x="0" y="2366160"/>
          <a:ext cx="3048184" cy="754157"/>
        </a:xfrm>
        <a:prstGeom prst="roundRect">
          <a:avLst/>
        </a:prstGeom>
        <a:solidFill>
          <a:schemeClr val="accent4">
            <a:lumMod val="20000"/>
            <a:lumOff val="80000"/>
          </a:schemeClr>
        </a:solidFill>
        <a:ln w="9525" cap="flat" cmpd="sng" algn="ctr">
          <a:solidFill>
            <a:srgbClr val="8064A2"/>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a:solidFill>
                <a:srgbClr val="10479B"/>
              </a:solidFill>
              <a:latin typeface="Optima"/>
              <a:ea typeface="Tahoma" pitchFamily="34" charset="0"/>
              <a:cs typeface="Optima"/>
            </a:rPr>
            <a:t>Data Classification</a:t>
          </a:r>
        </a:p>
        <a:p>
          <a:pPr marL="0" lvl="0" indent="0" algn="ctr" defTabSz="533400">
            <a:lnSpc>
              <a:spcPct val="90000"/>
            </a:lnSpc>
            <a:spcBef>
              <a:spcPct val="0"/>
            </a:spcBef>
            <a:spcAft>
              <a:spcPct val="35000"/>
            </a:spcAft>
            <a:buNone/>
          </a:pPr>
          <a:r>
            <a:rPr lang="en-GB" sz="1200" b="0" u="none" kern="1200">
              <a:solidFill>
                <a:srgbClr val="10479B"/>
              </a:solidFill>
              <a:latin typeface="Optima"/>
              <a:ea typeface="Tahoma" pitchFamily="34" charset="0"/>
              <a:cs typeface="Optima"/>
            </a:rPr>
            <a:t>ISO 22745</a:t>
          </a:r>
          <a:endParaRPr lang="en-US" sz="1200" b="0" u="none" kern="1200">
            <a:solidFill>
              <a:srgbClr val="10479B"/>
            </a:solidFill>
            <a:latin typeface="Optima"/>
            <a:ea typeface="Tahoma" pitchFamily="34" charset="0"/>
            <a:cs typeface="Optima"/>
          </a:endParaRPr>
        </a:p>
      </dsp:txBody>
      <dsp:txXfrm>
        <a:off x="36815" y="2402975"/>
        <a:ext cx="2974554" cy="680527"/>
      </dsp:txXfrm>
    </dsp:sp>
    <dsp:sp modelId="{B81C9B28-3A60-45BF-838B-211E5D2A0938}">
      <dsp:nvSpPr>
        <dsp:cNvPr id="0" name=""/>
        <dsp:cNvSpPr/>
      </dsp:nvSpPr>
      <dsp:spPr>
        <a:xfrm rot="5400000">
          <a:off x="5456018" y="838065"/>
          <a:ext cx="603326" cy="5418994"/>
        </a:xfrm>
        <a:prstGeom prst="round2SameRect">
          <a:avLst/>
        </a:prstGeom>
        <a:solidFill>
          <a:schemeClr val="accent6">
            <a:lumMod val="20000"/>
            <a:lumOff val="80000"/>
          </a:schemeClr>
        </a:solidFill>
        <a:ln w="9525" cap="flat" cmpd="sng" algn="ctr">
          <a:solidFill>
            <a:srgbClr val="F7964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rgbClr val="10479B"/>
              </a:solidFill>
              <a:latin typeface="Optima"/>
              <a:ea typeface="Tahoma" pitchFamily="34" charset="0"/>
              <a:cs typeface="Optima"/>
            </a:rPr>
            <a:t>Provenance – Traceable History at record level</a:t>
          </a:r>
        </a:p>
        <a:p>
          <a:pPr marL="114300" lvl="1" indent="-114300" algn="l" defTabSz="533400">
            <a:lnSpc>
              <a:spcPct val="90000"/>
            </a:lnSpc>
            <a:spcBef>
              <a:spcPct val="0"/>
            </a:spcBef>
            <a:spcAft>
              <a:spcPct val="15000"/>
            </a:spcAft>
            <a:buChar char="•"/>
          </a:pPr>
          <a:r>
            <a:rPr lang="en-US" sz="1200" kern="1200">
              <a:solidFill>
                <a:srgbClr val="10479B"/>
              </a:solidFill>
              <a:latin typeface="Optima"/>
              <a:ea typeface="Tahoma" pitchFamily="34" charset="0"/>
              <a:cs typeface="Optima"/>
            </a:rPr>
            <a:t>Owner of the data created</a:t>
          </a:r>
        </a:p>
      </dsp:txBody>
      <dsp:txXfrm rot="-5400000">
        <a:off x="3048184" y="3275351"/>
        <a:ext cx="5389542" cy="544422"/>
      </dsp:txXfrm>
    </dsp:sp>
    <dsp:sp modelId="{E68BE37A-F951-4C7C-AFCA-5DE41AA172CC}">
      <dsp:nvSpPr>
        <dsp:cNvPr id="0" name=""/>
        <dsp:cNvSpPr/>
      </dsp:nvSpPr>
      <dsp:spPr>
        <a:xfrm>
          <a:off x="0" y="3170485"/>
          <a:ext cx="3048184" cy="754157"/>
        </a:xfrm>
        <a:prstGeom prst="roundRect">
          <a:avLst/>
        </a:prstGeom>
        <a:solidFill>
          <a:schemeClr val="accent6">
            <a:lumMod val="20000"/>
            <a:lumOff val="80000"/>
          </a:schemeClr>
        </a:solidFill>
        <a:ln w="9525" cap="flat" cmpd="sng" algn="ctr">
          <a:solidFill>
            <a:srgbClr val="F79646"/>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a:solidFill>
                <a:srgbClr val="10479B"/>
              </a:solidFill>
              <a:latin typeface="Optima"/>
              <a:ea typeface="Tahoma" pitchFamily="34" charset="0"/>
              <a:cs typeface="Optima"/>
            </a:rPr>
            <a:t>Data Traceability</a:t>
          </a:r>
        </a:p>
        <a:p>
          <a:pPr marL="0" lvl="0" indent="0" algn="ctr" defTabSz="533400">
            <a:lnSpc>
              <a:spcPct val="90000"/>
            </a:lnSpc>
            <a:spcBef>
              <a:spcPct val="0"/>
            </a:spcBef>
            <a:spcAft>
              <a:spcPct val="35000"/>
            </a:spcAft>
            <a:buNone/>
          </a:pPr>
          <a:r>
            <a:rPr lang="en-GB" sz="1200" kern="1200">
              <a:solidFill>
                <a:srgbClr val="10479B"/>
              </a:solidFill>
              <a:latin typeface="Optima"/>
              <a:ea typeface="Tahoma" pitchFamily="34" charset="0"/>
              <a:cs typeface="Optima"/>
            </a:rPr>
            <a:t>ISO 8000-120</a:t>
          </a:r>
          <a:endParaRPr lang="en-US" sz="1200" b="1" u="sng" kern="1200">
            <a:solidFill>
              <a:srgbClr val="10479B"/>
            </a:solidFill>
            <a:latin typeface="Optima"/>
            <a:ea typeface="Tahoma" pitchFamily="34" charset="0"/>
            <a:cs typeface="Optima"/>
          </a:endParaRPr>
        </a:p>
      </dsp:txBody>
      <dsp:txXfrm>
        <a:off x="36815" y="3207300"/>
        <a:ext cx="2974554" cy="680527"/>
      </dsp:txXfrm>
    </dsp:sp>
    <dsp:sp modelId="{3C7ECF6B-B352-6249-9B3D-16C2C4792E87}">
      <dsp:nvSpPr>
        <dsp:cNvPr id="0" name=""/>
        <dsp:cNvSpPr/>
      </dsp:nvSpPr>
      <dsp:spPr>
        <a:xfrm rot="5400000">
          <a:off x="5456018" y="1628205"/>
          <a:ext cx="603326" cy="5418994"/>
        </a:xfrm>
        <a:prstGeom prst="round2SameRect">
          <a:avLst/>
        </a:prstGeom>
        <a:solidFill>
          <a:schemeClr val="accent1">
            <a:lumMod val="20000"/>
            <a:lumOff val="80000"/>
          </a:schemeClr>
        </a:solidFill>
        <a:ln w="9525" cap="flat" cmpd="sng" algn="ctr">
          <a:solidFill>
            <a:schemeClr val="accent1"/>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rgbClr val="10479B"/>
              </a:solidFill>
              <a:latin typeface="Optima"/>
              <a:ea typeface="Tahoma" pitchFamily="34" charset="0"/>
              <a:cs typeface="Optima"/>
            </a:rPr>
            <a:t>Technical Dictionaries</a:t>
          </a:r>
        </a:p>
        <a:p>
          <a:pPr marL="114300" lvl="1" indent="-114300" algn="l" defTabSz="533400">
            <a:lnSpc>
              <a:spcPct val="90000"/>
            </a:lnSpc>
            <a:spcBef>
              <a:spcPct val="0"/>
            </a:spcBef>
            <a:spcAft>
              <a:spcPct val="15000"/>
            </a:spcAft>
            <a:buChar char="•"/>
          </a:pPr>
          <a:r>
            <a:rPr lang="en-US" sz="1200" kern="1200">
              <a:solidFill>
                <a:srgbClr val="10479B"/>
              </a:solidFill>
              <a:latin typeface="Optima"/>
              <a:ea typeface="Tahoma" pitchFamily="34" charset="0"/>
              <a:cs typeface="Optima"/>
            </a:rPr>
            <a:t>Exchange of characteristics data in xml format</a:t>
          </a:r>
        </a:p>
      </dsp:txBody>
      <dsp:txXfrm rot="-5400000">
        <a:off x="3048184" y="4065491"/>
        <a:ext cx="5389542" cy="544422"/>
      </dsp:txXfrm>
    </dsp:sp>
    <dsp:sp modelId="{EC61337F-CA7C-9E41-8F8B-2EF7D52A54FC}">
      <dsp:nvSpPr>
        <dsp:cNvPr id="0" name=""/>
        <dsp:cNvSpPr/>
      </dsp:nvSpPr>
      <dsp:spPr>
        <a:xfrm>
          <a:off x="0" y="3960623"/>
          <a:ext cx="3048184" cy="754157"/>
        </a:xfrm>
        <a:prstGeom prst="roundRect">
          <a:avLst/>
        </a:prstGeom>
        <a:solidFill>
          <a:schemeClr val="accent1">
            <a:lumMod val="20000"/>
            <a:lumOff val="80000"/>
          </a:schemeClr>
        </a:solidFill>
        <a:ln w="9525" cap="flat" cmpd="sng" algn="ctr">
          <a:solidFill>
            <a:schemeClr val="accent1"/>
          </a:solidFill>
          <a:prstDash val="solid"/>
          <a:miter lim="800000"/>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a:solidFill>
                <a:srgbClr val="10479B"/>
              </a:solidFill>
              <a:latin typeface="Optima"/>
              <a:ea typeface="Tahoma" pitchFamily="34" charset="0"/>
              <a:cs typeface="Optima"/>
            </a:rPr>
            <a:t>Technical Dictionaries &amp; Exchange of Characteristics Data </a:t>
          </a:r>
        </a:p>
        <a:p>
          <a:pPr marL="0" lvl="0" indent="0" algn="ctr" defTabSz="533400">
            <a:lnSpc>
              <a:spcPct val="90000"/>
            </a:lnSpc>
            <a:spcBef>
              <a:spcPct val="0"/>
            </a:spcBef>
            <a:spcAft>
              <a:spcPct val="35000"/>
            </a:spcAft>
            <a:buNone/>
          </a:pPr>
          <a:r>
            <a:rPr lang="en-US" sz="1200" kern="1200">
              <a:solidFill>
                <a:srgbClr val="10479B"/>
              </a:solidFill>
              <a:latin typeface="Optima"/>
              <a:ea typeface="Tahoma" pitchFamily="34" charset="0"/>
              <a:cs typeface="Optima"/>
            </a:rPr>
            <a:t>ISO 29002</a:t>
          </a:r>
        </a:p>
      </dsp:txBody>
      <dsp:txXfrm>
        <a:off x="36815" y="3997438"/>
        <a:ext cx="2974554" cy="680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34B76-0862-45E0-9BD1-BB41A8703D18}">
      <dsp:nvSpPr>
        <dsp:cNvPr id="0" name=""/>
        <dsp:cNvSpPr/>
      </dsp:nvSpPr>
      <dsp:spPr>
        <a:xfrm>
          <a:off x="6673045" y="440808"/>
          <a:ext cx="1158025" cy="115821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4CC7B-282B-496C-9E2F-5396A7BBD8CE}">
      <dsp:nvSpPr>
        <dsp:cNvPr id="0" name=""/>
        <dsp:cNvSpPr/>
      </dsp:nvSpPr>
      <dsp:spPr>
        <a:xfrm>
          <a:off x="6711256" y="479422"/>
          <a:ext cx="1080988" cy="1080987"/>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solidFill>
                <a:srgbClr val="10479B"/>
              </a:solidFill>
              <a:latin typeface="Optima" panose="02000503060000020004"/>
            </a:rPr>
            <a:t>Assess Business Importance &amp; Condition</a:t>
          </a:r>
          <a:endParaRPr lang="en-IN" sz="1200" b="1" i="0" kern="1200">
            <a:solidFill>
              <a:srgbClr val="10479B"/>
            </a:solidFill>
            <a:latin typeface="Optima" panose="02000503060000020004"/>
          </a:endParaRPr>
        </a:p>
      </dsp:txBody>
      <dsp:txXfrm>
        <a:off x="6865947" y="633878"/>
        <a:ext cx="772222" cy="772075"/>
      </dsp:txXfrm>
    </dsp:sp>
    <dsp:sp modelId="{ACF0D630-BA17-4F7E-9D27-58320A257CB8}">
      <dsp:nvSpPr>
        <dsp:cNvPr id="0" name=""/>
        <dsp:cNvSpPr/>
      </dsp:nvSpPr>
      <dsp:spPr>
        <a:xfrm rot="2700000">
          <a:off x="5475644" y="440868"/>
          <a:ext cx="1157891" cy="1157891"/>
        </a:xfrm>
        <a:prstGeom prst="teardrop">
          <a:avLst>
            <a:gd name="adj" fmla="val 10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735B96-888A-4AEB-9D07-9129D674C9CB}">
      <dsp:nvSpPr>
        <dsp:cNvPr id="0" name=""/>
        <dsp:cNvSpPr/>
      </dsp:nvSpPr>
      <dsp:spPr>
        <a:xfrm>
          <a:off x="5515020" y="479422"/>
          <a:ext cx="1080988" cy="1080987"/>
        </a:xfrm>
        <a:prstGeom prst="ellipse">
          <a:avLst/>
        </a:prstGeom>
        <a:solidFill>
          <a:schemeClr val="lt1">
            <a:alpha val="90000"/>
            <a:hueOff val="0"/>
            <a:satOff val="0"/>
            <a:lumOff val="0"/>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solidFill>
                <a:srgbClr val="10479B"/>
              </a:solidFill>
              <a:latin typeface="Optima" panose="02000503060000020004"/>
            </a:rPr>
            <a:t>Data Owners &amp; Governance</a:t>
          </a:r>
          <a:endParaRPr lang="en-IN" sz="1200" b="1" kern="1200">
            <a:solidFill>
              <a:srgbClr val="10479B"/>
            </a:solidFill>
            <a:latin typeface="Optima" panose="02000503060000020004"/>
          </a:endParaRPr>
        </a:p>
      </dsp:txBody>
      <dsp:txXfrm>
        <a:off x="5669095" y="633878"/>
        <a:ext cx="772222" cy="772075"/>
      </dsp:txXfrm>
    </dsp:sp>
    <dsp:sp modelId="{B461574E-3F08-4EC9-8910-1A6E09DDD1BB}">
      <dsp:nvSpPr>
        <dsp:cNvPr id="0" name=""/>
        <dsp:cNvSpPr/>
      </dsp:nvSpPr>
      <dsp:spPr>
        <a:xfrm rot="2700000">
          <a:off x="4279408" y="440868"/>
          <a:ext cx="1157891" cy="1157891"/>
        </a:xfrm>
        <a:prstGeom prst="teardrop">
          <a:avLst>
            <a:gd name="adj" fmla="val 10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EE4B12-6753-4DC0-92E5-03E917152D39}">
      <dsp:nvSpPr>
        <dsp:cNvPr id="0" name=""/>
        <dsp:cNvSpPr/>
      </dsp:nvSpPr>
      <dsp:spPr>
        <a:xfrm>
          <a:off x="4318168" y="479422"/>
          <a:ext cx="1080988" cy="1080987"/>
        </a:xfrm>
        <a:prstGeom prst="ellipse">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solidFill>
                <a:srgbClr val="10479B"/>
              </a:solidFill>
              <a:latin typeface="Optima" panose="02000503060000020004"/>
            </a:rPr>
            <a:t>Source &amp; Current Systems</a:t>
          </a:r>
          <a:endParaRPr lang="en-IN" sz="1200" kern="1200">
            <a:latin typeface="Optima" panose="02000503060000020004"/>
          </a:endParaRPr>
        </a:p>
      </dsp:txBody>
      <dsp:txXfrm>
        <a:off x="4472242" y="633878"/>
        <a:ext cx="772222" cy="772075"/>
      </dsp:txXfrm>
    </dsp:sp>
    <dsp:sp modelId="{C58047F4-0198-4ACE-999F-CB66122D62A9}">
      <dsp:nvSpPr>
        <dsp:cNvPr id="0" name=""/>
        <dsp:cNvSpPr/>
      </dsp:nvSpPr>
      <dsp:spPr>
        <a:xfrm rot="2700000">
          <a:off x="3082556" y="440868"/>
          <a:ext cx="1157891" cy="1157891"/>
        </a:xfrm>
        <a:prstGeom prst="teardrop">
          <a:avLst>
            <a:gd name="adj" fmla="val 10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7EBC18-84A3-4ECD-9AE7-AB245F51CAD1}">
      <dsp:nvSpPr>
        <dsp:cNvPr id="0" name=""/>
        <dsp:cNvSpPr/>
      </dsp:nvSpPr>
      <dsp:spPr>
        <a:xfrm>
          <a:off x="3121315" y="479422"/>
          <a:ext cx="1080988" cy="1080987"/>
        </a:xfrm>
        <a:prstGeom prst="ellipse">
          <a:avLst/>
        </a:prstGeom>
        <a:solidFill>
          <a:schemeClr val="lt1">
            <a:alpha val="90000"/>
            <a:hueOff val="0"/>
            <a:satOff val="0"/>
            <a:lumOff val="0"/>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solidFill>
                <a:srgbClr val="10479B"/>
              </a:solidFill>
              <a:latin typeface="Optima" panose="02000503060000020004"/>
            </a:rPr>
            <a:t>Current Data Collection Method</a:t>
          </a:r>
          <a:endParaRPr lang="en-IN" sz="1200" b="1" kern="1200">
            <a:solidFill>
              <a:srgbClr val="10479B"/>
            </a:solidFill>
            <a:latin typeface="Optima" panose="02000503060000020004"/>
          </a:endParaRPr>
        </a:p>
      </dsp:txBody>
      <dsp:txXfrm>
        <a:off x="3276006" y="633878"/>
        <a:ext cx="772222" cy="772075"/>
      </dsp:txXfrm>
    </dsp:sp>
    <dsp:sp modelId="{CF0CEA32-E8B4-43A1-8053-D7F1A8981264}">
      <dsp:nvSpPr>
        <dsp:cNvPr id="0" name=""/>
        <dsp:cNvSpPr/>
      </dsp:nvSpPr>
      <dsp:spPr>
        <a:xfrm rot="2700000">
          <a:off x="1885703" y="440868"/>
          <a:ext cx="1157891" cy="1157891"/>
        </a:xfrm>
        <a:prstGeom prst="teardrop">
          <a:avLst>
            <a:gd name="adj" fmla="val 10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0FD17-82F1-4899-95E8-8D16F11755B5}">
      <dsp:nvSpPr>
        <dsp:cNvPr id="0" name=""/>
        <dsp:cNvSpPr/>
      </dsp:nvSpPr>
      <dsp:spPr>
        <a:xfrm>
          <a:off x="1924463" y="479422"/>
          <a:ext cx="1080988" cy="1080987"/>
        </a:xfrm>
        <a:prstGeom prst="ellipse">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solidFill>
                <a:srgbClr val="10479B"/>
              </a:solidFill>
              <a:latin typeface="Optima" panose="02000503060000020004"/>
            </a:rPr>
            <a:t>Data Requirements</a:t>
          </a:r>
          <a:endParaRPr lang="en-IN" sz="1200" b="1" kern="1200">
            <a:solidFill>
              <a:srgbClr val="10479B"/>
            </a:solidFill>
            <a:latin typeface="Optima" panose="02000503060000020004"/>
          </a:endParaRPr>
        </a:p>
      </dsp:txBody>
      <dsp:txXfrm>
        <a:off x="2079154" y="633878"/>
        <a:ext cx="772222" cy="7720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698B9-D131-4E7A-B113-38353088E2E8}">
      <dsp:nvSpPr>
        <dsp:cNvPr id="0" name=""/>
        <dsp:cNvSpPr/>
      </dsp:nvSpPr>
      <dsp:spPr>
        <a:xfrm>
          <a:off x="3378" y="0"/>
          <a:ext cx="3389984" cy="7719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a:latin typeface="Optima" panose="02000503060000020004"/>
            </a:rPr>
            <a:t>KT Planning</a:t>
          </a:r>
          <a:endParaRPr lang="en-IN" sz="1800" b="1" kern="1200">
            <a:latin typeface="Optima" panose="02000503060000020004"/>
          </a:endParaRPr>
        </a:p>
      </dsp:txBody>
      <dsp:txXfrm>
        <a:off x="3378" y="0"/>
        <a:ext cx="3196990" cy="771976"/>
      </dsp:txXfrm>
    </dsp:sp>
    <dsp:sp modelId="{FDC47792-BC12-448A-BCB9-496ABD47DF11}">
      <dsp:nvSpPr>
        <dsp:cNvPr id="0" name=""/>
        <dsp:cNvSpPr/>
      </dsp:nvSpPr>
      <dsp:spPr>
        <a:xfrm>
          <a:off x="2715366" y="0"/>
          <a:ext cx="3389984" cy="7719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a:latin typeface="Optima" panose="02000503060000020004"/>
            </a:rPr>
            <a:t>Knowledge Acquisition</a:t>
          </a:r>
          <a:endParaRPr lang="en-IN" sz="1800" b="1" kern="1200">
            <a:latin typeface="Optima" panose="02000503060000020004"/>
          </a:endParaRPr>
        </a:p>
      </dsp:txBody>
      <dsp:txXfrm>
        <a:off x="3101354" y="0"/>
        <a:ext cx="2618008" cy="771976"/>
      </dsp:txXfrm>
    </dsp:sp>
    <dsp:sp modelId="{4BB5E367-EC5D-4BF3-9B7C-138BB78EAB14}">
      <dsp:nvSpPr>
        <dsp:cNvPr id="0" name=""/>
        <dsp:cNvSpPr/>
      </dsp:nvSpPr>
      <dsp:spPr>
        <a:xfrm>
          <a:off x="5427354" y="0"/>
          <a:ext cx="3389984" cy="7719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a:latin typeface="Optima" panose="02000503060000020004"/>
            </a:rPr>
            <a:t>Shadow &amp; Lead Phase</a:t>
          </a:r>
          <a:endParaRPr lang="en-IN" sz="1800" b="1" kern="1200">
            <a:latin typeface="Optima" panose="02000503060000020004"/>
          </a:endParaRPr>
        </a:p>
      </dsp:txBody>
      <dsp:txXfrm>
        <a:off x="5813342" y="0"/>
        <a:ext cx="2618008" cy="771976"/>
      </dsp:txXfrm>
    </dsp:sp>
    <dsp:sp modelId="{4B2841D2-BB09-41DD-8F96-355EA686326E}">
      <dsp:nvSpPr>
        <dsp:cNvPr id="0" name=""/>
        <dsp:cNvSpPr/>
      </dsp:nvSpPr>
      <dsp:spPr>
        <a:xfrm>
          <a:off x="8139342" y="0"/>
          <a:ext cx="3389984" cy="7719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1" kern="1200">
              <a:latin typeface="Optima" panose="02000503060000020004"/>
            </a:rPr>
            <a:t>Continual Support</a:t>
          </a:r>
          <a:endParaRPr lang="en-IN" sz="1800" b="1" kern="1200">
            <a:latin typeface="Optima" panose="02000503060000020004"/>
          </a:endParaRPr>
        </a:p>
      </dsp:txBody>
      <dsp:txXfrm>
        <a:off x="8525330" y="0"/>
        <a:ext cx="2618008" cy="771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02C95-E234-49AF-951D-63C4DD4C9740}">
      <dsp:nvSpPr>
        <dsp:cNvPr id="0" name=""/>
        <dsp:cNvSpPr/>
      </dsp:nvSpPr>
      <dsp:spPr>
        <a:xfrm>
          <a:off x="5524" y="153041"/>
          <a:ext cx="2055067" cy="822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Optima" panose="02000503060000020004"/>
            </a:rPr>
            <a:t>Equipment Design &amp; Spare Part Data Package</a:t>
          </a:r>
          <a:endParaRPr lang="en-IN" sz="1300" b="1" kern="1200">
            <a:solidFill>
              <a:schemeClr val="bg1"/>
            </a:solidFill>
            <a:latin typeface="Optima" panose="02000503060000020004"/>
          </a:endParaRPr>
        </a:p>
      </dsp:txBody>
      <dsp:txXfrm>
        <a:off x="416537" y="153041"/>
        <a:ext cx="1233041" cy="822026"/>
      </dsp:txXfrm>
    </dsp:sp>
    <dsp:sp modelId="{46CBBD38-CBEA-4E06-A896-1DC7CC1F9925}">
      <dsp:nvSpPr>
        <dsp:cNvPr id="0" name=""/>
        <dsp:cNvSpPr/>
      </dsp:nvSpPr>
      <dsp:spPr>
        <a:xfrm>
          <a:off x="1855084" y="153041"/>
          <a:ext cx="2055067" cy="822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Optima" panose="02000503060000020004"/>
            </a:rPr>
            <a:t>Equipment Commissioning &amp; Availability of Spare Parts</a:t>
          </a:r>
          <a:endParaRPr lang="en-IN" sz="1300" b="1" kern="1200">
            <a:solidFill>
              <a:schemeClr val="bg1"/>
            </a:solidFill>
            <a:latin typeface="Optima" panose="02000503060000020004"/>
          </a:endParaRPr>
        </a:p>
      </dsp:txBody>
      <dsp:txXfrm>
        <a:off x="2266097" y="153041"/>
        <a:ext cx="1233041" cy="822026"/>
      </dsp:txXfrm>
    </dsp:sp>
    <dsp:sp modelId="{A6BE3001-1098-4178-8699-09F4FBD20B04}">
      <dsp:nvSpPr>
        <dsp:cNvPr id="0" name=""/>
        <dsp:cNvSpPr/>
      </dsp:nvSpPr>
      <dsp:spPr>
        <a:xfrm>
          <a:off x="3704645" y="153041"/>
          <a:ext cx="2055067" cy="822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Optima" panose="02000503060000020004"/>
            </a:rPr>
            <a:t>Optimization of SPIRs and Parts Sourcing</a:t>
          </a:r>
          <a:endParaRPr lang="en-IN" sz="1300" b="1" kern="1200">
            <a:solidFill>
              <a:schemeClr val="bg1"/>
            </a:solidFill>
            <a:latin typeface="Optima" panose="02000503060000020004"/>
          </a:endParaRPr>
        </a:p>
      </dsp:txBody>
      <dsp:txXfrm>
        <a:off x="4115658" y="153041"/>
        <a:ext cx="1233041" cy="822026"/>
      </dsp:txXfrm>
    </dsp:sp>
    <dsp:sp modelId="{F545FA7F-CE7E-496F-BBA3-933B173E1461}">
      <dsp:nvSpPr>
        <dsp:cNvPr id="0" name=""/>
        <dsp:cNvSpPr/>
      </dsp:nvSpPr>
      <dsp:spPr>
        <a:xfrm>
          <a:off x="5554205" y="153041"/>
          <a:ext cx="2055067" cy="822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Font typeface="Wingdings" panose="05000000000000000000" pitchFamily="2" charset="2"/>
            <a:buNone/>
          </a:pPr>
          <a:r>
            <a:rPr lang="en-US" sz="1300" b="1" kern="1200">
              <a:solidFill>
                <a:schemeClr val="bg1"/>
              </a:solidFill>
              <a:latin typeface="Optima" panose="02000503060000020004"/>
            </a:rPr>
            <a:t>Optimization of Parts Planning, Analytics &amp; Storage</a:t>
          </a:r>
          <a:endParaRPr lang="en-IN" sz="1300" b="1" kern="1200">
            <a:solidFill>
              <a:schemeClr val="bg1"/>
            </a:solidFill>
            <a:latin typeface="Optima" panose="02000503060000020004"/>
          </a:endParaRPr>
        </a:p>
      </dsp:txBody>
      <dsp:txXfrm>
        <a:off x="5965218" y="153041"/>
        <a:ext cx="1233041" cy="822026"/>
      </dsp:txXfrm>
    </dsp:sp>
    <dsp:sp modelId="{4D969446-942C-4A68-9B16-6ED34064093B}">
      <dsp:nvSpPr>
        <dsp:cNvPr id="0" name=""/>
        <dsp:cNvSpPr/>
      </dsp:nvSpPr>
      <dsp:spPr>
        <a:xfrm>
          <a:off x="7403766" y="153041"/>
          <a:ext cx="2055067" cy="822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Font typeface="Wingdings" panose="05000000000000000000" pitchFamily="2" charset="2"/>
            <a:buNone/>
          </a:pPr>
          <a:r>
            <a:rPr lang="en-US" sz="1300" b="1" kern="1200">
              <a:solidFill>
                <a:schemeClr val="bg1"/>
              </a:solidFill>
              <a:latin typeface="Optima" panose="02000503060000020004"/>
            </a:rPr>
            <a:t>Multienterprise Colloboration</a:t>
          </a:r>
          <a:endParaRPr lang="en-IN" sz="1300" b="1" kern="1200">
            <a:solidFill>
              <a:schemeClr val="bg1"/>
            </a:solidFill>
            <a:latin typeface="Optima" panose="02000503060000020004"/>
          </a:endParaRPr>
        </a:p>
      </dsp:txBody>
      <dsp:txXfrm>
        <a:off x="7814779" y="153041"/>
        <a:ext cx="1233041" cy="822026"/>
      </dsp:txXfrm>
    </dsp:sp>
    <dsp:sp modelId="{45B535E3-F131-4421-8917-C816155E1379}">
      <dsp:nvSpPr>
        <dsp:cNvPr id="0" name=""/>
        <dsp:cNvSpPr/>
      </dsp:nvSpPr>
      <dsp:spPr>
        <a:xfrm>
          <a:off x="9253326" y="153041"/>
          <a:ext cx="2055067" cy="822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Font typeface="Wingdings" panose="05000000000000000000" pitchFamily="2" charset="2"/>
            <a:buNone/>
          </a:pPr>
          <a:r>
            <a:rPr lang="en-US" sz="1300" b="1" kern="1200">
              <a:solidFill>
                <a:schemeClr val="bg1"/>
              </a:solidFill>
              <a:latin typeface="Optima" panose="02000503060000020004"/>
            </a:rPr>
            <a:t>Parts Disposal</a:t>
          </a:r>
          <a:endParaRPr lang="en-IN" sz="1300" b="1" kern="1200">
            <a:solidFill>
              <a:schemeClr val="bg1"/>
            </a:solidFill>
            <a:latin typeface="Optima" panose="02000503060000020004"/>
          </a:endParaRPr>
        </a:p>
      </dsp:txBody>
      <dsp:txXfrm>
        <a:off x="9664339" y="153041"/>
        <a:ext cx="1233041" cy="8220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15F92-4D35-D74B-B40A-59BD4CB0BB20}">
      <dsp:nvSpPr>
        <dsp:cNvPr id="0" name=""/>
        <dsp:cNvSpPr/>
      </dsp:nvSpPr>
      <dsp:spPr>
        <a:xfrm>
          <a:off x="1068977" y="867050"/>
          <a:ext cx="849340" cy="821027"/>
        </a:xfrm>
        <a:prstGeom prst="ellipse">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cap="none" spc="0">
              <a:ln w="0"/>
              <a:solidFill>
                <a:srgbClr val="44546A"/>
              </a:solidFill>
              <a:effectLst/>
              <a:latin typeface="Optima" charset="0"/>
              <a:ea typeface="Optima" charset="0"/>
              <a:cs typeface="Optima" charset="0"/>
            </a:rPr>
            <a:t>Data</a:t>
          </a:r>
          <a:r>
            <a:rPr lang="en-US" sz="1000" b="1" kern="1200" cap="none" spc="0">
              <a:ln w="0"/>
              <a:effectLst/>
              <a:latin typeface="Optima" charset="0"/>
              <a:ea typeface="Optima" charset="0"/>
              <a:cs typeface="Optima" charset="0"/>
            </a:rPr>
            <a:t> </a:t>
          </a:r>
          <a:r>
            <a:rPr lang="en-US" sz="1000" b="1" kern="1200" cap="none" spc="0">
              <a:ln w="0"/>
              <a:solidFill>
                <a:srgbClr val="44546A"/>
              </a:solidFill>
              <a:effectLst/>
              <a:latin typeface="Optima" charset="0"/>
              <a:ea typeface="Optima" charset="0"/>
              <a:cs typeface="Optima" charset="0"/>
            </a:rPr>
            <a:t>Quality</a:t>
          </a:r>
        </a:p>
      </dsp:txBody>
      <dsp:txXfrm>
        <a:off x="1193360" y="987287"/>
        <a:ext cx="600574" cy="580553"/>
      </dsp:txXfrm>
    </dsp:sp>
    <dsp:sp modelId="{89BAF226-113B-4E45-941D-D8C0ADD9C516}">
      <dsp:nvSpPr>
        <dsp:cNvPr id="0" name=""/>
        <dsp:cNvSpPr/>
      </dsp:nvSpPr>
      <dsp:spPr>
        <a:xfrm rot="16200000">
          <a:off x="1441421" y="793545"/>
          <a:ext cx="104454" cy="42555"/>
        </a:xfrm>
        <a:custGeom>
          <a:avLst/>
          <a:gdLst/>
          <a:ahLst/>
          <a:cxnLst/>
          <a:rect l="0" t="0" r="0" b="0"/>
          <a:pathLst>
            <a:path>
              <a:moveTo>
                <a:pt x="0" y="21277"/>
              </a:moveTo>
              <a:lnTo>
                <a:pt x="104454" y="21277"/>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1491036" y="812212"/>
        <a:ext cx="5222" cy="5222"/>
      </dsp:txXfrm>
    </dsp:sp>
    <dsp:sp modelId="{799399E8-8015-7A40-9056-FBBF2EA9B7A9}">
      <dsp:nvSpPr>
        <dsp:cNvPr id="0" name=""/>
        <dsp:cNvSpPr/>
      </dsp:nvSpPr>
      <dsp:spPr>
        <a:xfrm>
          <a:off x="1078717" y="-39600"/>
          <a:ext cx="829862" cy="802196"/>
        </a:xfrm>
        <a:prstGeom prst="ellipse">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cap="none" spc="0">
              <a:ln w="0"/>
              <a:solidFill>
                <a:schemeClr val="tx2"/>
              </a:solidFill>
              <a:effectLst/>
              <a:latin typeface="Optima" charset="0"/>
              <a:ea typeface="Optima" charset="0"/>
              <a:cs typeface="Optima" charset="0"/>
            </a:rPr>
            <a:t>Completeness</a:t>
          </a:r>
        </a:p>
      </dsp:txBody>
      <dsp:txXfrm>
        <a:off x="1200247" y="77879"/>
        <a:ext cx="586802" cy="567238"/>
      </dsp:txXfrm>
    </dsp:sp>
    <dsp:sp modelId="{19533E1E-C1D2-0A40-805F-E8C7EE9F0607}">
      <dsp:nvSpPr>
        <dsp:cNvPr id="0" name=""/>
        <dsp:cNvSpPr/>
      </dsp:nvSpPr>
      <dsp:spPr>
        <a:xfrm rot="19800000">
          <a:off x="1852547" y="1024545"/>
          <a:ext cx="84974" cy="42555"/>
        </a:xfrm>
        <a:custGeom>
          <a:avLst/>
          <a:gdLst/>
          <a:ahLst/>
          <a:cxnLst/>
          <a:rect l="0" t="0" r="0" b="0"/>
          <a:pathLst>
            <a:path>
              <a:moveTo>
                <a:pt x="0" y="21277"/>
              </a:moveTo>
              <a:lnTo>
                <a:pt x="84974" y="21277"/>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1892910" y="1043699"/>
        <a:ext cx="4248" cy="4248"/>
      </dsp:txXfrm>
    </dsp:sp>
    <dsp:sp modelId="{325C6469-3DD0-AE41-8870-F0D8E3A6B93F}">
      <dsp:nvSpPr>
        <dsp:cNvPr id="0" name=""/>
        <dsp:cNvSpPr/>
      </dsp:nvSpPr>
      <dsp:spPr>
        <a:xfrm>
          <a:off x="1873750" y="418432"/>
          <a:ext cx="826469" cy="802196"/>
        </a:xfrm>
        <a:prstGeom prst="ellipse">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cap="none" spc="0">
              <a:ln w="0"/>
              <a:solidFill>
                <a:schemeClr val="tx2"/>
              </a:solidFill>
              <a:effectLst/>
              <a:latin typeface="Optima" charset="0"/>
              <a:ea typeface="Optima" charset="0"/>
              <a:cs typeface="Optima" charset="0"/>
            </a:rPr>
            <a:t>Accuracy</a:t>
          </a:r>
        </a:p>
      </dsp:txBody>
      <dsp:txXfrm>
        <a:off x="1994784" y="535911"/>
        <a:ext cx="584401" cy="567238"/>
      </dsp:txXfrm>
    </dsp:sp>
    <dsp:sp modelId="{B228A899-BC33-1740-BA8D-3ACE1FC9BDBB}">
      <dsp:nvSpPr>
        <dsp:cNvPr id="0" name=""/>
        <dsp:cNvSpPr/>
      </dsp:nvSpPr>
      <dsp:spPr>
        <a:xfrm rot="1800000">
          <a:off x="1852630" y="1487717"/>
          <a:ext cx="83732" cy="42555"/>
        </a:xfrm>
        <a:custGeom>
          <a:avLst/>
          <a:gdLst/>
          <a:ahLst/>
          <a:cxnLst/>
          <a:rect l="0" t="0" r="0" b="0"/>
          <a:pathLst>
            <a:path>
              <a:moveTo>
                <a:pt x="0" y="21277"/>
              </a:moveTo>
              <a:lnTo>
                <a:pt x="83732" y="21277"/>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1892403" y="1506901"/>
        <a:ext cx="4186" cy="4186"/>
      </dsp:txXfrm>
    </dsp:sp>
    <dsp:sp modelId="{21A712BE-600A-3F4F-A7A9-DEBA66778841}">
      <dsp:nvSpPr>
        <dsp:cNvPr id="0" name=""/>
        <dsp:cNvSpPr/>
      </dsp:nvSpPr>
      <dsp:spPr>
        <a:xfrm>
          <a:off x="1872053" y="1334499"/>
          <a:ext cx="829862" cy="802196"/>
        </a:xfrm>
        <a:prstGeom prst="ellipse">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cap="none" spc="0">
              <a:ln w="0"/>
              <a:solidFill>
                <a:schemeClr val="tx2"/>
              </a:solidFill>
              <a:effectLst/>
              <a:latin typeface="Optima" charset="0"/>
              <a:ea typeface="Optima" charset="0"/>
              <a:cs typeface="Optima" charset="0"/>
            </a:rPr>
            <a:t>Consistency</a:t>
          </a:r>
        </a:p>
      </dsp:txBody>
      <dsp:txXfrm>
        <a:off x="1993583" y="1451978"/>
        <a:ext cx="586802" cy="567238"/>
      </dsp:txXfrm>
    </dsp:sp>
    <dsp:sp modelId="{86091652-B9C1-2440-A076-0EFD4B67AF3D}">
      <dsp:nvSpPr>
        <dsp:cNvPr id="0" name=""/>
        <dsp:cNvSpPr/>
      </dsp:nvSpPr>
      <dsp:spPr>
        <a:xfrm rot="5400000">
          <a:off x="1441421" y="1719027"/>
          <a:ext cx="104454" cy="42555"/>
        </a:xfrm>
        <a:custGeom>
          <a:avLst/>
          <a:gdLst/>
          <a:ahLst/>
          <a:cxnLst/>
          <a:rect l="0" t="0" r="0" b="0"/>
          <a:pathLst>
            <a:path>
              <a:moveTo>
                <a:pt x="0" y="21277"/>
              </a:moveTo>
              <a:lnTo>
                <a:pt x="104454" y="21277"/>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a:off x="1491036" y="1737693"/>
        <a:ext cx="5222" cy="5222"/>
      </dsp:txXfrm>
    </dsp:sp>
    <dsp:sp modelId="{E30CBDFE-50CC-5141-A6DE-AF50CADF613A}">
      <dsp:nvSpPr>
        <dsp:cNvPr id="0" name=""/>
        <dsp:cNvSpPr/>
      </dsp:nvSpPr>
      <dsp:spPr>
        <a:xfrm>
          <a:off x="1078717" y="1792532"/>
          <a:ext cx="829862" cy="802196"/>
        </a:xfrm>
        <a:prstGeom prst="ellipse">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cap="none" spc="0">
              <a:ln w="0"/>
              <a:solidFill>
                <a:schemeClr val="tx2"/>
              </a:solidFill>
              <a:effectLst/>
              <a:latin typeface="Optima" charset="0"/>
              <a:ea typeface="Optima" charset="0"/>
              <a:cs typeface="Optima" charset="0"/>
            </a:rPr>
            <a:t>Availability</a:t>
          </a:r>
        </a:p>
      </dsp:txBody>
      <dsp:txXfrm>
        <a:off x="1200247" y="1910011"/>
        <a:ext cx="586802" cy="567238"/>
      </dsp:txXfrm>
    </dsp:sp>
    <dsp:sp modelId="{C3CC8292-FEBB-6C46-9150-899F78BABFD9}">
      <dsp:nvSpPr>
        <dsp:cNvPr id="0" name=""/>
        <dsp:cNvSpPr/>
      </dsp:nvSpPr>
      <dsp:spPr>
        <a:xfrm rot="9000000">
          <a:off x="1050932" y="1487717"/>
          <a:ext cx="83732" cy="42555"/>
        </a:xfrm>
        <a:custGeom>
          <a:avLst/>
          <a:gdLst/>
          <a:ahLst/>
          <a:cxnLst/>
          <a:rect l="0" t="0" r="0" b="0"/>
          <a:pathLst>
            <a:path>
              <a:moveTo>
                <a:pt x="0" y="21277"/>
              </a:moveTo>
              <a:lnTo>
                <a:pt x="83732" y="21277"/>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cap="none" spc="0">
            <a:ln w="0"/>
            <a:solidFill>
              <a:schemeClr val="tx1"/>
            </a:solidFill>
            <a:effectLst/>
            <a:latin typeface="Optima" charset="0"/>
            <a:ea typeface="Optima" charset="0"/>
            <a:cs typeface="Optima" charset="0"/>
          </a:endParaRPr>
        </a:p>
      </dsp:txBody>
      <dsp:txXfrm rot="10800000">
        <a:off x="1090705" y="1506901"/>
        <a:ext cx="4186" cy="4186"/>
      </dsp:txXfrm>
    </dsp:sp>
    <dsp:sp modelId="{9923CE76-1447-D842-990E-E89D86423233}">
      <dsp:nvSpPr>
        <dsp:cNvPr id="0" name=""/>
        <dsp:cNvSpPr/>
      </dsp:nvSpPr>
      <dsp:spPr>
        <a:xfrm>
          <a:off x="285380" y="1334499"/>
          <a:ext cx="829862" cy="802196"/>
        </a:xfrm>
        <a:prstGeom prst="ellipse">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cap="none" spc="0">
              <a:ln w="0"/>
              <a:solidFill>
                <a:srgbClr val="44546A"/>
              </a:solidFill>
              <a:effectLst/>
              <a:latin typeface="Optima" charset="0"/>
              <a:ea typeface="Optima" charset="0"/>
              <a:cs typeface="Optima" charset="0"/>
            </a:rPr>
            <a:t>Timeliness</a:t>
          </a:r>
        </a:p>
      </dsp:txBody>
      <dsp:txXfrm>
        <a:off x="406910" y="1451978"/>
        <a:ext cx="586802" cy="567238"/>
      </dsp:txXfrm>
    </dsp:sp>
    <dsp:sp modelId="{2A10F08A-6F67-1844-A1F1-D4C1E17C9AAC}">
      <dsp:nvSpPr>
        <dsp:cNvPr id="0" name=""/>
        <dsp:cNvSpPr/>
      </dsp:nvSpPr>
      <dsp:spPr>
        <a:xfrm rot="12600000">
          <a:off x="1059940" y="1027270"/>
          <a:ext cx="74077" cy="42555"/>
        </a:xfrm>
        <a:custGeom>
          <a:avLst/>
          <a:gdLst/>
          <a:ahLst/>
          <a:cxnLst/>
          <a:rect l="0" t="0" r="0" b="0"/>
          <a:pathLst>
            <a:path>
              <a:moveTo>
                <a:pt x="0" y="21277"/>
              </a:moveTo>
              <a:lnTo>
                <a:pt x="74077" y="21277"/>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b="1" kern="1200">
            <a:latin typeface="Optima" charset="0"/>
            <a:ea typeface="Optima" charset="0"/>
            <a:cs typeface="Optima" charset="0"/>
          </a:endParaRPr>
        </a:p>
      </dsp:txBody>
      <dsp:txXfrm rot="10800000">
        <a:off x="1095127" y="1046695"/>
        <a:ext cx="3703" cy="3703"/>
      </dsp:txXfrm>
    </dsp:sp>
    <dsp:sp modelId="{ACA94277-D8A3-3942-928F-96BC38D4BD65}">
      <dsp:nvSpPr>
        <dsp:cNvPr id="0" name=""/>
        <dsp:cNvSpPr/>
      </dsp:nvSpPr>
      <dsp:spPr>
        <a:xfrm>
          <a:off x="275641" y="409017"/>
          <a:ext cx="849340" cy="821027"/>
        </a:xfrm>
        <a:prstGeom prst="ellipse">
          <a:avLst/>
        </a:prstGeom>
        <a:solidFill>
          <a:schemeClr val="accent1">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cap="none" spc="0">
              <a:ln w="0"/>
              <a:solidFill>
                <a:srgbClr val="44546A"/>
              </a:solidFill>
              <a:effectLst/>
              <a:latin typeface="Optima" charset="0"/>
              <a:ea typeface="Optima" charset="0"/>
              <a:cs typeface="Optima" charset="0"/>
            </a:rPr>
            <a:t>Traceability</a:t>
          </a:r>
        </a:p>
      </dsp:txBody>
      <dsp:txXfrm>
        <a:off x="400024" y="529254"/>
        <a:ext cx="600574" cy="5805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23344-2C37-4CD5-96F8-0CF6FE2682EE}">
      <dsp:nvSpPr>
        <dsp:cNvPr id="0" name=""/>
        <dsp:cNvSpPr/>
      </dsp:nvSpPr>
      <dsp:spPr>
        <a:xfrm>
          <a:off x="33799"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ClrTx/>
            <a:buSzTx/>
            <a:buFontTx/>
            <a:buNone/>
          </a:pPr>
          <a:endParaRPr lang="en-IN" sz="1000" b="1" kern="1200">
            <a:solidFill>
              <a:srgbClr val="10479B"/>
            </a:solidFill>
            <a:latin typeface="Optima" panose="02000503060000020004"/>
            <a:ea typeface="+mn-ea"/>
            <a:cs typeface="+mn-cs"/>
          </a:endParaRPr>
        </a:p>
      </dsp:txBody>
      <dsp:txXfrm>
        <a:off x="33799" y="2343827"/>
        <a:ext cx="1416416" cy="2343827"/>
      </dsp:txXfrm>
    </dsp:sp>
    <dsp:sp modelId="{66E17A3B-9184-49C3-8695-68A780D03755}">
      <dsp:nvSpPr>
        <dsp:cNvPr id="0" name=""/>
        <dsp:cNvSpPr/>
      </dsp:nvSpPr>
      <dsp:spPr>
        <a:xfrm>
          <a:off x="328015" y="485955"/>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6DD3A1-9134-4DD9-B477-4ABAC55215CE}">
      <dsp:nvSpPr>
        <dsp:cNvPr id="0" name=""/>
        <dsp:cNvSpPr/>
      </dsp:nvSpPr>
      <dsp:spPr>
        <a:xfrm>
          <a:off x="1463133"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1463133" y="2343827"/>
        <a:ext cx="1416416" cy="2343827"/>
      </dsp:txXfrm>
    </dsp:sp>
    <dsp:sp modelId="{E54C5B50-22DE-4940-BE4B-EE8330E1C254}">
      <dsp:nvSpPr>
        <dsp:cNvPr id="0" name=""/>
        <dsp:cNvSpPr/>
      </dsp:nvSpPr>
      <dsp:spPr>
        <a:xfrm>
          <a:off x="1772331" y="492316"/>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082BE9-D787-4DA2-91C2-D8C8980A2DD0}">
      <dsp:nvSpPr>
        <dsp:cNvPr id="0" name=""/>
        <dsp:cNvSpPr/>
      </dsp:nvSpPr>
      <dsp:spPr>
        <a:xfrm>
          <a:off x="2907057"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2907057" y="2343827"/>
        <a:ext cx="1416416" cy="2343827"/>
      </dsp:txXfrm>
    </dsp:sp>
    <dsp:sp modelId="{64A2C43A-E119-4611-BBC8-AD8FA3C22835}">
      <dsp:nvSpPr>
        <dsp:cNvPr id="0" name=""/>
        <dsp:cNvSpPr/>
      </dsp:nvSpPr>
      <dsp:spPr>
        <a:xfrm>
          <a:off x="3208367" y="492316"/>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24570C-8A45-4072-9FAA-B4B1F63BAF36}">
      <dsp:nvSpPr>
        <dsp:cNvPr id="0" name=""/>
        <dsp:cNvSpPr/>
      </dsp:nvSpPr>
      <dsp:spPr>
        <a:xfrm>
          <a:off x="4380952"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4380952" y="2343827"/>
        <a:ext cx="1416416" cy="2343827"/>
      </dsp:txXfrm>
    </dsp:sp>
    <dsp:sp modelId="{37D76596-CC4E-41FE-933F-A10E49F1FDB1}">
      <dsp:nvSpPr>
        <dsp:cNvPr id="0" name=""/>
        <dsp:cNvSpPr/>
      </dsp:nvSpPr>
      <dsp:spPr>
        <a:xfrm>
          <a:off x="4723462" y="492316"/>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B2418-A5B1-4342-B133-B69188CC6080}">
      <dsp:nvSpPr>
        <dsp:cNvPr id="0" name=""/>
        <dsp:cNvSpPr/>
      </dsp:nvSpPr>
      <dsp:spPr>
        <a:xfrm>
          <a:off x="5839861"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5839861" y="2343827"/>
        <a:ext cx="1416416" cy="2343827"/>
      </dsp:txXfrm>
    </dsp:sp>
    <dsp:sp modelId="{AFFCA05B-509E-4F73-A815-4AE0D170B247}">
      <dsp:nvSpPr>
        <dsp:cNvPr id="0" name=""/>
        <dsp:cNvSpPr/>
      </dsp:nvSpPr>
      <dsp:spPr>
        <a:xfrm>
          <a:off x="6128089" y="505097"/>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F09CB5-5629-4CE7-BDB2-F90F5D360F33}">
      <dsp:nvSpPr>
        <dsp:cNvPr id="0" name=""/>
        <dsp:cNvSpPr/>
      </dsp:nvSpPr>
      <dsp:spPr>
        <a:xfrm>
          <a:off x="7298770"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7298770" y="2343827"/>
        <a:ext cx="1416416" cy="2343827"/>
      </dsp:txXfrm>
    </dsp:sp>
    <dsp:sp modelId="{BD1F92DD-03DC-4DCE-A86B-4A2407075A70}">
      <dsp:nvSpPr>
        <dsp:cNvPr id="0" name=""/>
        <dsp:cNvSpPr/>
      </dsp:nvSpPr>
      <dsp:spPr>
        <a:xfrm>
          <a:off x="7565083" y="507204"/>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76FE41-B76C-42C8-BAAD-E4E8B5AF374B}">
      <dsp:nvSpPr>
        <dsp:cNvPr id="0" name=""/>
        <dsp:cNvSpPr/>
      </dsp:nvSpPr>
      <dsp:spPr>
        <a:xfrm>
          <a:off x="8757679"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8757679" y="2343827"/>
        <a:ext cx="1416416" cy="2343827"/>
      </dsp:txXfrm>
    </dsp:sp>
    <dsp:sp modelId="{CEB2BDEE-99C7-43FC-8E08-2CFE378972BD}">
      <dsp:nvSpPr>
        <dsp:cNvPr id="0" name=""/>
        <dsp:cNvSpPr/>
      </dsp:nvSpPr>
      <dsp:spPr>
        <a:xfrm>
          <a:off x="8975714" y="505097"/>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5A3CFA-F99A-49CE-BF0F-44A18348DBEB}">
      <dsp:nvSpPr>
        <dsp:cNvPr id="0" name=""/>
        <dsp:cNvSpPr/>
      </dsp:nvSpPr>
      <dsp:spPr>
        <a:xfrm>
          <a:off x="350199" y="3934047"/>
          <a:ext cx="9364055" cy="607836"/>
        </a:xfrm>
        <a:prstGeom prst="leftRightArrow">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23344-2C37-4CD5-96F8-0CF6FE2682EE}">
      <dsp:nvSpPr>
        <dsp:cNvPr id="0" name=""/>
        <dsp:cNvSpPr/>
      </dsp:nvSpPr>
      <dsp:spPr>
        <a:xfrm>
          <a:off x="33799"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ClrTx/>
            <a:buSzTx/>
            <a:buFontTx/>
            <a:buNone/>
          </a:pPr>
          <a:endParaRPr lang="en-IN" sz="1000" b="1" kern="1200">
            <a:solidFill>
              <a:srgbClr val="10479B"/>
            </a:solidFill>
            <a:latin typeface="Optima" panose="02000503060000020004"/>
            <a:ea typeface="+mn-ea"/>
            <a:cs typeface="+mn-cs"/>
          </a:endParaRPr>
        </a:p>
      </dsp:txBody>
      <dsp:txXfrm>
        <a:off x="33799" y="2343827"/>
        <a:ext cx="1416416" cy="2343827"/>
      </dsp:txXfrm>
    </dsp:sp>
    <dsp:sp modelId="{66E17A3B-9184-49C3-8695-68A780D03755}">
      <dsp:nvSpPr>
        <dsp:cNvPr id="0" name=""/>
        <dsp:cNvSpPr/>
      </dsp:nvSpPr>
      <dsp:spPr>
        <a:xfrm>
          <a:off x="328015" y="485955"/>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6DD3A1-9134-4DD9-B477-4ABAC55215CE}">
      <dsp:nvSpPr>
        <dsp:cNvPr id="0" name=""/>
        <dsp:cNvSpPr/>
      </dsp:nvSpPr>
      <dsp:spPr>
        <a:xfrm>
          <a:off x="1463133"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1463133" y="2343827"/>
        <a:ext cx="1416416" cy="2343827"/>
      </dsp:txXfrm>
    </dsp:sp>
    <dsp:sp modelId="{E54C5B50-22DE-4940-BE4B-EE8330E1C254}">
      <dsp:nvSpPr>
        <dsp:cNvPr id="0" name=""/>
        <dsp:cNvSpPr/>
      </dsp:nvSpPr>
      <dsp:spPr>
        <a:xfrm>
          <a:off x="1772331" y="492316"/>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082BE9-D787-4DA2-91C2-D8C8980A2DD0}">
      <dsp:nvSpPr>
        <dsp:cNvPr id="0" name=""/>
        <dsp:cNvSpPr/>
      </dsp:nvSpPr>
      <dsp:spPr>
        <a:xfrm>
          <a:off x="2907057"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2907057" y="2343827"/>
        <a:ext cx="1416416" cy="2343827"/>
      </dsp:txXfrm>
    </dsp:sp>
    <dsp:sp modelId="{64A2C43A-E119-4611-BBC8-AD8FA3C22835}">
      <dsp:nvSpPr>
        <dsp:cNvPr id="0" name=""/>
        <dsp:cNvSpPr/>
      </dsp:nvSpPr>
      <dsp:spPr>
        <a:xfrm>
          <a:off x="3208367" y="492316"/>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24570C-8A45-4072-9FAA-B4B1F63BAF36}">
      <dsp:nvSpPr>
        <dsp:cNvPr id="0" name=""/>
        <dsp:cNvSpPr/>
      </dsp:nvSpPr>
      <dsp:spPr>
        <a:xfrm>
          <a:off x="4380952"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4380952" y="2343827"/>
        <a:ext cx="1416416" cy="2343827"/>
      </dsp:txXfrm>
    </dsp:sp>
    <dsp:sp modelId="{37D76596-CC4E-41FE-933F-A10E49F1FDB1}">
      <dsp:nvSpPr>
        <dsp:cNvPr id="0" name=""/>
        <dsp:cNvSpPr/>
      </dsp:nvSpPr>
      <dsp:spPr>
        <a:xfrm>
          <a:off x="4723462" y="492316"/>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B2418-A5B1-4342-B133-B69188CC6080}">
      <dsp:nvSpPr>
        <dsp:cNvPr id="0" name=""/>
        <dsp:cNvSpPr/>
      </dsp:nvSpPr>
      <dsp:spPr>
        <a:xfrm>
          <a:off x="5839861"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5839861" y="2343827"/>
        <a:ext cx="1416416" cy="2343827"/>
      </dsp:txXfrm>
    </dsp:sp>
    <dsp:sp modelId="{AFFCA05B-509E-4F73-A815-4AE0D170B247}">
      <dsp:nvSpPr>
        <dsp:cNvPr id="0" name=""/>
        <dsp:cNvSpPr/>
      </dsp:nvSpPr>
      <dsp:spPr>
        <a:xfrm>
          <a:off x="6128089" y="505097"/>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F09CB5-5629-4CE7-BDB2-F90F5D360F33}">
      <dsp:nvSpPr>
        <dsp:cNvPr id="0" name=""/>
        <dsp:cNvSpPr/>
      </dsp:nvSpPr>
      <dsp:spPr>
        <a:xfrm>
          <a:off x="7298770"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7298770" y="2343827"/>
        <a:ext cx="1416416" cy="2343827"/>
      </dsp:txXfrm>
    </dsp:sp>
    <dsp:sp modelId="{BD1F92DD-03DC-4DCE-A86B-4A2407075A70}">
      <dsp:nvSpPr>
        <dsp:cNvPr id="0" name=""/>
        <dsp:cNvSpPr/>
      </dsp:nvSpPr>
      <dsp:spPr>
        <a:xfrm>
          <a:off x="7565083" y="507204"/>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76FE41-B76C-42C8-BAAD-E4E8B5AF374B}">
      <dsp:nvSpPr>
        <dsp:cNvPr id="0" name=""/>
        <dsp:cNvSpPr/>
      </dsp:nvSpPr>
      <dsp:spPr>
        <a:xfrm>
          <a:off x="8757679" y="0"/>
          <a:ext cx="1416416" cy="58595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8757679" y="2343827"/>
        <a:ext cx="1416416" cy="2343827"/>
      </dsp:txXfrm>
    </dsp:sp>
    <dsp:sp modelId="{CEB2BDEE-99C7-43FC-8E08-2CFE378972BD}">
      <dsp:nvSpPr>
        <dsp:cNvPr id="0" name=""/>
        <dsp:cNvSpPr/>
      </dsp:nvSpPr>
      <dsp:spPr>
        <a:xfrm>
          <a:off x="8975714" y="505097"/>
          <a:ext cx="828004" cy="648005"/>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5A3CFA-F99A-49CE-BF0F-44A18348DBEB}">
      <dsp:nvSpPr>
        <dsp:cNvPr id="0" name=""/>
        <dsp:cNvSpPr/>
      </dsp:nvSpPr>
      <dsp:spPr>
        <a:xfrm>
          <a:off x="350199" y="3934047"/>
          <a:ext cx="9364055" cy="607836"/>
        </a:xfrm>
        <a:prstGeom prst="leftRightArrow">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3CD07-CD3F-B548-9F40-700FD171D071}">
      <dsp:nvSpPr>
        <dsp:cNvPr id="0" name=""/>
        <dsp:cNvSpPr/>
      </dsp:nvSpPr>
      <dsp:spPr>
        <a:xfrm>
          <a:off x="187427" y="351828"/>
          <a:ext cx="2362052" cy="2362052"/>
        </a:xfrm>
        <a:prstGeom prst="blockArc">
          <a:avLst>
            <a:gd name="adj1" fmla="val 12600000"/>
            <a:gd name="adj2" fmla="val 16200000"/>
            <a:gd name="adj3" fmla="val 44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7F1D89-D7A8-C143-9E87-BFF1C3B83008}">
      <dsp:nvSpPr>
        <dsp:cNvPr id="0" name=""/>
        <dsp:cNvSpPr/>
      </dsp:nvSpPr>
      <dsp:spPr>
        <a:xfrm>
          <a:off x="187427" y="351828"/>
          <a:ext cx="2362052" cy="2362052"/>
        </a:xfrm>
        <a:prstGeom prst="blockArc">
          <a:avLst>
            <a:gd name="adj1" fmla="val 9000000"/>
            <a:gd name="adj2" fmla="val 12600000"/>
            <a:gd name="adj3" fmla="val 44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07D854-921E-164F-9D06-819C93674164}">
      <dsp:nvSpPr>
        <dsp:cNvPr id="0" name=""/>
        <dsp:cNvSpPr/>
      </dsp:nvSpPr>
      <dsp:spPr>
        <a:xfrm>
          <a:off x="187427" y="351828"/>
          <a:ext cx="2362052" cy="2362052"/>
        </a:xfrm>
        <a:prstGeom prst="blockArc">
          <a:avLst>
            <a:gd name="adj1" fmla="val 5400000"/>
            <a:gd name="adj2" fmla="val 9000000"/>
            <a:gd name="adj3" fmla="val 44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39FE90-60A2-8C4A-9F21-900537FE21F2}">
      <dsp:nvSpPr>
        <dsp:cNvPr id="0" name=""/>
        <dsp:cNvSpPr/>
      </dsp:nvSpPr>
      <dsp:spPr>
        <a:xfrm>
          <a:off x="187427" y="351828"/>
          <a:ext cx="2362052" cy="2362052"/>
        </a:xfrm>
        <a:prstGeom prst="blockArc">
          <a:avLst>
            <a:gd name="adj1" fmla="val 1800000"/>
            <a:gd name="adj2" fmla="val 5400000"/>
            <a:gd name="adj3" fmla="val 44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CA7373-2F7B-FB42-9423-FEA31CCD649C}">
      <dsp:nvSpPr>
        <dsp:cNvPr id="0" name=""/>
        <dsp:cNvSpPr/>
      </dsp:nvSpPr>
      <dsp:spPr>
        <a:xfrm>
          <a:off x="187427" y="351828"/>
          <a:ext cx="2362052" cy="2362052"/>
        </a:xfrm>
        <a:prstGeom prst="blockArc">
          <a:avLst>
            <a:gd name="adj1" fmla="val 19800000"/>
            <a:gd name="adj2" fmla="val 1800000"/>
            <a:gd name="adj3" fmla="val 44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9497A5-5A7A-7940-ABC1-903E17BF8168}">
      <dsp:nvSpPr>
        <dsp:cNvPr id="0" name=""/>
        <dsp:cNvSpPr/>
      </dsp:nvSpPr>
      <dsp:spPr>
        <a:xfrm>
          <a:off x="187427" y="351828"/>
          <a:ext cx="2362052" cy="2362052"/>
        </a:xfrm>
        <a:prstGeom prst="blockArc">
          <a:avLst>
            <a:gd name="adj1" fmla="val 16200000"/>
            <a:gd name="adj2" fmla="val 19800000"/>
            <a:gd name="adj3" fmla="val 447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F9FD49-C077-2043-8F4D-45267A6D6785}">
      <dsp:nvSpPr>
        <dsp:cNvPr id="0" name=""/>
        <dsp:cNvSpPr/>
      </dsp:nvSpPr>
      <dsp:spPr bwMode="white">
        <a:xfrm>
          <a:off x="843924" y="1008325"/>
          <a:ext cx="1049058" cy="10490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GB" sz="900" b="1" kern="1200">
              <a:latin typeface="Optima" panose="02000503060000020004" pitchFamily="2" charset="0"/>
            </a:rPr>
            <a:t>Criticality Analysis</a:t>
          </a:r>
        </a:p>
      </dsp:txBody>
      <dsp:txXfrm>
        <a:off x="997555" y="1161956"/>
        <a:ext cx="741796" cy="741796"/>
      </dsp:txXfrm>
    </dsp:sp>
    <dsp:sp modelId="{43F2A0BE-097F-1E41-9BDD-A79F8BBC5C70}">
      <dsp:nvSpPr>
        <dsp:cNvPr id="0" name=""/>
        <dsp:cNvSpPr/>
      </dsp:nvSpPr>
      <dsp:spPr bwMode="white">
        <a:xfrm>
          <a:off x="1001282" y="11094"/>
          <a:ext cx="734341" cy="7343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b="1" kern="1200">
              <a:latin typeface="Optima" panose="02000503060000020004" pitchFamily="2" charset="0"/>
            </a:rPr>
            <a:t>Right Quality</a:t>
          </a:r>
        </a:p>
      </dsp:txBody>
      <dsp:txXfrm>
        <a:off x="1108824" y="118636"/>
        <a:ext cx="519257" cy="519257"/>
      </dsp:txXfrm>
    </dsp:sp>
    <dsp:sp modelId="{5FC86103-07EB-204C-97AF-9F699C8A1E50}">
      <dsp:nvSpPr>
        <dsp:cNvPr id="0" name=""/>
        <dsp:cNvSpPr/>
      </dsp:nvSpPr>
      <dsp:spPr bwMode="white">
        <a:xfrm>
          <a:off x="2001187" y="588389"/>
          <a:ext cx="734341" cy="7343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GB" sz="900" b="1" kern="1200">
              <a:latin typeface="Optima" panose="02000503060000020004" pitchFamily="2" charset="0"/>
            </a:rPr>
            <a:t>Right </a:t>
          </a:r>
          <a:r>
            <a:rPr lang="en-GB" sz="800" b="1" kern="1200">
              <a:latin typeface="Optima" panose="02000503060000020004" pitchFamily="2" charset="0"/>
            </a:rPr>
            <a:t>Quantity</a:t>
          </a:r>
          <a:endParaRPr lang="en-GB" sz="900" b="1" kern="1200">
            <a:latin typeface="Optima" panose="02000503060000020004" pitchFamily="2" charset="0"/>
          </a:endParaRPr>
        </a:p>
      </dsp:txBody>
      <dsp:txXfrm>
        <a:off x="2108729" y="695931"/>
        <a:ext cx="519257" cy="519257"/>
      </dsp:txXfrm>
    </dsp:sp>
    <dsp:sp modelId="{0B54856B-A3D2-0840-9CCD-2630D8E3A006}">
      <dsp:nvSpPr>
        <dsp:cNvPr id="0" name=""/>
        <dsp:cNvSpPr/>
      </dsp:nvSpPr>
      <dsp:spPr bwMode="white">
        <a:xfrm>
          <a:off x="2001187" y="1742979"/>
          <a:ext cx="734341" cy="7343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b="1" kern="1200">
              <a:latin typeface="Optima" panose="02000503060000020004" pitchFamily="2" charset="0"/>
            </a:rPr>
            <a:t>Right Source</a:t>
          </a:r>
          <a:endParaRPr lang="en-GB" sz="800" b="1" kern="1200">
            <a:latin typeface="Optima" panose="02000503060000020004" pitchFamily="2" charset="0"/>
          </a:endParaRPr>
        </a:p>
      </dsp:txBody>
      <dsp:txXfrm>
        <a:off x="2108729" y="1850521"/>
        <a:ext cx="519257" cy="519257"/>
      </dsp:txXfrm>
    </dsp:sp>
    <dsp:sp modelId="{73037256-A361-4442-B158-C6E9465068C7}">
      <dsp:nvSpPr>
        <dsp:cNvPr id="0" name=""/>
        <dsp:cNvSpPr/>
      </dsp:nvSpPr>
      <dsp:spPr bwMode="white">
        <a:xfrm>
          <a:off x="1001282" y="2320274"/>
          <a:ext cx="734341" cy="7343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GB" sz="900" b="1" kern="1200">
              <a:latin typeface="Optima" panose="02000503060000020004" pitchFamily="2" charset="0"/>
            </a:rPr>
            <a:t>Right Price</a:t>
          </a:r>
        </a:p>
      </dsp:txBody>
      <dsp:txXfrm>
        <a:off x="1108824" y="2427816"/>
        <a:ext cx="519257" cy="519257"/>
      </dsp:txXfrm>
    </dsp:sp>
    <dsp:sp modelId="{3E55E05F-C6DF-FD48-9B7F-F1A2F6055EF4}">
      <dsp:nvSpPr>
        <dsp:cNvPr id="0" name=""/>
        <dsp:cNvSpPr/>
      </dsp:nvSpPr>
      <dsp:spPr bwMode="white">
        <a:xfrm>
          <a:off x="1378" y="1742979"/>
          <a:ext cx="734341" cy="7343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b="1" kern="1200">
              <a:latin typeface="Optima" panose="02000503060000020004" pitchFamily="2" charset="0"/>
            </a:rPr>
            <a:t>Right Time</a:t>
          </a:r>
        </a:p>
      </dsp:txBody>
      <dsp:txXfrm>
        <a:off x="108920" y="1850521"/>
        <a:ext cx="519257" cy="519257"/>
      </dsp:txXfrm>
    </dsp:sp>
    <dsp:sp modelId="{4ECF991E-C295-F747-B148-0802F92126A5}">
      <dsp:nvSpPr>
        <dsp:cNvPr id="0" name=""/>
        <dsp:cNvSpPr/>
      </dsp:nvSpPr>
      <dsp:spPr bwMode="white">
        <a:xfrm>
          <a:off x="1378" y="588389"/>
          <a:ext cx="734341" cy="7343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b="1" kern="1200">
              <a:latin typeface="Optima" panose="02000503060000020004" pitchFamily="2" charset="0"/>
            </a:rPr>
            <a:t>Right Place</a:t>
          </a:r>
        </a:p>
      </dsp:txBody>
      <dsp:txXfrm>
        <a:off x="108920" y="695931"/>
        <a:ext cx="519257" cy="5192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98018-EB49-4EFA-89FC-BC3979464A95}">
      <dsp:nvSpPr>
        <dsp:cNvPr id="0" name=""/>
        <dsp:cNvSpPr/>
      </dsp:nvSpPr>
      <dsp:spPr>
        <a:xfrm>
          <a:off x="2288" y="0"/>
          <a:ext cx="4854758" cy="513116"/>
        </a:xfrm>
        <a:prstGeom prst="chevron">
          <a:avLst/>
        </a:prstGeom>
        <a:solidFill>
          <a:srgbClr val="104B9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latin typeface="Optima" panose="02000503060000020004"/>
            </a:rPr>
            <a:t>Inputs</a:t>
          </a:r>
          <a:endParaRPr lang="en-IN" sz="2000" b="1" kern="1200">
            <a:latin typeface="Optima" panose="02000503060000020004"/>
          </a:endParaRPr>
        </a:p>
      </dsp:txBody>
      <dsp:txXfrm>
        <a:off x="258846" y="0"/>
        <a:ext cx="4341642" cy="513116"/>
      </dsp:txXfrm>
    </dsp:sp>
    <dsp:sp modelId="{8ACEF732-DF3D-4EAB-8283-EA78228D3DD7}">
      <dsp:nvSpPr>
        <dsp:cNvPr id="0" name=""/>
        <dsp:cNvSpPr/>
      </dsp:nvSpPr>
      <dsp:spPr>
        <a:xfrm>
          <a:off x="4114804" y="0"/>
          <a:ext cx="4020387" cy="513116"/>
        </a:xfrm>
        <a:prstGeom prst="chevron">
          <a:avLst/>
        </a:prstGeom>
        <a:solidFill>
          <a:srgbClr val="104B9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latin typeface="Optima" panose="02000503060000020004"/>
            </a:rPr>
            <a:t>Processing</a:t>
          </a:r>
          <a:endParaRPr lang="en-IN" sz="2000" b="1" kern="1200">
            <a:latin typeface="Optima" panose="02000503060000020004"/>
          </a:endParaRPr>
        </a:p>
      </dsp:txBody>
      <dsp:txXfrm>
        <a:off x="4371362" y="0"/>
        <a:ext cx="3507271" cy="513116"/>
      </dsp:txXfrm>
    </dsp:sp>
    <dsp:sp modelId="{44A144BD-CD0E-4C6E-A0F4-44BB0A248FE2}">
      <dsp:nvSpPr>
        <dsp:cNvPr id="0" name=""/>
        <dsp:cNvSpPr/>
      </dsp:nvSpPr>
      <dsp:spPr>
        <a:xfrm>
          <a:off x="7795172" y="0"/>
          <a:ext cx="3604149" cy="513116"/>
        </a:xfrm>
        <a:prstGeom prst="chevron">
          <a:avLst/>
        </a:prstGeom>
        <a:solidFill>
          <a:srgbClr val="104B9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latin typeface="Optima" panose="02000503060000020004"/>
            </a:rPr>
            <a:t>Outcome</a:t>
          </a:r>
          <a:endParaRPr lang="en-IN" sz="2000" b="1" kern="1200">
            <a:latin typeface="Optima" panose="02000503060000020004"/>
          </a:endParaRPr>
        </a:p>
      </dsp:txBody>
      <dsp:txXfrm>
        <a:off x="8051730" y="0"/>
        <a:ext cx="3091033" cy="51311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61615C-9B9B-67B6-C065-B496AC7BA6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2F0128B-974A-6ADD-E2B1-C29AAB300A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21ADE-4B2B-4533-A4B8-00C10D51A802}" type="datetimeFigureOut">
              <a:rPr lang="en-IN" smtClean="0"/>
              <a:t>04-04-2025</a:t>
            </a:fld>
            <a:endParaRPr lang="en-IN"/>
          </a:p>
        </p:txBody>
      </p:sp>
      <p:sp>
        <p:nvSpPr>
          <p:cNvPr id="4" name="Footer Placeholder 3">
            <a:extLst>
              <a:ext uri="{FF2B5EF4-FFF2-40B4-BE49-F238E27FC236}">
                <a16:creationId xmlns:a16="http://schemas.microsoft.com/office/drawing/2014/main" id="{F7807AE8-0338-2DB1-64D2-8FF9F7BF77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E78E36F-3EEA-E487-E1C7-D7E3E56B7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9ABD61-FDBB-477B-BA76-260C04AA4D3E}" type="slidenum">
              <a:rPr lang="en-IN" smtClean="0"/>
              <a:t>‹#›</a:t>
            </a:fld>
            <a:endParaRPr lang="en-IN"/>
          </a:p>
        </p:txBody>
      </p:sp>
    </p:spTree>
    <p:extLst>
      <p:ext uri="{BB962C8B-B14F-4D97-AF65-F5344CB8AC3E}">
        <p14:creationId xmlns:p14="http://schemas.microsoft.com/office/powerpoint/2010/main" val="664460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64F88-4B1B-478D-8572-1C7BF1B40102}" type="datetimeFigureOut">
              <a:t>4/4/2025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86AF1-957A-41C9-9017-258F244E2458}" type="slidenum">
              <a:t>‹#›</a:t>
            </a:fld>
            <a:endParaRPr lang="en-US"/>
          </a:p>
        </p:txBody>
      </p:sp>
    </p:spTree>
    <p:extLst>
      <p:ext uri="{BB962C8B-B14F-4D97-AF65-F5344CB8AC3E}">
        <p14:creationId xmlns:p14="http://schemas.microsoft.com/office/powerpoint/2010/main" val="330242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55EF2-BB97-9235-FF3C-4AA5745FA0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1645E3-F4D0-3504-CC03-BE04506A7EF6}"/>
              </a:ext>
            </a:extLst>
          </p:cNvPr>
          <p:cNvSpPr>
            <a:spLocks noGrp="1" noRot="1" noChangeAspect="1"/>
          </p:cNvSpPr>
          <p:nvPr>
            <p:ph type="sldImg"/>
          </p:nvPr>
        </p:nvSpPr>
        <p:spPr>
          <a:xfrm>
            <a:off x="-141288" y="392113"/>
            <a:ext cx="7148513" cy="4021137"/>
          </a:xfrm>
        </p:spPr>
      </p:sp>
      <p:sp>
        <p:nvSpPr>
          <p:cNvPr id="3" name="Notes Placeholder 2">
            <a:extLst>
              <a:ext uri="{FF2B5EF4-FFF2-40B4-BE49-F238E27FC236}">
                <a16:creationId xmlns:a16="http://schemas.microsoft.com/office/drawing/2014/main" id="{231922B5-F94C-00A8-EB0F-157217A769C5}"/>
              </a:ext>
            </a:extLst>
          </p:cNvPr>
          <p:cNvSpPr>
            <a:spLocks noGrp="1"/>
          </p:cNvSpPr>
          <p:nvPr>
            <p:ph type="body" idx="1"/>
          </p:nvPr>
        </p:nvSpPr>
        <p:spPr/>
        <p:txBody>
          <a:bodyPr/>
          <a:lstStyle/>
          <a:p>
            <a:endParaRPr lang="en-US" baseline="0"/>
          </a:p>
        </p:txBody>
      </p:sp>
      <p:sp>
        <p:nvSpPr>
          <p:cNvPr id="4" name="Slide Number Placeholder 3">
            <a:extLst>
              <a:ext uri="{FF2B5EF4-FFF2-40B4-BE49-F238E27FC236}">
                <a16:creationId xmlns:a16="http://schemas.microsoft.com/office/drawing/2014/main" id="{8E131712-503B-797F-DFC3-2CD753679097}"/>
              </a:ext>
            </a:extLst>
          </p:cNvPr>
          <p:cNvSpPr>
            <a:spLocks noGrp="1"/>
          </p:cNvSpPr>
          <p:nvPr>
            <p:ph type="sldNum" sz="quarter" idx="10"/>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245914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EAM Objects are bundles based on the rationale wrt the standard practices</a:t>
            </a:r>
          </a:p>
          <a:p>
            <a:r>
              <a:rPr lang="en-US"/>
              <a:t>Material Object is strictly relevant to spare parts of the assets as indicated in any of the BoMs, it doesn’t compete with SAP MDG for Product domain. (This is aligned with Markus Kuppe, CPO of SAP MDG)</a:t>
            </a:r>
          </a:p>
          <a:p>
            <a:r>
              <a:rPr lang="en-US"/>
              <a:t>Financial Assets Register evaluates the value, condition &amp; longevity of the asset installed in the plant or facility</a:t>
            </a:r>
          </a:p>
          <a:p>
            <a:r>
              <a:rPr lang="en-US"/>
              <a:t>iSPIR object is for managing the Capital (Green field) projects</a:t>
            </a:r>
          </a:p>
          <a:p>
            <a:r>
              <a:rPr lang="en-US"/>
              <a:t>Business Partner Onboarding is relevant only for the OEM, OCM, Service Provider of Asset, Material &amp; Services, this would integrate with BN4P and sourcing functional module</a:t>
            </a:r>
          </a:p>
          <a:p>
            <a:r>
              <a:rPr lang="en-US"/>
              <a:t>Workbenches are the accelerators to improve the total value of the product when it comes to maintenance &amp; support</a:t>
            </a:r>
          </a:p>
        </p:txBody>
      </p:sp>
      <p:sp>
        <p:nvSpPr>
          <p:cNvPr id="4" name="Slide Number Placeholder 3"/>
          <p:cNvSpPr>
            <a:spLocks noGrp="1"/>
          </p:cNvSpPr>
          <p:nvPr>
            <p:ph type="sldNum" sz="quarter" idx="5"/>
          </p:nvPr>
        </p:nvSpPr>
        <p:spPr/>
        <p:txBody>
          <a:bodyPr/>
          <a:lstStyle/>
          <a:p>
            <a:fld id="{08286AF1-957A-41C9-9017-258F244E2458}" type="slidenum">
              <a:rPr lang="en-US" smtClean="0"/>
              <a:t>17</a:t>
            </a:fld>
            <a:endParaRPr lang="en-US"/>
          </a:p>
        </p:txBody>
      </p:sp>
    </p:spTree>
    <p:extLst>
      <p:ext uri="{BB962C8B-B14F-4D97-AF65-F5344CB8AC3E}">
        <p14:creationId xmlns:p14="http://schemas.microsoft.com/office/powerpoint/2010/main" val="260559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buNone/>
            </a:pPr>
            <a:r>
              <a:rPr lang="en-US" sz="1800" kern="100">
                <a:effectLst/>
                <a:latin typeface="Calibri" panose="020F0502020204030204" pitchFamily="34" charset="0"/>
                <a:ea typeface="Calibri" panose="020F0502020204030204" pitchFamily="34" charset="0"/>
                <a:cs typeface="Times New Roman" panose="02020603050405020304" pitchFamily="18" charset="0"/>
              </a:rPr>
              <a:t>E.g.1: Any company with 1bn-10bn revenue would need at least 500 users as part of the enterprise governance in any of the asset-centric industries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US" sz="1800" kern="100">
                <a:effectLst/>
                <a:latin typeface="Calibri" panose="020F0502020204030204" pitchFamily="34" charset="0"/>
                <a:ea typeface="Calibri" panose="020F0502020204030204" pitchFamily="34" charset="0"/>
                <a:cs typeface="Times New Roman" panose="02020603050405020304" pitchFamily="18" charset="0"/>
              </a:rPr>
              <a:t>If the company has 100,000 assets; 10,000 Functional locations (Utilities); 20,000 unique BOMs; 100,000 plans, 20,000 Equipment Specific Task Lists; 10,000 Inspection Lists; 20,000 Maintenance Strategies covering at least 4 disciplines (Mech., Elec., Inst., Civil), at least 500 user licenses would be needed for Operations and Maintenance. 200 Users are required for managing materials, services and 100 users for capital projects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8286AF1-957A-41C9-9017-258F244E2458}" type="slidenum">
              <a:rPr lang="en-US" smtClean="0"/>
              <a:t>18</a:t>
            </a:fld>
            <a:endParaRPr lang="en-US"/>
          </a:p>
        </p:txBody>
      </p:sp>
    </p:spTree>
    <p:extLst>
      <p:ext uri="{BB962C8B-B14F-4D97-AF65-F5344CB8AC3E}">
        <p14:creationId xmlns:p14="http://schemas.microsoft.com/office/powerpoint/2010/main" val="1007390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F0FD4-7CCC-BA47-0D48-770623D50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FE446-12D9-6A32-836C-85D83032C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9EC62E-D420-1917-F5EF-CA46F619342B}"/>
              </a:ext>
            </a:extLst>
          </p:cNvPr>
          <p:cNvSpPr>
            <a:spLocks noGrp="1"/>
          </p:cNvSpPr>
          <p:nvPr>
            <p:ph type="body" idx="1"/>
          </p:nvPr>
        </p:nvSpPr>
        <p:spPr/>
        <p:txBody>
          <a:bodyPr/>
          <a:lstStyle/>
          <a:p>
            <a:pPr>
              <a:lnSpc>
                <a:spcPct val="107000"/>
              </a:lnSpc>
              <a:spcAft>
                <a:spcPts val="800"/>
              </a:spcAft>
              <a:buNone/>
            </a:pPr>
            <a:r>
              <a:rPr lang="en-US" sz="1800" kern="100">
                <a:effectLst/>
                <a:latin typeface="Calibri" panose="020F0502020204030204" pitchFamily="34" charset="0"/>
                <a:ea typeface="Calibri" panose="020F0502020204030204" pitchFamily="34" charset="0"/>
                <a:cs typeface="Times New Roman" panose="02020603050405020304" pitchFamily="18" charset="0"/>
              </a:rPr>
              <a:t>E.g.2: Any company with $200M revenue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If the company has 20,000 assets; 2,000 Functional locations (Utilities); 4,000 unique BOMs; 20,000 plans, 4,000 Equipment Specific Task Lists; 2,000 Inspection Lists; 4,000 Maintenance Strategies covering at least 4 disciplines (Mech., Elec., Inst., Civil), at least 100 user licenses would be needed for Operations and Maintenance. 50 Users are required for managing materials, services and 10 users’ for capital projects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39381F68-70D4-0B73-504F-7C6EB771A38F}"/>
              </a:ext>
            </a:extLst>
          </p:cNvPr>
          <p:cNvSpPr>
            <a:spLocks noGrp="1"/>
          </p:cNvSpPr>
          <p:nvPr>
            <p:ph type="sldNum" sz="quarter" idx="5"/>
          </p:nvPr>
        </p:nvSpPr>
        <p:spPr/>
        <p:txBody>
          <a:bodyPr/>
          <a:lstStyle/>
          <a:p>
            <a:fld id="{08286AF1-957A-41C9-9017-258F244E2458}" type="slidenum">
              <a:rPr lang="en-US" smtClean="0"/>
              <a:t>19</a:t>
            </a:fld>
            <a:endParaRPr lang="en-US"/>
          </a:p>
        </p:txBody>
      </p:sp>
    </p:spTree>
    <p:extLst>
      <p:ext uri="{BB962C8B-B14F-4D97-AF65-F5344CB8AC3E}">
        <p14:creationId xmlns:p14="http://schemas.microsoft.com/office/powerpoint/2010/main" val="107400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Classification integration with SAP ECC, S4 (PCE, OP, Cloud) &amp; Non-SAP EAM systems as well</a:t>
            </a:r>
          </a:p>
          <a:p>
            <a:r>
              <a:rPr lang="en-US"/>
              <a:t>Data migration licensing covers, staging, transformation, loading, Mocks &amp; Go-Live</a:t>
            </a:r>
          </a:p>
        </p:txBody>
      </p:sp>
      <p:sp>
        <p:nvSpPr>
          <p:cNvPr id="4" name="Slide Number Placeholder 3"/>
          <p:cNvSpPr>
            <a:spLocks noGrp="1"/>
          </p:cNvSpPr>
          <p:nvPr>
            <p:ph type="sldNum" sz="quarter" idx="5"/>
          </p:nvPr>
        </p:nvSpPr>
        <p:spPr/>
        <p:txBody>
          <a:bodyPr/>
          <a:lstStyle/>
          <a:p>
            <a:fld id="{08286AF1-957A-41C9-9017-258F244E2458}" type="slidenum">
              <a:rPr lang="en-US" smtClean="0"/>
              <a:t>20</a:t>
            </a:fld>
            <a:endParaRPr lang="en-US"/>
          </a:p>
        </p:txBody>
      </p:sp>
    </p:spTree>
    <p:extLst>
      <p:ext uri="{BB962C8B-B14F-4D97-AF65-F5344CB8AC3E}">
        <p14:creationId xmlns:p14="http://schemas.microsoft.com/office/powerpoint/2010/main" val="234286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21</a:t>
            </a:fld>
            <a:endParaRPr lang="en-IN"/>
          </a:p>
        </p:txBody>
      </p:sp>
    </p:spTree>
    <p:extLst>
      <p:ext uri="{BB962C8B-B14F-4D97-AF65-F5344CB8AC3E}">
        <p14:creationId xmlns:p14="http://schemas.microsoft.com/office/powerpoint/2010/main" val="1808371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004C-6391-CA9E-31F0-64160C60A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489554-A355-FFA3-1F46-86A7694D3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0872D5-587D-C63C-E934-F2FBBE9EE99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020D73C-4D57-F265-9891-CEFA21CFCD85}"/>
              </a:ext>
            </a:extLst>
          </p:cNvPr>
          <p:cNvSpPr>
            <a:spLocks noGrp="1"/>
          </p:cNvSpPr>
          <p:nvPr>
            <p:ph type="sldNum" sz="quarter" idx="5"/>
          </p:nvPr>
        </p:nvSpPr>
        <p:spPr/>
        <p:txBody>
          <a:bodyPr/>
          <a:lstStyle/>
          <a:p>
            <a:fld id="{08286AF1-957A-41C9-9017-258F244E2458}" type="slidenum">
              <a:rPr lang="en-IN" smtClean="0"/>
              <a:t>22</a:t>
            </a:fld>
            <a:endParaRPr lang="en-IN"/>
          </a:p>
        </p:txBody>
      </p:sp>
    </p:spTree>
    <p:extLst>
      <p:ext uri="{BB962C8B-B14F-4D97-AF65-F5344CB8AC3E}">
        <p14:creationId xmlns:p14="http://schemas.microsoft.com/office/powerpoint/2010/main" val="354378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buNone/>
            </a:pPr>
            <a:r>
              <a:rPr lang="en-IN" sz="1800" kern="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meta data optimizer can be leveraged without any dependencies. However, to get optimized results, data maturity assessment &amp; data quality improvement would be the pre-requisites and highly recommended before the optimizers are utilized. To endure and ensure the dynamic data control is established, meta data optimizers are expected to Run once in three years to meet dynamic business changes &amp; requirements.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8286AF1-957A-41C9-9017-258F244E2458}" type="slidenum">
              <a:rPr lang="en-US" smtClean="0"/>
              <a:t>24</a:t>
            </a:fld>
            <a:endParaRPr lang="en-US"/>
          </a:p>
        </p:txBody>
      </p:sp>
    </p:spTree>
    <p:extLst>
      <p:ext uri="{BB962C8B-B14F-4D97-AF65-F5344CB8AC3E}">
        <p14:creationId xmlns:p14="http://schemas.microsoft.com/office/powerpoint/2010/main" val="1686034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Gartner’s recommendation for Master Data Management Solutions with Gen AI evolution</a:t>
            </a:r>
          </a:p>
        </p:txBody>
      </p:sp>
      <p:sp>
        <p:nvSpPr>
          <p:cNvPr id="4" name="Slide Number Placeholder 3"/>
          <p:cNvSpPr>
            <a:spLocks noGrp="1"/>
          </p:cNvSpPr>
          <p:nvPr>
            <p:ph type="sldNum" sz="quarter" idx="5"/>
          </p:nvPr>
        </p:nvSpPr>
        <p:spPr/>
        <p:txBody>
          <a:bodyPr/>
          <a:lstStyle/>
          <a:p>
            <a:fld id="{08286AF1-957A-41C9-9017-258F244E2458}" type="slidenum">
              <a:rPr lang="en-US" smtClean="0"/>
              <a:t>44</a:t>
            </a:fld>
            <a:endParaRPr lang="en-US"/>
          </a:p>
        </p:txBody>
      </p:sp>
    </p:spTree>
    <p:extLst>
      <p:ext uri="{BB962C8B-B14F-4D97-AF65-F5344CB8AC3E}">
        <p14:creationId xmlns:p14="http://schemas.microsoft.com/office/powerpoint/2010/main" val="498295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5F1EC0-2E42-48FB-81C3-160FB7ADE3C5}" type="slidenum">
              <a:rPr lang="en-IN" smtClean="0"/>
              <a:t>50</a:t>
            </a:fld>
            <a:endParaRPr lang="en-IN"/>
          </a:p>
        </p:txBody>
      </p:sp>
    </p:spTree>
    <p:extLst>
      <p:ext uri="{BB962C8B-B14F-4D97-AF65-F5344CB8AC3E}">
        <p14:creationId xmlns:p14="http://schemas.microsoft.com/office/powerpoint/2010/main" val="1785616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286AF1-957A-41C9-9017-258F244E2458}" type="slidenum">
              <a:rPr lang="en-US" smtClean="0"/>
              <a:t>60</a:t>
            </a:fld>
            <a:endParaRPr lang="en-US"/>
          </a:p>
        </p:txBody>
      </p:sp>
    </p:spTree>
    <p:extLst>
      <p:ext uri="{BB962C8B-B14F-4D97-AF65-F5344CB8AC3E}">
        <p14:creationId xmlns:p14="http://schemas.microsoft.com/office/powerpoint/2010/main" val="175196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DCA68-E892-C76D-DEA1-BA2B3D1B0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9CB17-E42F-EC45-C57F-793850689C6C}"/>
              </a:ext>
            </a:extLst>
          </p:cNvPr>
          <p:cNvSpPr>
            <a:spLocks noGrp="1" noRot="1" noChangeAspect="1"/>
          </p:cNvSpPr>
          <p:nvPr>
            <p:ph type="sldImg"/>
          </p:nvPr>
        </p:nvSpPr>
        <p:spPr>
          <a:xfrm>
            <a:off x="-141288" y="392113"/>
            <a:ext cx="7148513" cy="4021137"/>
          </a:xfrm>
        </p:spPr>
      </p:sp>
      <p:sp>
        <p:nvSpPr>
          <p:cNvPr id="3" name="Notes Placeholder 2">
            <a:extLst>
              <a:ext uri="{FF2B5EF4-FFF2-40B4-BE49-F238E27FC236}">
                <a16:creationId xmlns:a16="http://schemas.microsoft.com/office/drawing/2014/main" id="{FCA1AF88-E589-353B-2C79-A4731FDAC621}"/>
              </a:ext>
            </a:extLst>
          </p:cNvPr>
          <p:cNvSpPr>
            <a:spLocks noGrp="1"/>
          </p:cNvSpPr>
          <p:nvPr>
            <p:ph type="body" idx="1"/>
          </p:nvPr>
        </p:nvSpPr>
        <p:spPr/>
        <p:txBody>
          <a:bodyPr/>
          <a:lstStyle/>
          <a:p>
            <a:endParaRPr lang="en-US" baseline="0"/>
          </a:p>
        </p:txBody>
      </p:sp>
      <p:sp>
        <p:nvSpPr>
          <p:cNvPr id="4" name="Slide Number Placeholder 3">
            <a:extLst>
              <a:ext uri="{FF2B5EF4-FFF2-40B4-BE49-F238E27FC236}">
                <a16:creationId xmlns:a16="http://schemas.microsoft.com/office/drawing/2014/main" id="{D4A44FCB-FA3E-E34F-289C-B4A515E7C26E}"/>
              </a:ext>
            </a:extLst>
          </p:cNvPr>
          <p:cNvSpPr>
            <a:spLocks noGrp="1"/>
          </p:cNvSpPr>
          <p:nvPr>
            <p:ph type="sldNum" sz="quarter" idx="10"/>
          </p:nvPr>
        </p:nvSpPr>
        <p:spPr/>
        <p:txBody>
          <a:bodyPr/>
          <a:lstStyle/>
          <a:p>
            <a:fld id="{7D8C2C35-2B8A-446E-BEC0-FD36716C29AC}" type="slidenum">
              <a:rPr lang="de-DE" smtClean="0"/>
              <a:pPr/>
              <a:t>2</a:t>
            </a:fld>
            <a:endParaRPr lang="de-DE"/>
          </a:p>
        </p:txBody>
      </p:sp>
    </p:spTree>
    <p:extLst>
      <p:ext uri="{BB962C8B-B14F-4D97-AF65-F5344CB8AC3E}">
        <p14:creationId xmlns:p14="http://schemas.microsoft.com/office/powerpoint/2010/main" val="759797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38D4A-3296-2786-9ADD-90A312A62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99EA1-C5A3-E48A-9C5D-574410DE9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B4E375-A67C-FF97-58ED-18E7FE8C9F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4C120E-8C4D-5300-C8AA-7F4544252A04}"/>
              </a:ext>
            </a:extLst>
          </p:cNvPr>
          <p:cNvSpPr>
            <a:spLocks noGrp="1"/>
          </p:cNvSpPr>
          <p:nvPr>
            <p:ph type="sldNum" sz="quarter" idx="5"/>
          </p:nvPr>
        </p:nvSpPr>
        <p:spPr/>
        <p:txBody>
          <a:bodyPr/>
          <a:lstStyle/>
          <a:p>
            <a:fld id="{08286AF1-957A-41C9-9017-258F244E2458}" type="slidenum">
              <a:rPr lang="en-US" smtClean="0"/>
              <a:t>61</a:t>
            </a:fld>
            <a:endParaRPr lang="en-US"/>
          </a:p>
        </p:txBody>
      </p:sp>
    </p:spTree>
    <p:extLst>
      <p:ext uri="{BB962C8B-B14F-4D97-AF65-F5344CB8AC3E}">
        <p14:creationId xmlns:p14="http://schemas.microsoft.com/office/powerpoint/2010/main" val="652231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PiLog Data Quality &amp; Governance Suite outlay with various functional modules</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62</a:t>
            </a:fld>
            <a:endParaRPr lang="en-IN"/>
          </a:p>
        </p:txBody>
      </p:sp>
    </p:spTree>
    <p:extLst>
      <p:ext uri="{BB962C8B-B14F-4D97-AF65-F5344CB8AC3E}">
        <p14:creationId xmlns:p14="http://schemas.microsoft.com/office/powerpoint/2010/main" val="1770395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Engineering Portfolio, see the detailed slides for Product &amp; Service bifurcation</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63</a:t>
            </a:fld>
            <a:endParaRPr lang="en-IN"/>
          </a:p>
        </p:txBody>
      </p:sp>
    </p:spTree>
    <p:extLst>
      <p:ext uri="{BB962C8B-B14F-4D97-AF65-F5344CB8AC3E}">
        <p14:creationId xmlns:p14="http://schemas.microsoft.com/office/powerpoint/2010/main" val="3923166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A4B2-F73E-D82F-AB51-4C228BC52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589E8-679F-2A3F-5B22-E88D2FD91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78019-C1E5-6F91-FCC1-B355D797CC5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7C1EBB7-D3F8-5598-8179-3F0D65B33849}"/>
              </a:ext>
            </a:extLst>
          </p:cNvPr>
          <p:cNvSpPr>
            <a:spLocks noGrp="1"/>
          </p:cNvSpPr>
          <p:nvPr>
            <p:ph type="sldNum" sz="quarter" idx="5"/>
          </p:nvPr>
        </p:nvSpPr>
        <p:spPr/>
        <p:txBody>
          <a:bodyPr/>
          <a:lstStyle/>
          <a:p>
            <a:fld id="{08286AF1-957A-41C9-9017-258F244E2458}" type="slidenum">
              <a:rPr lang="en-IN" smtClean="0"/>
              <a:t>64</a:t>
            </a:fld>
            <a:endParaRPr lang="en-IN"/>
          </a:p>
        </p:txBody>
      </p:sp>
    </p:spTree>
    <p:extLst>
      <p:ext uri="{BB962C8B-B14F-4D97-AF65-F5344CB8AC3E}">
        <p14:creationId xmlns:p14="http://schemas.microsoft.com/office/powerpoint/2010/main" val="3398420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0D56C-77DA-B5F8-DA35-DBA752584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45019-6C76-2C57-AC19-8E9E8755F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7EEE0-3411-106B-6BD8-69FA808E916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C9E0D15-2B5F-78AB-332D-0560EADFBFF0}"/>
              </a:ext>
            </a:extLst>
          </p:cNvPr>
          <p:cNvSpPr>
            <a:spLocks noGrp="1"/>
          </p:cNvSpPr>
          <p:nvPr>
            <p:ph type="sldNum" sz="quarter" idx="5"/>
          </p:nvPr>
        </p:nvSpPr>
        <p:spPr/>
        <p:txBody>
          <a:bodyPr/>
          <a:lstStyle/>
          <a:p>
            <a:fld id="{08286AF1-957A-41C9-9017-258F244E2458}" type="slidenum">
              <a:rPr lang="en-IN" smtClean="0"/>
              <a:t>65</a:t>
            </a:fld>
            <a:endParaRPr lang="en-IN"/>
          </a:p>
        </p:txBody>
      </p:sp>
    </p:spTree>
    <p:extLst>
      <p:ext uri="{BB962C8B-B14F-4D97-AF65-F5344CB8AC3E}">
        <p14:creationId xmlns:p14="http://schemas.microsoft.com/office/powerpoint/2010/main" val="2006187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7ACE-7052-9B3F-40C8-602085E2F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1A64E-CD2B-6848-D57D-CEFA78394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BFDFC-60A5-6BFA-AFDC-AC4556F6DEF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2DBCC18-D1EE-8628-BC26-A5B4535936CF}"/>
              </a:ext>
            </a:extLst>
          </p:cNvPr>
          <p:cNvSpPr>
            <a:spLocks noGrp="1"/>
          </p:cNvSpPr>
          <p:nvPr>
            <p:ph type="sldNum" sz="quarter" idx="5"/>
          </p:nvPr>
        </p:nvSpPr>
        <p:spPr/>
        <p:txBody>
          <a:bodyPr/>
          <a:lstStyle/>
          <a:p>
            <a:fld id="{08286AF1-957A-41C9-9017-258F244E2458}" type="slidenum">
              <a:rPr lang="en-IN" smtClean="0"/>
              <a:t>66</a:t>
            </a:fld>
            <a:endParaRPr lang="en-IN"/>
          </a:p>
        </p:txBody>
      </p:sp>
    </p:spTree>
    <p:extLst>
      <p:ext uri="{BB962C8B-B14F-4D97-AF65-F5344CB8AC3E}">
        <p14:creationId xmlns:p14="http://schemas.microsoft.com/office/powerpoint/2010/main" val="213165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C305E-961F-1534-9597-914D35073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66B0AE-D2C6-F1F9-7D0E-5A37E8FB3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007EF0-69F9-F6D4-4742-29B33C6CAE8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4F8E40D-D54B-3161-586B-EEB3EA32A805}"/>
              </a:ext>
            </a:extLst>
          </p:cNvPr>
          <p:cNvSpPr>
            <a:spLocks noGrp="1"/>
          </p:cNvSpPr>
          <p:nvPr>
            <p:ph type="sldNum" sz="quarter" idx="5"/>
          </p:nvPr>
        </p:nvSpPr>
        <p:spPr/>
        <p:txBody>
          <a:bodyPr/>
          <a:lstStyle/>
          <a:p>
            <a:fld id="{08286AF1-957A-41C9-9017-258F244E2458}" type="slidenum">
              <a:rPr lang="en-IN" smtClean="0"/>
              <a:t>67</a:t>
            </a:fld>
            <a:endParaRPr lang="en-IN"/>
          </a:p>
        </p:txBody>
      </p:sp>
    </p:spTree>
    <p:extLst>
      <p:ext uri="{BB962C8B-B14F-4D97-AF65-F5344CB8AC3E}">
        <p14:creationId xmlns:p14="http://schemas.microsoft.com/office/powerpoint/2010/main" val="3540542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253D-9732-0515-5239-2DB1B45AB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A8E1CA-DC76-18D7-B960-DAF22DD80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B0E67-6059-D6C2-213F-51F75A29CBA1}"/>
              </a:ext>
            </a:extLst>
          </p:cNvPr>
          <p:cNvSpPr>
            <a:spLocks noGrp="1"/>
          </p:cNvSpPr>
          <p:nvPr>
            <p:ph type="body" idx="1"/>
          </p:nvPr>
        </p:nvSpPr>
        <p:spPr/>
        <p:txBody>
          <a:bodyPr/>
          <a:lstStyle/>
          <a:p>
            <a:r>
              <a:rPr lang="en-US"/>
              <a:t>Data driven solutions from PiLog delivering value through data taxonomy, repositories with technology integration for optimized business processes</a:t>
            </a:r>
            <a:endParaRPr lang="en-IN"/>
          </a:p>
        </p:txBody>
      </p:sp>
      <p:sp>
        <p:nvSpPr>
          <p:cNvPr id="4" name="Slide Number Placeholder 3">
            <a:extLst>
              <a:ext uri="{FF2B5EF4-FFF2-40B4-BE49-F238E27FC236}">
                <a16:creationId xmlns:a16="http://schemas.microsoft.com/office/drawing/2014/main" id="{14EC9064-E9D0-2411-F837-7B0C9C0A8181}"/>
              </a:ext>
            </a:extLst>
          </p:cNvPr>
          <p:cNvSpPr>
            <a:spLocks noGrp="1"/>
          </p:cNvSpPr>
          <p:nvPr>
            <p:ph type="sldNum" sz="quarter" idx="5"/>
          </p:nvPr>
        </p:nvSpPr>
        <p:spPr/>
        <p:txBody>
          <a:bodyPr/>
          <a:lstStyle/>
          <a:p>
            <a:fld id="{21B2AA4F-B828-4D7C-AFD3-893933DAFCB4}" type="slidenum">
              <a:rPr lang="en-US" smtClean="0"/>
              <a:t>68</a:t>
            </a:fld>
            <a:endParaRPr lang="en-US"/>
          </a:p>
        </p:txBody>
      </p:sp>
    </p:spTree>
    <p:extLst>
      <p:ext uri="{BB962C8B-B14F-4D97-AF65-F5344CB8AC3E}">
        <p14:creationId xmlns:p14="http://schemas.microsoft.com/office/powerpoint/2010/main" val="1450264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Foundation of PiLog Data Governance suite (Simple, Agile, Swift) development and deployment</a:t>
            </a:r>
          </a:p>
          <a:p>
            <a:r>
              <a:rPr lang="en-US"/>
              <a:t>Shift Left Approach:</a:t>
            </a:r>
          </a:p>
          <a:p>
            <a:pPr algn="l" fontAlgn="ctr">
              <a:spcAft>
                <a:spcPts val="1500"/>
              </a:spcAft>
              <a:buNone/>
            </a:pPr>
            <a:r>
              <a:rPr lang="en-US" b="0" i="0" u="none" strike="noStrike">
                <a:solidFill>
                  <a:srgbClr val="001D35"/>
                </a:solidFill>
                <a:effectLst/>
                <a:latin typeface="Google Sans"/>
              </a:rPr>
              <a:t>The "shift left" approach in software development emphasizes integrating testing, security, and quality assurance activities earlier in the software development lifecycle (SDLC), aiming to identify and address issues proactively, leading to improved quality, reduced costs, and faster time-to-market. </a:t>
            </a:r>
          </a:p>
          <a:p>
            <a:pPr algn="l">
              <a:spcBef>
                <a:spcPts val="1500"/>
              </a:spcBef>
              <a:spcAft>
                <a:spcPts val="750"/>
              </a:spcAft>
              <a:buNone/>
            </a:pPr>
            <a:r>
              <a:rPr lang="en-US" b="0" i="0" u="none" strike="noStrike">
                <a:solidFill>
                  <a:srgbClr val="001D35"/>
                </a:solidFill>
                <a:effectLst/>
                <a:latin typeface="Google Sans"/>
              </a:rPr>
              <a:t>Here's a more detailed explanation:</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Traditional Approach:</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Traditionally, testing and quality assurance activities are performed later in the SDLC, often after the code is written. </a:t>
            </a:r>
          </a:p>
          <a:p>
            <a:pPr algn="l">
              <a:spcBef>
                <a:spcPts val="750"/>
              </a:spcBef>
              <a:spcAft>
                <a:spcPts val="1500"/>
              </a:spcAft>
              <a:buNone/>
            </a:pPr>
            <a:r>
              <a:rPr lang="en-US" b="1" i="0" u="none" strike="noStrike">
                <a:solidFill>
                  <a:srgbClr val="001D35"/>
                </a:solidFill>
                <a:effectLst/>
                <a:latin typeface="Google Sans"/>
              </a:rPr>
              <a:t>Shift Left Philosophy:</a:t>
            </a:r>
            <a:endParaRPr lang="en-US" b="0" i="0" u="none" strike="noStrike">
              <a:solidFill>
                <a:srgbClr val="001D35"/>
              </a:solidFill>
              <a:effectLst/>
              <a:latin typeface="Google Sans"/>
            </a:endParaRPr>
          </a:p>
          <a:p>
            <a:pPr algn="l" fontAlgn="ctr">
              <a:spcBef>
                <a:spcPts val="750"/>
              </a:spcBef>
              <a:spcAft>
                <a:spcPts val="1500"/>
              </a:spcAft>
              <a:buNone/>
            </a:pPr>
            <a:r>
              <a:rPr lang="en-US" b="0" i="0" u="none" strike="noStrike">
                <a:solidFill>
                  <a:srgbClr val="001D35"/>
                </a:solidFill>
                <a:effectLst/>
                <a:latin typeface="Google Sans"/>
              </a:rPr>
              <a:t>The shift left approach advocates for moving these activities earlier, closer to the beginning of the SDLC. </a:t>
            </a:r>
          </a:p>
          <a:p>
            <a:pPr algn="l">
              <a:spcBef>
                <a:spcPts val="750"/>
              </a:spcBef>
              <a:spcAft>
                <a:spcPts val="1500"/>
              </a:spcAft>
              <a:buNone/>
            </a:pPr>
            <a:r>
              <a:rPr lang="en-US" b="1" i="0" u="none" strike="noStrike">
                <a:solidFill>
                  <a:srgbClr val="001D35"/>
                </a:solidFill>
                <a:effectLst/>
                <a:latin typeface="Google Sans"/>
              </a:rPr>
              <a:t>Benefits:</a:t>
            </a:r>
            <a:endParaRPr lang="en-US" b="0" i="0" u="none" strike="noStrike">
              <a:solidFill>
                <a:srgbClr val="001D35"/>
              </a:solidFill>
              <a:effectLst/>
              <a:latin typeface="Google Sans"/>
            </a:endParaRPr>
          </a:p>
          <a:p>
            <a:pPr algn="l" fontAlgn="ctr">
              <a:spcBef>
                <a:spcPts val="750"/>
              </a:spcBef>
              <a:spcAft>
                <a:spcPts val="1500"/>
              </a:spcAft>
              <a:buNone/>
            </a:pPr>
            <a:r>
              <a:rPr lang="en-US" b="1" i="0" u="none" strike="noStrike">
                <a:solidFill>
                  <a:srgbClr val="001D35"/>
                </a:solidFill>
                <a:effectLst/>
                <a:latin typeface="Google Sans"/>
              </a:rPr>
              <a:t>Early Defect Detection:</a:t>
            </a:r>
            <a:r>
              <a:rPr lang="en-US" b="0" i="0" u="none" strike="noStrike">
                <a:solidFill>
                  <a:srgbClr val="001D35"/>
                </a:solidFill>
                <a:effectLst/>
                <a:latin typeface="Google Sans"/>
              </a:rPr>
              <a:t> Identifying and fixing bugs and vulnerabilities early in the development process is significantly easier and less costly than fixing them later. </a:t>
            </a:r>
          </a:p>
          <a:p>
            <a:pPr algn="l" fontAlgn="ctr">
              <a:spcBef>
                <a:spcPts val="750"/>
              </a:spcBef>
              <a:spcAft>
                <a:spcPts val="1500"/>
              </a:spcAft>
              <a:buNone/>
            </a:pPr>
            <a:r>
              <a:rPr lang="en-US" b="1" i="0" u="none" strike="noStrike">
                <a:solidFill>
                  <a:srgbClr val="001D35"/>
                </a:solidFill>
                <a:effectLst/>
                <a:latin typeface="Google Sans"/>
              </a:rPr>
              <a:t>Improved Software Quality:</a:t>
            </a:r>
            <a:r>
              <a:rPr lang="en-US" b="0" i="0" u="none" strike="noStrike">
                <a:solidFill>
                  <a:srgbClr val="001D35"/>
                </a:solidFill>
                <a:effectLst/>
                <a:latin typeface="Google Sans"/>
              </a:rPr>
              <a:t> Proactive testing and quality assurance lead to higher quality software products. </a:t>
            </a:r>
          </a:p>
          <a:p>
            <a:pPr algn="l" fontAlgn="ctr">
              <a:spcBef>
                <a:spcPts val="750"/>
              </a:spcBef>
              <a:spcAft>
                <a:spcPts val="1500"/>
              </a:spcAft>
              <a:buNone/>
            </a:pPr>
            <a:r>
              <a:rPr lang="en-US" b="1" i="0" u="none" strike="noStrike">
                <a:solidFill>
                  <a:srgbClr val="001D35"/>
                </a:solidFill>
                <a:effectLst/>
                <a:latin typeface="Google Sans"/>
              </a:rPr>
              <a:t>Reduced Costs:</a:t>
            </a:r>
            <a:r>
              <a:rPr lang="en-US" b="0" i="0" u="none" strike="noStrike">
                <a:solidFill>
                  <a:srgbClr val="001D35"/>
                </a:solidFill>
                <a:effectLst/>
                <a:latin typeface="Google Sans"/>
              </a:rPr>
              <a:t> Early defect detection and resolution translate to lower overall development costs. </a:t>
            </a:r>
          </a:p>
          <a:p>
            <a:pPr algn="l" fontAlgn="ctr">
              <a:spcBef>
                <a:spcPts val="750"/>
              </a:spcBef>
              <a:spcAft>
                <a:spcPts val="1500"/>
              </a:spcAft>
              <a:buNone/>
            </a:pPr>
            <a:r>
              <a:rPr lang="en-US" b="1" i="0" u="none" strike="noStrike">
                <a:solidFill>
                  <a:srgbClr val="001D35"/>
                </a:solidFill>
                <a:effectLst/>
                <a:latin typeface="Google Sans"/>
              </a:rPr>
              <a:t>Faster Time-to-Market:</a:t>
            </a:r>
            <a:r>
              <a:rPr lang="en-US" b="0" i="0" u="none" strike="noStrike">
                <a:solidFill>
                  <a:srgbClr val="001D35"/>
                </a:solidFill>
                <a:effectLst/>
                <a:latin typeface="Google Sans"/>
              </a:rPr>
              <a:t> By identifying and addressing issues early, the development process can be streamlined, leading to faster time-to-market. </a:t>
            </a:r>
          </a:p>
          <a:p>
            <a:pPr algn="l" fontAlgn="ctr">
              <a:spcBef>
                <a:spcPts val="750"/>
              </a:spcBef>
              <a:spcAft>
                <a:spcPts val="1500"/>
              </a:spcAft>
              <a:buNone/>
            </a:pPr>
            <a:r>
              <a:rPr lang="en-US" b="1" i="0" u="none" strike="noStrike">
                <a:solidFill>
                  <a:srgbClr val="001D35"/>
                </a:solidFill>
                <a:effectLst/>
                <a:latin typeface="Google Sans"/>
              </a:rPr>
              <a:t>Enhanced Collaboration:</a:t>
            </a:r>
            <a:r>
              <a:rPr lang="en-US" b="0" i="0" u="none" strike="noStrike">
                <a:solidFill>
                  <a:srgbClr val="001D35"/>
                </a:solidFill>
                <a:effectLst/>
                <a:latin typeface="Google Sans"/>
              </a:rPr>
              <a:t> Shift left encourages collaboration between developers, testers, and other stakeholders, leading to a shared understanding of the product and better communication. </a:t>
            </a:r>
          </a:p>
          <a:p>
            <a:pPr algn="l">
              <a:spcBef>
                <a:spcPts val="750"/>
              </a:spcBef>
              <a:spcAft>
                <a:spcPts val="1500"/>
              </a:spcAft>
              <a:buNone/>
            </a:pPr>
            <a:r>
              <a:rPr lang="en-US" b="1" i="0" u="none" strike="noStrike">
                <a:solidFill>
                  <a:srgbClr val="001D35"/>
                </a:solidFill>
                <a:effectLst/>
                <a:latin typeface="Google Sans"/>
              </a:rPr>
              <a:t>Shift Left in Different Areas:</a:t>
            </a:r>
            <a:endParaRPr lang="en-US" b="0" i="0" u="none" strike="noStrike">
              <a:solidFill>
                <a:srgbClr val="001D35"/>
              </a:solidFill>
              <a:effectLst/>
              <a:latin typeface="Google Sans"/>
            </a:endParaRPr>
          </a:p>
          <a:p>
            <a:pPr algn="l" fontAlgn="ctr">
              <a:spcBef>
                <a:spcPts val="750"/>
              </a:spcBef>
              <a:spcAft>
                <a:spcPts val="1500"/>
              </a:spcAft>
              <a:buNone/>
            </a:pPr>
            <a:r>
              <a:rPr lang="en-US" b="1" i="0" u="none" strike="noStrike">
                <a:solidFill>
                  <a:srgbClr val="001D35"/>
                </a:solidFill>
                <a:effectLst/>
                <a:latin typeface="Google Sans"/>
              </a:rPr>
              <a:t>Shift Left Testing:</a:t>
            </a:r>
            <a:r>
              <a:rPr lang="en-US" b="0" i="0" u="none" strike="noStrike">
                <a:solidFill>
                  <a:srgbClr val="001D35"/>
                </a:solidFill>
                <a:effectLst/>
                <a:latin typeface="Google Sans"/>
              </a:rPr>
              <a:t> Focuses on moving testing activities earlier in the SDLC. </a:t>
            </a:r>
          </a:p>
          <a:p>
            <a:pPr algn="l" fontAlgn="ctr">
              <a:spcBef>
                <a:spcPts val="750"/>
              </a:spcBef>
              <a:spcAft>
                <a:spcPts val="1500"/>
              </a:spcAft>
              <a:buNone/>
            </a:pPr>
            <a:r>
              <a:rPr lang="en-US" b="1" i="0" u="none" strike="noStrike">
                <a:solidFill>
                  <a:srgbClr val="001D35"/>
                </a:solidFill>
                <a:effectLst/>
                <a:latin typeface="Google Sans"/>
              </a:rPr>
              <a:t>Shift Left Security:</a:t>
            </a:r>
            <a:r>
              <a:rPr lang="en-US" b="0" i="0" u="none" strike="noStrike">
                <a:solidFill>
                  <a:srgbClr val="001D35"/>
                </a:solidFill>
                <a:effectLst/>
                <a:latin typeface="Google Sans"/>
              </a:rPr>
              <a:t> Integrates security practices and measures early in the SDLC. </a:t>
            </a:r>
          </a:p>
          <a:p>
            <a:pPr algn="l" fontAlgn="ctr">
              <a:spcBef>
                <a:spcPts val="750"/>
              </a:spcBef>
              <a:spcAft>
                <a:spcPts val="1500"/>
              </a:spcAft>
              <a:buNone/>
            </a:pPr>
            <a:r>
              <a:rPr lang="en-US" b="1" i="0" u="none" strike="noStrike">
                <a:solidFill>
                  <a:srgbClr val="001D35"/>
                </a:solidFill>
                <a:effectLst/>
                <a:latin typeface="Google Sans"/>
              </a:rPr>
              <a:t>Shift Left in Data Integration:</a:t>
            </a:r>
            <a:r>
              <a:rPr lang="en-US" b="0" i="0" u="none" strike="noStrike">
                <a:solidFill>
                  <a:srgbClr val="001D35"/>
                </a:solidFill>
                <a:effectLst/>
                <a:latin typeface="Google Sans"/>
              </a:rPr>
              <a:t> Applies the principles of shift left to data integration processes. </a:t>
            </a:r>
          </a:p>
          <a:p>
            <a:pPr algn="l">
              <a:spcBef>
                <a:spcPts val="750"/>
              </a:spcBef>
              <a:spcAft>
                <a:spcPts val="1500"/>
              </a:spcAft>
              <a:buNone/>
            </a:pPr>
            <a:r>
              <a:rPr lang="en-US" b="1" i="0" u="none" strike="noStrike">
                <a:solidFill>
                  <a:srgbClr val="001D35"/>
                </a:solidFill>
                <a:effectLst/>
                <a:latin typeface="Google Sans"/>
              </a:rPr>
              <a:t>Tools and Technologies:</a:t>
            </a:r>
            <a:endParaRPr lang="en-US" b="0" i="0" u="none" strike="noStrike">
              <a:solidFill>
                <a:srgbClr val="001D35"/>
              </a:solidFill>
              <a:effectLst/>
              <a:latin typeface="Google Sans"/>
            </a:endParaRPr>
          </a:p>
          <a:p>
            <a:pPr algn="l" fontAlgn="ctr">
              <a:spcBef>
                <a:spcPts val="750"/>
              </a:spcBef>
              <a:spcAft>
                <a:spcPts val="1500"/>
              </a:spcAft>
              <a:buNone/>
            </a:pPr>
            <a:r>
              <a:rPr lang="en-US" b="0" i="0" u="none" strike="noStrike">
                <a:solidFill>
                  <a:srgbClr val="001D35"/>
                </a:solidFill>
                <a:effectLst/>
                <a:latin typeface="Google Sans"/>
              </a:rPr>
              <a:t>Tools and technologies like automated testing frameworks, continuous integration/continuous delivery (CI/CD) pipelines, and static analysis tools can facilitate the adoption of a shift left approach. </a:t>
            </a:r>
          </a:p>
          <a:p>
            <a:pPr algn="l">
              <a:spcBef>
                <a:spcPts val="750"/>
              </a:spcBef>
              <a:spcAft>
                <a:spcPts val="1500"/>
              </a:spcAft>
              <a:buNone/>
            </a:pPr>
            <a:r>
              <a:rPr lang="en-US" b="1" i="0" u="none" strike="noStrike">
                <a:solidFill>
                  <a:srgbClr val="001D35"/>
                </a:solidFill>
                <a:effectLst/>
                <a:latin typeface="Google Sans"/>
              </a:rPr>
              <a:t>Agile and DevOps:</a:t>
            </a:r>
            <a:endParaRPr lang="en-US" b="0" i="0" u="none" strike="noStrike">
              <a:solidFill>
                <a:srgbClr val="001D35"/>
              </a:solidFill>
              <a:effectLst/>
              <a:latin typeface="Google Sans"/>
            </a:endParaRPr>
          </a:p>
          <a:p>
            <a:pPr algn="l" fontAlgn="ctr">
              <a:spcBef>
                <a:spcPts val="750"/>
              </a:spcBef>
              <a:spcAft>
                <a:spcPts val="1500"/>
              </a:spcAft>
              <a:buNone/>
            </a:pPr>
            <a:r>
              <a:rPr lang="en-US" b="0" i="0" u="none" strike="noStrike">
                <a:solidFill>
                  <a:srgbClr val="001D35"/>
                </a:solidFill>
                <a:effectLst/>
                <a:latin typeface="Google Sans"/>
              </a:rPr>
              <a:t>The shift left approach aligns well with Agile and DevOps methodologies, which emphasize iterative development, continuous feedback, and collaboration. </a:t>
            </a:r>
          </a:p>
          <a:p>
            <a:pPr algn="l">
              <a:spcBef>
                <a:spcPts val="750"/>
              </a:spcBef>
              <a:spcAft>
                <a:spcPts val="1500"/>
              </a:spcAft>
              <a:buNone/>
            </a:pPr>
            <a:r>
              <a:rPr lang="en-US" b="1" i="0" u="none" strike="noStrike">
                <a:solidFill>
                  <a:srgbClr val="001D35"/>
                </a:solidFill>
                <a:effectLst/>
                <a:latin typeface="Google Sans"/>
              </a:rPr>
              <a:t>Challenges:</a:t>
            </a:r>
            <a:endParaRPr lang="en-US" b="0" i="0" u="none" strike="noStrike">
              <a:solidFill>
                <a:srgbClr val="001D35"/>
              </a:solidFill>
              <a:effectLst/>
              <a:latin typeface="Google Sans"/>
            </a:endParaRPr>
          </a:p>
          <a:p>
            <a:pPr algn="l">
              <a:spcBef>
                <a:spcPts val="750"/>
              </a:spcBef>
              <a:spcAft>
                <a:spcPts val="1500"/>
              </a:spcAft>
            </a:pPr>
            <a:r>
              <a:rPr lang="en-US" b="0" i="0" u="none" strike="noStrike">
                <a:solidFill>
                  <a:srgbClr val="001D35"/>
                </a:solidFill>
                <a:effectLst/>
                <a:latin typeface="Google Sans"/>
              </a:rPr>
              <a:t>Implementing a shift left approach can require changes in organizational culture, resource allocation, and training. </a:t>
            </a:r>
          </a:p>
        </p:txBody>
      </p:sp>
      <p:sp>
        <p:nvSpPr>
          <p:cNvPr id="4" name="Slide Number Placeholder 3"/>
          <p:cNvSpPr>
            <a:spLocks noGrp="1"/>
          </p:cNvSpPr>
          <p:nvPr>
            <p:ph type="sldNum" sz="quarter" idx="5"/>
          </p:nvPr>
        </p:nvSpPr>
        <p:spPr/>
        <p:txBody>
          <a:bodyPr/>
          <a:lstStyle/>
          <a:p>
            <a:fld id="{08286AF1-957A-41C9-9017-258F244E2458}" type="slidenum">
              <a:rPr lang="en-IN" smtClean="0"/>
              <a:t>69</a:t>
            </a:fld>
            <a:endParaRPr lang="en-IN"/>
          </a:p>
        </p:txBody>
      </p:sp>
    </p:spTree>
    <p:extLst>
      <p:ext uri="{BB962C8B-B14F-4D97-AF65-F5344CB8AC3E}">
        <p14:creationId xmlns:p14="http://schemas.microsoft.com/office/powerpoint/2010/main" val="1925922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glance of PiLog Data Quality &amp; Governance Suite powered by AI for augmented business processes complementing and supplementing SAP Suite </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70</a:t>
            </a:fld>
            <a:endParaRPr lang="en-IN"/>
          </a:p>
        </p:txBody>
      </p:sp>
    </p:spTree>
    <p:extLst>
      <p:ext uri="{BB962C8B-B14F-4D97-AF65-F5344CB8AC3E}">
        <p14:creationId xmlns:p14="http://schemas.microsoft.com/office/powerpoint/2010/main" val="3107997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935FF-DB3E-74AA-1E78-6FBA43165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E4272-967C-3FB3-17DC-E91CFF73C538}"/>
              </a:ext>
            </a:extLst>
          </p:cNvPr>
          <p:cNvSpPr>
            <a:spLocks noGrp="1" noRot="1" noChangeAspect="1"/>
          </p:cNvSpPr>
          <p:nvPr>
            <p:ph type="sldImg"/>
          </p:nvPr>
        </p:nvSpPr>
        <p:spPr>
          <a:xfrm>
            <a:off x="-141288" y="392113"/>
            <a:ext cx="7148513" cy="4021137"/>
          </a:xfrm>
        </p:spPr>
      </p:sp>
      <p:sp>
        <p:nvSpPr>
          <p:cNvPr id="3" name="Notes Placeholder 2">
            <a:extLst>
              <a:ext uri="{FF2B5EF4-FFF2-40B4-BE49-F238E27FC236}">
                <a16:creationId xmlns:a16="http://schemas.microsoft.com/office/drawing/2014/main" id="{F0E2B8AC-7ED1-5AD6-D6E3-478A4D696D06}"/>
              </a:ext>
            </a:extLst>
          </p:cNvPr>
          <p:cNvSpPr>
            <a:spLocks noGrp="1"/>
          </p:cNvSpPr>
          <p:nvPr>
            <p:ph type="body" idx="1"/>
          </p:nvPr>
        </p:nvSpPr>
        <p:spPr/>
        <p:txBody>
          <a:bodyPr/>
          <a:lstStyle/>
          <a:p>
            <a:endParaRPr lang="en-US" baseline="0"/>
          </a:p>
        </p:txBody>
      </p:sp>
      <p:sp>
        <p:nvSpPr>
          <p:cNvPr id="4" name="Slide Number Placeholder 3">
            <a:extLst>
              <a:ext uri="{FF2B5EF4-FFF2-40B4-BE49-F238E27FC236}">
                <a16:creationId xmlns:a16="http://schemas.microsoft.com/office/drawing/2014/main" id="{FCFF7430-AEE6-E6DE-F1D5-D660AF4458F3}"/>
              </a:ext>
            </a:extLst>
          </p:cNvPr>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960152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Governance for multi domain master and meta data enabling GOLDEN RECORD MANAGEMENT</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71</a:t>
            </a:fld>
            <a:endParaRPr lang="en-IN"/>
          </a:p>
        </p:txBody>
      </p:sp>
    </p:spTree>
    <p:extLst>
      <p:ext uri="{BB962C8B-B14F-4D97-AF65-F5344CB8AC3E}">
        <p14:creationId xmlns:p14="http://schemas.microsoft.com/office/powerpoint/2010/main" val="3427160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Product capabilities and functionalities with comprehensive future roadmap</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72</a:t>
            </a:fld>
            <a:endParaRPr lang="en-IN"/>
          </a:p>
        </p:txBody>
      </p:sp>
    </p:spTree>
    <p:extLst>
      <p:ext uri="{BB962C8B-B14F-4D97-AF65-F5344CB8AC3E}">
        <p14:creationId xmlns:p14="http://schemas.microsoft.com/office/powerpoint/2010/main" val="564655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Configurators accelerates the implementation of the solution by cutting down the effort &amp; cost by up to 40%, however Configurator licenses need to be procured</a:t>
            </a:r>
          </a:p>
        </p:txBody>
      </p:sp>
      <p:sp>
        <p:nvSpPr>
          <p:cNvPr id="4" name="Slide Number Placeholder 3"/>
          <p:cNvSpPr>
            <a:spLocks noGrp="1"/>
          </p:cNvSpPr>
          <p:nvPr>
            <p:ph type="sldNum" sz="quarter" idx="5"/>
          </p:nvPr>
        </p:nvSpPr>
        <p:spPr/>
        <p:txBody>
          <a:bodyPr/>
          <a:lstStyle/>
          <a:p>
            <a:fld id="{08286AF1-957A-41C9-9017-258F244E2458}" type="slidenum">
              <a:rPr lang="en-US" smtClean="0"/>
              <a:t>73</a:t>
            </a:fld>
            <a:endParaRPr lang="en-US"/>
          </a:p>
        </p:txBody>
      </p:sp>
    </p:spTree>
    <p:extLst>
      <p:ext uri="{BB962C8B-B14F-4D97-AF65-F5344CB8AC3E}">
        <p14:creationId xmlns:p14="http://schemas.microsoft.com/office/powerpoint/2010/main" val="1507895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CRUD Matrix for </a:t>
            </a:r>
            <a:r>
              <a:rPr lang="en-US" sz="1200" b="1">
                <a:solidFill>
                  <a:srgbClr val="10479B"/>
                </a:solidFill>
                <a:cs typeface="Arial" panose="020B0604020202020204" pitchFamily="34" charset="0"/>
              </a:rPr>
              <a:t>PiLog’s Data Quality &amp; Governance Suite for multi-domain master data objects</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74</a:t>
            </a:fld>
            <a:endParaRPr lang="en-IN"/>
          </a:p>
        </p:txBody>
      </p:sp>
    </p:spTree>
    <p:extLst>
      <p:ext uri="{BB962C8B-B14F-4D97-AF65-F5344CB8AC3E}">
        <p14:creationId xmlns:p14="http://schemas.microsoft.com/office/powerpoint/2010/main" val="860951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iContent Foundry scope, content, standards and interoperability with SAP suite </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75</a:t>
            </a:fld>
            <a:endParaRPr lang="en-IN"/>
          </a:p>
        </p:txBody>
      </p:sp>
    </p:spTree>
    <p:extLst>
      <p:ext uri="{BB962C8B-B14F-4D97-AF65-F5344CB8AC3E}">
        <p14:creationId xmlns:p14="http://schemas.microsoft.com/office/powerpoint/2010/main" val="653933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PiLog DQG as content provider integration and process mapping with SAP suite, OEMs and other consuming &amp; provisioning applications</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76</a:t>
            </a:fld>
            <a:endParaRPr lang="en-IN"/>
          </a:p>
        </p:txBody>
      </p:sp>
    </p:spTree>
    <p:extLst>
      <p:ext uri="{BB962C8B-B14F-4D97-AF65-F5344CB8AC3E}">
        <p14:creationId xmlns:p14="http://schemas.microsoft.com/office/powerpoint/2010/main" val="1502619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Current stats and figures of object wise records across industry</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77</a:t>
            </a:fld>
            <a:endParaRPr lang="en-IN"/>
          </a:p>
        </p:txBody>
      </p:sp>
    </p:spTree>
    <p:extLst>
      <p:ext uri="{BB962C8B-B14F-4D97-AF65-F5344CB8AC3E}">
        <p14:creationId xmlns:p14="http://schemas.microsoft.com/office/powerpoint/2010/main" val="1064091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10479B"/>
                </a:solidFill>
                <a:cs typeface="Arial" panose="020B0604020202020204" pitchFamily="34" charset="0"/>
              </a:rPr>
              <a:t>PiLog’s Data Quality &amp; Governance Suite, Product availability matrix by data objects</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79</a:t>
            </a:fld>
            <a:endParaRPr lang="en-IN"/>
          </a:p>
        </p:txBody>
      </p:sp>
    </p:spTree>
    <p:extLst>
      <p:ext uri="{BB962C8B-B14F-4D97-AF65-F5344CB8AC3E}">
        <p14:creationId xmlns:p14="http://schemas.microsoft.com/office/powerpoint/2010/main" val="62626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10479B"/>
                </a:solidFill>
                <a:cs typeface="Arial" panose="020B0604020202020204" pitchFamily="34" charset="0"/>
              </a:rPr>
              <a:t>PiLog’s Data Quality &amp; Governance Suite functional architecture dig. Powered by AI</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80</a:t>
            </a:fld>
            <a:endParaRPr lang="en-IN"/>
          </a:p>
        </p:txBody>
      </p:sp>
    </p:spTree>
    <p:extLst>
      <p:ext uri="{BB962C8B-B14F-4D97-AF65-F5344CB8AC3E}">
        <p14:creationId xmlns:p14="http://schemas.microsoft.com/office/powerpoint/2010/main" val="1913314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10479B"/>
                </a:solidFill>
                <a:cs typeface="Arial" panose="020B0604020202020204" pitchFamily="34" charset="0"/>
              </a:rPr>
              <a:t>PiLog’s Data Quality &amp; Governance Suite technical architecture dig. With seamless integration with SAP suite</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81</a:t>
            </a:fld>
            <a:endParaRPr lang="en-IN"/>
          </a:p>
        </p:txBody>
      </p:sp>
    </p:spTree>
    <p:extLst>
      <p:ext uri="{BB962C8B-B14F-4D97-AF65-F5344CB8AC3E}">
        <p14:creationId xmlns:p14="http://schemas.microsoft.com/office/powerpoint/2010/main" val="2752153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66DDD-FC7A-4D4D-B767-B96C2FFF9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80514-2FF7-F413-DAF1-F0CC52FEF1FE}"/>
              </a:ext>
            </a:extLst>
          </p:cNvPr>
          <p:cNvSpPr>
            <a:spLocks noGrp="1" noRot="1" noChangeAspect="1"/>
          </p:cNvSpPr>
          <p:nvPr>
            <p:ph type="sldImg"/>
          </p:nvPr>
        </p:nvSpPr>
        <p:spPr>
          <a:xfrm>
            <a:off x="-141288" y="392113"/>
            <a:ext cx="7148513" cy="4021137"/>
          </a:xfrm>
        </p:spPr>
      </p:sp>
      <p:sp>
        <p:nvSpPr>
          <p:cNvPr id="3" name="Notes Placeholder 2">
            <a:extLst>
              <a:ext uri="{FF2B5EF4-FFF2-40B4-BE49-F238E27FC236}">
                <a16:creationId xmlns:a16="http://schemas.microsoft.com/office/drawing/2014/main" id="{F6DD545F-1022-E127-4386-24AA47B0EFC6}"/>
              </a:ext>
            </a:extLst>
          </p:cNvPr>
          <p:cNvSpPr>
            <a:spLocks noGrp="1"/>
          </p:cNvSpPr>
          <p:nvPr>
            <p:ph type="body" idx="1"/>
          </p:nvPr>
        </p:nvSpPr>
        <p:spPr/>
        <p:txBody>
          <a:bodyPr/>
          <a:lstStyle/>
          <a:p>
            <a:endParaRPr lang="en-US" baseline="0"/>
          </a:p>
        </p:txBody>
      </p:sp>
      <p:sp>
        <p:nvSpPr>
          <p:cNvPr id="4" name="Slide Number Placeholder 3">
            <a:extLst>
              <a:ext uri="{FF2B5EF4-FFF2-40B4-BE49-F238E27FC236}">
                <a16:creationId xmlns:a16="http://schemas.microsoft.com/office/drawing/2014/main" id="{71E34019-0EAA-1C0E-E84A-27D15797C41C}"/>
              </a:ext>
            </a:extLst>
          </p:cNvPr>
          <p:cNvSpPr>
            <a:spLocks noGrp="1"/>
          </p:cNvSpPr>
          <p:nvPr>
            <p:ph type="sldNum" sz="quarter" idx="10"/>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032871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10479B"/>
                </a:solidFill>
                <a:cs typeface="Arial" panose="020B0604020202020204" pitchFamily="34" charset="0"/>
              </a:rPr>
              <a:t>PiLog’s Data Quality &amp; Governance Suite deployment models on premise as well as on cloud on hyperscaler</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82</a:t>
            </a:fld>
            <a:endParaRPr lang="en-IN"/>
          </a:p>
        </p:txBody>
      </p:sp>
    </p:spTree>
    <p:extLst>
      <p:ext uri="{BB962C8B-B14F-4D97-AF65-F5344CB8AC3E}">
        <p14:creationId xmlns:p14="http://schemas.microsoft.com/office/powerpoint/2010/main" val="1786015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Governance overview</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86</a:t>
            </a:fld>
            <a:endParaRPr lang="en-IN"/>
          </a:p>
        </p:txBody>
      </p:sp>
    </p:spTree>
    <p:extLst>
      <p:ext uri="{BB962C8B-B14F-4D97-AF65-F5344CB8AC3E}">
        <p14:creationId xmlns:p14="http://schemas.microsoft.com/office/powerpoint/2010/main" val="88367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F7026-B5B1-C74C-28C2-DEF8CD17C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2FBD2-4BD8-0745-6246-6356146D67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5951C-484F-EDE6-1DAC-2C201570CD72}"/>
              </a:ext>
            </a:extLst>
          </p:cNvPr>
          <p:cNvSpPr>
            <a:spLocks noGrp="1"/>
          </p:cNvSpPr>
          <p:nvPr>
            <p:ph type="body" idx="1"/>
          </p:nvPr>
        </p:nvSpPr>
        <p:spPr/>
        <p:txBody>
          <a:bodyPr/>
          <a:lstStyle/>
          <a:p>
            <a:r>
              <a:rPr lang="en-US" sz="1200" b="1">
                <a:solidFill>
                  <a:srgbClr val="10479B"/>
                </a:solidFill>
                <a:cs typeface="Arial" panose="020B0604020202020204" pitchFamily="34" charset="0"/>
              </a:rPr>
              <a:t>PiLog’s Data Quality &amp; Governance Suite value levers </a:t>
            </a:r>
            <a:endParaRPr lang="en-IN"/>
          </a:p>
        </p:txBody>
      </p:sp>
      <p:sp>
        <p:nvSpPr>
          <p:cNvPr id="4" name="Slide Number Placeholder 3">
            <a:extLst>
              <a:ext uri="{FF2B5EF4-FFF2-40B4-BE49-F238E27FC236}">
                <a16:creationId xmlns:a16="http://schemas.microsoft.com/office/drawing/2014/main" id="{91785BA9-D901-DFB3-B19E-765AFB830BA5}"/>
              </a:ext>
            </a:extLst>
          </p:cNvPr>
          <p:cNvSpPr>
            <a:spLocks noGrp="1"/>
          </p:cNvSpPr>
          <p:nvPr>
            <p:ph type="sldNum" sz="quarter" idx="5"/>
          </p:nvPr>
        </p:nvSpPr>
        <p:spPr/>
        <p:txBody>
          <a:bodyPr/>
          <a:lstStyle/>
          <a:p>
            <a:fld id="{08286AF1-957A-41C9-9017-258F244E2458}" type="slidenum">
              <a:rPr lang="en-IN" smtClean="0"/>
              <a:t>87</a:t>
            </a:fld>
            <a:endParaRPr lang="en-IN"/>
          </a:p>
        </p:txBody>
      </p:sp>
    </p:spTree>
    <p:extLst>
      <p:ext uri="{BB962C8B-B14F-4D97-AF65-F5344CB8AC3E}">
        <p14:creationId xmlns:p14="http://schemas.microsoft.com/office/powerpoint/2010/main" val="1603223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D4461-77C8-8931-588F-0FA04DD48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3EE22-BF9F-D7EB-C2D9-B0115B7A0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04AC5-AEBD-BEA7-EDBF-7BB18B9646F0}"/>
              </a:ext>
            </a:extLst>
          </p:cNvPr>
          <p:cNvSpPr>
            <a:spLocks noGrp="1"/>
          </p:cNvSpPr>
          <p:nvPr>
            <p:ph type="body" idx="1"/>
          </p:nvPr>
        </p:nvSpPr>
        <p:spPr/>
        <p:txBody>
          <a:bodyPr/>
          <a:lstStyle/>
          <a:p>
            <a:r>
              <a:rPr lang="en-US" sz="1200" b="1" err="1">
                <a:solidFill>
                  <a:srgbClr val="10479B"/>
                </a:solidFill>
                <a:cs typeface="Arial" panose="020B0604020202020204" pitchFamily="34" charset="0"/>
              </a:rPr>
              <a:t>PiLog’s</a:t>
            </a:r>
            <a:r>
              <a:rPr lang="en-US" sz="1200" b="1">
                <a:solidFill>
                  <a:srgbClr val="10479B"/>
                </a:solidFill>
                <a:cs typeface="Arial" panose="020B0604020202020204" pitchFamily="34" charset="0"/>
              </a:rPr>
              <a:t> Data Quality &amp; Governance Suite value levers </a:t>
            </a:r>
            <a:endParaRPr lang="en-IN"/>
          </a:p>
        </p:txBody>
      </p:sp>
      <p:sp>
        <p:nvSpPr>
          <p:cNvPr id="4" name="Slide Number Placeholder 3">
            <a:extLst>
              <a:ext uri="{FF2B5EF4-FFF2-40B4-BE49-F238E27FC236}">
                <a16:creationId xmlns:a16="http://schemas.microsoft.com/office/drawing/2014/main" id="{CB09DDF0-E414-3A79-3342-48E08C381753}"/>
              </a:ext>
            </a:extLst>
          </p:cNvPr>
          <p:cNvSpPr>
            <a:spLocks noGrp="1"/>
          </p:cNvSpPr>
          <p:nvPr>
            <p:ph type="sldNum" sz="quarter" idx="5"/>
          </p:nvPr>
        </p:nvSpPr>
        <p:spPr/>
        <p:txBody>
          <a:bodyPr/>
          <a:lstStyle/>
          <a:p>
            <a:fld id="{08286AF1-957A-41C9-9017-258F244E2458}" type="slidenum">
              <a:rPr lang="en-IN" smtClean="0"/>
              <a:t>88</a:t>
            </a:fld>
            <a:endParaRPr lang="en-IN"/>
          </a:p>
        </p:txBody>
      </p:sp>
    </p:spTree>
    <p:extLst>
      <p:ext uri="{BB962C8B-B14F-4D97-AF65-F5344CB8AC3E}">
        <p14:creationId xmlns:p14="http://schemas.microsoft.com/office/powerpoint/2010/main" val="2214246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97F75-A20F-6751-A35F-36716AEF6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26819-8321-880B-1F77-67E1CB6E5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AE89A5-A6A1-B08F-F493-CAD8B619CF09}"/>
              </a:ext>
            </a:extLst>
          </p:cNvPr>
          <p:cNvSpPr>
            <a:spLocks noGrp="1"/>
          </p:cNvSpPr>
          <p:nvPr>
            <p:ph type="body" idx="1"/>
          </p:nvPr>
        </p:nvSpPr>
        <p:spPr/>
        <p:txBody>
          <a:bodyPr/>
          <a:lstStyle/>
          <a:p>
            <a:r>
              <a:rPr lang="en-US" sz="1200" b="1" err="1">
                <a:solidFill>
                  <a:srgbClr val="10479B"/>
                </a:solidFill>
                <a:cs typeface="Arial" panose="020B0604020202020204" pitchFamily="34" charset="0"/>
              </a:rPr>
              <a:t>PiLog’s</a:t>
            </a:r>
            <a:r>
              <a:rPr lang="en-US" sz="1200" b="1">
                <a:solidFill>
                  <a:srgbClr val="10479B"/>
                </a:solidFill>
                <a:cs typeface="Arial" panose="020B0604020202020204" pitchFamily="34" charset="0"/>
              </a:rPr>
              <a:t> Data Quality &amp; Governance Suite value levers </a:t>
            </a:r>
            <a:endParaRPr lang="en-IN"/>
          </a:p>
        </p:txBody>
      </p:sp>
      <p:sp>
        <p:nvSpPr>
          <p:cNvPr id="4" name="Slide Number Placeholder 3">
            <a:extLst>
              <a:ext uri="{FF2B5EF4-FFF2-40B4-BE49-F238E27FC236}">
                <a16:creationId xmlns:a16="http://schemas.microsoft.com/office/drawing/2014/main" id="{C7CF8776-209E-D0A0-0C38-E5EA7F0C63BA}"/>
              </a:ext>
            </a:extLst>
          </p:cNvPr>
          <p:cNvSpPr>
            <a:spLocks noGrp="1"/>
          </p:cNvSpPr>
          <p:nvPr>
            <p:ph type="sldNum" sz="quarter" idx="5"/>
          </p:nvPr>
        </p:nvSpPr>
        <p:spPr/>
        <p:txBody>
          <a:bodyPr/>
          <a:lstStyle/>
          <a:p>
            <a:fld id="{08286AF1-957A-41C9-9017-258F244E2458}" type="slidenum">
              <a:rPr lang="en-IN" smtClean="0"/>
              <a:t>89</a:t>
            </a:fld>
            <a:endParaRPr lang="en-IN"/>
          </a:p>
        </p:txBody>
      </p:sp>
    </p:spTree>
    <p:extLst>
      <p:ext uri="{BB962C8B-B14F-4D97-AF65-F5344CB8AC3E}">
        <p14:creationId xmlns:p14="http://schemas.microsoft.com/office/powerpoint/2010/main" val="257825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AI Lens, Co-Pilot for </a:t>
            </a:r>
            <a:r>
              <a:rPr lang="en-US" sz="1200" b="0">
                <a:solidFill>
                  <a:srgbClr val="10479B"/>
                </a:solidFill>
                <a:cs typeface="Arial" panose="020B0604020202020204" pitchFamily="34" charset="0"/>
              </a:rPr>
              <a:t>PiLog’s Data Quality &amp; Governance Suite design and utilization</a:t>
            </a:r>
          </a:p>
          <a:p>
            <a:r>
              <a:rPr lang="en-US" sz="1200" b="0">
                <a:solidFill>
                  <a:srgbClr val="10479B"/>
                </a:solidFill>
                <a:cs typeface="Arial" panose="020B0604020202020204" pitchFamily="34" charset="0"/>
              </a:rPr>
              <a:t>A Global API is created to deploy the model on-premise option, AI use-cases can not only be deployed for Cloud but also for on-premise, using API Hub concept</a:t>
            </a:r>
            <a:endParaRPr lang="en-IN" b="0"/>
          </a:p>
        </p:txBody>
      </p:sp>
      <p:sp>
        <p:nvSpPr>
          <p:cNvPr id="4" name="Slide Number Placeholder 3"/>
          <p:cNvSpPr>
            <a:spLocks noGrp="1"/>
          </p:cNvSpPr>
          <p:nvPr>
            <p:ph type="sldNum" sz="quarter" idx="5"/>
          </p:nvPr>
        </p:nvSpPr>
        <p:spPr/>
        <p:txBody>
          <a:bodyPr/>
          <a:lstStyle/>
          <a:p>
            <a:fld id="{08286AF1-957A-41C9-9017-258F244E2458}" type="slidenum">
              <a:rPr lang="en-IN" smtClean="0"/>
              <a:t>90</a:t>
            </a:fld>
            <a:endParaRPr lang="en-IN"/>
          </a:p>
        </p:txBody>
      </p:sp>
    </p:spTree>
    <p:extLst>
      <p:ext uri="{BB962C8B-B14F-4D97-AF65-F5344CB8AC3E}">
        <p14:creationId xmlns:p14="http://schemas.microsoft.com/office/powerpoint/2010/main" val="2904818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10479B"/>
                </a:solidFill>
                <a:cs typeface="Arial" panose="020B0604020202020204" pitchFamily="34" charset="0"/>
              </a:rPr>
              <a:t>PiLog IP’ LLM Process model, </a:t>
            </a:r>
            <a:r>
              <a:rPr lang="en-US" sz="1200" b="1" err="1">
                <a:solidFill>
                  <a:srgbClr val="10479B"/>
                </a:solidFill>
                <a:cs typeface="Arial" panose="020B0604020202020204" pitchFamily="34" charset="0"/>
              </a:rPr>
              <a:t>ISLexitas</a:t>
            </a:r>
            <a:r>
              <a:rPr lang="en-US" sz="1200" b="1">
                <a:solidFill>
                  <a:srgbClr val="10479B"/>
                </a:solidFill>
                <a:cs typeface="Arial" panose="020B0604020202020204" pitchFamily="34" charset="0"/>
              </a:rPr>
              <a:t>  - IntelliSense </a:t>
            </a:r>
            <a:r>
              <a:rPr lang="en-US" sz="1200" b="1" err="1">
                <a:solidFill>
                  <a:srgbClr val="10479B"/>
                </a:solidFill>
                <a:cs typeface="Arial" panose="020B0604020202020204" pitchFamily="34" charset="0"/>
              </a:rPr>
              <a:t>Lexitas</a:t>
            </a:r>
            <a:r>
              <a:rPr lang="en-US" sz="1200" b="1">
                <a:solidFill>
                  <a:srgbClr val="10479B"/>
                </a:solidFill>
                <a:cs typeface="Arial" panose="020B0604020202020204" pitchFamily="34" charset="0"/>
              </a:rPr>
              <a:t> - </a:t>
            </a:r>
            <a:r>
              <a:rPr lang="en-US" b="0" i="0" u="none" strike="noStrike">
                <a:solidFill>
                  <a:srgbClr val="1F1F1F"/>
                </a:solidFill>
                <a:effectLst/>
                <a:latin typeface="Google Sans"/>
              </a:rPr>
              <a:t>The name </a:t>
            </a:r>
            <a:r>
              <a:rPr lang="en-US" b="0" i="0" u="none" strike="noStrike" err="1">
                <a:solidFill>
                  <a:srgbClr val="1F1F1F"/>
                </a:solidFill>
                <a:effectLst/>
                <a:latin typeface="Google Sans"/>
              </a:rPr>
              <a:t>Lexitas</a:t>
            </a:r>
            <a:r>
              <a:rPr lang="en-US" b="0" i="0" u="none" strike="noStrike">
                <a:solidFill>
                  <a:srgbClr val="1F1F1F"/>
                </a:solidFill>
                <a:effectLst/>
                <a:latin typeface="Google Sans"/>
              </a:rPr>
              <a:t> combines two Latin words, the first being Lex, </a:t>
            </a:r>
            <a:r>
              <a:rPr lang="en-US" b="0" i="0" u="none" strike="noStrike">
                <a:solidFill>
                  <a:srgbClr val="040C28"/>
                </a:solidFill>
                <a:effectLst/>
                <a:latin typeface="Google Sans"/>
              </a:rPr>
              <a:t>Lexical</a:t>
            </a:r>
            <a:r>
              <a:rPr lang="en-US" b="0" i="0" u="none" strike="noStrike">
                <a:solidFill>
                  <a:srgbClr val="1F1F1F"/>
                </a:solidFill>
                <a:effectLst/>
                <a:latin typeface="Google Sans"/>
              </a:rPr>
              <a:t>. The latter part of our name is derived from Veritas, the Latin word for truth</a:t>
            </a:r>
          </a:p>
          <a:p>
            <a:endParaRPr lang="en-US" b="0" i="0" u="none" strike="noStrike">
              <a:solidFill>
                <a:srgbClr val="1F1F1F"/>
              </a:solidFill>
              <a:effectLst/>
              <a:latin typeface="Google Sans"/>
            </a:endParaRPr>
          </a:p>
          <a:p>
            <a:pPr algn="l" fontAlgn="ctr">
              <a:spcAft>
                <a:spcPts val="1500"/>
              </a:spcAft>
              <a:buNone/>
            </a:pPr>
            <a:r>
              <a:rPr lang="en-US" b="0" i="0" u="none" strike="noStrike">
                <a:solidFill>
                  <a:srgbClr val="001D35"/>
                </a:solidFill>
                <a:effectLst/>
                <a:latin typeface="Google Sans"/>
              </a:rPr>
              <a:t>"Lexical" in the context of LLMs (Large Language Models) refers to the study and application of word meanings and their relationships, including how LLMs understand and use words in different contexts, and how they can be used for tasks like lexical simplification or semantic analysis. </a:t>
            </a:r>
          </a:p>
          <a:p>
            <a:pPr algn="l" fontAlgn="ctr">
              <a:spcBef>
                <a:spcPts val="750"/>
              </a:spcBef>
              <a:spcAft>
                <a:spcPts val="1500"/>
              </a:spcAft>
              <a:buNone/>
            </a:pPr>
            <a:r>
              <a:rPr lang="en-US" b="0" i="0" u="none" strike="noStrike">
                <a:solidFill>
                  <a:srgbClr val="001D35"/>
                </a:solidFill>
                <a:effectLst/>
                <a:latin typeface="Google Sans"/>
              </a:rPr>
              <a:t>Here's a more detailed explanation:</a:t>
            </a:r>
          </a:p>
          <a:p>
            <a:pPr algn="l">
              <a:spcBef>
                <a:spcPts val="1500"/>
              </a:spcBef>
              <a:spcAft>
                <a:spcPts val="750"/>
              </a:spcAft>
              <a:buNone/>
            </a:pPr>
            <a:r>
              <a:rPr lang="en-US" b="0" i="0" u="none" strike="noStrike">
                <a:solidFill>
                  <a:srgbClr val="001D35"/>
                </a:solidFill>
                <a:effectLst/>
                <a:latin typeface="Google Sans"/>
              </a:rPr>
              <a:t>1. Lexical Semantics and LLMs:</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Lexical Semantics:</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This is the study of word meanings, including how words structure their meaning, how they act in grammar, and the relationships between different senses and uses of a word. </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LLMs and Lexical Understanding:</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LLMs, trained on vast amounts of text data, have demonstrated a remarkable ability to understand and generate human-like text, which includes understanding the nuances of lexical semantics. </a:t>
            </a:r>
          </a:p>
          <a:p>
            <a:pPr algn="l">
              <a:spcBef>
                <a:spcPts val="750"/>
              </a:spcBef>
              <a:spcAft>
                <a:spcPts val="1500"/>
              </a:spcAft>
              <a:buFont typeface="Arial" panose="020B0604020202020204" pitchFamily="34" charset="0"/>
              <a:buChar char="•"/>
            </a:pPr>
            <a:r>
              <a:rPr lang="en-US" b="1" i="0" u="none" strike="noStrike">
                <a:solidFill>
                  <a:srgbClr val="001D35"/>
                </a:solidFill>
                <a:effectLst/>
                <a:latin typeface="Google Sans"/>
              </a:rPr>
              <a:t>Contextualized Representations:</a:t>
            </a:r>
            <a:endParaRPr lang="en-US" b="0" i="0" u="none" strike="noStrike">
              <a:solidFill>
                <a:srgbClr val="001D35"/>
              </a:solidFill>
              <a:effectLst/>
              <a:latin typeface="Google Sans"/>
            </a:endParaRPr>
          </a:p>
          <a:p>
            <a:pPr algn="l" fontAlgn="ctr">
              <a:spcBef>
                <a:spcPts val="750"/>
              </a:spcBef>
              <a:spcAft>
                <a:spcPts val="1500"/>
              </a:spcAft>
              <a:buFont typeface="Arial" panose="020B0604020202020204" pitchFamily="34" charset="0"/>
              <a:buChar char="•"/>
            </a:pPr>
            <a:r>
              <a:rPr lang="en-US" b="0" i="0" u="none" strike="noStrike">
                <a:solidFill>
                  <a:srgbClr val="001D35"/>
                </a:solidFill>
                <a:effectLst/>
                <a:latin typeface="Google Sans"/>
              </a:rPr>
              <a:t>LLMs provide high-dimensional, contextually modulated representations of words, meaning that the meaning of a word can change depending on the context in which it is used. </a:t>
            </a:r>
          </a:p>
          <a:p>
            <a:pPr algn="l">
              <a:spcBef>
                <a:spcPts val="1500"/>
              </a:spcBef>
              <a:spcAft>
                <a:spcPts val="750"/>
              </a:spcAft>
              <a:buNone/>
            </a:pPr>
            <a:r>
              <a:rPr lang="en-US" b="0" i="0" u="none" strike="noStrike">
                <a:solidFill>
                  <a:srgbClr val="001D35"/>
                </a:solidFill>
                <a:effectLst/>
                <a:latin typeface="Google Sans"/>
              </a:rPr>
              <a:t>2. Applications of Lexical Analysis with LLMs:</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Lexical Simplification:</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LLMs can be used to simplify text at the lexical level, replacing complex words with simpler synonyms while maintaining the original meaning. </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Lexical Semantic Change Detection:</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LLMs can be used to identify how the meanings of words change over time. </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Evaluating LLM Capabilities:</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Researchers are using lexical semantics tasks to evaluate the capabilities of LLMs in understanding and using language, such as identifying lexical semantic equivalence in context. </a:t>
            </a:r>
          </a:p>
          <a:p>
            <a:pPr algn="l">
              <a:spcBef>
                <a:spcPts val="750"/>
              </a:spcBef>
              <a:spcAft>
                <a:spcPts val="1500"/>
              </a:spcAft>
              <a:buFont typeface="Arial" panose="020B0604020202020204" pitchFamily="34" charset="0"/>
              <a:buChar char="•"/>
            </a:pPr>
            <a:r>
              <a:rPr lang="en-US" b="1" i="0" u="none" strike="noStrike">
                <a:solidFill>
                  <a:srgbClr val="001D35"/>
                </a:solidFill>
                <a:effectLst/>
                <a:latin typeface="Google Sans"/>
              </a:rPr>
              <a:t>Prompt Engineering:</a:t>
            </a:r>
            <a:endParaRPr lang="en-US" b="0" i="0" u="none" strike="noStrike">
              <a:solidFill>
                <a:srgbClr val="001D35"/>
              </a:solidFill>
              <a:effectLst/>
              <a:latin typeface="Google Sans"/>
            </a:endParaRPr>
          </a:p>
          <a:p>
            <a:pPr algn="l" fontAlgn="ctr">
              <a:spcBef>
                <a:spcPts val="750"/>
              </a:spcBef>
              <a:spcAft>
                <a:spcPts val="1500"/>
              </a:spcAft>
              <a:buFont typeface="Arial" panose="020B0604020202020204" pitchFamily="34" charset="0"/>
              <a:buChar char="•"/>
            </a:pPr>
            <a:r>
              <a:rPr lang="en-US" b="0" i="0" u="none" strike="noStrike">
                <a:solidFill>
                  <a:srgbClr val="001D35"/>
                </a:solidFill>
                <a:effectLst/>
                <a:latin typeface="Google Sans"/>
              </a:rPr>
              <a:t>Understanding the lexical sensitivity of LLMs is crucial for crafting effective prompts that elicit desired outputs. </a:t>
            </a:r>
          </a:p>
          <a:p>
            <a:pPr algn="l">
              <a:spcBef>
                <a:spcPts val="1500"/>
              </a:spcBef>
              <a:spcAft>
                <a:spcPts val="750"/>
              </a:spcAft>
              <a:buNone/>
            </a:pPr>
            <a:r>
              <a:rPr lang="en-US" b="0" i="0" u="none" strike="noStrike">
                <a:solidFill>
                  <a:srgbClr val="001D35"/>
                </a:solidFill>
                <a:effectLst/>
                <a:latin typeface="Google Sans"/>
              </a:rPr>
              <a:t>3. Examples of Lexical Analysis with LLMs:</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Identifying Synonyms:</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An LLM can be prompted to find synonyms for a given word, demonstrating its understanding of lexical relationships. </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Understanding Word Meanings in Context:</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An LLM can be asked to explain the meaning of a word in a specific sentence, demonstrating its ability to understand contextual nuances. </a:t>
            </a:r>
          </a:p>
          <a:p>
            <a:pPr algn="l">
              <a:spcBef>
                <a:spcPts val="750"/>
              </a:spcBef>
              <a:spcAft>
                <a:spcPts val="1500"/>
              </a:spcAft>
              <a:buFont typeface="Arial" panose="020B0604020202020204" pitchFamily="34" charset="0"/>
              <a:buChar char="•"/>
            </a:pPr>
            <a:r>
              <a:rPr lang="en-US" b="1" i="0" u="none" strike="noStrike">
                <a:solidFill>
                  <a:srgbClr val="001D35"/>
                </a:solidFill>
                <a:effectLst/>
                <a:latin typeface="Google Sans"/>
              </a:rPr>
              <a:t>Detecting Semantic Change:</a:t>
            </a:r>
            <a:endParaRPr lang="en-US" b="0" i="0" u="none" strike="noStrike">
              <a:solidFill>
                <a:srgbClr val="001D35"/>
              </a:solidFill>
              <a:effectLst/>
              <a:latin typeface="Google Sans"/>
            </a:endParaRPr>
          </a:p>
          <a:p>
            <a:pPr algn="l" fontAlgn="ctr">
              <a:spcBef>
                <a:spcPts val="750"/>
              </a:spcBef>
              <a:spcAft>
                <a:spcPts val="1500"/>
              </a:spcAft>
              <a:buFont typeface="Arial" panose="020B0604020202020204" pitchFamily="34" charset="0"/>
              <a:buChar char="•"/>
            </a:pPr>
            <a:r>
              <a:rPr lang="en-US" b="0" i="0" u="none" strike="noStrike">
                <a:solidFill>
                  <a:srgbClr val="001D35"/>
                </a:solidFill>
                <a:effectLst/>
                <a:latin typeface="Google Sans"/>
              </a:rPr>
              <a:t>An LLM can be used to analyze how the meaning of a word has changed over time, based on its usage in different historical texts. </a:t>
            </a:r>
          </a:p>
          <a:p>
            <a:pPr algn="l">
              <a:spcBef>
                <a:spcPts val="1500"/>
              </a:spcBef>
              <a:spcAft>
                <a:spcPts val="750"/>
              </a:spcAft>
              <a:buNone/>
            </a:pPr>
            <a:r>
              <a:rPr lang="en-US" b="0" i="0" u="none" strike="noStrike">
                <a:solidFill>
                  <a:srgbClr val="001D35"/>
                </a:solidFill>
                <a:effectLst/>
                <a:latin typeface="Google Sans"/>
              </a:rPr>
              <a:t>4. Challenges and Future Directions:</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Lexical Sensitivity:</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LLMs can be overly sensitive to lexical variations in instructions, even when the variations are imperceptible to humans. </a:t>
            </a:r>
          </a:p>
          <a:p>
            <a:pPr algn="l">
              <a:spcBef>
                <a:spcPts val="750"/>
              </a:spcBef>
              <a:spcAft>
                <a:spcPts val="600"/>
              </a:spcAft>
              <a:buFont typeface="Arial" panose="020B0604020202020204" pitchFamily="34" charset="0"/>
              <a:buChar char="•"/>
            </a:pPr>
            <a:r>
              <a:rPr lang="en-US" b="1" i="0" u="none" strike="noStrike">
                <a:solidFill>
                  <a:srgbClr val="001D35"/>
                </a:solidFill>
                <a:effectLst/>
                <a:latin typeface="Google Sans"/>
              </a:rPr>
              <a:t>Evaluating LLM-Generated Text:</a:t>
            </a:r>
            <a:endParaRPr lang="en-US" b="0" i="0" u="none" strike="noStrike">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Researchers are exploring methods for evaluating the lexical richness and diversity of text generated by LLMs. </a:t>
            </a:r>
          </a:p>
          <a:p>
            <a:pPr algn="l">
              <a:spcBef>
                <a:spcPts val="750"/>
              </a:spcBef>
              <a:spcAft>
                <a:spcPts val="1500"/>
              </a:spcAft>
              <a:buFont typeface="Arial" panose="020B0604020202020204" pitchFamily="34" charset="0"/>
              <a:buChar char="•"/>
            </a:pPr>
            <a:r>
              <a:rPr lang="en-US" b="1" i="0" u="none" strike="noStrike">
                <a:solidFill>
                  <a:srgbClr val="001D35"/>
                </a:solidFill>
                <a:effectLst/>
                <a:latin typeface="Google Sans"/>
              </a:rPr>
              <a:t>LLMs and Language Evolution:</a:t>
            </a:r>
            <a:endParaRPr lang="en-US" b="0" i="0" u="none" strike="noStrike">
              <a:solidFill>
                <a:srgbClr val="001D35"/>
              </a:solidFill>
              <a:effectLst/>
              <a:latin typeface="Google Sans"/>
            </a:endParaRPr>
          </a:p>
          <a:p>
            <a:pPr algn="l">
              <a:spcBef>
                <a:spcPts val="750"/>
              </a:spcBef>
              <a:spcAft>
                <a:spcPts val="1500"/>
              </a:spcAft>
              <a:buFont typeface="Arial" panose="020B0604020202020204" pitchFamily="34" charset="0"/>
              <a:buChar char="•"/>
            </a:pPr>
            <a:r>
              <a:rPr lang="en-US" b="0" i="0" u="none" strike="noStrike">
                <a:solidFill>
                  <a:srgbClr val="001D35"/>
                </a:solidFill>
                <a:effectLst/>
                <a:latin typeface="Google Sans"/>
              </a:rPr>
              <a:t>Understanding how LLMs use language can provide insights into the potential impact of these models on the evolution of languages. </a:t>
            </a:r>
          </a:p>
          <a:p>
            <a:pPr algn="l">
              <a:spcBef>
                <a:spcPts val="750"/>
              </a:spcBef>
              <a:spcAft>
                <a:spcPts val="1500"/>
              </a:spcAft>
              <a:buFont typeface="Arial" panose="020B0604020202020204" pitchFamily="34" charset="0"/>
              <a:buChar char="•"/>
            </a:pPr>
            <a:endParaRPr lang="en-US" b="0" i="0" u="none" strike="noStrike">
              <a:solidFill>
                <a:srgbClr val="001D35"/>
              </a:solidFill>
              <a:effectLst/>
              <a:latin typeface="Google Sans"/>
            </a:endParaRPr>
          </a:p>
          <a:p>
            <a:pPr algn="l" fontAlgn="ctr">
              <a:spcAft>
                <a:spcPts val="1500"/>
              </a:spcAft>
              <a:buNone/>
            </a:pPr>
            <a:r>
              <a:rPr lang="en-US" b="0" i="0" u="none" strike="noStrike">
                <a:solidFill>
                  <a:srgbClr val="001D35"/>
                </a:solidFill>
                <a:effectLst/>
                <a:latin typeface="Google Sans"/>
              </a:rPr>
              <a:t>Veritas is a Latin word that means "truth" or "reality". It is also the name of the Roman goddess of truth. </a:t>
            </a:r>
          </a:p>
          <a:p>
            <a:pPr algn="l" fontAlgn="ctr">
              <a:spcBef>
                <a:spcPts val="1500"/>
              </a:spcBef>
              <a:spcAft>
                <a:spcPts val="750"/>
              </a:spcAft>
              <a:buNone/>
            </a:pPr>
            <a:r>
              <a:rPr lang="en-US" b="0" i="0" u="none" strike="noStrike">
                <a:solidFill>
                  <a:srgbClr val="001D35"/>
                </a:solidFill>
                <a:effectLst/>
                <a:latin typeface="Google Sans"/>
              </a:rPr>
              <a:t>Etymology </a:t>
            </a:r>
          </a:p>
          <a:p>
            <a:pPr algn="l">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The English words "very" and "verity" are derived from Veritas.</a:t>
            </a:r>
          </a:p>
          <a:p>
            <a:pPr algn="l">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The Latin proverb in vino veritas translates to "in wine, truth".</a:t>
            </a:r>
          </a:p>
          <a:p>
            <a:pPr algn="l">
              <a:spcBef>
                <a:spcPts val="750"/>
              </a:spcBef>
              <a:spcAft>
                <a:spcPts val="1500"/>
              </a:spcAft>
              <a:buFont typeface="Arial" panose="020B0604020202020204" pitchFamily="34" charset="0"/>
              <a:buChar char="•"/>
            </a:pPr>
            <a:r>
              <a:rPr lang="en-US" b="0" i="0" u="none" strike="noStrike">
                <a:solidFill>
                  <a:srgbClr val="001D35"/>
                </a:solidFill>
                <a:effectLst/>
                <a:latin typeface="Google Sans"/>
              </a:rPr>
              <a:t>Harvard University's motto is Veritas.</a:t>
            </a:r>
          </a:p>
          <a:p>
            <a:pPr algn="l" fontAlgn="ctr">
              <a:spcBef>
                <a:spcPts val="1500"/>
              </a:spcBef>
              <a:spcAft>
                <a:spcPts val="750"/>
              </a:spcAft>
              <a:buNone/>
            </a:pPr>
            <a:r>
              <a:rPr lang="en-US" b="0" i="0" u="none" strike="noStrike">
                <a:solidFill>
                  <a:srgbClr val="001D35"/>
                </a:solidFill>
                <a:effectLst/>
                <a:latin typeface="Google Sans"/>
              </a:rPr>
              <a:t>Roman mythology </a:t>
            </a:r>
          </a:p>
          <a:p>
            <a:pPr algn="l">
              <a:spcBef>
                <a:spcPts val="750"/>
              </a:spcBef>
              <a:spcAft>
                <a:spcPts val="600"/>
              </a:spcAft>
              <a:buFont typeface="Arial" panose="020B0604020202020204" pitchFamily="34" charset="0"/>
              <a:buChar char="•"/>
            </a:pPr>
            <a:r>
              <a:rPr lang="en-US" b="0" i="0" u="none" strike="noStrike">
                <a:solidFill>
                  <a:srgbClr val="001D35"/>
                </a:solidFill>
                <a:effectLst/>
                <a:latin typeface="Google Sans"/>
              </a:rPr>
              <a:t>In Roman mythology, Veritas is the daughter of Saturn (Cronus) and the mother of Virtus.</a:t>
            </a:r>
          </a:p>
          <a:p>
            <a:pPr algn="l">
              <a:spcBef>
                <a:spcPts val="750"/>
              </a:spcBef>
              <a:spcAft>
                <a:spcPts val="1500"/>
              </a:spcAft>
              <a:buNone/>
            </a:pPr>
            <a:r>
              <a:rPr lang="en-US" b="0" i="0" u="none" strike="noStrike">
                <a:solidFill>
                  <a:srgbClr val="001D35"/>
                </a:solidFill>
                <a:effectLst/>
                <a:latin typeface="Google Sans"/>
              </a:rPr>
              <a:t>She is sometimes considered the daughter of Jupiter (Zeus) or a creation of Prometheus.</a:t>
            </a:r>
          </a:p>
          <a:p>
            <a:pPr algn="l">
              <a:spcBef>
                <a:spcPts val="750"/>
              </a:spcBef>
              <a:spcAft>
                <a:spcPts val="1500"/>
              </a:spcAft>
              <a:buNone/>
            </a:pPr>
            <a:r>
              <a:rPr lang="en-US" b="0" i="0" u="none" strike="noStrike">
                <a:solidFill>
                  <a:srgbClr val="001D35"/>
                </a:solidFill>
                <a:effectLst/>
                <a:latin typeface="Google Sans"/>
              </a:rPr>
              <a:t>She is depicted as a virgin dressed in white or as the "naked truth" (nuda veritas) holding a hand mirror.</a:t>
            </a:r>
          </a:p>
          <a:p>
            <a:pPr algn="l">
              <a:spcBef>
                <a:spcPts val="750"/>
              </a:spcBef>
              <a:spcAft>
                <a:spcPts val="1500"/>
              </a:spcAft>
              <a:buNone/>
            </a:pPr>
            <a:r>
              <a:rPr lang="en-US" b="0" i="0" u="none" strike="noStrike">
                <a:solidFill>
                  <a:srgbClr val="001D35"/>
                </a:solidFill>
                <a:effectLst/>
                <a:latin typeface="Google Sans"/>
              </a:rPr>
              <a:t>The equivalent Greek goddess is Aletheia.</a:t>
            </a:r>
          </a:p>
          <a:p>
            <a:pPr algn="l" fontAlgn="ctr">
              <a:spcBef>
                <a:spcPts val="1500"/>
              </a:spcBef>
              <a:spcAft>
                <a:spcPts val="750"/>
              </a:spcAft>
              <a:buNone/>
            </a:pPr>
            <a:r>
              <a:rPr lang="en-US" b="0" i="0" u="none" strike="noStrike">
                <a:solidFill>
                  <a:srgbClr val="001D35"/>
                </a:solidFill>
                <a:effectLst/>
                <a:latin typeface="Google Sans"/>
              </a:rPr>
              <a:t>Latin phrases </a:t>
            </a:r>
          </a:p>
          <a:p>
            <a:pPr algn="l">
              <a:spcBef>
                <a:spcPts val="750"/>
              </a:spcBef>
              <a:spcAft>
                <a:spcPts val="1500"/>
              </a:spcAft>
              <a:buNone/>
            </a:pPr>
            <a:r>
              <a:rPr lang="en-US" b="0" i="0" u="none" strike="noStrike">
                <a:solidFill>
                  <a:srgbClr val="001D35"/>
                </a:solidFill>
                <a:effectLst/>
                <a:latin typeface="Google Sans"/>
              </a:rPr>
              <a:t>Magna </a:t>
            </a:r>
            <a:r>
              <a:rPr lang="en-US" b="0" i="0" u="none" strike="noStrike" err="1">
                <a:solidFill>
                  <a:srgbClr val="001D35"/>
                </a:solidFill>
                <a:effectLst/>
                <a:latin typeface="Google Sans"/>
              </a:rPr>
              <a:t>est</a:t>
            </a:r>
            <a:r>
              <a:rPr lang="en-US" b="0" i="0" u="none" strike="noStrike">
                <a:solidFill>
                  <a:srgbClr val="001D35"/>
                </a:solidFill>
                <a:effectLst/>
                <a:latin typeface="Google Sans"/>
              </a:rPr>
              <a:t> veritas et </a:t>
            </a:r>
            <a:r>
              <a:rPr lang="en-US" b="0" i="0" u="none" strike="noStrike" err="1">
                <a:solidFill>
                  <a:srgbClr val="001D35"/>
                </a:solidFill>
                <a:effectLst/>
                <a:latin typeface="Google Sans"/>
              </a:rPr>
              <a:t>praevalebit</a:t>
            </a:r>
            <a:r>
              <a:rPr lang="en-US" b="0" i="0" u="none" strike="noStrike">
                <a:solidFill>
                  <a:srgbClr val="001D35"/>
                </a:solidFill>
                <a:effectLst/>
                <a:latin typeface="Google Sans"/>
              </a:rPr>
              <a:t> translates to "truth is mighty and will prevail".</a:t>
            </a:r>
          </a:p>
          <a:p>
            <a:pPr algn="l">
              <a:spcBef>
                <a:spcPts val="750"/>
              </a:spcBef>
              <a:spcAft>
                <a:spcPts val="1500"/>
              </a:spcAft>
              <a:buNone/>
            </a:pPr>
            <a:r>
              <a:rPr lang="en-US" b="0" i="0" u="none" strike="noStrike">
                <a:solidFill>
                  <a:srgbClr val="001D35"/>
                </a:solidFill>
                <a:effectLst/>
                <a:latin typeface="Google Sans"/>
              </a:rPr>
              <a:t>Veritas </a:t>
            </a:r>
            <a:r>
              <a:rPr lang="en-US" b="0" i="0" u="none" strike="noStrike" err="1">
                <a:solidFill>
                  <a:srgbClr val="001D35"/>
                </a:solidFill>
                <a:effectLst/>
                <a:latin typeface="Google Sans"/>
              </a:rPr>
              <a:t>vos</a:t>
            </a:r>
            <a:r>
              <a:rPr lang="en-US" b="0" i="0" u="none" strike="noStrike">
                <a:solidFill>
                  <a:srgbClr val="001D35"/>
                </a:solidFill>
                <a:effectLst/>
                <a:latin typeface="Google Sans"/>
              </a:rPr>
              <a:t> </a:t>
            </a:r>
            <a:r>
              <a:rPr lang="en-US" b="0" i="0" u="none" strike="noStrike" err="1">
                <a:solidFill>
                  <a:srgbClr val="001D35"/>
                </a:solidFill>
                <a:effectLst/>
                <a:latin typeface="Google Sans"/>
              </a:rPr>
              <a:t>liberabit</a:t>
            </a:r>
            <a:r>
              <a:rPr lang="en-US" b="0" i="0" u="none" strike="noStrike">
                <a:solidFill>
                  <a:srgbClr val="001D35"/>
                </a:solidFill>
                <a:effectLst/>
                <a:latin typeface="Google Sans"/>
              </a:rPr>
              <a:t> translates to "truth will set you free".</a:t>
            </a:r>
          </a:p>
          <a:p>
            <a:pPr algn="l">
              <a:spcBef>
                <a:spcPts val="750"/>
              </a:spcBef>
              <a:spcAft>
                <a:spcPts val="1500"/>
              </a:spcAft>
            </a:pPr>
            <a:r>
              <a:rPr lang="en-US" b="0" i="0" u="none" strike="noStrike">
                <a:solidFill>
                  <a:srgbClr val="001D35"/>
                </a:solidFill>
                <a:effectLst/>
                <a:latin typeface="Google Sans"/>
              </a:rPr>
              <a:t>Vincit omnia veritas is another Latin phrase.</a:t>
            </a:r>
          </a:p>
          <a:p>
            <a:pPr algn="l">
              <a:spcBef>
                <a:spcPts val="750"/>
              </a:spcBef>
              <a:spcAft>
                <a:spcPts val="1500"/>
              </a:spcAft>
              <a:buFont typeface="Arial" panose="020B0604020202020204" pitchFamily="34" charset="0"/>
              <a:buChar char="•"/>
            </a:pPr>
            <a:endParaRPr lang="en-US" b="0" i="0" u="none" strike="noStrike">
              <a:solidFill>
                <a:srgbClr val="001D35"/>
              </a:solidFill>
              <a:effectLst/>
              <a:latin typeface="Google Sans"/>
            </a:endParaRPr>
          </a:p>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92</a:t>
            </a:fld>
            <a:endParaRPr lang="en-IN"/>
          </a:p>
        </p:txBody>
      </p:sp>
    </p:spTree>
    <p:extLst>
      <p:ext uri="{BB962C8B-B14F-4D97-AF65-F5344CB8AC3E}">
        <p14:creationId xmlns:p14="http://schemas.microsoft.com/office/powerpoint/2010/main" val="2693069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LLMs leveraged in </a:t>
            </a:r>
            <a:r>
              <a:rPr lang="en-US" sz="1200" b="1">
                <a:solidFill>
                  <a:srgbClr val="10479B"/>
                </a:solidFill>
                <a:cs typeface="Arial" panose="020B0604020202020204" pitchFamily="34" charset="0"/>
              </a:rPr>
              <a:t>PiLog’s Data Quality &amp; Governance Suite CHAT GPT &amp; Llama</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93</a:t>
            </a:fld>
            <a:endParaRPr lang="en-IN"/>
          </a:p>
        </p:txBody>
      </p:sp>
    </p:spTree>
    <p:extLst>
      <p:ext uri="{BB962C8B-B14F-4D97-AF65-F5344CB8AC3E}">
        <p14:creationId xmlns:p14="http://schemas.microsoft.com/office/powerpoint/2010/main" val="7691652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82B69-692D-7189-0606-5E71DFCED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22504-56AF-7289-36AC-4EFAB3F33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110EF-5E8B-013F-3F31-2AF14F2FEB2A}"/>
              </a:ext>
            </a:extLst>
          </p:cNvPr>
          <p:cNvSpPr>
            <a:spLocks noGrp="1"/>
          </p:cNvSpPr>
          <p:nvPr>
            <p:ph type="body" idx="1"/>
          </p:nvPr>
        </p:nvSpPr>
        <p:spPr/>
        <p:txBody>
          <a:bodyPr/>
          <a:lstStyle/>
          <a:p>
            <a:r>
              <a:rPr lang="en-US"/>
              <a:t>Business Impact and Value of AI in </a:t>
            </a:r>
            <a:r>
              <a:rPr lang="en-US" sz="1200" b="1">
                <a:solidFill>
                  <a:srgbClr val="10479B"/>
                </a:solidFill>
                <a:cs typeface="Arial" panose="020B0604020202020204" pitchFamily="34" charset="0"/>
              </a:rPr>
              <a:t>PiLog’s Data Quality &amp; Governance Suite </a:t>
            </a:r>
            <a:endParaRPr lang="en-IN"/>
          </a:p>
        </p:txBody>
      </p:sp>
      <p:sp>
        <p:nvSpPr>
          <p:cNvPr id="4" name="Slide Number Placeholder 3">
            <a:extLst>
              <a:ext uri="{FF2B5EF4-FFF2-40B4-BE49-F238E27FC236}">
                <a16:creationId xmlns:a16="http://schemas.microsoft.com/office/drawing/2014/main" id="{4827AB6A-6045-8654-FCBC-3570EB774DC0}"/>
              </a:ext>
            </a:extLst>
          </p:cNvPr>
          <p:cNvSpPr>
            <a:spLocks noGrp="1"/>
          </p:cNvSpPr>
          <p:nvPr>
            <p:ph type="sldNum" sz="quarter" idx="5"/>
          </p:nvPr>
        </p:nvSpPr>
        <p:spPr/>
        <p:txBody>
          <a:bodyPr/>
          <a:lstStyle/>
          <a:p>
            <a:fld id="{08286AF1-957A-41C9-9017-258F244E2458}" type="slidenum">
              <a:rPr lang="en-IN" smtClean="0"/>
              <a:t>94</a:t>
            </a:fld>
            <a:endParaRPr lang="en-IN"/>
          </a:p>
        </p:txBody>
      </p:sp>
    </p:spTree>
    <p:extLst>
      <p:ext uri="{BB962C8B-B14F-4D97-AF65-F5344CB8AC3E}">
        <p14:creationId xmlns:p14="http://schemas.microsoft.com/office/powerpoint/2010/main" val="329022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A4E5C-9398-0825-54F2-E9BDD93D0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AC0D5-7D06-D5BC-EDBF-149FCD56F2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52A88-124F-BF7E-BA34-62C14718D0E0}"/>
              </a:ext>
            </a:extLst>
          </p:cNvPr>
          <p:cNvSpPr>
            <a:spLocks noGrp="1"/>
          </p:cNvSpPr>
          <p:nvPr>
            <p:ph type="body" idx="1"/>
          </p:nvPr>
        </p:nvSpPr>
        <p:spPr/>
        <p:txBody>
          <a:bodyPr/>
          <a:lstStyle/>
          <a:p>
            <a:r>
              <a:rPr lang="en-US"/>
              <a:t>Business Impact and Value of AI in </a:t>
            </a:r>
            <a:r>
              <a:rPr lang="en-US" sz="1200" b="1">
                <a:solidFill>
                  <a:srgbClr val="10479B"/>
                </a:solidFill>
                <a:cs typeface="Arial" panose="020B0604020202020204" pitchFamily="34" charset="0"/>
              </a:rPr>
              <a:t>PiLog’s Data Quality &amp; Governance Suite </a:t>
            </a:r>
            <a:endParaRPr lang="en-IN"/>
          </a:p>
        </p:txBody>
      </p:sp>
      <p:sp>
        <p:nvSpPr>
          <p:cNvPr id="4" name="Slide Number Placeholder 3">
            <a:extLst>
              <a:ext uri="{FF2B5EF4-FFF2-40B4-BE49-F238E27FC236}">
                <a16:creationId xmlns:a16="http://schemas.microsoft.com/office/drawing/2014/main" id="{60EF5B2B-AD7A-DC59-99F2-89BAF8BD273B}"/>
              </a:ext>
            </a:extLst>
          </p:cNvPr>
          <p:cNvSpPr>
            <a:spLocks noGrp="1"/>
          </p:cNvSpPr>
          <p:nvPr>
            <p:ph type="sldNum" sz="quarter" idx="5"/>
          </p:nvPr>
        </p:nvSpPr>
        <p:spPr/>
        <p:txBody>
          <a:bodyPr/>
          <a:lstStyle/>
          <a:p>
            <a:fld id="{08286AF1-957A-41C9-9017-258F244E2458}" type="slidenum">
              <a:rPr lang="en-IN" smtClean="0"/>
              <a:t>95</a:t>
            </a:fld>
            <a:endParaRPr lang="en-IN"/>
          </a:p>
        </p:txBody>
      </p:sp>
    </p:spTree>
    <p:extLst>
      <p:ext uri="{BB962C8B-B14F-4D97-AF65-F5344CB8AC3E}">
        <p14:creationId xmlns:p14="http://schemas.microsoft.com/office/powerpoint/2010/main" val="2612369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60A49-3021-E8A1-7CE9-BD393018A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8DBB1-386C-2B19-63A6-1700D413DF51}"/>
              </a:ext>
            </a:extLst>
          </p:cNvPr>
          <p:cNvSpPr>
            <a:spLocks noGrp="1" noRot="1" noChangeAspect="1"/>
          </p:cNvSpPr>
          <p:nvPr>
            <p:ph type="sldImg"/>
          </p:nvPr>
        </p:nvSpPr>
        <p:spPr>
          <a:xfrm>
            <a:off x="-141288" y="392113"/>
            <a:ext cx="7148513" cy="4021137"/>
          </a:xfrm>
        </p:spPr>
      </p:sp>
      <p:sp>
        <p:nvSpPr>
          <p:cNvPr id="3" name="Notes Placeholder 2">
            <a:extLst>
              <a:ext uri="{FF2B5EF4-FFF2-40B4-BE49-F238E27FC236}">
                <a16:creationId xmlns:a16="http://schemas.microsoft.com/office/drawing/2014/main" id="{DA8EB2CB-93F8-E08C-3AEF-9CEAAF9D2ADD}"/>
              </a:ext>
            </a:extLst>
          </p:cNvPr>
          <p:cNvSpPr>
            <a:spLocks noGrp="1"/>
          </p:cNvSpPr>
          <p:nvPr>
            <p:ph type="body" idx="1"/>
          </p:nvPr>
        </p:nvSpPr>
        <p:spPr/>
        <p:txBody>
          <a:bodyPr/>
          <a:lstStyle/>
          <a:p>
            <a:endParaRPr lang="en-US" baseline="0"/>
          </a:p>
        </p:txBody>
      </p:sp>
      <p:sp>
        <p:nvSpPr>
          <p:cNvPr id="4" name="Slide Number Placeholder 3">
            <a:extLst>
              <a:ext uri="{FF2B5EF4-FFF2-40B4-BE49-F238E27FC236}">
                <a16:creationId xmlns:a16="http://schemas.microsoft.com/office/drawing/2014/main" id="{85275B15-3370-F1BA-18B1-DCCBF01ED42C}"/>
              </a:ext>
            </a:extLst>
          </p:cNvPr>
          <p:cNvSpPr>
            <a:spLocks noGrp="1"/>
          </p:cNvSpPr>
          <p:nvPr>
            <p:ph type="sldNum" sz="quarter" idx="10"/>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18779213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Lens use case 1 guiding users for data characteristics updates for quantitative and qualitative improvement</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96</a:t>
            </a:fld>
            <a:endParaRPr lang="en-IN"/>
          </a:p>
        </p:txBody>
      </p:sp>
    </p:spTree>
    <p:extLst>
      <p:ext uri="{BB962C8B-B14F-4D97-AF65-F5344CB8AC3E}">
        <p14:creationId xmlns:p14="http://schemas.microsoft.com/office/powerpoint/2010/main" val="2278251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Lens use case 1 guiding users for data characteristics updates for quantitative and qualitative improvement</a:t>
            </a:r>
            <a:endParaRPr lang="en-IN"/>
          </a:p>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97</a:t>
            </a:fld>
            <a:endParaRPr lang="en-IN"/>
          </a:p>
        </p:txBody>
      </p:sp>
    </p:spTree>
    <p:extLst>
      <p:ext uri="{BB962C8B-B14F-4D97-AF65-F5344CB8AC3E}">
        <p14:creationId xmlns:p14="http://schemas.microsoft.com/office/powerpoint/2010/main" val="1708150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Lens use case 1 guiding users for data characteristics updates for quantitative and qualitative improvement</a:t>
            </a:r>
            <a:endParaRPr lang="en-IN"/>
          </a:p>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98</a:t>
            </a:fld>
            <a:endParaRPr lang="en-IN"/>
          </a:p>
        </p:txBody>
      </p:sp>
    </p:spTree>
    <p:extLst>
      <p:ext uri="{BB962C8B-B14F-4D97-AF65-F5344CB8AC3E}">
        <p14:creationId xmlns:p14="http://schemas.microsoft.com/office/powerpoint/2010/main" val="3810110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38689-BCE8-5357-BB02-80ADC071F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0F475-B15F-AE8F-AA17-98FDFB153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673AC-1E22-077A-BBAD-9A2FED50A5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Lens use case 1 guiding users for data characteristics updates for quantitative and qualitative improvement</a:t>
            </a:r>
            <a:endParaRPr lang="en-IN"/>
          </a:p>
          <a:p>
            <a:endParaRPr lang="en-IN"/>
          </a:p>
        </p:txBody>
      </p:sp>
      <p:sp>
        <p:nvSpPr>
          <p:cNvPr id="4" name="Slide Number Placeholder 3">
            <a:extLst>
              <a:ext uri="{FF2B5EF4-FFF2-40B4-BE49-F238E27FC236}">
                <a16:creationId xmlns:a16="http://schemas.microsoft.com/office/drawing/2014/main" id="{111FA1FC-E89D-8058-75A7-7243253DD4F0}"/>
              </a:ext>
            </a:extLst>
          </p:cNvPr>
          <p:cNvSpPr>
            <a:spLocks noGrp="1"/>
          </p:cNvSpPr>
          <p:nvPr>
            <p:ph type="sldNum" sz="quarter" idx="5"/>
          </p:nvPr>
        </p:nvSpPr>
        <p:spPr/>
        <p:txBody>
          <a:bodyPr/>
          <a:lstStyle/>
          <a:p>
            <a:fld id="{08286AF1-957A-41C9-9017-258F244E2458}" type="slidenum">
              <a:rPr lang="en-IN" smtClean="0"/>
              <a:t>99</a:t>
            </a:fld>
            <a:endParaRPr lang="en-IN"/>
          </a:p>
        </p:txBody>
      </p:sp>
    </p:spTree>
    <p:extLst>
      <p:ext uri="{BB962C8B-B14F-4D97-AF65-F5344CB8AC3E}">
        <p14:creationId xmlns:p14="http://schemas.microsoft.com/office/powerpoint/2010/main" val="3717968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Lens use case 1 guiding users for data characteristics updates for quantitative and qualitative improvement</a:t>
            </a:r>
            <a:endParaRPr lang="en-IN"/>
          </a:p>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100</a:t>
            </a:fld>
            <a:endParaRPr lang="en-IN"/>
          </a:p>
        </p:txBody>
      </p:sp>
    </p:spTree>
    <p:extLst>
      <p:ext uri="{BB962C8B-B14F-4D97-AF65-F5344CB8AC3E}">
        <p14:creationId xmlns:p14="http://schemas.microsoft.com/office/powerpoint/2010/main" val="1307968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889BD-D808-2BA9-5A40-F7D4773C8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1DFEF3-B07E-C00A-5BC5-930676341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86896E-9F7F-380D-D98D-7A32CD23F9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Lens use case 1 guiding users for data characteristics updates for quantitative and qualitative improvement</a:t>
            </a:r>
            <a:endParaRPr lang="en-IN"/>
          </a:p>
          <a:p>
            <a:endParaRPr lang="en-IN"/>
          </a:p>
        </p:txBody>
      </p:sp>
      <p:sp>
        <p:nvSpPr>
          <p:cNvPr id="4" name="Slide Number Placeholder 3">
            <a:extLst>
              <a:ext uri="{FF2B5EF4-FFF2-40B4-BE49-F238E27FC236}">
                <a16:creationId xmlns:a16="http://schemas.microsoft.com/office/drawing/2014/main" id="{E065F358-C2C5-FDB0-CE81-52D6AAB8F7CE}"/>
              </a:ext>
            </a:extLst>
          </p:cNvPr>
          <p:cNvSpPr>
            <a:spLocks noGrp="1"/>
          </p:cNvSpPr>
          <p:nvPr>
            <p:ph type="sldNum" sz="quarter" idx="5"/>
          </p:nvPr>
        </p:nvSpPr>
        <p:spPr/>
        <p:txBody>
          <a:bodyPr/>
          <a:lstStyle/>
          <a:p>
            <a:fld id="{08286AF1-957A-41C9-9017-258F244E2458}" type="slidenum">
              <a:rPr lang="en-IN" smtClean="0"/>
              <a:t>101</a:t>
            </a:fld>
            <a:endParaRPr lang="en-IN"/>
          </a:p>
        </p:txBody>
      </p:sp>
    </p:spTree>
    <p:extLst>
      <p:ext uri="{BB962C8B-B14F-4D97-AF65-F5344CB8AC3E}">
        <p14:creationId xmlns:p14="http://schemas.microsoft.com/office/powerpoint/2010/main" val="17343771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Lens use case 3 providing analytical view of data quality using OLAP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FFFF"/>
                </a:solidFill>
                <a:effectLst/>
                <a:latin typeface="Helvetica" pitchFamily="2" charset="0"/>
              </a:rPr>
              <a:t>In Solution/In-App analytics uses OLAP models for analytics. OLAP – Online Analytical Processing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102</a:t>
            </a:fld>
            <a:endParaRPr lang="en-IN"/>
          </a:p>
        </p:txBody>
      </p:sp>
    </p:spTree>
    <p:extLst>
      <p:ext uri="{BB962C8B-B14F-4D97-AF65-F5344CB8AC3E}">
        <p14:creationId xmlns:p14="http://schemas.microsoft.com/office/powerpoint/2010/main" val="583284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Lens use case 4 providing Global Sourcing &amp; Pricing (Lab Preview)</a:t>
            </a:r>
            <a:endParaRPr lang="en-IN"/>
          </a:p>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103</a:t>
            </a:fld>
            <a:endParaRPr lang="en-IN"/>
          </a:p>
        </p:txBody>
      </p:sp>
    </p:spTree>
    <p:extLst>
      <p:ext uri="{BB962C8B-B14F-4D97-AF65-F5344CB8AC3E}">
        <p14:creationId xmlns:p14="http://schemas.microsoft.com/office/powerpoint/2010/main" val="970158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Lens use case 4 Data as Service enabling seamless external integration for data enrichment</a:t>
            </a:r>
            <a:endParaRPr lang="en-IN"/>
          </a:p>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105</a:t>
            </a:fld>
            <a:endParaRPr lang="en-IN"/>
          </a:p>
        </p:txBody>
      </p:sp>
    </p:spTree>
    <p:extLst>
      <p:ext uri="{BB962C8B-B14F-4D97-AF65-F5344CB8AC3E}">
        <p14:creationId xmlns:p14="http://schemas.microsoft.com/office/powerpoint/2010/main" val="3875821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AI Lens use case 5 Data adoption and change management with end user collaboration </a:t>
            </a:r>
            <a:endParaRPr lang="en-IN"/>
          </a:p>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106</a:t>
            </a:fld>
            <a:endParaRPr lang="en-IN"/>
          </a:p>
        </p:txBody>
      </p:sp>
    </p:spTree>
    <p:extLst>
      <p:ext uri="{BB962C8B-B14F-4D97-AF65-F5344CB8AC3E}">
        <p14:creationId xmlns:p14="http://schemas.microsoft.com/office/powerpoint/2010/main" val="419869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939E5-E16B-44E1-EB13-48E9A0C625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554CB-3545-A2BC-8571-D917F6A50E18}"/>
              </a:ext>
            </a:extLst>
          </p:cNvPr>
          <p:cNvSpPr>
            <a:spLocks noGrp="1" noRot="1" noChangeAspect="1"/>
          </p:cNvSpPr>
          <p:nvPr>
            <p:ph type="sldImg"/>
          </p:nvPr>
        </p:nvSpPr>
        <p:spPr>
          <a:xfrm>
            <a:off x="-141288" y="392113"/>
            <a:ext cx="7148513" cy="4021137"/>
          </a:xfrm>
        </p:spPr>
      </p:sp>
      <p:sp>
        <p:nvSpPr>
          <p:cNvPr id="3" name="Notes Placeholder 2">
            <a:extLst>
              <a:ext uri="{FF2B5EF4-FFF2-40B4-BE49-F238E27FC236}">
                <a16:creationId xmlns:a16="http://schemas.microsoft.com/office/drawing/2014/main" id="{744491D7-DF5E-E071-C492-669572640F9C}"/>
              </a:ext>
            </a:extLst>
          </p:cNvPr>
          <p:cNvSpPr>
            <a:spLocks noGrp="1"/>
          </p:cNvSpPr>
          <p:nvPr>
            <p:ph type="body" idx="1"/>
          </p:nvPr>
        </p:nvSpPr>
        <p:spPr/>
        <p:txBody>
          <a:bodyPr/>
          <a:lstStyle/>
          <a:p>
            <a:endParaRPr lang="en-US" baseline="0"/>
          </a:p>
        </p:txBody>
      </p:sp>
      <p:sp>
        <p:nvSpPr>
          <p:cNvPr id="4" name="Slide Number Placeholder 3">
            <a:extLst>
              <a:ext uri="{FF2B5EF4-FFF2-40B4-BE49-F238E27FC236}">
                <a16:creationId xmlns:a16="http://schemas.microsoft.com/office/drawing/2014/main" id="{23B5A0CA-4489-1B40-5047-AA6477575372}"/>
              </a:ext>
            </a:extLst>
          </p:cNvPr>
          <p:cNvSpPr>
            <a:spLocks noGrp="1"/>
          </p:cNvSpPr>
          <p:nvPr>
            <p:ph type="sldNum" sz="quarter" idx="10"/>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208605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PiLog MDG Add on, certified by SAP for materials and services repository &amp; dictionary </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108</a:t>
            </a:fld>
            <a:endParaRPr lang="en-IN"/>
          </a:p>
        </p:txBody>
      </p:sp>
    </p:spTree>
    <p:extLst>
      <p:ext uri="{BB962C8B-B14F-4D97-AF65-F5344CB8AC3E}">
        <p14:creationId xmlns:p14="http://schemas.microsoft.com/office/powerpoint/2010/main" val="775832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Multilevel approval work flow in </a:t>
            </a:r>
            <a:r>
              <a:rPr lang="en-US" sz="1200" b="1" err="1">
                <a:solidFill>
                  <a:srgbClr val="10479B"/>
                </a:solidFill>
                <a:cs typeface="Arial" panose="020B0604020202020204" pitchFamily="34" charset="0"/>
              </a:rPr>
              <a:t>PiLog’s</a:t>
            </a:r>
            <a:r>
              <a:rPr lang="en-US" sz="1200" b="1">
                <a:solidFill>
                  <a:srgbClr val="10479B"/>
                </a:solidFill>
                <a:cs typeface="Arial" panose="020B0604020202020204" pitchFamily="34" charset="0"/>
              </a:rPr>
              <a:t> Data Quality &amp; Governance Suite </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109</a:t>
            </a:fld>
            <a:endParaRPr lang="en-IN"/>
          </a:p>
        </p:txBody>
      </p:sp>
    </p:spTree>
    <p:extLst>
      <p:ext uri="{BB962C8B-B14F-4D97-AF65-F5344CB8AC3E}">
        <p14:creationId xmlns:p14="http://schemas.microsoft.com/office/powerpoint/2010/main" val="3089045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S/4 HANA, SAP IBP MRO, SAP BN4P, PiLog iSPIR, PiLog Data Quality &amp; Governance</a:t>
            </a:r>
          </a:p>
        </p:txBody>
      </p:sp>
      <p:sp>
        <p:nvSpPr>
          <p:cNvPr id="4" name="Slide Number Placeholder 3"/>
          <p:cNvSpPr>
            <a:spLocks noGrp="1"/>
          </p:cNvSpPr>
          <p:nvPr>
            <p:ph type="sldNum" sz="quarter" idx="5"/>
          </p:nvPr>
        </p:nvSpPr>
        <p:spPr/>
        <p:txBody>
          <a:bodyPr/>
          <a:lstStyle/>
          <a:p>
            <a:fld id="{08286AF1-957A-41C9-9017-258F244E2458}" type="slidenum">
              <a:rPr lang="en-US" smtClean="0"/>
              <a:t>111</a:t>
            </a:fld>
            <a:endParaRPr lang="en-US"/>
          </a:p>
        </p:txBody>
      </p:sp>
    </p:spTree>
    <p:extLst>
      <p:ext uri="{BB962C8B-B14F-4D97-AF65-F5344CB8AC3E}">
        <p14:creationId xmlns:p14="http://schemas.microsoft.com/office/powerpoint/2010/main" val="33792560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a:t>
            </a:r>
            <a:r>
              <a:rPr lang="en-IN" err="1"/>
              <a:t>www.ifrs.org</a:t>
            </a:r>
            <a:r>
              <a:rPr lang="en-IN"/>
              <a:t>/issued-standards/list-of-standards/ias-16-property-plant-and-equipment/</a:t>
            </a:r>
          </a:p>
        </p:txBody>
      </p:sp>
      <p:sp>
        <p:nvSpPr>
          <p:cNvPr id="4" name="Slide Number Placeholder 3"/>
          <p:cNvSpPr>
            <a:spLocks noGrp="1"/>
          </p:cNvSpPr>
          <p:nvPr>
            <p:ph type="sldNum" sz="quarter" idx="5"/>
          </p:nvPr>
        </p:nvSpPr>
        <p:spPr/>
        <p:txBody>
          <a:bodyPr/>
          <a:lstStyle/>
          <a:p>
            <a:fld id="{08286AF1-957A-41C9-9017-258F244E2458}" type="slidenum">
              <a:rPr lang="en-IN" smtClean="0"/>
              <a:t>118</a:t>
            </a:fld>
            <a:endParaRPr lang="en-IN"/>
          </a:p>
        </p:txBody>
      </p:sp>
    </p:spTree>
    <p:extLst>
      <p:ext uri="{BB962C8B-B14F-4D97-AF65-F5344CB8AC3E}">
        <p14:creationId xmlns:p14="http://schemas.microsoft.com/office/powerpoint/2010/main" val="150816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120</a:t>
            </a:fld>
            <a:endParaRPr lang="en-IN"/>
          </a:p>
        </p:txBody>
      </p:sp>
    </p:spTree>
    <p:extLst>
      <p:ext uri="{BB962C8B-B14F-4D97-AF65-F5344CB8AC3E}">
        <p14:creationId xmlns:p14="http://schemas.microsoft.com/office/powerpoint/2010/main" val="18638678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18F3D-DD29-522E-8C04-F5591BA6E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00AB5-ABE6-E6A5-9A32-6F17BA13A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0957D-2B3C-89AD-4976-E55576BAF7B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F6580CE8-7D11-FB3E-DE64-65393A9428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16956-BB70-1445-B6B4-DE7EFD5D2320}" type="slidenum">
              <a:rPr kumimoji="0" lang="en-US" sz="1200" b="0" i="0" u="none" strike="noStrike" kern="1200" cap="none" spc="0" normalizeH="0" baseline="0" noProof="0" smtClean="0">
                <a:ln>
                  <a:noFill/>
                </a:ln>
                <a:solidFill>
                  <a:prstClr val="black"/>
                </a:solidFill>
                <a:effectLst/>
                <a:uLnTx/>
                <a:uFillTx/>
                <a:latin typeface="Apto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Aptos"/>
              <a:ea typeface="+mn-ea"/>
              <a:cs typeface="+mn-cs"/>
            </a:endParaRPr>
          </a:p>
        </p:txBody>
      </p:sp>
    </p:spTree>
    <p:extLst>
      <p:ext uri="{BB962C8B-B14F-4D97-AF65-F5344CB8AC3E}">
        <p14:creationId xmlns:p14="http://schemas.microsoft.com/office/powerpoint/2010/main" val="1687664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MCR – Material Criticality Ranking</a:t>
            </a:r>
          </a:p>
          <a:p>
            <a:pPr marL="171450" indent="-171450">
              <a:buFontTx/>
              <a:buChar char="-"/>
            </a:pPr>
            <a:r>
              <a:rPr lang="en-US"/>
              <a:t>FSN: Fast, Slow and Non Moving Items / Materials</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131</a:t>
            </a:fld>
            <a:endParaRPr lang="en-IN"/>
          </a:p>
        </p:txBody>
      </p:sp>
    </p:spTree>
    <p:extLst>
      <p:ext uri="{BB962C8B-B14F-4D97-AF65-F5344CB8AC3E}">
        <p14:creationId xmlns:p14="http://schemas.microsoft.com/office/powerpoint/2010/main" val="3589750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MRP – Materials Resource Planning</a:t>
            </a:r>
          </a:p>
          <a:p>
            <a:pPr marL="171450" indent="-171450">
              <a:buFontTx/>
              <a:buChar char="-"/>
            </a:pPr>
            <a:r>
              <a:rPr lang="en-US"/>
              <a:t>MCR – Material Criticality Ranking</a:t>
            </a:r>
          </a:p>
          <a:p>
            <a:pPr marL="171450" indent="-171450">
              <a:buFontTx/>
              <a:buChar char="-"/>
            </a:pPr>
            <a:r>
              <a:rPr lang="en-US"/>
              <a:t>ABC – ABC, HML refer to slide 67</a:t>
            </a:r>
          </a:p>
          <a:p>
            <a:pPr marL="171450" indent="-171450">
              <a:buFontTx/>
              <a:buChar char="-"/>
            </a:pPr>
            <a:r>
              <a:rPr lang="en-US"/>
              <a:t>PD – Manual Planning</a:t>
            </a:r>
          </a:p>
          <a:p>
            <a:pPr marL="171450" indent="-171450">
              <a:buFontTx/>
              <a:buChar char="-"/>
            </a:pPr>
            <a:r>
              <a:rPr lang="en-US"/>
              <a:t>ND – NO Planning</a:t>
            </a:r>
          </a:p>
          <a:p>
            <a:pPr marL="171450" indent="-171450">
              <a:buFontTx/>
              <a:buChar char="-"/>
            </a:pPr>
            <a:r>
              <a:rPr lang="en-US"/>
              <a:t>ROP – </a:t>
            </a:r>
            <a:r>
              <a:rPr lang="en-US" err="1"/>
              <a:t>ReOrder</a:t>
            </a:r>
            <a:r>
              <a:rPr lang="en-US"/>
              <a:t> Point</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132</a:t>
            </a:fld>
            <a:endParaRPr lang="en-IN"/>
          </a:p>
        </p:txBody>
      </p:sp>
    </p:spTree>
    <p:extLst>
      <p:ext uri="{BB962C8B-B14F-4D97-AF65-F5344CB8AC3E}">
        <p14:creationId xmlns:p14="http://schemas.microsoft.com/office/powerpoint/2010/main" val="2227810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10479B"/>
                </a:solidFill>
                <a:cs typeface="Arial" panose="020B0604020202020204" pitchFamily="34" charset="0"/>
              </a:rPr>
              <a:t>PiLog’s Data Quality &amp; Governance Suite value levers </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170</a:t>
            </a:fld>
            <a:endParaRPr lang="en-IN"/>
          </a:p>
        </p:txBody>
      </p:sp>
    </p:spTree>
    <p:extLst>
      <p:ext uri="{BB962C8B-B14F-4D97-AF65-F5344CB8AC3E}">
        <p14:creationId xmlns:p14="http://schemas.microsoft.com/office/powerpoint/2010/main" val="1498945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569E-6774-AA63-EEA7-1B53F4F69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C500-C1B0-1C58-CE69-12F4D63DC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907FE-7BA8-790F-AB7E-0D0D9191FC4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07F1B1A-A801-5AA0-0A2A-1EFCAA9507F0}"/>
              </a:ext>
            </a:extLst>
          </p:cNvPr>
          <p:cNvSpPr>
            <a:spLocks noGrp="1"/>
          </p:cNvSpPr>
          <p:nvPr>
            <p:ph type="sldNum" sz="quarter" idx="5"/>
          </p:nvPr>
        </p:nvSpPr>
        <p:spPr/>
        <p:txBody>
          <a:bodyPr/>
          <a:lstStyle/>
          <a:p>
            <a:fld id="{08286AF1-957A-41C9-9017-258F244E2458}" type="slidenum">
              <a:rPr lang="en-IN" smtClean="0"/>
              <a:t>171</a:t>
            </a:fld>
            <a:endParaRPr lang="en-IN"/>
          </a:p>
        </p:txBody>
      </p:sp>
    </p:spTree>
    <p:extLst>
      <p:ext uri="{BB962C8B-B14F-4D97-AF65-F5344CB8AC3E}">
        <p14:creationId xmlns:p14="http://schemas.microsoft.com/office/powerpoint/2010/main" val="247058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720E-0E74-2532-95A1-366A7137C3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7D9F8-FE61-7309-C243-4DC5CF2AFD8F}"/>
              </a:ext>
            </a:extLst>
          </p:cNvPr>
          <p:cNvSpPr>
            <a:spLocks noGrp="1" noRot="1" noChangeAspect="1"/>
          </p:cNvSpPr>
          <p:nvPr>
            <p:ph type="sldImg"/>
          </p:nvPr>
        </p:nvSpPr>
        <p:spPr>
          <a:xfrm>
            <a:off x="-141288" y="392113"/>
            <a:ext cx="7148513" cy="4021137"/>
          </a:xfrm>
        </p:spPr>
      </p:sp>
      <p:sp>
        <p:nvSpPr>
          <p:cNvPr id="3" name="Notes Placeholder 2">
            <a:extLst>
              <a:ext uri="{FF2B5EF4-FFF2-40B4-BE49-F238E27FC236}">
                <a16:creationId xmlns:a16="http://schemas.microsoft.com/office/drawing/2014/main" id="{AC1EEE1A-2FE5-B9F6-6334-A110281CB9CB}"/>
              </a:ext>
            </a:extLst>
          </p:cNvPr>
          <p:cNvSpPr>
            <a:spLocks noGrp="1"/>
          </p:cNvSpPr>
          <p:nvPr>
            <p:ph type="body" idx="1"/>
          </p:nvPr>
        </p:nvSpPr>
        <p:spPr/>
        <p:txBody>
          <a:bodyPr/>
          <a:lstStyle/>
          <a:p>
            <a:endParaRPr lang="en-US" baseline="0"/>
          </a:p>
        </p:txBody>
      </p:sp>
      <p:sp>
        <p:nvSpPr>
          <p:cNvPr id="4" name="Slide Number Placeholder 3">
            <a:extLst>
              <a:ext uri="{FF2B5EF4-FFF2-40B4-BE49-F238E27FC236}">
                <a16:creationId xmlns:a16="http://schemas.microsoft.com/office/drawing/2014/main" id="{90564BDF-BA21-0D6C-24CE-2C26EC7B3459}"/>
              </a:ext>
            </a:extLst>
          </p:cNvPr>
          <p:cNvSpPr>
            <a:spLocks noGrp="1"/>
          </p:cNvSpPr>
          <p:nvPr>
            <p:ph type="sldNum" sz="quarter" idx="10"/>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26189206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098C7-67DF-EF57-BE50-9031D0C6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F3F6C9-8D02-7C38-295A-0CB8D0155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2F9C-CEAB-AC0D-8D00-81025972C54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2CD34E8-7E4C-E8F8-DA63-BD5189E96001}"/>
              </a:ext>
            </a:extLst>
          </p:cNvPr>
          <p:cNvSpPr>
            <a:spLocks noGrp="1"/>
          </p:cNvSpPr>
          <p:nvPr>
            <p:ph type="sldNum" sz="quarter" idx="5"/>
          </p:nvPr>
        </p:nvSpPr>
        <p:spPr/>
        <p:txBody>
          <a:bodyPr/>
          <a:lstStyle/>
          <a:p>
            <a:fld id="{08286AF1-957A-41C9-9017-258F244E2458}" type="slidenum">
              <a:rPr lang="en-IN" smtClean="0"/>
              <a:t>172</a:t>
            </a:fld>
            <a:endParaRPr lang="en-IN"/>
          </a:p>
        </p:txBody>
      </p:sp>
    </p:spTree>
    <p:extLst>
      <p:ext uri="{BB962C8B-B14F-4D97-AF65-F5344CB8AC3E}">
        <p14:creationId xmlns:p14="http://schemas.microsoft.com/office/powerpoint/2010/main" val="6446755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815C2-099C-1BE6-7607-6CFDB4D13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74393-A073-52ED-C716-C9FC0A59D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2BC0DE-B715-40C6-5042-105B6B3EE9B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0F1CFDB-F87F-A44D-A6EE-834DFE78B82B}"/>
              </a:ext>
            </a:extLst>
          </p:cNvPr>
          <p:cNvSpPr>
            <a:spLocks noGrp="1"/>
          </p:cNvSpPr>
          <p:nvPr>
            <p:ph type="sldNum" sz="quarter" idx="5"/>
          </p:nvPr>
        </p:nvSpPr>
        <p:spPr/>
        <p:txBody>
          <a:bodyPr/>
          <a:lstStyle/>
          <a:p>
            <a:fld id="{08286AF1-957A-41C9-9017-258F244E2458}" type="slidenum">
              <a:rPr lang="en-IN" smtClean="0"/>
              <a:t>173</a:t>
            </a:fld>
            <a:endParaRPr lang="en-IN"/>
          </a:p>
        </p:txBody>
      </p:sp>
    </p:spTree>
    <p:extLst>
      <p:ext uri="{BB962C8B-B14F-4D97-AF65-F5344CB8AC3E}">
        <p14:creationId xmlns:p14="http://schemas.microsoft.com/office/powerpoint/2010/main" val="3670785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20694-3FB7-7C35-82E3-5BA718213B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9B8EF7-83C2-84D3-1340-AC9655471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AAE46-FCB6-C242-7B08-0147CCAD0A7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CE6BC3A-DAEA-6877-F31E-1734911F22AB}"/>
              </a:ext>
            </a:extLst>
          </p:cNvPr>
          <p:cNvSpPr>
            <a:spLocks noGrp="1"/>
          </p:cNvSpPr>
          <p:nvPr>
            <p:ph type="sldNum" sz="quarter" idx="5"/>
          </p:nvPr>
        </p:nvSpPr>
        <p:spPr/>
        <p:txBody>
          <a:bodyPr/>
          <a:lstStyle/>
          <a:p>
            <a:fld id="{08286AF1-957A-41C9-9017-258F244E2458}" type="slidenum">
              <a:rPr lang="en-IN" smtClean="0"/>
              <a:t>174</a:t>
            </a:fld>
            <a:endParaRPr lang="en-IN"/>
          </a:p>
        </p:txBody>
      </p:sp>
    </p:spTree>
    <p:extLst>
      <p:ext uri="{BB962C8B-B14F-4D97-AF65-F5344CB8AC3E}">
        <p14:creationId xmlns:p14="http://schemas.microsoft.com/office/powerpoint/2010/main" val="16764739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176</a:t>
            </a:fld>
            <a:endParaRPr lang="en-IN"/>
          </a:p>
        </p:txBody>
      </p:sp>
    </p:spTree>
    <p:extLst>
      <p:ext uri="{BB962C8B-B14F-4D97-AF65-F5344CB8AC3E}">
        <p14:creationId xmlns:p14="http://schemas.microsoft.com/office/powerpoint/2010/main" val="63416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B7068-70B8-08AE-CB3D-3773A0BC1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032497-4E52-0B2E-862F-C65F823908FB}"/>
              </a:ext>
            </a:extLst>
          </p:cNvPr>
          <p:cNvSpPr>
            <a:spLocks noGrp="1" noRot="1" noChangeAspect="1"/>
          </p:cNvSpPr>
          <p:nvPr>
            <p:ph type="sldImg"/>
          </p:nvPr>
        </p:nvSpPr>
        <p:spPr>
          <a:xfrm>
            <a:off x="-141288" y="392113"/>
            <a:ext cx="7148513" cy="4021137"/>
          </a:xfrm>
        </p:spPr>
      </p:sp>
      <p:sp>
        <p:nvSpPr>
          <p:cNvPr id="3" name="Notes Placeholder 2">
            <a:extLst>
              <a:ext uri="{FF2B5EF4-FFF2-40B4-BE49-F238E27FC236}">
                <a16:creationId xmlns:a16="http://schemas.microsoft.com/office/drawing/2014/main" id="{0B41D1C5-06E5-75D3-BBB0-3D91473F18D2}"/>
              </a:ext>
            </a:extLst>
          </p:cNvPr>
          <p:cNvSpPr>
            <a:spLocks noGrp="1"/>
          </p:cNvSpPr>
          <p:nvPr>
            <p:ph type="body" idx="1"/>
          </p:nvPr>
        </p:nvSpPr>
        <p:spPr/>
        <p:txBody>
          <a:bodyPr/>
          <a:lstStyle/>
          <a:p>
            <a:endParaRPr lang="en-US" baseline="0"/>
          </a:p>
        </p:txBody>
      </p:sp>
      <p:sp>
        <p:nvSpPr>
          <p:cNvPr id="4" name="Slide Number Placeholder 3">
            <a:extLst>
              <a:ext uri="{FF2B5EF4-FFF2-40B4-BE49-F238E27FC236}">
                <a16:creationId xmlns:a16="http://schemas.microsoft.com/office/drawing/2014/main" id="{44805521-436A-60BE-17E7-E8CF7634BB10}"/>
              </a:ext>
            </a:extLst>
          </p:cNvPr>
          <p:cNvSpPr>
            <a:spLocks noGrp="1"/>
          </p:cNvSpPr>
          <p:nvPr>
            <p:ph type="sldNum" sz="quarter" idx="10"/>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104369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for customer categorization &amp; adoption driving market segmentation </a:t>
            </a:r>
            <a:endParaRPr lang="en-IN"/>
          </a:p>
        </p:txBody>
      </p:sp>
      <p:sp>
        <p:nvSpPr>
          <p:cNvPr id="4" name="Slide Number Placeholder 3"/>
          <p:cNvSpPr>
            <a:spLocks noGrp="1"/>
          </p:cNvSpPr>
          <p:nvPr>
            <p:ph type="sldNum" sz="quarter" idx="5"/>
          </p:nvPr>
        </p:nvSpPr>
        <p:spPr/>
        <p:txBody>
          <a:bodyPr/>
          <a:lstStyle/>
          <a:p>
            <a:fld id="{08286AF1-957A-41C9-9017-258F244E2458}" type="slidenum">
              <a:rPr lang="en-IN" smtClean="0"/>
              <a:t>9</a:t>
            </a:fld>
            <a:endParaRPr lang="en-IN"/>
          </a:p>
        </p:txBody>
      </p:sp>
    </p:spTree>
    <p:extLst>
      <p:ext uri="{BB962C8B-B14F-4D97-AF65-F5344CB8AC3E}">
        <p14:creationId xmlns:p14="http://schemas.microsoft.com/office/powerpoint/2010/main" val="2688840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9" y="1548000"/>
            <a:ext cx="11183565"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177827165"/>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2"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with Pictogram">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3044" y="963000"/>
            <a:ext cx="4930716" cy="4932000"/>
          </a:xfrm>
        </p:spPr>
        <p:txBody>
          <a:bodyPr/>
          <a:lstStyle/>
          <a:p>
            <a:r>
              <a:rPr lang="en-US"/>
              <a:t>Click icon to add picture</a:t>
            </a:r>
            <a:endParaRPr lang="de-DE"/>
          </a:p>
        </p:txBody>
      </p:sp>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latin typeface="Optima Regular"/>
              </a:rPr>
              <a:t>INTERNAL</a:t>
            </a:r>
          </a:p>
        </p:txBody>
      </p:sp>
      <p:sp>
        <p:nvSpPr>
          <p:cNvPr id="6" name="Speaker"/>
          <p:cNvSpPr>
            <a:spLocks noGrp="1"/>
          </p:cNvSpPr>
          <p:nvPr userDrawn="1">
            <p:ph type="subTitle" idx="1" hasCustomPrompt="1"/>
          </p:nvPr>
        </p:nvSpPr>
        <p:spPr bwMode="black">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7926" y="2706317"/>
            <a:ext cx="6370341"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a:t>Presentation Title </a:t>
            </a:r>
            <a:br>
              <a:rPr lang="en-US" sz="3599"/>
            </a:br>
            <a:r>
              <a:rPr lang="en-US" sz="3599"/>
              <a:t>Goes Here and Here.</a:t>
            </a:r>
            <a:endParaRPr lang="de-DE" sz="3599"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36449941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5"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05663639"/>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048604008"/>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41170267"/>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PiLog Group</a:t>
            </a:r>
          </a:p>
        </p:txBody>
      </p:sp>
      <p:sp>
        <p:nvSpPr>
          <p:cNvPr id="6" name="Footer Placeholder 5"/>
          <p:cNvSpPr>
            <a:spLocks noGrp="1"/>
          </p:cNvSpPr>
          <p:nvPr>
            <p:ph type="ftr" sz="quarter" idx="11"/>
          </p:nvPr>
        </p:nvSpPr>
        <p:spPr/>
        <p:txBody>
          <a:bodyPr/>
          <a:lstStyle/>
          <a:p>
            <a:r>
              <a:rPr lang="en-US"/>
              <a:t>www.piloggroup.com</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50494134"/>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PiLog Group</a:t>
            </a:r>
          </a:p>
        </p:txBody>
      </p:sp>
      <p:sp>
        <p:nvSpPr>
          <p:cNvPr id="8" name="Footer Placeholder 7"/>
          <p:cNvSpPr>
            <a:spLocks noGrp="1"/>
          </p:cNvSpPr>
          <p:nvPr>
            <p:ph type="ftr" sz="quarter" idx="11"/>
          </p:nvPr>
        </p:nvSpPr>
        <p:spPr/>
        <p:txBody>
          <a:bodyPr/>
          <a:lstStyle/>
          <a:p>
            <a:r>
              <a:rPr lang="en-US"/>
              <a:t>www.piloggroup.com</a:t>
            </a:r>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02609443"/>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PiLog Group</a:t>
            </a:r>
          </a:p>
        </p:txBody>
      </p:sp>
      <p:sp>
        <p:nvSpPr>
          <p:cNvPr id="4" name="Footer Placeholder 3"/>
          <p:cNvSpPr>
            <a:spLocks noGrp="1"/>
          </p:cNvSpPr>
          <p:nvPr>
            <p:ph type="ftr" sz="quarter" idx="11"/>
          </p:nvPr>
        </p:nvSpPr>
        <p:spPr/>
        <p:txBody>
          <a:bodyPr/>
          <a:lstStyle/>
          <a:p>
            <a:r>
              <a:rPr lang="en-US"/>
              <a:t>www.piloggroup.com</a:t>
            </a:r>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5099518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PiLog Group</a:t>
            </a:r>
          </a:p>
        </p:txBody>
      </p:sp>
      <p:sp>
        <p:nvSpPr>
          <p:cNvPr id="3" name="Footer Placeholder 2"/>
          <p:cNvSpPr>
            <a:spLocks noGrp="1"/>
          </p:cNvSpPr>
          <p:nvPr>
            <p:ph type="ftr" sz="quarter" idx="11"/>
          </p:nvPr>
        </p:nvSpPr>
        <p:spPr/>
        <p:txBody>
          <a:bodyPr/>
          <a:lstStyle/>
          <a:p>
            <a:r>
              <a:rPr lang="en-US"/>
              <a:t>www.piloggroup.com</a:t>
            </a:r>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44573549"/>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PiLog Group</a:t>
            </a:r>
          </a:p>
        </p:txBody>
      </p:sp>
      <p:sp>
        <p:nvSpPr>
          <p:cNvPr id="6" name="Footer Placeholder 5"/>
          <p:cNvSpPr>
            <a:spLocks noGrp="1"/>
          </p:cNvSpPr>
          <p:nvPr>
            <p:ph type="ftr" sz="quarter" idx="11"/>
          </p:nvPr>
        </p:nvSpPr>
        <p:spPr/>
        <p:txBody>
          <a:bodyPr/>
          <a:lstStyle/>
          <a:p>
            <a:r>
              <a:rPr lang="en-US"/>
              <a:t>www.piloggroup.com</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28239528"/>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PiLog Group</a:t>
            </a:r>
          </a:p>
        </p:txBody>
      </p:sp>
      <p:sp>
        <p:nvSpPr>
          <p:cNvPr id="6" name="Footer Placeholder 5"/>
          <p:cNvSpPr>
            <a:spLocks noGrp="1"/>
          </p:cNvSpPr>
          <p:nvPr>
            <p:ph type="ftr" sz="quarter" idx="11"/>
          </p:nvPr>
        </p:nvSpPr>
        <p:spPr/>
        <p:txBody>
          <a:bodyPr/>
          <a:lstStyle/>
          <a:p>
            <a:r>
              <a:rPr lang="en-US"/>
              <a:t>www.piloggroup.com</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586316"/>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155659779"/>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31486977"/>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119438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3A1C593-65D0-4073-BCC9-577B9352EA97}" type="datetimeFigureOut">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pic>
        <p:nvPicPr>
          <p:cNvPr id="2" name="Mask group" descr="preencoded.png"/>
          <p:cNvPicPr>
            <a:picLocks noChangeAspect="1"/>
          </p:cNvPicPr>
          <p:nvPr userDrawn="1"/>
        </p:nvPicPr>
        <p:blipFill>
          <a:blip r:embed="rId2"/>
          <a:srcRect/>
          <a:stretch>
            <a:fillRect/>
          </a:stretch>
        </p:blipFill>
        <p:spPr>
          <a:xfrm>
            <a:off x="0" y="0"/>
            <a:ext cx="12191365" cy="6858000"/>
          </a:xfrm>
          <a:prstGeom prst="rect">
            <a:avLst/>
          </a:prstGeom>
        </p:spPr>
      </p:pic>
    </p:spTree>
    <p:extLst>
      <p:ext uri="{BB962C8B-B14F-4D97-AF65-F5344CB8AC3E}">
        <p14:creationId xmlns:p14="http://schemas.microsoft.com/office/powerpoint/2010/main" val="25117491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Header</a:t>
            </a:r>
            <a:endParaRPr lang="en-ZA"/>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t>2025/04/04</a:t>
            </a:fld>
            <a:endParaRPr lang="en-Z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ZA"/>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t>‹#›</a:t>
            </a:fld>
            <a:endParaRPr lang="en-ZA"/>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a:t>Presenter/ Client Name</a:t>
            </a:r>
            <a:endParaRPr lang="en-ZA"/>
          </a:p>
        </p:txBody>
      </p:sp>
    </p:spTree>
    <p:extLst>
      <p:ext uri="{BB962C8B-B14F-4D97-AF65-F5344CB8AC3E}">
        <p14:creationId xmlns:p14="http://schemas.microsoft.com/office/powerpoint/2010/main" val="2713404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60142" y="6492875"/>
            <a:ext cx="2743200" cy="365125"/>
          </a:xfrm>
        </p:spPr>
        <p:txBody>
          <a:bodyPr/>
          <a:lstStyle>
            <a:lvl1pPr>
              <a:defRPr b="1">
                <a:solidFill>
                  <a:srgbClr val="10479B"/>
                </a:solidFill>
                <a:latin typeface="Optima"/>
              </a:defRPr>
            </a:lvl1pPr>
          </a:lstStyle>
          <a:p>
            <a:r>
              <a:rPr lang="en-US"/>
              <a:t>© PiLog</a:t>
            </a:r>
            <a:endParaRPr lang="en-ZA"/>
          </a:p>
        </p:txBody>
      </p:sp>
      <p:sp>
        <p:nvSpPr>
          <p:cNvPr id="5" name="Footer Placeholder 4"/>
          <p:cNvSpPr>
            <a:spLocks noGrp="1"/>
          </p:cNvSpPr>
          <p:nvPr>
            <p:ph type="ftr" sz="quarter" idx="11"/>
          </p:nvPr>
        </p:nvSpPr>
        <p:spPr>
          <a:xfrm>
            <a:off x="4020960" y="6489700"/>
            <a:ext cx="4114800" cy="365125"/>
          </a:xfrm>
        </p:spPr>
        <p:txBody>
          <a:bodyPr/>
          <a:lstStyle>
            <a:lvl1pPr>
              <a:defRPr b="1">
                <a:solidFill>
                  <a:srgbClr val="10479B"/>
                </a:solidFill>
                <a:latin typeface="Optima"/>
              </a:defRPr>
            </a:lvl1pPr>
          </a:lstStyle>
          <a:p>
            <a:r>
              <a:rPr lang="en-ZA"/>
              <a:t>www.piloggroup.com</a:t>
            </a:r>
          </a:p>
        </p:txBody>
      </p:sp>
      <p:sp>
        <p:nvSpPr>
          <p:cNvPr id="6" name="Title 1"/>
          <p:cNvSpPr txBox="1"/>
          <p:nvPr userDrawn="1"/>
        </p:nvSpPr>
        <p:spPr>
          <a:xfrm>
            <a:off x="241926" y="309330"/>
            <a:ext cx="11672869" cy="435225"/>
          </a:xfrm>
          <a:prstGeom prst="rect">
            <a:avLst/>
          </a:prstGeom>
        </p:spPr>
        <p:txBody>
          <a:bodyPr vert="horz" lIns="91440" tIns="45720" rIns="91440" bIns="45720" rtlCol="0" anchor="ctr">
            <a:normAutofit fontScale="90000" lnSpcReduction="10000"/>
          </a:bodyPr>
          <a:lstStyle>
            <a:defPPr>
              <a:defRPr lang="en-US"/>
            </a:defPPr>
            <a:lvl1pPr>
              <a:spcBef>
                <a:spcPct val="0"/>
              </a:spcBef>
              <a:buNone/>
              <a:defRPr sz="2800">
                <a:solidFill>
                  <a:schemeClr val="tx2"/>
                </a:solidFill>
                <a:latin typeface="Arial" panose="020B0604020202020204"/>
                <a:ea typeface="+mj-ea"/>
                <a:cs typeface="Arial" panose="020B0604020202020204"/>
              </a:defRPr>
            </a:lvl1pPr>
          </a:lstStyle>
          <a:p>
            <a:endParaRPr lang="en-US" sz="2800"/>
          </a:p>
        </p:txBody>
      </p:sp>
    </p:spTree>
    <p:extLst>
      <p:ext uri="{BB962C8B-B14F-4D97-AF65-F5344CB8AC3E}">
        <p14:creationId xmlns:p14="http://schemas.microsoft.com/office/powerpoint/2010/main" val="1714726060"/>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6436749"/>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708739066"/>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022669741"/>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PiLog Group</a:t>
            </a:r>
          </a:p>
        </p:txBody>
      </p:sp>
      <p:sp>
        <p:nvSpPr>
          <p:cNvPr id="6" name="Footer Placeholder 5"/>
          <p:cNvSpPr>
            <a:spLocks noGrp="1"/>
          </p:cNvSpPr>
          <p:nvPr>
            <p:ph type="ftr" sz="quarter" idx="11"/>
          </p:nvPr>
        </p:nvSpPr>
        <p:spPr/>
        <p:txBody>
          <a:bodyPr/>
          <a:lstStyle/>
          <a:p>
            <a:r>
              <a:rPr lang="en-US"/>
              <a:t>www.piloggroup.com</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43270368"/>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PiLog Group</a:t>
            </a:r>
          </a:p>
        </p:txBody>
      </p:sp>
      <p:sp>
        <p:nvSpPr>
          <p:cNvPr id="8" name="Footer Placeholder 7"/>
          <p:cNvSpPr>
            <a:spLocks noGrp="1"/>
          </p:cNvSpPr>
          <p:nvPr>
            <p:ph type="ftr" sz="quarter" idx="11"/>
          </p:nvPr>
        </p:nvSpPr>
        <p:spPr/>
        <p:txBody>
          <a:bodyPr/>
          <a:lstStyle/>
          <a:p>
            <a:r>
              <a:rPr lang="en-US"/>
              <a:t>www.piloggroup.com</a:t>
            </a:r>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038088853"/>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PiLog Group</a:t>
            </a:r>
          </a:p>
        </p:txBody>
      </p:sp>
      <p:sp>
        <p:nvSpPr>
          <p:cNvPr id="4" name="Footer Placeholder 3"/>
          <p:cNvSpPr>
            <a:spLocks noGrp="1"/>
          </p:cNvSpPr>
          <p:nvPr>
            <p:ph type="ftr" sz="quarter" idx="11"/>
          </p:nvPr>
        </p:nvSpPr>
        <p:spPr/>
        <p:txBody>
          <a:bodyPr/>
          <a:lstStyle/>
          <a:p>
            <a:r>
              <a:rPr lang="en-US"/>
              <a:t>www.piloggroup.com</a:t>
            </a:r>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31747985"/>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PiLog Group</a:t>
            </a:r>
          </a:p>
        </p:txBody>
      </p:sp>
      <p:sp>
        <p:nvSpPr>
          <p:cNvPr id="3" name="Footer Placeholder 2"/>
          <p:cNvSpPr>
            <a:spLocks noGrp="1"/>
          </p:cNvSpPr>
          <p:nvPr>
            <p:ph type="ftr" sz="quarter" idx="11"/>
          </p:nvPr>
        </p:nvSpPr>
        <p:spPr/>
        <p:txBody>
          <a:bodyPr/>
          <a:lstStyle/>
          <a:p>
            <a:r>
              <a:rPr lang="en-US"/>
              <a:t>www.piloggroup.com</a:t>
            </a:r>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89121606"/>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PiLog Group</a:t>
            </a:r>
          </a:p>
        </p:txBody>
      </p:sp>
      <p:sp>
        <p:nvSpPr>
          <p:cNvPr id="6" name="Footer Placeholder 5"/>
          <p:cNvSpPr>
            <a:spLocks noGrp="1"/>
          </p:cNvSpPr>
          <p:nvPr>
            <p:ph type="ftr" sz="quarter" idx="11"/>
          </p:nvPr>
        </p:nvSpPr>
        <p:spPr/>
        <p:txBody>
          <a:bodyPr/>
          <a:lstStyle/>
          <a:p>
            <a:r>
              <a:rPr lang="en-US"/>
              <a:t>www.piloggroup.com</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244836209"/>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PiLog Group</a:t>
            </a:r>
          </a:p>
        </p:txBody>
      </p:sp>
      <p:sp>
        <p:nvSpPr>
          <p:cNvPr id="6" name="Footer Placeholder 5"/>
          <p:cNvSpPr>
            <a:spLocks noGrp="1"/>
          </p:cNvSpPr>
          <p:nvPr>
            <p:ph type="ftr" sz="quarter" idx="11"/>
          </p:nvPr>
        </p:nvSpPr>
        <p:spPr/>
        <p:txBody>
          <a:bodyPr/>
          <a:lstStyle/>
          <a:p>
            <a:r>
              <a:rPr lang="en-US"/>
              <a:t>www.piloggroup.com</a:t>
            </a:r>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70673274"/>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06681933"/>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6731103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PiLog Group</a:t>
            </a:r>
          </a:p>
        </p:txBody>
      </p:sp>
      <p:sp>
        <p:nvSpPr>
          <p:cNvPr id="5" name="Footer Placeholder 4"/>
          <p:cNvSpPr>
            <a:spLocks noGrp="1"/>
          </p:cNvSpPr>
          <p:nvPr>
            <p:ph type="ftr" sz="quarter" idx="11"/>
          </p:nvPr>
        </p:nvSpPr>
        <p:spPr/>
        <p:txBody>
          <a:bodyPr/>
          <a:lstStyle/>
          <a:p>
            <a:r>
              <a:rPr lang="en-US"/>
              <a:t>www.piloggroup.com</a:t>
            </a:r>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053134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3A1C593-65D0-4073-BCC9-577B9352EA97}" type="datetimeFigureOut">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pic>
        <p:nvPicPr>
          <p:cNvPr id="2" name="Mask group" descr="preencoded.png"/>
          <p:cNvPicPr>
            <a:picLocks noChangeAspect="1"/>
          </p:cNvPicPr>
          <p:nvPr userDrawn="1"/>
        </p:nvPicPr>
        <p:blipFill>
          <a:blip r:embed="rId2"/>
          <a:srcRect/>
          <a:stretch>
            <a:fillRect/>
          </a:stretch>
        </p:blipFill>
        <p:spPr>
          <a:xfrm>
            <a:off x="0" y="0"/>
            <a:ext cx="12191365" cy="6858000"/>
          </a:xfrm>
          <a:prstGeom prst="rect">
            <a:avLst/>
          </a:prstGeom>
        </p:spPr>
      </p:pic>
    </p:spTree>
    <p:extLst>
      <p:ext uri="{BB962C8B-B14F-4D97-AF65-F5344CB8AC3E}">
        <p14:creationId xmlns:p14="http://schemas.microsoft.com/office/powerpoint/2010/main" val="27163840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10" name="Textplatzhalter 9"/>
          <p:cNvSpPr>
            <a:spLocks noGrp="1"/>
          </p:cNvSpPr>
          <p:nvPr>
            <p:ph type="body" sz="quarter" idx="15" hasCustomPrompt="1"/>
          </p:nvPr>
        </p:nvSpPr>
        <p:spPr bwMode="gray">
          <a:xfrm>
            <a:off x="593313" y="1373448"/>
            <a:ext cx="10979572" cy="4862370"/>
          </a:xfrm>
        </p:spPr>
        <p:txBody>
          <a:bodyPr/>
          <a:lstStyle/>
          <a:p>
            <a:pPr lvl="0"/>
            <a:r>
              <a:rPr lang="en-US" noProof="0"/>
              <a:t>A list</a:t>
            </a:r>
          </a:p>
          <a:p>
            <a:pPr lvl="1"/>
            <a:r>
              <a:rPr lang="en-US" noProof="0"/>
              <a:t>First item</a:t>
            </a:r>
          </a:p>
          <a:p>
            <a:pPr lvl="2"/>
            <a:r>
              <a:rPr lang="en-US" noProof="0"/>
              <a:t>Second item</a:t>
            </a:r>
          </a:p>
          <a:p>
            <a:pPr lvl="3"/>
            <a:r>
              <a:rPr lang="en-US" noProof="0"/>
              <a:t>Third item</a:t>
            </a:r>
          </a:p>
          <a:p>
            <a:pPr lvl="4"/>
            <a:r>
              <a:rPr lang="en-US" noProof="0"/>
              <a:t>Fourth item</a:t>
            </a:r>
          </a:p>
        </p:txBody>
      </p:sp>
      <p:sp>
        <p:nvSpPr>
          <p:cNvPr id="2" name="Titel 1"/>
          <p:cNvSpPr>
            <a:spLocks noGrp="1"/>
          </p:cNvSpPr>
          <p:nvPr>
            <p:ph type="title" hasCustomPrompt="1"/>
          </p:nvPr>
        </p:nvSpPr>
        <p:spPr bwMode="gray"/>
        <p:txBody>
          <a:bodyPr/>
          <a:lstStyle>
            <a:lvl1pPr>
              <a:defRPr/>
            </a:lvl1pPr>
          </a:lstStyle>
          <a:p>
            <a:r>
              <a:rPr lang="en-US" err="1"/>
              <a:t>TiTLE</a:t>
            </a:r>
            <a:endParaRPr lang="en-US"/>
          </a:p>
        </p:txBody>
      </p:sp>
      <p:sp>
        <p:nvSpPr>
          <p:cNvPr id="8" name="Untertitel 2"/>
          <p:cNvSpPr>
            <a:spLocks noGrp="1"/>
          </p:cNvSpPr>
          <p:nvPr>
            <p:ph type="subTitle" idx="14" hasCustomPrompt="1"/>
          </p:nvPr>
        </p:nvSpPr>
        <p:spPr bwMode="gray">
          <a:xfrm>
            <a:off x="600019" y="908530"/>
            <a:ext cx="10972866" cy="315478"/>
          </a:xfrm>
        </p:spPr>
        <p:txBody>
          <a:bodyPr/>
          <a:lstStyle>
            <a:lvl1pPr marL="0" indent="0" algn="l">
              <a:buNone/>
              <a:defRPr sz="1100">
                <a:solidFill>
                  <a:schemeClr val="bg1"/>
                </a:solidFill>
              </a:defRPr>
            </a:lvl1pPr>
            <a:lvl2pPr marL="0" indent="0" algn="l">
              <a:buNone/>
              <a:defRPr sz="1100">
                <a:solidFill>
                  <a:schemeClr val="bg1"/>
                </a:solidFill>
              </a:defRPr>
            </a:lvl2pPr>
            <a:lvl3pPr marL="0" indent="0" algn="l">
              <a:buNone/>
              <a:defRPr sz="1100">
                <a:solidFill>
                  <a:schemeClr val="bg1"/>
                </a:solidFill>
              </a:defRPr>
            </a:lvl3pPr>
            <a:lvl4pPr marL="1392" indent="0" algn="l">
              <a:buNone/>
              <a:defRPr sz="1100">
                <a:solidFill>
                  <a:schemeClr val="bg1"/>
                </a:solidFill>
              </a:defRPr>
            </a:lvl4pPr>
            <a:lvl5pPr marL="0" indent="0" algn="l">
              <a:buNone/>
              <a:defRPr sz="1100">
                <a:solidFill>
                  <a:schemeClr val="bg1"/>
                </a:solidFill>
              </a:defRPr>
            </a:lvl5pPr>
            <a:lvl6pPr marL="0" indent="0" algn="l">
              <a:buNone/>
              <a:defRPr sz="1100">
                <a:solidFill>
                  <a:schemeClr val="bg1"/>
                </a:solidFill>
              </a:defRPr>
            </a:lvl6pPr>
            <a:lvl7pPr marL="0" indent="0" algn="l">
              <a:buNone/>
              <a:defRPr sz="1100">
                <a:solidFill>
                  <a:schemeClr val="bg1"/>
                </a:solidFill>
              </a:defRPr>
            </a:lvl7pPr>
            <a:lvl8pPr marL="1392" indent="0" algn="l">
              <a:buNone/>
              <a:defRPr sz="1100">
                <a:solidFill>
                  <a:schemeClr val="bg1"/>
                </a:solidFill>
              </a:defRPr>
            </a:lvl8pPr>
            <a:lvl9pPr marL="0" indent="0" algn="l">
              <a:buNone/>
              <a:defRPr sz="1100">
                <a:solidFill>
                  <a:schemeClr val="bg1"/>
                </a:solidFill>
              </a:defRPr>
            </a:lvl9pPr>
          </a:lstStyle>
          <a:p>
            <a:pPr lvl="0"/>
            <a:r>
              <a:rPr lang="en-US"/>
              <a:t>Sub title</a:t>
            </a:r>
          </a:p>
        </p:txBody>
      </p:sp>
    </p:spTree>
    <p:extLst>
      <p:ext uri="{BB962C8B-B14F-4D97-AF65-F5344CB8AC3E}">
        <p14:creationId xmlns:p14="http://schemas.microsoft.com/office/powerpoint/2010/main" val="328245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3360" y="-297657"/>
            <a:ext cx="10515600" cy="1325563"/>
          </a:xfrm>
        </p:spPr>
        <p:txBody>
          <a:bodyPr>
            <a:normAutofit/>
          </a:bodyPr>
          <a:lstStyle>
            <a:lvl1pPr>
              <a:defRPr sz="2400">
                <a:latin typeface="Optima Regular"/>
              </a:defRPr>
            </a:lvl1p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pic>
        <p:nvPicPr>
          <p:cNvPr id="7" name="Picture 6" descr="A close up of a sign&#10;&#10;AI-generated content may be incorrect.">
            <a:extLst>
              <a:ext uri="{FF2B5EF4-FFF2-40B4-BE49-F238E27FC236}">
                <a16:creationId xmlns:a16="http://schemas.microsoft.com/office/drawing/2014/main" id="{878D80D2-09A6-C114-2EB9-C54D3C72AB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28960" y="20781"/>
            <a:ext cx="1463040" cy="344344"/>
          </a:xfrm>
          <a:prstGeom prst="rect">
            <a:avLst/>
          </a:prstGeom>
        </p:spPr>
      </p:pic>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4.png"/><Relationship Id="rId2" Type="http://schemas.openxmlformats.org/officeDocument/2006/relationships/slideLayout" Target="../slideLayouts/slideLayout30.xml"/><Relationship Id="rId16"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Optima Regular"/>
              </a:defRPr>
            </a:lvl1pPr>
          </a:lstStyle>
          <a:p>
            <a:fld id="{846CE7D5-CF57-46EF-B807-FDD0502418D4}" type="datetimeFigureOut">
              <a:rPr lang="en-US" smtClean="0"/>
              <a:pPr/>
              <a:t>4/4/2025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Optima Regular"/>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Optima Regular"/>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tima Regula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tima Regula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tima Regula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Regula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Regula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olor palette-02"/>
          <p:cNvPicPr>
            <a:picLocks noChangeAspect="1"/>
          </p:cNvPicPr>
          <p:nvPr userDrawn="1"/>
        </p:nvPicPr>
        <p:blipFill>
          <a:blip r:embed="rId17"/>
          <a:stretch>
            <a:fillRect/>
          </a:stretch>
        </p:blipFill>
        <p:spPr>
          <a:xfrm>
            <a:off x="-142240" y="6508115"/>
            <a:ext cx="12464415" cy="475615"/>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77800" y="6579235"/>
            <a:ext cx="2743200" cy="365125"/>
          </a:xfrm>
          <a:prstGeom prst="rect">
            <a:avLst/>
          </a:prstGeom>
        </p:spPr>
        <p:txBody>
          <a:bodyPr vert="horz" lIns="91440" tIns="45720" rIns="91440" bIns="45720" rtlCol="0" anchor="ctr"/>
          <a:lstStyle>
            <a:lvl1pPr algn="l">
              <a:defRPr sz="1200" b="1">
                <a:solidFill>
                  <a:srgbClr val="2D63AF"/>
                </a:solidFill>
                <a:latin typeface="Optima" charset="0"/>
                <a:cs typeface="Optima" charset="0"/>
              </a:defRPr>
            </a:lvl1pPr>
          </a:lstStyle>
          <a:p>
            <a:r>
              <a:rPr lang="en-US"/>
              <a:t>© PiLog Group</a:t>
            </a:r>
          </a:p>
        </p:txBody>
      </p:sp>
      <p:sp>
        <p:nvSpPr>
          <p:cNvPr id="5" name="Footer Placeholder 4"/>
          <p:cNvSpPr>
            <a:spLocks noGrp="1"/>
          </p:cNvSpPr>
          <p:nvPr>
            <p:ph type="ftr" sz="quarter" idx="3"/>
          </p:nvPr>
        </p:nvSpPr>
        <p:spPr>
          <a:xfrm>
            <a:off x="4038600" y="6579235"/>
            <a:ext cx="4114800" cy="365125"/>
          </a:xfrm>
          <a:prstGeom prst="rect">
            <a:avLst/>
          </a:prstGeom>
        </p:spPr>
        <p:txBody>
          <a:bodyPr vert="horz" lIns="91440" tIns="45720" rIns="91440" bIns="45720" rtlCol="0" anchor="ctr"/>
          <a:lstStyle>
            <a:lvl1pPr algn="ctr">
              <a:defRPr sz="1200" b="1">
                <a:solidFill>
                  <a:schemeClr val="bg1"/>
                </a:solidFill>
                <a:latin typeface="Optima" charset="0"/>
                <a:cs typeface="Optima" charset="0"/>
              </a:defRPr>
            </a:lvl1pPr>
          </a:lstStyle>
          <a:p>
            <a:r>
              <a:rPr lang="en-US"/>
              <a:t>www.piloggroup.com</a:t>
            </a:r>
          </a:p>
        </p:txBody>
      </p:sp>
      <p:sp>
        <p:nvSpPr>
          <p:cNvPr id="6" name="Slide Number Placeholder 5"/>
          <p:cNvSpPr>
            <a:spLocks noGrp="1"/>
          </p:cNvSpPr>
          <p:nvPr>
            <p:ph type="sldNum" sz="quarter" idx="4"/>
          </p:nvPr>
        </p:nvSpPr>
        <p:spPr>
          <a:xfrm>
            <a:off x="9254490" y="6579235"/>
            <a:ext cx="2743200" cy="365125"/>
          </a:xfrm>
          <a:prstGeom prst="rect">
            <a:avLst/>
          </a:prstGeom>
        </p:spPr>
        <p:txBody>
          <a:bodyPr vert="horz" lIns="91440" tIns="45720" rIns="91440" bIns="45720" rtlCol="0" anchor="ctr"/>
          <a:lstStyle>
            <a:lvl1pPr algn="r">
              <a:defRPr sz="1200" b="1">
                <a:solidFill>
                  <a:schemeClr val="bg1"/>
                </a:solidFill>
                <a:latin typeface="Optima" charset="0"/>
                <a:cs typeface="Optima" charset="0"/>
              </a:defRPr>
            </a:lvl1pPr>
          </a:lstStyle>
          <a:p>
            <a:fld id="{9B618960-8005-486C-9A75-10CB2AAC16F9}" type="slidenum">
              <a:rPr lang="en-US" smtClean="0"/>
              <a:t>‹#›</a:t>
            </a:fld>
            <a:endParaRPr lang="en-US"/>
          </a:p>
        </p:txBody>
      </p:sp>
      <p:pic>
        <p:nvPicPr>
          <p:cNvPr id="7" name="Picture Placeholder 18" descr="PiLog_Logo_New">
            <a:extLst>
              <a:ext uri="{FF2B5EF4-FFF2-40B4-BE49-F238E27FC236}">
                <a16:creationId xmlns:a16="http://schemas.microsoft.com/office/drawing/2014/main" id="{0BF992CD-2819-B8D4-1961-9B336CF828E1}"/>
              </a:ext>
            </a:extLst>
          </p:cNvPr>
          <p:cNvPicPr>
            <a:picLocks noChangeAspect="1"/>
          </p:cNvPicPr>
          <p:nvPr userDrawn="1"/>
        </p:nvPicPr>
        <p:blipFill>
          <a:blip r:embed="rId18"/>
          <a:stretch>
            <a:fillRect/>
          </a:stretch>
        </p:blipFill>
        <p:spPr>
          <a:xfrm>
            <a:off x="11309682" y="22398"/>
            <a:ext cx="859168" cy="278130"/>
          </a:xfrm>
          <a:prstGeom prst="rect">
            <a:avLst/>
          </a:prstGeom>
        </p:spPr>
      </p:pic>
    </p:spTree>
    <p:extLst>
      <p:ext uri="{BB962C8B-B14F-4D97-AF65-F5344CB8AC3E}">
        <p14:creationId xmlns:p14="http://schemas.microsoft.com/office/powerpoint/2010/main" val="1083267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724" r:id="rId15"/>
  </p:sldLayoutIdLst>
  <p:hf hdr="0"/>
  <p:txStyles>
    <p:title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6B4E9"/>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olor palette-02"/>
          <p:cNvPicPr>
            <a:picLocks noChangeAspect="1"/>
          </p:cNvPicPr>
          <p:nvPr userDrawn="1"/>
        </p:nvPicPr>
        <p:blipFill>
          <a:blip r:embed="rId16"/>
          <a:stretch>
            <a:fillRect/>
          </a:stretch>
        </p:blipFill>
        <p:spPr>
          <a:xfrm>
            <a:off x="-142240" y="6508115"/>
            <a:ext cx="12464415" cy="475615"/>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77800" y="6579235"/>
            <a:ext cx="2743200" cy="365125"/>
          </a:xfrm>
          <a:prstGeom prst="rect">
            <a:avLst/>
          </a:prstGeom>
        </p:spPr>
        <p:txBody>
          <a:bodyPr vert="horz" lIns="91440" tIns="45720" rIns="91440" bIns="45720" rtlCol="0" anchor="ctr"/>
          <a:lstStyle>
            <a:lvl1pPr algn="l">
              <a:defRPr sz="1200" b="1">
                <a:solidFill>
                  <a:srgbClr val="2D63AF"/>
                </a:solidFill>
                <a:latin typeface="Optima" charset="0"/>
                <a:cs typeface="Optima" charset="0"/>
              </a:defRPr>
            </a:lvl1pPr>
          </a:lstStyle>
          <a:p>
            <a:r>
              <a:rPr lang="en-US"/>
              <a:t>© PiLog Group</a:t>
            </a:r>
          </a:p>
        </p:txBody>
      </p:sp>
      <p:sp>
        <p:nvSpPr>
          <p:cNvPr id="5" name="Footer Placeholder 4"/>
          <p:cNvSpPr>
            <a:spLocks noGrp="1"/>
          </p:cNvSpPr>
          <p:nvPr>
            <p:ph type="ftr" sz="quarter" idx="3"/>
          </p:nvPr>
        </p:nvSpPr>
        <p:spPr>
          <a:xfrm>
            <a:off x="4038600" y="6579235"/>
            <a:ext cx="4114800" cy="365125"/>
          </a:xfrm>
          <a:prstGeom prst="rect">
            <a:avLst/>
          </a:prstGeom>
        </p:spPr>
        <p:txBody>
          <a:bodyPr vert="horz" lIns="91440" tIns="45720" rIns="91440" bIns="45720" rtlCol="0" anchor="ctr"/>
          <a:lstStyle>
            <a:lvl1pPr algn="ctr">
              <a:defRPr sz="1200" b="1">
                <a:solidFill>
                  <a:schemeClr val="bg1"/>
                </a:solidFill>
                <a:latin typeface="Optima" charset="0"/>
                <a:cs typeface="Optima" charset="0"/>
              </a:defRPr>
            </a:lvl1pPr>
          </a:lstStyle>
          <a:p>
            <a:r>
              <a:rPr lang="en-US"/>
              <a:t>www.piloggroup.com</a:t>
            </a:r>
          </a:p>
        </p:txBody>
      </p:sp>
      <p:sp>
        <p:nvSpPr>
          <p:cNvPr id="6" name="Slide Number Placeholder 5"/>
          <p:cNvSpPr>
            <a:spLocks noGrp="1"/>
          </p:cNvSpPr>
          <p:nvPr>
            <p:ph type="sldNum" sz="quarter" idx="4"/>
          </p:nvPr>
        </p:nvSpPr>
        <p:spPr>
          <a:xfrm>
            <a:off x="9254490" y="6579235"/>
            <a:ext cx="2743200" cy="365125"/>
          </a:xfrm>
          <a:prstGeom prst="rect">
            <a:avLst/>
          </a:prstGeom>
        </p:spPr>
        <p:txBody>
          <a:bodyPr vert="horz" lIns="91440" tIns="45720" rIns="91440" bIns="45720" rtlCol="0" anchor="ctr"/>
          <a:lstStyle>
            <a:lvl1pPr algn="r">
              <a:defRPr sz="1200" b="1">
                <a:solidFill>
                  <a:schemeClr val="bg1"/>
                </a:solidFill>
                <a:latin typeface="Optima" charset="0"/>
                <a:cs typeface="Optima" charset="0"/>
              </a:defRPr>
            </a:lvl1pPr>
          </a:lstStyle>
          <a:p>
            <a:fld id="{9B618960-8005-486C-9A75-10CB2AAC16F9}" type="slidenum">
              <a:rPr lang="en-US" smtClean="0"/>
              <a:t>‹#›</a:t>
            </a:fld>
            <a:endParaRPr lang="en-US"/>
          </a:p>
        </p:txBody>
      </p:sp>
      <p:pic>
        <p:nvPicPr>
          <p:cNvPr id="7" name="Picture Placeholder 18" descr="PiLog_Logo_New">
            <a:extLst>
              <a:ext uri="{FF2B5EF4-FFF2-40B4-BE49-F238E27FC236}">
                <a16:creationId xmlns:a16="http://schemas.microsoft.com/office/drawing/2014/main" id="{0BF992CD-2819-B8D4-1961-9B336CF828E1}"/>
              </a:ext>
            </a:extLst>
          </p:cNvPr>
          <p:cNvPicPr>
            <a:picLocks noChangeAspect="1"/>
          </p:cNvPicPr>
          <p:nvPr userDrawn="1"/>
        </p:nvPicPr>
        <p:blipFill>
          <a:blip r:embed="rId17"/>
          <a:stretch>
            <a:fillRect/>
          </a:stretch>
        </p:blipFill>
        <p:spPr>
          <a:xfrm>
            <a:off x="11309682" y="22398"/>
            <a:ext cx="859168" cy="278130"/>
          </a:xfrm>
          <a:prstGeom prst="rect">
            <a:avLst/>
          </a:prstGeom>
        </p:spPr>
      </p:pic>
    </p:spTree>
    <p:extLst>
      <p:ext uri="{BB962C8B-B14F-4D97-AF65-F5344CB8AC3E}">
        <p14:creationId xmlns:p14="http://schemas.microsoft.com/office/powerpoint/2010/main" val="331825825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p:txStyles>
    <p:title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6B4E9"/>
          </a:solidFill>
          <a:latin typeface="Optima" charset="0"/>
          <a:ea typeface="+mn-ea"/>
          <a:cs typeface="Optima"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6B4E9"/>
          </a:solidFill>
          <a:latin typeface="Optima" charset="0"/>
          <a:ea typeface="+mn-ea"/>
          <a:cs typeface="Optim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6B4E9"/>
          </a:solidFill>
          <a:latin typeface="Optima" charset="0"/>
          <a:ea typeface="+mn-ea"/>
          <a:cs typeface="Optim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6B4E9"/>
          </a:solidFill>
          <a:latin typeface="Optima" charset="0"/>
          <a:ea typeface="+mn-ea"/>
          <a:cs typeface="Optim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loggroup.com/data-quality-fuels-ai-excellence.php"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0.xml"/><Relationship Id="rId5" Type="http://schemas.openxmlformats.org/officeDocument/2006/relationships/image" Target="../media/image350.png"/><Relationship Id="rId4" Type="http://schemas.openxmlformats.org/officeDocument/2006/relationships/image" Target="../media/image8.svg"/></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0.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8.svg"/></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0.xml"/><Relationship Id="rId5" Type="http://schemas.openxmlformats.org/officeDocument/2006/relationships/image" Target="../media/image353.png"/><Relationship Id="rId4" Type="http://schemas.openxmlformats.org/officeDocument/2006/relationships/image" Target="../media/image8.svg"/></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0.xml"/><Relationship Id="rId5" Type="http://schemas.openxmlformats.org/officeDocument/2006/relationships/image" Target="../media/image354.png"/><Relationship Id="rId4" Type="http://schemas.openxmlformats.org/officeDocument/2006/relationships/image" Target="../media/image8.sv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8" Type="http://schemas.openxmlformats.org/officeDocument/2006/relationships/image" Target="../media/image359.png"/><Relationship Id="rId3" Type="http://schemas.microsoft.com/office/2018/10/relationships/comments" Target="../comments/modernComment_7FF64C31_5C5FA88.xml"/><Relationship Id="rId7" Type="http://schemas.openxmlformats.org/officeDocument/2006/relationships/image" Target="../media/image358.png"/><Relationship Id="rId2" Type="http://schemas.openxmlformats.org/officeDocument/2006/relationships/notesSlide" Target="../notesSlides/notesSlide58.xml"/><Relationship Id="rId1" Type="http://schemas.openxmlformats.org/officeDocument/2006/relationships/slideLayout" Target="../slideLayouts/slideLayout20.xml"/><Relationship Id="rId6" Type="http://schemas.openxmlformats.org/officeDocument/2006/relationships/image" Target="../media/image357.png"/><Relationship Id="rId5" Type="http://schemas.openxmlformats.org/officeDocument/2006/relationships/image" Target="../media/image356.png"/><Relationship Id="rId10" Type="http://schemas.openxmlformats.org/officeDocument/2006/relationships/image" Target="../media/image8.svg"/><Relationship Id="rId4" Type="http://schemas.openxmlformats.org/officeDocument/2006/relationships/image" Target="../media/image355.png"/><Relationship Id="rId9"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microsoft.com/office/2018/10/relationships/comments" Target="../comments/modernComment_F64C53_0.xml"/><Relationship Id="rId2" Type="http://schemas.openxmlformats.org/officeDocument/2006/relationships/notesSlide" Target="../notesSlides/notesSlide59.xml"/><Relationship Id="rId1" Type="http://schemas.openxmlformats.org/officeDocument/2006/relationships/slideLayout" Target="../slideLayouts/slideLayout2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60.png"/></Relationships>
</file>

<file path=ppt/slides/_rels/slide10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361.png"/></Relationships>
</file>

<file path=ppt/slides/_rels/slide108.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365.png"/><Relationship Id="rId11" Type="http://schemas.openxmlformats.org/officeDocument/2006/relationships/image" Target="../media/image8.svg"/><Relationship Id="rId5" Type="http://schemas.openxmlformats.org/officeDocument/2006/relationships/image" Target="../media/image364.png"/><Relationship Id="rId10" Type="http://schemas.openxmlformats.org/officeDocument/2006/relationships/image" Target="../media/image7.png"/><Relationship Id="rId4" Type="http://schemas.openxmlformats.org/officeDocument/2006/relationships/image" Target="../media/image363.png"/><Relationship Id="rId9" Type="http://schemas.openxmlformats.org/officeDocument/2006/relationships/image" Target="../media/image368.png"/></Relationships>
</file>

<file path=ppt/slides/_rels/slide109.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292.png"/><Relationship Id="rId3" Type="http://schemas.openxmlformats.org/officeDocument/2006/relationships/image" Target="../media/image7.png"/><Relationship Id="rId7" Type="http://schemas.openxmlformats.org/officeDocument/2006/relationships/image" Target="../media/image255.jpeg"/><Relationship Id="rId12" Type="http://schemas.microsoft.com/office/2007/relationships/hdphoto" Target="../media/hdphoto12.wdp"/><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microsoft.com/office/2007/relationships/hdphoto" Target="../media/hdphoto8.wdp"/><Relationship Id="rId11" Type="http://schemas.openxmlformats.org/officeDocument/2006/relationships/image" Target="../media/image256.jpeg"/><Relationship Id="rId5" Type="http://schemas.openxmlformats.org/officeDocument/2006/relationships/image" Target="../media/image254.jpeg"/><Relationship Id="rId10" Type="http://schemas.microsoft.com/office/2007/relationships/hdphoto" Target="../media/hdphoto11.wdp"/><Relationship Id="rId4" Type="http://schemas.openxmlformats.org/officeDocument/2006/relationships/image" Target="../media/image8.svg"/><Relationship Id="rId9"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369.png"/></Relationships>
</file>

<file path=ppt/slides/_rels/slide111.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375.png"/><Relationship Id="rId18" Type="http://schemas.openxmlformats.org/officeDocument/2006/relationships/image" Target="../media/image380.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74.png"/><Relationship Id="rId17" Type="http://schemas.openxmlformats.org/officeDocument/2006/relationships/image" Target="../media/image379.png"/><Relationship Id="rId2" Type="http://schemas.openxmlformats.org/officeDocument/2006/relationships/notesSlide" Target="../notesSlides/notesSlide62.xml"/><Relationship Id="rId16" Type="http://schemas.openxmlformats.org/officeDocument/2006/relationships/image" Target="../media/image378.png"/><Relationship Id="rId20" Type="http://schemas.openxmlformats.org/officeDocument/2006/relationships/image" Target="../media/image8.svg"/><Relationship Id="rId1" Type="http://schemas.openxmlformats.org/officeDocument/2006/relationships/slideLayout" Target="../slideLayouts/slideLayout16.xml"/><Relationship Id="rId6" Type="http://schemas.openxmlformats.org/officeDocument/2006/relationships/diagramColors" Target="../diagrams/colors4.xml"/><Relationship Id="rId11" Type="http://schemas.openxmlformats.org/officeDocument/2006/relationships/image" Target="../media/image373.png"/><Relationship Id="rId5" Type="http://schemas.openxmlformats.org/officeDocument/2006/relationships/diagramQuickStyle" Target="../diagrams/quickStyle4.xml"/><Relationship Id="rId15" Type="http://schemas.openxmlformats.org/officeDocument/2006/relationships/image" Target="../media/image377.png"/><Relationship Id="rId10" Type="http://schemas.openxmlformats.org/officeDocument/2006/relationships/image" Target="../media/image372.png"/><Relationship Id="rId19" Type="http://schemas.openxmlformats.org/officeDocument/2006/relationships/image" Target="../media/image7.png"/><Relationship Id="rId4" Type="http://schemas.openxmlformats.org/officeDocument/2006/relationships/diagramLayout" Target="../diagrams/layout4.xml"/><Relationship Id="rId9" Type="http://schemas.openxmlformats.org/officeDocument/2006/relationships/image" Target="../media/image371.png"/><Relationship Id="rId14" Type="http://schemas.openxmlformats.org/officeDocument/2006/relationships/image" Target="../media/image376.png"/></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7FF64DE5_7D3890E7.xml"/><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113.xml.rels><?xml version="1.0" encoding="UTF-8" standalone="yes"?>
<Relationships xmlns="http://schemas.openxmlformats.org/package/2006/relationships"><Relationship Id="rId8" Type="http://schemas.openxmlformats.org/officeDocument/2006/relationships/image" Target="../media/image387.svg"/><Relationship Id="rId13" Type="http://schemas.openxmlformats.org/officeDocument/2006/relationships/image" Target="../media/image392.png"/><Relationship Id="rId3" Type="http://schemas.openxmlformats.org/officeDocument/2006/relationships/image" Target="../media/image382.svg"/><Relationship Id="rId7" Type="http://schemas.openxmlformats.org/officeDocument/2006/relationships/image" Target="../media/image386.png"/><Relationship Id="rId12" Type="http://schemas.openxmlformats.org/officeDocument/2006/relationships/image" Target="../media/image391.svg"/><Relationship Id="rId2" Type="http://schemas.openxmlformats.org/officeDocument/2006/relationships/image" Target="../media/image381.png"/><Relationship Id="rId16" Type="http://schemas.openxmlformats.org/officeDocument/2006/relationships/image" Target="../media/image8.svg"/><Relationship Id="rId1" Type="http://schemas.openxmlformats.org/officeDocument/2006/relationships/slideLayout" Target="../slideLayouts/slideLayout20.xml"/><Relationship Id="rId6" Type="http://schemas.openxmlformats.org/officeDocument/2006/relationships/image" Target="../media/image385.svg"/><Relationship Id="rId11" Type="http://schemas.openxmlformats.org/officeDocument/2006/relationships/image" Target="../media/image390.png"/><Relationship Id="rId5" Type="http://schemas.openxmlformats.org/officeDocument/2006/relationships/image" Target="../media/image384.png"/><Relationship Id="rId15" Type="http://schemas.openxmlformats.org/officeDocument/2006/relationships/image" Target="../media/image7.png"/><Relationship Id="rId10" Type="http://schemas.openxmlformats.org/officeDocument/2006/relationships/image" Target="../media/image389.svg"/><Relationship Id="rId4" Type="http://schemas.openxmlformats.org/officeDocument/2006/relationships/image" Target="../media/image383.png"/><Relationship Id="rId9" Type="http://schemas.openxmlformats.org/officeDocument/2006/relationships/image" Target="../media/image388.png"/><Relationship Id="rId14" Type="http://schemas.openxmlformats.org/officeDocument/2006/relationships/image" Target="../media/image393.svg"/></Relationships>
</file>

<file path=ppt/slides/_rels/slide1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1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96.png"/></Relationships>
</file>

<file path=ppt/slides/_rels/slide11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16.xml"/><Relationship Id="rId5" Type="http://schemas.openxmlformats.org/officeDocument/2006/relationships/image" Target="../media/image8.sv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63.xml"/><Relationship Id="rId1" Type="http://schemas.openxmlformats.org/officeDocument/2006/relationships/slideLayout" Target="../slideLayouts/slideLayout16.xml"/><Relationship Id="rId5" Type="http://schemas.openxmlformats.org/officeDocument/2006/relationships/image" Target="../media/image8.svg"/><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8" Type="http://schemas.openxmlformats.org/officeDocument/2006/relationships/image" Target="../media/image404.svg"/><Relationship Id="rId13" Type="http://schemas.openxmlformats.org/officeDocument/2006/relationships/image" Target="../media/image409.png"/><Relationship Id="rId18" Type="http://schemas.openxmlformats.org/officeDocument/2006/relationships/image" Target="../media/image414.png"/><Relationship Id="rId3" Type="http://schemas.openxmlformats.org/officeDocument/2006/relationships/image" Target="../media/image8.svg"/><Relationship Id="rId7" Type="http://schemas.openxmlformats.org/officeDocument/2006/relationships/image" Target="../media/image403.png"/><Relationship Id="rId12" Type="http://schemas.openxmlformats.org/officeDocument/2006/relationships/image" Target="../media/image408.svg"/><Relationship Id="rId17" Type="http://schemas.openxmlformats.org/officeDocument/2006/relationships/image" Target="../media/image413.png"/><Relationship Id="rId2" Type="http://schemas.openxmlformats.org/officeDocument/2006/relationships/image" Target="../media/image7.png"/><Relationship Id="rId16" Type="http://schemas.openxmlformats.org/officeDocument/2006/relationships/image" Target="../media/image412.png"/><Relationship Id="rId20" Type="http://schemas.openxmlformats.org/officeDocument/2006/relationships/image" Target="../media/image416.svg"/><Relationship Id="rId1" Type="http://schemas.openxmlformats.org/officeDocument/2006/relationships/slideLayout" Target="../slideLayouts/slideLayout15.xml"/><Relationship Id="rId6" Type="http://schemas.openxmlformats.org/officeDocument/2006/relationships/image" Target="../media/image402.png"/><Relationship Id="rId11" Type="http://schemas.openxmlformats.org/officeDocument/2006/relationships/image" Target="../media/image407.png"/><Relationship Id="rId5" Type="http://schemas.openxmlformats.org/officeDocument/2006/relationships/image" Target="../media/image401.png"/><Relationship Id="rId15" Type="http://schemas.openxmlformats.org/officeDocument/2006/relationships/image" Target="../media/image411.png"/><Relationship Id="rId10" Type="http://schemas.openxmlformats.org/officeDocument/2006/relationships/image" Target="../media/image406.png"/><Relationship Id="rId19" Type="http://schemas.openxmlformats.org/officeDocument/2006/relationships/image" Target="../media/image415.png"/><Relationship Id="rId4" Type="http://schemas.openxmlformats.org/officeDocument/2006/relationships/image" Target="../media/image400.png"/><Relationship Id="rId9" Type="http://schemas.openxmlformats.org/officeDocument/2006/relationships/image" Target="../media/image405.png"/><Relationship Id="rId14" Type="http://schemas.openxmlformats.org/officeDocument/2006/relationships/image" Target="../media/image410.sv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1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notesSlide" Target="../notesSlides/notesSlide65.xml"/><Relationship Id="rId1" Type="http://schemas.openxmlformats.org/officeDocument/2006/relationships/slideLayout" Target="../slideLayouts/slideLayout4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 Id="rId9" Type="http://schemas.openxmlformats.org/officeDocument/2006/relationships/image" Target="../media/image8.svg"/></Relationships>
</file>

<file path=ppt/slides/_rels/slide1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23.png"/><Relationship Id="rId7" Type="http://schemas.openxmlformats.org/officeDocument/2006/relationships/diagramColors" Target="../diagrams/colors5.xml"/><Relationship Id="rId2" Type="http://schemas.openxmlformats.org/officeDocument/2006/relationships/image" Target="../media/image422.png"/><Relationship Id="rId1" Type="http://schemas.openxmlformats.org/officeDocument/2006/relationships/slideLayout" Target="../slideLayouts/slideLayout15.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8.svg"/><Relationship Id="rId4" Type="http://schemas.openxmlformats.org/officeDocument/2006/relationships/diagramData" Target="../diagrams/data5.xml"/><Relationship Id="rId9" Type="http://schemas.openxmlformats.org/officeDocument/2006/relationships/image" Target="../media/image7.png"/></Relationships>
</file>

<file path=ppt/slides/_rels/slide123.xml.rels><?xml version="1.0" encoding="UTF-8" standalone="yes"?>
<Relationships xmlns="http://schemas.openxmlformats.org/package/2006/relationships"><Relationship Id="rId8" Type="http://schemas.openxmlformats.org/officeDocument/2006/relationships/image" Target="../media/image425.png"/><Relationship Id="rId13" Type="http://schemas.openxmlformats.org/officeDocument/2006/relationships/image" Target="../media/image430.jpeg"/><Relationship Id="rId3" Type="http://schemas.openxmlformats.org/officeDocument/2006/relationships/diagramLayout" Target="../diagrams/layout6.xml"/><Relationship Id="rId7" Type="http://schemas.openxmlformats.org/officeDocument/2006/relationships/image" Target="../media/image424.png"/><Relationship Id="rId12" Type="http://schemas.openxmlformats.org/officeDocument/2006/relationships/image" Target="../media/image429.png"/><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11" Type="http://schemas.openxmlformats.org/officeDocument/2006/relationships/image" Target="../media/image428.jpeg"/><Relationship Id="rId5" Type="http://schemas.openxmlformats.org/officeDocument/2006/relationships/diagramColors" Target="../diagrams/colors6.xml"/><Relationship Id="rId10" Type="http://schemas.openxmlformats.org/officeDocument/2006/relationships/image" Target="../media/image427.png"/><Relationship Id="rId4" Type="http://schemas.openxmlformats.org/officeDocument/2006/relationships/diagramQuickStyle" Target="../diagrams/quickStyle6.xml"/><Relationship Id="rId9" Type="http://schemas.openxmlformats.org/officeDocument/2006/relationships/image" Target="../media/image426.png"/></Relationships>
</file>

<file path=ppt/slides/_rels/slide124.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image" Target="../media/image179.png"/><Relationship Id="rId3" Type="http://schemas.openxmlformats.org/officeDocument/2006/relationships/diagramLayout" Target="../diagrams/layout7.xml"/><Relationship Id="rId7" Type="http://schemas.openxmlformats.org/officeDocument/2006/relationships/image" Target="../media/image431.png"/><Relationship Id="rId12" Type="http://schemas.openxmlformats.org/officeDocument/2006/relationships/image" Target="../media/image436.jpeg"/><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11" Type="http://schemas.openxmlformats.org/officeDocument/2006/relationships/image" Target="../media/image435.png"/><Relationship Id="rId5" Type="http://schemas.openxmlformats.org/officeDocument/2006/relationships/diagramColors" Target="../diagrams/colors7.xml"/><Relationship Id="rId10" Type="http://schemas.openxmlformats.org/officeDocument/2006/relationships/image" Target="../media/image434.png"/><Relationship Id="rId4" Type="http://schemas.openxmlformats.org/officeDocument/2006/relationships/diagramQuickStyle" Target="../diagrams/quickStyle7.xml"/><Relationship Id="rId9" Type="http://schemas.openxmlformats.org/officeDocument/2006/relationships/image" Target="../media/image433.png"/></Relationships>
</file>

<file path=ppt/slides/_rels/slide125.xml.rels><?xml version="1.0" encoding="UTF-8" standalone="yes"?>
<Relationships xmlns="http://schemas.openxmlformats.org/package/2006/relationships"><Relationship Id="rId8" Type="http://schemas.openxmlformats.org/officeDocument/2006/relationships/image" Target="../media/image442.png"/><Relationship Id="rId13" Type="http://schemas.openxmlformats.org/officeDocument/2006/relationships/image" Target="../media/image8.svg"/><Relationship Id="rId3" Type="http://schemas.openxmlformats.org/officeDocument/2006/relationships/image" Target="../media/image437.png"/><Relationship Id="rId7" Type="http://schemas.openxmlformats.org/officeDocument/2006/relationships/image" Target="../media/image441.png"/><Relationship Id="rId12" Type="http://schemas.openxmlformats.org/officeDocument/2006/relationships/image" Target="../media/image7.png"/><Relationship Id="rId2" Type="http://schemas.openxmlformats.org/officeDocument/2006/relationships/slideLayout" Target="../slideLayouts/slideLayout28.xml"/><Relationship Id="rId1" Type="http://schemas.openxmlformats.org/officeDocument/2006/relationships/tags" Target="../tags/tag172.xml"/><Relationship Id="rId6" Type="http://schemas.openxmlformats.org/officeDocument/2006/relationships/image" Target="../media/image440.png"/><Relationship Id="rId11" Type="http://schemas.openxmlformats.org/officeDocument/2006/relationships/chart" Target="../charts/chart9.xml"/><Relationship Id="rId5" Type="http://schemas.openxmlformats.org/officeDocument/2006/relationships/image" Target="../media/image439.png"/><Relationship Id="rId10" Type="http://schemas.openxmlformats.org/officeDocument/2006/relationships/image" Target="../media/image444.png"/><Relationship Id="rId4" Type="http://schemas.openxmlformats.org/officeDocument/2006/relationships/image" Target="../media/image438.png"/><Relationship Id="rId9" Type="http://schemas.openxmlformats.org/officeDocument/2006/relationships/image" Target="../media/image443.png"/></Relationships>
</file>

<file path=ppt/slides/_rels/slide126.xml.rels><?xml version="1.0" encoding="UTF-8" standalone="yes"?>
<Relationships xmlns="http://schemas.openxmlformats.org/package/2006/relationships"><Relationship Id="rId8" Type="http://schemas.openxmlformats.org/officeDocument/2006/relationships/image" Target="../media/image448.png"/><Relationship Id="rId13" Type="http://schemas.openxmlformats.org/officeDocument/2006/relationships/image" Target="../media/image453.png"/><Relationship Id="rId3" Type="http://schemas.openxmlformats.org/officeDocument/2006/relationships/image" Target="../media/image179.png"/><Relationship Id="rId7" Type="http://schemas.openxmlformats.org/officeDocument/2006/relationships/image" Target="../media/image447.png"/><Relationship Id="rId12" Type="http://schemas.openxmlformats.org/officeDocument/2006/relationships/image" Target="../media/image452.png"/><Relationship Id="rId17" Type="http://schemas.openxmlformats.org/officeDocument/2006/relationships/image" Target="../media/image8.svg"/><Relationship Id="rId2" Type="http://schemas.openxmlformats.org/officeDocument/2006/relationships/image" Target="../media/image442.png"/><Relationship Id="rId16"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446.png"/><Relationship Id="rId11" Type="http://schemas.openxmlformats.org/officeDocument/2006/relationships/image" Target="../media/image451.png"/><Relationship Id="rId5" Type="http://schemas.openxmlformats.org/officeDocument/2006/relationships/image" Target="../media/image444.png"/><Relationship Id="rId15" Type="http://schemas.openxmlformats.org/officeDocument/2006/relationships/image" Target="../media/image455.png"/><Relationship Id="rId10" Type="http://schemas.openxmlformats.org/officeDocument/2006/relationships/image" Target="../media/image450.png"/><Relationship Id="rId4" Type="http://schemas.openxmlformats.org/officeDocument/2006/relationships/image" Target="../media/image445.png"/><Relationship Id="rId9" Type="http://schemas.openxmlformats.org/officeDocument/2006/relationships/image" Target="../media/image449.png"/><Relationship Id="rId14" Type="http://schemas.openxmlformats.org/officeDocument/2006/relationships/image" Target="../media/image454.png"/></Relationships>
</file>

<file path=ppt/slides/_rels/slide12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chart" Target="../charts/chart13.xml"/><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28.xml.rels><?xml version="1.0" encoding="UTF-8" standalone="yes"?>
<Relationships xmlns="http://schemas.openxmlformats.org/package/2006/relationships"><Relationship Id="rId8" Type="http://schemas.openxmlformats.org/officeDocument/2006/relationships/image" Target="../media/image462.png"/><Relationship Id="rId13" Type="http://schemas.microsoft.com/office/2007/relationships/diagramDrawing" Target="../diagrams/drawing8.xml"/><Relationship Id="rId18" Type="http://schemas.openxmlformats.org/officeDocument/2006/relationships/image" Target="../media/image439.png"/><Relationship Id="rId3" Type="http://schemas.openxmlformats.org/officeDocument/2006/relationships/image" Target="../media/image457.png"/><Relationship Id="rId7" Type="http://schemas.openxmlformats.org/officeDocument/2006/relationships/image" Target="../media/image461.png"/><Relationship Id="rId12" Type="http://schemas.openxmlformats.org/officeDocument/2006/relationships/diagramColors" Target="../diagrams/colors8.xml"/><Relationship Id="rId17" Type="http://schemas.openxmlformats.org/officeDocument/2006/relationships/image" Target="../media/image463.png"/><Relationship Id="rId2" Type="http://schemas.openxmlformats.org/officeDocument/2006/relationships/image" Target="../media/image456.png"/><Relationship Id="rId16" Type="http://schemas.openxmlformats.org/officeDocument/2006/relationships/image" Target="../media/image437.png"/><Relationship Id="rId1" Type="http://schemas.openxmlformats.org/officeDocument/2006/relationships/slideLayout" Target="../slideLayouts/slideLayout16.xml"/><Relationship Id="rId6" Type="http://schemas.openxmlformats.org/officeDocument/2006/relationships/image" Target="../media/image460.png"/><Relationship Id="rId11" Type="http://schemas.openxmlformats.org/officeDocument/2006/relationships/diagramQuickStyle" Target="../diagrams/quickStyle8.xml"/><Relationship Id="rId5" Type="http://schemas.openxmlformats.org/officeDocument/2006/relationships/image" Target="../media/image459.png"/><Relationship Id="rId15" Type="http://schemas.openxmlformats.org/officeDocument/2006/relationships/image" Target="../media/image8.svg"/><Relationship Id="rId10" Type="http://schemas.openxmlformats.org/officeDocument/2006/relationships/diagramLayout" Target="../diagrams/layout8.xml"/><Relationship Id="rId19" Type="http://schemas.openxmlformats.org/officeDocument/2006/relationships/image" Target="../media/image464.png"/><Relationship Id="rId4" Type="http://schemas.openxmlformats.org/officeDocument/2006/relationships/image" Target="../media/image458.png"/><Relationship Id="rId9" Type="http://schemas.openxmlformats.org/officeDocument/2006/relationships/diagramData" Target="../diagrams/data8.xml"/><Relationship Id="rId14" Type="http://schemas.openxmlformats.org/officeDocument/2006/relationships/image" Target="../media/image7.png"/></Relationships>
</file>

<file path=ppt/slides/_rels/slide129.xml.rels><?xml version="1.0" encoding="UTF-8" standalone="yes"?>
<Relationships xmlns="http://schemas.openxmlformats.org/package/2006/relationships"><Relationship Id="rId3" Type="http://schemas.openxmlformats.org/officeDocument/2006/relationships/chart" Target="../charts/chart15.xml"/><Relationship Id="rId7" Type="http://schemas.openxmlformats.org/officeDocument/2006/relationships/image" Target="../media/image8.svg"/><Relationship Id="rId2" Type="http://schemas.openxmlformats.org/officeDocument/2006/relationships/chart" Target="../charts/chart14.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chart" Target="../charts/chart17.xml"/><Relationship Id="rId4" Type="http://schemas.openxmlformats.org/officeDocument/2006/relationships/chart" Target="../charts/char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8.svg"/><Relationship Id="rId7" Type="http://schemas.openxmlformats.org/officeDocument/2006/relationships/diagramData" Target="../diagrams/data9.xml"/><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466.png"/><Relationship Id="rId11" Type="http://schemas.microsoft.com/office/2007/relationships/diagramDrawing" Target="../diagrams/drawing9.xml"/><Relationship Id="rId5" Type="http://schemas.openxmlformats.org/officeDocument/2006/relationships/image" Target="../media/image295.png"/><Relationship Id="rId10" Type="http://schemas.openxmlformats.org/officeDocument/2006/relationships/diagramColors" Target="../diagrams/colors9.xml"/><Relationship Id="rId4" Type="http://schemas.openxmlformats.org/officeDocument/2006/relationships/image" Target="../media/image465.png"/><Relationship Id="rId9" Type="http://schemas.openxmlformats.org/officeDocument/2006/relationships/diagramQuickStyle" Target="../diagrams/quickStyle9.xml"/></Relationships>
</file>

<file path=ppt/slides/_rels/slide13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66.xml"/><Relationship Id="rId1" Type="http://schemas.openxmlformats.org/officeDocument/2006/relationships/slideLayout" Target="../slideLayouts/slideLayout16.xml"/><Relationship Id="rId5" Type="http://schemas.openxmlformats.org/officeDocument/2006/relationships/image" Target="../media/image8.svg"/><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7.png"/><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1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png"/><Relationship Id="rId1" Type="http://schemas.openxmlformats.org/officeDocument/2006/relationships/slideLayout" Target="../slideLayouts/slideLayout15.xml"/><Relationship Id="rId5" Type="http://schemas.openxmlformats.org/officeDocument/2006/relationships/image" Target="../media/image8.svg"/><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1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72.png"/></Relationships>
</file>

<file path=ppt/slides/_rels/slide13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74.png"/><Relationship Id="rId7" Type="http://schemas.openxmlformats.org/officeDocument/2006/relationships/image" Target="../media/image7.png"/><Relationship Id="rId2" Type="http://schemas.openxmlformats.org/officeDocument/2006/relationships/image" Target="../media/image473.png"/><Relationship Id="rId1" Type="http://schemas.openxmlformats.org/officeDocument/2006/relationships/slideLayout" Target="../slideLayouts/slideLayout15.xml"/><Relationship Id="rId6" Type="http://schemas.openxmlformats.org/officeDocument/2006/relationships/image" Target="../media/image477.png"/><Relationship Id="rId5" Type="http://schemas.openxmlformats.org/officeDocument/2006/relationships/image" Target="../media/image476.png"/><Relationship Id="rId4" Type="http://schemas.openxmlformats.org/officeDocument/2006/relationships/image" Target="../media/image475.png"/></Relationships>
</file>

<file path=ppt/slides/_rels/slide138.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1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80.png"/></Relationships>
</file>

<file path=ppt/slides/_rels/slide13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10.xml"/><Relationship Id="rId7" Type="http://schemas.openxmlformats.org/officeDocument/2006/relationships/image" Target="../media/image7.png"/><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11.xml"/><Relationship Id="rId7" Type="http://schemas.openxmlformats.org/officeDocument/2006/relationships/image" Target="../media/image7.png"/><Relationship Id="rId2" Type="http://schemas.openxmlformats.org/officeDocument/2006/relationships/diagramData" Target="../diagrams/data11.xml"/><Relationship Id="rId1" Type="http://schemas.openxmlformats.org/officeDocument/2006/relationships/slideLayout" Target="../slideLayouts/slideLayout1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28.png"/><Relationship Id="rId3" Type="http://schemas.openxmlformats.org/officeDocument/2006/relationships/image" Target="../media/image222.png"/><Relationship Id="rId7" Type="http://schemas.openxmlformats.org/officeDocument/2006/relationships/image" Target="../media/image224.png"/><Relationship Id="rId12" Type="http://schemas.openxmlformats.org/officeDocument/2006/relationships/image" Target="../media/image481.png"/><Relationship Id="rId2" Type="http://schemas.openxmlformats.org/officeDocument/2006/relationships/image" Target="../media/image181.png"/><Relationship Id="rId1" Type="http://schemas.openxmlformats.org/officeDocument/2006/relationships/slideLayout" Target="../slideLayouts/slideLayout15.xml"/><Relationship Id="rId6" Type="http://schemas.openxmlformats.org/officeDocument/2006/relationships/image" Target="../media/image226.png"/><Relationship Id="rId11" Type="http://schemas.openxmlformats.org/officeDocument/2006/relationships/image" Target="../media/image230.png"/><Relationship Id="rId5" Type="http://schemas.openxmlformats.org/officeDocument/2006/relationships/image" Target="../media/image205.png"/><Relationship Id="rId15" Type="http://schemas.openxmlformats.org/officeDocument/2006/relationships/image" Target="../media/image8.sv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5.png"/><Relationship Id="rId14" Type="http://schemas.openxmlformats.org/officeDocument/2006/relationships/image" Target="../media/image7.png"/></Relationships>
</file>

<file path=ppt/slides/_rels/slide14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10.jpeg"/><Relationship Id="rId18" Type="http://schemas.openxmlformats.org/officeDocument/2006/relationships/image" Target="../media/image9.png"/><Relationship Id="rId3" Type="http://schemas.openxmlformats.org/officeDocument/2006/relationships/image" Target="../media/image225.png"/><Relationship Id="rId7" Type="http://schemas.openxmlformats.org/officeDocument/2006/relationships/image" Target="../media/image222.png"/><Relationship Id="rId12" Type="http://schemas.openxmlformats.org/officeDocument/2006/relationships/image" Target="../media/image230.png"/><Relationship Id="rId17" Type="http://schemas.openxmlformats.org/officeDocument/2006/relationships/image" Target="../media/image481.png"/><Relationship Id="rId2" Type="http://schemas.openxmlformats.org/officeDocument/2006/relationships/image" Target="../media/image224.png"/><Relationship Id="rId16" Type="http://schemas.openxmlformats.org/officeDocument/2006/relationships/image" Target="../media/image484.jpeg"/><Relationship Id="rId20" Type="http://schemas.openxmlformats.org/officeDocument/2006/relationships/image" Target="../media/image8.svg"/><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228.png"/><Relationship Id="rId5" Type="http://schemas.openxmlformats.org/officeDocument/2006/relationships/image" Target="../media/image223.png"/><Relationship Id="rId15" Type="http://schemas.openxmlformats.org/officeDocument/2006/relationships/image" Target="../media/image483.png"/><Relationship Id="rId10" Type="http://schemas.openxmlformats.org/officeDocument/2006/relationships/image" Target="../media/image229.png"/><Relationship Id="rId19" Type="http://schemas.openxmlformats.org/officeDocument/2006/relationships/image" Target="../media/image7.png"/><Relationship Id="rId4" Type="http://schemas.openxmlformats.org/officeDocument/2006/relationships/image" Target="../media/image205.png"/><Relationship Id="rId9" Type="http://schemas.openxmlformats.org/officeDocument/2006/relationships/image" Target="../media/image227.png"/><Relationship Id="rId14" Type="http://schemas.openxmlformats.org/officeDocument/2006/relationships/image" Target="../media/image482.png"/></Relationships>
</file>

<file path=ppt/slides/_rels/slide14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86.png"/><Relationship Id="rId7" Type="http://schemas.openxmlformats.org/officeDocument/2006/relationships/image" Target="../media/image7.png"/><Relationship Id="rId2" Type="http://schemas.openxmlformats.org/officeDocument/2006/relationships/image" Target="../media/image485.jpeg"/><Relationship Id="rId1" Type="http://schemas.openxmlformats.org/officeDocument/2006/relationships/slideLayout" Target="../slideLayouts/slideLayout15.xml"/><Relationship Id="rId6" Type="http://schemas.openxmlformats.org/officeDocument/2006/relationships/image" Target="../media/image487.png"/><Relationship Id="rId5" Type="http://schemas.openxmlformats.org/officeDocument/2006/relationships/image" Target="../media/image10.jpeg"/><Relationship Id="rId4" Type="http://schemas.openxmlformats.org/officeDocument/2006/relationships/image" Target="../media/image206.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88.png"/><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89.png"/><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1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0.png"/><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1.png"/><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156.xml.rels><?xml version="1.0" encoding="UTF-8" standalone="yes"?>
<Relationships xmlns="http://schemas.openxmlformats.org/package/2006/relationships"><Relationship Id="rId3" Type="http://schemas.openxmlformats.org/officeDocument/2006/relationships/image" Target="../media/image493.jpeg"/><Relationship Id="rId7" Type="http://schemas.openxmlformats.org/officeDocument/2006/relationships/image" Target="../media/image8.svg"/><Relationship Id="rId2" Type="http://schemas.openxmlformats.org/officeDocument/2006/relationships/image" Target="../media/image492.jpeg"/><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495.jpeg"/><Relationship Id="rId4" Type="http://schemas.openxmlformats.org/officeDocument/2006/relationships/image" Target="../media/image494.jpeg"/></Relationships>
</file>

<file path=ppt/slides/_rels/slide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6.png"/><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1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6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170.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image" Target="../media/image497.png"/><Relationship Id="rId7" Type="http://schemas.openxmlformats.org/officeDocument/2006/relationships/image" Target="../media/image501.png"/><Relationship Id="rId12" Type="http://schemas.openxmlformats.org/officeDocument/2006/relationships/image" Target="../media/image8.svg"/><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500.png"/><Relationship Id="rId11" Type="http://schemas.openxmlformats.org/officeDocument/2006/relationships/image" Target="../media/image7.png"/><Relationship Id="rId5" Type="http://schemas.openxmlformats.org/officeDocument/2006/relationships/image" Target="../media/image499.png"/><Relationship Id="rId10" Type="http://schemas.openxmlformats.org/officeDocument/2006/relationships/image" Target="../media/image504.png"/><Relationship Id="rId4" Type="http://schemas.openxmlformats.org/officeDocument/2006/relationships/image" Target="../media/image498.png"/><Relationship Id="rId9" Type="http://schemas.openxmlformats.org/officeDocument/2006/relationships/image" Target="../media/image503.png"/></Relationships>
</file>

<file path=ppt/slides/_rels/slide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5.gif"/><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176.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8.svg"/><Relationship Id="rId3" Type="http://schemas.openxmlformats.org/officeDocument/2006/relationships/image" Target="../media/image506.tiff"/><Relationship Id="rId7" Type="http://schemas.openxmlformats.org/officeDocument/2006/relationships/image" Target="../media/image510.tiff"/><Relationship Id="rId12"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16.xml"/><Relationship Id="rId6" Type="http://schemas.openxmlformats.org/officeDocument/2006/relationships/image" Target="../media/image509.tiff"/><Relationship Id="rId11" Type="http://schemas.openxmlformats.org/officeDocument/2006/relationships/image" Target="../media/image514.png"/><Relationship Id="rId5" Type="http://schemas.openxmlformats.org/officeDocument/2006/relationships/image" Target="../media/image508.tiff"/><Relationship Id="rId10" Type="http://schemas.openxmlformats.org/officeDocument/2006/relationships/image" Target="../media/image513.png"/><Relationship Id="rId4" Type="http://schemas.openxmlformats.org/officeDocument/2006/relationships/image" Target="../media/image507.tiff"/><Relationship Id="rId9" Type="http://schemas.openxmlformats.org/officeDocument/2006/relationships/image" Target="../media/image51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svg"/><Relationship Id="rId42" Type="http://schemas.openxmlformats.org/officeDocument/2006/relationships/image" Target="../media/image50.jpeg"/><Relationship Id="rId47" Type="http://schemas.openxmlformats.org/officeDocument/2006/relationships/image" Target="../media/image55.png"/><Relationship Id="rId63" Type="http://schemas.openxmlformats.org/officeDocument/2006/relationships/image" Target="../media/image71.png"/><Relationship Id="rId68" Type="http://schemas.openxmlformats.org/officeDocument/2006/relationships/image" Target="../media/image76.png"/><Relationship Id="rId16" Type="http://schemas.openxmlformats.org/officeDocument/2006/relationships/image" Target="../media/image2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jpeg"/><Relationship Id="rId37" Type="http://schemas.openxmlformats.org/officeDocument/2006/relationships/image" Target="../media/image45.jpeg"/><Relationship Id="rId40" Type="http://schemas.openxmlformats.org/officeDocument/2006/relationships/image" Target="../media/image48.jpeg"/><Relationship Id="rId45" Type="http://schemas.openxmlformats.org/officeDocument/2006/relationships/image" Target="../media/image53.png"/><Relationship Id="rId53" Type="http://schemas.openxmlformats.org/officeDocument/2006/relationships/image" Target="../media/image61.png"/><Relationship Id="rId58" Type="http://schemas.openxmlformats.org/officeDocument/2006/relationships/image" Target="../media/image66.png"/><Relationship Id="rId66" Type="http://schemas.openxmlformats.org/officeDocument/2006/relationships/image" Target="../media/image74.jpeg"/><Relationship Id="rId74" Type="http://schemas.openxmlformats.org/officeDocument/2006/relationships/image" Target="../media/image82.png"/><Relationship Id="rId79" Type="http://schemas.openxmlformats.org/officeDocument/2006/relationships/image" Target="../media/image7.png"/><Relationship Id="rId5" Type="http://schemas.openxmlformats.org/officeDocument/2006/relationships/image" Target="../media/image13.jpeg"/><Relationship Id="rId61" Type="http://schemas.openxmlformats.org/officeDocument/2006/relationships/image" Target="../media/image69.png"/><Relationship Id="rId19" Type="http://schemas.openxmlformats.org/officeDocument/2006/relationships/image" Target="../media/image2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jpe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jpeg"/><Relationship Id="rId48" Type="http://schemas.openxmlformats.org/officeDocument/2006/relationships/image" Target="../media/image56.jpeg"/><Relationship Id="rId56" Type="http://schemas.openxmlformats.org/officeDocument/2006/relationships/image" Target="../media/image64.png"/><Relationship Id="rId64" Type="http://schemas.openxmlformats.org/officeDocument/2006/relationships/image" Target="../media/image72.jpeg"/><Relationship Id="rId69" Type="http://schemas.openxmlformats.org/officeDocument/2006/relationships/image" Target="../media/image77.png"/><Relationship Id="rId77" Type="http://schemas.openxmlformats.org/officeDocument/2006/relationships/image" Target="../media/image85.png"/><Relationship Id="rId8" Type="http://schemas.openxmlformats.org/officeDocument/2006/relationships/image" Target="../media/image16.png"/><Relationship Id="rId51" Type="http://schemas.openxmlformats.org/officeDocument/2006/relationships/image" Target="../media/image59.png"/><Relationship Id="rId72" Type="http://schemas.openxmlformats.org/officeDocument/2006/relationships/image" Target="../media/image80.png"/><Relationship Id="rId80" Type="http://schemas.openxmlformats.org/officeDocument/2006/relationships/image" Target="../media/image8.svg"/><Relationship Id="rId3" Type="http://schemas.openxmlformats.org/officeDocument/2006/relationships/slideLayout" Target="../slideLayouts/slideLayout15.xml"/><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jpeg"/><Relationship Id="rId38" Type="http://schemas.openxmlformats.org/officeDocument/2006/relationships/image" Target="../media/image46.jpeg"/><Relationship Id="rId46" Type="http://schemas.openxmlformats.org/officeDocument/2006/relationships/image" Target="../media/image54.jpeg"/><Relationship Id="rId59" Type="http://schemas.openxmlformats.org/officeDocument/2006/relationships/image" Target="../media/image67.png"/><Relationship Id="rId67" Type="http://schemas.openxmlformats.org/officeDocument/2006/relationships/image" Target="../media/image75.jpeg"/><Relationship Id="rId20" Type="http://schemas.openxmlformats.org/officeDocument/2006/relationships/image" Target="../media/image28.png"/><Relationship Id="rId41" Type="http://schemas.openxmlformats.org/officeDocument/2006/relationships/image" Target="../media/image49.jpeg"/><Relationship Id="rId54" Type="http://schemas.openxmlformats.org/officeDocument/2006/relationships/image" Target="../media/image62.png"/><Relationship Id="rId62" Type="http://schemas.openxmlformats.org/officeDocument/2006/relationships/image" Target="../media/image70.png"/><Relationship Id="rId70" Type="http://schemas.openxmlformats.org/officeDocument/2006/relationships/image" Target="../media/image78.png"/><Relationship Id="rId75" Type="http://schemas.openxmlformats.org/officeDocument/2006/relationships/image" Target="../media/image83.png"/><Relationship Id="rId1" Type="http://schemas.openxmlformats.org/officeDocument/2006/relationships/tags" Target="../tags/tag1.xml"/><Relationship Id="rId6"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jpeg"/><Relationship Id="rId28" Type="http://schemas.openxmlformats.org/officeDocument/2006/relationships/image" Target="../media/image36.png"/><Relationship Id="rId36" Type="http://schemas.openxmlformats.org/officeDocument/2006/relationships/image" Target="../media/image44.jpeg"/><Relationship Id="rId49" Type="http://schemas.openxmlformats.org/officeDocument/2006/relationships/image" Target="../media/image57.png"/><Relationship Id="rId57" Type="http://schemas.openxmlformats.org/officeDocument/2006/relationships/image" Target="../media/image65.jpeg"/><Relationship Id="rId10" Type="http://schemas.openxmlformats.org/officeDocument/2006/relationships/image" Target="../media/image18.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jpeg"/><Relationship Id="rId60" Type="http://schemas.openxmlformats.org/officeDocument/2006/relationships/image" Target="../media/image68.png"/><Relationship Id="rId65" Type="http://schemas.openxmlformats.org/officeDocument/2006/relationships/image" Target="../media/image73.jpeg"/><Relationship Id="rId73" Type="http://schemas.openxmlformats.org/officeDocument/2006/relationships/image" Target="../media/image81.png"/><Relationship Id="rId78" Type="http://schemas.openxmlformats.org/officeDocument/2006/relationships/image" Target="../media/image86.png"/><Relationship Id="rId4" Type="http://schemas.openxmlformats.org/officeDocument/2006/relationships/image" Target="../media/image12.png"/><Relationship Id="rId9"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png"/><Relationship Id="rId39" Type="http://schemas.openxmlformats.org/officeDocument/2006/relationships/image" Target="../media/image47.png"/><Relationship Id="rId34" Type="http://schemas.openxmlformats.org/officeDocument/2006/relationships/image" Target="../media/image42.png"/><Relationship Id="rId50" Type="http://schemas.openxmlformats.org/officeDocument/2006/relationships/image" Target="../media/image58.jpeg"/><Relationship Id="rId55" Type="http://schemas.openxmlformats.org/officeDocument/2006/relationships/image" Target="../media/image63.jpeg"/><Relationship Id="rId76" Type="http://schemas.openxmlformats.org/officeDocument/2006/relationships/image" Target="../media/image84.png"/><Relationship Id="rId7" Type="http://schemas.openxmlformats.org/officeDocument/2006/relationships/image" Target="../media/image15.png"/><Relationship Id="rId71" Type="http://schemas.openxmlformats.org/officeDocument/2006/relationships/image" Target="../media/image79.png"/><Relationship Id="rId2" Type="http://schemas.openxmlformats.org/officeDocument/2006/relationships/tags" Target="../tags/tag2.xml"/><Relationship Id="rId29" Type="http://schemas.openxmlformats.org/officeDocument/2006/relationships/image" Target="../media/image37.png"/></Relationships>
</file>

<file path=ppt/slides/_rels/slide27.xml.rels><?xml version="1.0" encoding="UTF-8" standalone="yes"?>
<Relationships xmlns="http://schemas.openxmlformats.org/package/2006/relationships"><Relationship Id="rId13" Type="http://schemas.openxmlformats.org/officeDocument/2006/relationships/image" Target="../media/image92.jpeg"/><Relationship Id="rId18" Type="http://schemas.openxmlformats.org/officeDocument/2006/relationships/image" Target="../media/image97.png"/><Relationship Id="rId26" Type="http://schemas.openxmlformats.org/officeDocument/2006/relationships/image" Target="../media/image105.jpeg"/><Relationship Id="rId39" Type="http://schemas.openxmlformats.org/officeDocument/2006/relationships/image" Target="../media/image118.png"/><Relationship Id="rId21" Type="http://schemas.openxmlformats.org/officeDocument/2006/relationships/image" Target="../media/image100.png"/><Relationship Id="rId34" Type="http://schemas.openxmlformats.org/officeDocument/2006/relationships/image" Target="../media/image113.jpeg"/><Relationship Id="rId42" Type="http://schemas.openxmlformats.org/officeDocument/2006/relationships/image" Target="../media/image83.png"/><Relationship Id="rId47" Type="http://schemas.openxmlformats.org/officeDocument/2006/relationships/image" Target="../media/image124.png"/><Relationship Id="rId50" Type="http://schemas.openxmlformats.org/officeDocument/2006/relationships/image" Target="../media/image8.svg"/><Relationship Id="rId7" Type="http://schemas.openxmlformats.org/officeDocument/2006/relationships/slideLayout" Target="../slideLayouts/slideLayout15.xml"/><Relationship Id="rId2" Type="http://schemas.openxmlformats.org/officeDocument/2006/relationships/tags" Target="../tags/tag4.xml"/><Relationship Id="rId16" Type="http://schemas.openxmlformats.org/officeDocument/2006/relationships/image" Target="../media/image95.png"/><Relationship Id="rId29" Type="http://schemas.openxmlformats.org/officeDocument/2006/relationships/image" Target="../media/image108.jpeg"/><Relationship Id="rId11" Type="http://schemas.openxmlformats.org/officeDocument/2006/relationships/image" Target="../media/image90.png"/><Relationship Id="rId24" Type="http://schemas.openxmlformats.org/officeDocument/2006/relationships/image" Target="../media/image103.jpeg"/><Relationship Id="rId32" Type="http://schemas.openxmlformats.org/officeDocument/2006/relationships/image" Target="../media/image111.jpe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2.png"/><Relationship Id="rId5" Type="http://schemas.openxmlformats.org/officeDocument/2006/relationships/tags" Target="../tags/tag7.xml"/><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7.png"/><Relationship Id="rId10" Type="http://schemas.openxmlformats.org/officeDocument/2006/relationships/image" Target="../media/image89.png"/><Relationship Id="rId19" Type="http://schemas.openxmlformats.org/officeDocument/2006/relationships/image" Target="../media/image98.jpeg"/><Relationship Id="rId31" Type="http://schemas.openxmlformats.org/officeDocument/2006/relationships/image" Target="../media/image110.png"/><Relationship Id="rId44" Type="http://schemas.openxmlformats.org/officeDocument/2006/relationships/image" Target="../media/image121.png"/><Relationship Id="rId4" Type="http://schemas.openxmlformats.org/officeDocument/2006/relationships/tags" Target="../tags/tag6.xml"/><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jpe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84.png"/><Relationship Id="rId48" Type="http://schemas.openxmlformats.org/officeDocument/2006/relationships/image" Target="../media/image125.jpeg"/><Relationship Id="rId8" Type="http://schemas.openxmlformats.org/officeDocument/2006/relationships/image" Target="../media/image87.png"/><Relationship Id="rId3" Type="http://schemas.openxmlformats.org/officeDocument/2006/relationships/tags" Target="../tags/tag5.xml"/><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3.svg"/><Relationship Id="rId20" Type="http://schemas.openxmlformats.org/officeDocument/2006/relationships/image" Target="../media/image99.png"/><Relationship Id="rId41" Type="http://schemas.openxmlformats.org/officeDocument/2006/relationships/image" Target="../media/image120.png"/><Relationship Id="rId1" Type="http://schemas.openxmlformats.org/officeDocument/2006/relationships/tags" Target="../tags/tag3.xml"/><Relationship Id="rId6" Type="http://schemas.openxmlformats.org/officeDocument/2006/relationships/tags" Target="../tags/tag8.xml"/></Relationships>
</file>

<file path=ppt/slides/_rels/slide28.xml.rels><?xml version="1.0" encoding="UTF-8" standalone="yes"?>
<Relationships xmlns="http://schemas.openxmlformats.org/package/2006/relationships"><Relationship Id="rId13" Type="http://schemas.openxmlformats.org/officeDocument/2006/relationships/image" Target="../media/image92.jpeg"/><Relationship Id="rId18" Type="http://schemas.openxmlformats.org/officeDocument/2006/relationships/image" Target="../media/image97.png"/><Relationship Id="rId26" Type="http://schemas.openxmlformats.org/officeDocument/2006/relationships/image" Target="../media/image105.jpeg"/><Relationship Id="rId39" Type="http://schemas.openxmlformats.org/officeDocument/2006/relationships/image" Target="../media/image118.png"/><Relationship Id="rId21" Type="http://schemas.openxmlformats.org/officeDocument/2006/relationships/image" Target="../media/image100.png"/><Relationship Id="rId34" Type="http://schemas.openxmlformats.org/officeDocument/2006/relationships/image" Target="../media/image113.jpeg"/><Relationship Id="rId42" Type="http://schemas.openxmlformats.org/officeDocument/2006/relationships/image" Target="../media/image83.png"/><Relationship Id="rId47" Type="http://schemas.openxmlformats.org/officeDocument/2006/relationships/image" Target="../media/image124.png"/><Relationship Id="rId50" Type="http://schemas.openxmlformats.org/officeDocument/2006/relationships/image" Target="../media/image8.svg"/><Relationship Id="rId7" Type="http://schemas.openxmlformats.org/officeDocument/2006/relationships/slideLayout" Target="../slideLayouts/slideLayout15.xml"/><Relationship Id="rId2" Type="http://schemas.openxmlformats.org/officeDocument/2006/relationships/tags" Target="../tags/tag10.xml"/><Relationship Id="rId16" Type="http://schemas.openxmlformats.org/officeDocument/2006/relationships/image" Target="../media/image95.png"/><Relationship Id="rId29" Type="http://schemas.openxmlformats.org/officeDocument/2006/relationships/image" Target="../media/image108.jpeg"/><Relationship Id="rId11" Type="http://schemas.openxmlformats.org/officeDocument/2006/relationships/image" Target="../media/image90.png"/><Relationship Id="rId24" Type="http://schemas.openxmlformats.org/officeDocument/2006/relationships/image" Target="../media/image103.jpeg"/><Relationship Id="rId32" Type="http://schemas.openxmlformats.org/officeDocument/2006/relationships/image" Target="../media/image111.jpe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2.png"/><Relationship Id="rId5" Type="http://schemas.openxmlformats.org/officeDocument/2006/relationships/tags" Target="../tags/tag13.xml"/><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7.png"/><Relationship Id="rId10" Type="http://schemas.openxmlformats.org/officeDocument/2006/relationships/image" Target="../media/image89.png"/><Relationship Id="rId19" Type="http://schemas.openxmlformats.org/officeDocument/2006/relationships/image" Target="../media/image98.jpeg"/><Relationship Id="rId31" Type="http://schemas.openxmlformats.org/officeDocument/2006/relationships/image" Target="../media/image110.png"/><Relationship Id="rId44" Type="http://schemas.openxmlformats.org/officeDocument/2006/relationships/image" Target="../media/image121.png"/><Relationship Id="rId4" Type="http://schemas.openxmlformats.org/officeDocument/2006/relationships/tags" Target="../tags/tag12.xml"/><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jpe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84.png"/><Relationship Id="rId48" Type="http://schemas.openxmlformats.org/officeDocument/2006/relationships/image" Target="../media/image125.jpeg"/><Relationship Id="rId8" Type="http://schemas.openxmlformats.org/officeDocument/2006/relationships/image" Target="../media/image87.png"/><Relationship Id="rId3" Type="http://schemas.openxmlformats.org/officeDocument/2006/relationships/tags" Target="../tags/tag11.xml"/><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3.svg"/><Relationship Id="rId20" Type="http://schemas.openxmlformats.org/officeDocument/2006/relationships/image" Target="../media/image99.png"/><Relationship Id="rId41" Type="http://schemas.openxmlformats.org/officeDocument/2006/relationships/image" Target="../media/image120.png"/><Relationship Id="rId1" Type="http://schemas.openxmlformats.org/officeDocument/2006/relationships/tags" Target="../tags/tag9.xml"/><Relationship Id="rId6" Type="http://schemas.openxmlformats.org/officeDocument/2006/relationships/tags" Target="../tags/tag14.xml"/></Relationships>
</file>

<file path=ppt/slides/_rels/slide2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jpeg"/><Relationship Id="rId26" Type="http://schemas.openxmlformats.org/officeDocument/2006/relationships/image" Target="../media/image148.png"/><Relationship Id="rId3" Type="http://schemas.openxmlformats.org/officeDocument/2006/relationships/slideLayout" Target="../slideLayouts/slideLayout15.xml"/><Relationship Id="rId21" Type="http://schemas.openxmlformats.org/officeDocument/2006/relationships/image" Target="../media/image143.png"/><Relationship Id="rId7" Type="http://schemas.openxmlformats.org/officeDocument/2006/relationships/image" Target="../media/image129.png"/><Relationship Id="rId12" Type="http://schemas.openxmlformats.org/officeDocument/2006/relationships/image" Target="../media/image134.jpeg"/><Relationship Id="rId17" Type="http://schemas.openxmlformats.org/officeDocument/2006/relationships/image" Target="../media/image139.png"/><Relationship Id="rId25" Type="http://schemas.openxmlformats.org/officeDocument/2006/relationships/image" Target="../media/image147.jpeg"/><Relationship Id="rId2" Type="http://schemas.openxmlformats.org/officeDocument/2006/relationships/tags" Target="../tags/tag16.xml"/><Relationship Id="rId16" Type="http://schemas.openxmlformats.org/officeDocument/2006/relationships/image" Target="../media/image138.jpeg"/><Relationship Id="rId20" Type="http://schemas.openxmlformats.org/officeDocument/2006/relationships/image" Target="../media/image142.png"/><Relationship Id="rId29" Type="http://schemas.openxmlformats.org/officeDocument/2006/relationships/image" Target="../media/image8.svg"/><Relationship Id="rId1" Type="http://schemas.openxmlformats.org/officeDocument/2006/relationships/tags" Target="../tags/tag15.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jpeg"/><Relationship Id="rId5" Type="http://schemas.openxmlformats.org/officeDocument/2006/relationships/image" Target="../media/image127.png"/><Relationship Id="rId15" Type="http://schemas.openxmlformats.org/officeDocument/2006/relationships/image" Target="../media/image137.jpeg"/><Relationship Id="rId23" Type="http://schemas.openxmlformats.org/officeDocument/2006/relationships/image" Target="../media/image145.png"/><Relationship Id="rId28" Type="http://schemas.openxmlformats.org/officeDocument/2006/relationships/image" Target="../media/image7.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6.png"/><Relationship Id="rId9" Type="http://schemas.openxmlformats.org/officeDocument/2006/relationships/image" Target="../media/image131.jpeg"/><Relationship Id="rId14" Type="http://schemas.openxmlformats.org/officeDocument/2006/relationships/image" Target="../media/image136.jpeg"/><Relationship Id="rId22" Type="http://schemas.openxmlformats.org/officeDocument/2006/relationships/image" Target="../media/image144.png"/><Relationship Id="rId27" Type="http://schemas.openxmlformats.org/officeDocument/2006/relationships/image" Target="../media/image149.jpeg"/></Relationships>
</file>

<file path=ppt/slides/_rels/slide3.xml.rels><?xml version="1.0" encoding="UTF-8" standalone="yes"?>
<Relationships xmlns="http://schemas.openxmlformats.org/package/2006/relationships"><Relationship Id="rId3" Type="http://schemas.openxmlformats.org/officeDocument/2006/relationships/hyperlink" Target="https://store.sap.com/dcp/en/product/display-2002001042_live_v1/pilog-s-lean-data-governance"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3" Type="http://schemas.openxmlformats.org/officeDocument/2006/relationships/tags" Target="../tags/tag29.xml"/><Relationship Id="rId18" Type="http://schemas.openxmlformats.org/officeDocument/2006/relationships/tags" Target="../tags/tag34.xml"/><Relationship Id="rId26" Type="http://schemas.openxmlformats.org/officeDocument/2006/relationships/tags" Target="../tags/tag42.xml"/><Relationship Id="rId39" Type="http://schemas.openxmlformats.org/officeDocument/2006/relationships/image" Target="../media/image152.png"/><Relationship Id="rId21" Type="http://schemas.openxmlformats.org/officeDocument/2006/relationships/tags" Target="../tags/tag37.xml"/><Relationship Id="rId34" Type="http://schemas.microsoft.com/office/2007/relationships/hdphoto" Target="../media/hdphoto1.wdp"/><Relationship Id="rId42" Type="http://schemas.openxmlformats.org/officeDocument/2006/relationships/image" Target="../media/image154.png"/><Relationship Id="rId7" Type="http://schemas.openxmlformats.org/officeDocument/2006/relationships/tags" Target="../tags/tag23.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29" Type="http://schemas.openxmlformats.org/officeDocument/2006/relationships/tags" Target="../tags/tag45.xml"/><Relationship Id="rId41" Type="http://schemas.microsoft.com/office/2007/relationships/hdphoto" Target="../media/hdphoto3.wdp"/><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tags" Target="../tags/tag40.xml"/><Relationship Id="rId32" Type="http://schemas.openxmlformats.org/officeDocument/2006/relationships/slideLayout" Target="../slideLayouts/slideLayout15.xml"/><Relationship Id="rId37" Type="http://schemas.openxmlformats.org/officeDocument/2006/relationships/image" Target="../media/image7.png"/><Relationship Id="rId40" Type="http://schemas.openxmlformats.org/officeDocument/2006/relationships/image" Target="../media/image153.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tags" Target="../tags/tag39.xml"/><Relationship Id="rId28" Type="http://schemas.openxmlformats.org/officeDocument/2006/relationships/tags" Target="../tags/tag44.xml"/><Relationship Id="rId36" Type="http://schemas.microsoft.com/office/2007/relationships/hdphoto" Target="../media/hdphoto2.wdp"/><Relationship Id="rId10" Type="http://schemas.openxmlformats.org/officeDocument/2006/relationships/tags" Target="../tags/tag26.xml"/><Relationship Id="rId19" Type="http://schemas.openxmlformats.org/officeDocument/2006/relationships/tags" Target="../tags/tag35.xml"/><Relationship Id="rId31" Type="http://schemas.openxmlformats.org/officeDocument/2006/relationships/tags" Target="../tags/tag47.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tags" Target="../tags/tag38.xml"/><Relationship Id="rId27" Type="http://schemas.openxmlformats.org/officeDocument/2006/relationships/tags" Target="../tags/tag43.xml"/><Relationship Id="rId30" Type="http://schemas.openxmlformats.org/officeDocument/2006/relationships/tags" Target="../tags/tag46.xml"/><Relationship Id="rId35" Type="http://schemas.openxmlformats.org/officeDocument/2006/relationships/image" Target="../media/image151.png"/><Relationship Id="rId8" Type="http://schemas.openxmlformats.org/officeDocument/2006/relationships/tags" Target="../tags/tag24.xml"/><Relationship Id="rId3" Type="http://schemas.openxmlformats.org/officeDocument/2006/relationships/tags" Target="../tags/tag19.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tags" Target="../tags/tag41.xml"/><Relationship Id="rId33" Type="http://schemas.openxmlformats.org/officeDocument/2006/relationships/image" Target="../media/image150.png"/><Relationship Id="rId38" Type="http://schemas.openxmlformats.org/officeDocument/2006/relationships/image" Target="../media/image8.svg"/></Relationships>
</file>

<file path=ppt/slides/_rels/slide31.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26" Type="http://schemas.microsoft.com/office/2007/relationships/hdphoto" Target="../media/hdphoto4.wdp"/><Relationship Id="rId3" Type="http://schemas.openxmlformats.org/officeDocument/2006/relationships/tags" Target="../tags/tag50.xml"/><Relationship Id="rId21" Type="http://schemas.openxmlformats.org/officeDocument/2006/relationships/tags" Target="../tags/tag68.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image" Target="../media/image155.png"/><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29" Type="http://schemas.microsoft.com/office/2007/relationships/hdphoto" Target="../media/hdphoto5.wdp"/><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image" Target="../media/image8.svg"/><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image" Target="../media/image7.png"/><Relationship Id="rId28" Type="http://schemas.openxmlformats.org/officeDocument/2006/relationships/image" Target="../media/image156.png"/><Relationship Id="rId10" Type="http://schemas.openxmlformats.org/officeDocument/2006/relationships/tags" Target="../tags/tag57.xml"/><Relationship Id="rId19" Type="http://schemas.openxmlformats.org/officeDocument/2006/relationships/tags" Target="../tags/tag66.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slideLayout" Target="../slideLayouts/slideLayout15.xml"/><Relationship Id="rId27" Type="http://schemas.openxmlformats.org/officeDocument/2006/relationships/image" Target="../media/image154.png"/><Relationship Id="rId30" Type="http://schemas.openxmlformats.org/officeDocument/2006/relationships/image" Target="../media/image157.png"/></Relationships>
</file>

<file path=ppt/slides/_rels/slide32.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4.png"/><Relationship Id="rId26" Type="http://schemas.openxmlformats.org/officeDocument/2006/relationships/image" Target="../media/image8.svg"/><Relationship Id="rId3" Type="http://schemas.openxmlformats.org/officeDocument/2006/relationships/image" Target="../media/image159.png"/><Relationship Id="rId21" Type="http://schemas.openxmlformats.org/officeDocument/2006/relationships/image" Target="../media/image177.png"/><Relationship Id="rId7" Type="http://schemas.openxmlformats.org/officeDocument/2006/relationships/image" Target="../media/image163.tiff"/><Relationship Id="rId12" Type="http://schemas.openxmlformats.org/officeDocument/2006/relationships/image" Target="../media/image168.png"/><Relationship Id="rId17" Type="http://schemas.openxmlformats.org/officeDocument/2006/relationships/image" Target="../media/image173.png"/><Relationship Id="rId25" Type="http://schemas.openxmlformats.org/officeDocument/2006/relationships/image" Target="../media/image7.png"/><Relationship Id="rId2" Type="http://schemas.openxmlformats.org/officeDocument/2006/relationships/image" Target="../media/image158.png"/><Relationship Id="rId16" Type="http://schemas.openxmlformats.org/officeDocument/2006/relationships/image" Target="../media/image172.png"/><Relationship Id="rId20" Type="http://schemas.openxmlformats.org/officeDocument/2006/relationships/image" Target="../media/image176.png"/><Relationship Id="rId1" Type="http://schemas.openxmlformats.org/officeDocument/2006/relationships/slideLayout" Target="../slideLayouts/slideLayout15.xml"/><Relationship Id="rId6" Type="http://schemas.openxmlformats.org/officeDocument/2006/relationships/image" Target="../media/image162.png"/><Relationship Id="rId11" Type="http://schemas.openxmlformats.org/officeDocument/2006/relationships/image" Target="../media/image167.png"/><Relationship Id="rId24" Type="http://schemas.openxmlformats.org/officeDocument/2006/relationships/image" Target="../media/image180.png"/><Relationship Id="rId5" Type="http://schemas.openxmlformats.org/officeDocument/2006/relationships/image" Target="../media/image161.png"/><Relationship Id="rId15" Type="http://schemas.openxmlformats.org/officeDocument/2006/relationships/image" Target="../media/image171.png"/><Relationship Id="rId23" Type="http://schemas.openxmlformats.org/officeDocument/2006/relationships/image" Target="../media/image179.png"/><Relationship Id="rId10" Type="http://schemas.openxmlformats.org/officeDocument/2006/relationships/image" Target="../media/image166.png"/><Relationship Id="rId19" Type="http://schemas.openxmlformats.org/officeDocument/2006/relationships/image" Target="../media/image175.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 Id="rId22" Type="http://schemas.openxmlformats.org/officeDocument/2006/relationships/image" Target="../media/image178.png"/></Relationships>
</file>

<file path=ppt/slides/_rels/slide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chart" Target="../charts/chart3.xml"/></Relationships>
</file>

<file path=ppt/slides/_rels/slide36.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72.png"/><Relationship Id="rId18" Type="http://schemas.openxmlformats.org/officeDocument/2006/relationships/image" Target="../media/image182.png"/><Relationship Id="rId3" Type="http://schemas.openxmlformats.org/officeDocument/2006/relationships/image" Target="../media/image159.png"/><Relationship Id="rId21" Type="http://schemas.openxmlformats.org/officeDocument/2006/relationships/image" Target="../media/image8.svg"/><Relationship Id="rId7" Type="http://schemas.openxmlformats.org/officeDocument/2006/relationships/image" Target="../media/image163.tiff"/><Relationship Id="rId12" Type="http://schemas.openxmlformats.org/officeDocument/2006/relationships/image" Target="../media/image171.png"/><Relationship Id="rId17" Type="http://schemas.openxmlformats.org/officeDocument/2006/relationships/image" Target="../media/image175.png"/><Relationship Id="rId2" Type="http://schemas.openxmlformats.org/officeDocument/2006/relationships/image" Target="../media/image158.png"/><Relationship Id="rId16" Type="http://schemas.openxmlformats.org/officeDocument/2006/relationships/image" Target="../media/image181.png"/><Relationship Id="rId20"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62.png"/><Relationship Id="rId11" Type="http://schemas.openxmlformats.org/officeDocument/2006/relationships/image" Target="../media/image169.png"/><Relationship Id="rId5" Type="http://schemas.openxmlformats.org/officeDocument/2006/relationships/image" Target="../media/image161.png"/><Relationship Id="rId15" Type="http://schemas.openxmlformats.org/officeDocument/2006/relationships/image" Target="../media/image179.png"/><Relationship Id="rId10" Type="http://schemas.openxmlformats.org/officeDocument/2006/relationships/image" Target="../media/image166.png"/><Relationship Id="rId19" Type="http://schemas.openxmlformats.org/officeDocument/2006/relationships/image" Target="../media/image170.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8.png"/></Relationships>
</file>

<file path=ppt/slides/_rels/slide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chart" Target="../charts/chart5.xml"/></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3.png"/><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5.png"/><Relationship Id="rId7" Type="http://schemas.openxmlformats.org/officeDocument/2006/relationships/image" Target="../media/image188.png"/><Relationship Id="rId2" Type="http://schemas.openxmlformats.org/officeDocument/2006/relationships/image" Target="../media/image184.png"/><Relationship Id="rId1" Type="http://schemas.openxmlformats.org/officeDocument/2006/relationships/slideLayout" Target="../slideLayouts/slideLayout16.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0.jpeg"/><Relationship Id="rId9" Type="http://schemas.openxmlformats.org/officeDocument/2006/relationships/image" Target="../media/image8.svg"/></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7.png"/><Relationship Id="rId7" Type="http://schemas.openxmlformats.org/officeDocument/2006/relationships/diagramQuickStyle" Target="../diagrams/quickStyle1.xml"/><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17.xml"/><Relationship Id="rId16" Type="http://schemas.openxmlformats.org/officeDocument/2006/relationships/image" Target="../media/image195.png"/><Relationship Id="rId1" Type="http://schemas.openxmlformats.org/officeDocument/2006/relationships/slideLayout" Target="../slideLayouts/slideLayout15.xml"/><Relationship Id="rId6" Type="http://schemas.openxmlformats.org/officeDocument/2006/relationships/diagramLayout" Target="../diagrams/layout1.xml"/><Relationship Id="rId11" Type="http://schemas.openxmlformats.org/officeDocument/2006/relationships/image" Target="../media/image190.png"/><Relationship Id="rId5" Type="http://schemas.openxmlformats.org/officeDocument/2006/relationships/diagramData" Target="../diagrams/data1.xml"/><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8.svg"/><Relationship Id="rId9" Type="http://schemas.microsoft.com/office/2007/relationships/diagramDrawing" Target="../diagrams/drawing1.xml"/><Relationship Id="rId14" Type="http://schemas.openxmlformats.org/officeDocument/2006/relationships/image" Target="../media/image193.png"/></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sv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1.png"/></Relationships>
</file>

<file path=ppt/slides/_rels/slide4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4.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5.png"/><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6.png"/><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8.sv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6.xml"/><Relationship Id="rId5" Type="http://schemas.openxmlformats.org/officeDocument/2006/relationships/image" Target="../media/image8.sv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8.svg"/><Relationship Id="rId2" Type="http://schemas.openxmlformats.org/officeDocument/2006/relationships/image" Target="../media/image210.png"/><Relationship Id="rId1" Type="http://schemas.openxmlformats.org/officeDocument/2006/relationships/slideLayout" Target="../slideLayouts/slideLayout20.xml"/><Relationship Id="rId6" Type="http://schemas.openxmlformats.org/officeDocument/2006/relationships/image" Target="../media/image214.png"/><Relationship Id="rId11" Type="http://schemas.openxmlformats.org/officeDocument/2006/relationships/image" Target="../media/image7.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chart" Target="../charts/chart7.xml"/><Relationship Id="rId7" Type="http://schemas.openxmlformats.org/officeDocument/2006/relationships/image" Target="../media/image7.png"/><Relationship Id="rId2" Type="http://schemas.microsoft.com/office/2018/10/relationships/comments" Target="../comments/modernComment_7FFFFED4_843C0AD.xml"/><Relationship Id="rId1" Type="http://schemas.openxmlformats.org/officeDocument/2006/relationships/slideLayout" Target="../slideLayouts/slideLayout16.xml"/><Relationship Id="rId6" Type="http://schemas.openxmlformats.org/officeDocument/2006/relationships/image" Target="../media/image219.png"/><Relationship Id="rId5" Type="http://schemas.microsoft.com/office/2014/relationships/chartEx" Target="../charts/chartEx1.xml"/><Relationship Id="rId4" Type="http://schemas.openxmlformats.org/officeDocument/2006/relationships/chart" Target="../charts/char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63.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8.sv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68.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28.png"/><Relationship Id="rId18" Type="http://schemas.openxmlformats.org/officeDocument/2006/relationships/image" Target="../media/image231.png"/><Relationship Id="rId26" Type="http://schemas.openxmlformats.org/officeDocument/2006/relationships/image" Target="../media/image207.png"/><Relationship Id="rId3" Type="http://schemas.openxmlformats.org/officeDocument/2006/relationships/image" Target="../media/image220.png"/><Relationship Id="rId21" Type="http://schemas.openxmlformats.org/officeDocument/2006/relationships/image" Target="../media/image233.png"/><Relationship Id="rId7" Type="http://schemas.openxmlformats.org/officeDocument/2006/relationships/image" Target="../media/image223.png"/><Relationship Id="rId12" Type="http://schemas.openxmlformats.org/officeDocument/2006/relationships/image" Target="../media/image227.png"/><Relationship Id="rId17" Type="http://schemas.openxmlformats.org/officeDocument/2006/relationships/image" Target="../media/image173.png"/><Relationship Id="rId25" Type="http://schemas.openxmlformats.org/officeDocument/2006/relationships/image" Target="../media/image237.png"/><Relationship Id="rId2" Type="http://schemas.openxmlformats.org/officeDocument/2006/relationships/notesSlide" Target="../notesSlides/notesSlide27.xml"/><Relationship Id="rId16" Type="http://schemas.openxmlformats.org/officeDocument/2006/relationships/image" Target="../media/image186.png"/><Relationship Id="rId20" Type="http://schemas.openxmlformats.org/officeDocument/2006/relationships/image" Target="../media/image232.png"/><Relationship Id="rId29"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222.png"/><Relationship Id="rId11" Type="http://schemas.openxmlformats.org/officeDocument/2006/relationships/image" Target="../media/image226.png"/><Relationship Id="rId24" Type="http://schemas.openxmlformats.org/officeDocument/2006/relationships/image" Target="../media/image236.png"/><Relationship Id="rId5" Type="http://schemas.openxmlformats.org/officeDocument/2006/relationships/image" Target="../media/image181.png"/><Relationship Id="rId15" Type="http://schemas.openxmlformats.org/officeDocument/2006/relationships/image" Target="../media/image230.png"/><Relationship Id="rId23" Type="http://schemas.openxmlformats.org/officeDocument/2006/relationships/image" Target="../media/image235.png"/><Relationship Id="rId28" Type="http://schemas.openxmlformats.org/officeDocument/2006/relationships/image" Target="../media/image9.png"/><Relationship Id="rId10" Type="http://schemas.openxmlformats.org/officeDocument/2006/relationships/image" Target="../media/image225.png"/><Relationship Id="rId19" Type="http://schemas.openxmlformats.org/officeDocument/2006/relationships/image" Target="../media/image10.jpeg"/><Relationship Id="rId4" Type="http://schemas.openxmlformats.org/officeDocument/2006/relationships/image" Target="../media/image221.png"/><Relationship Id="rId9" Type="http://schemas.openxmlformats.org/officeDocument/2006/relationships/image" Target="../media/image224.png"/><Relationship Id="rId14" Type="http://schemas.openxmlformats.org/officeDocument/2006/relationships/image" Target="../media/image229.png"/><Relationship Id="rId22" Type="http://schemas.openxmlformats.org/officeDocument/2006/relationships/image" Target="../media/image234.png"/><Relationship Id="rId27" Type="http://schemas.openxmlformats.org/officeDocument/2006/relationships/image" Target="../media/image238.jpeg"/><Relationship Id="rId30" Type="http://schemas.openxmlformats.org/officeDocument/2006/relationships/image" Target="../media/image8.svg"/></Relationships>
</file>

<file path=ppt/slides/_rels/slide6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84.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3" Type="http://schemas.microsoft.com/office/2007/relationships/hdphoto" Target="../media/hdphoto7.wdp"/><Relationship Id="rId18" Type="http://schemas.openxmlformats.org/officeDocument/2006/relationships/image" Target="../media/image155.png"/><Relationship Id="rId26" Type="http://schemas.openxmlformats.org/officeDocument/2006/relationships/image" Target="../media/image27.png"/><Relationship Id="rId39" Type="http://schemas.openxmlformats.org/officeDocument/2006/relationships/image" Target="../media/image128.png"/><Relationship Id="rId21" Type="http://schemas.openxmlformats.org/officeDocument/2006/relationships/image" Target="../media/image47.png"/><Relationship Id="rId34" Type="http://schemas.openxmlformats.org/officeDocument/2006/relationships/image" Target="../media/image36.png"/><Relationship Id="rId7" Type="http://schemas.openxmlformats.org/officeDocument/2006/relationships/image" Target="../media/image243.png"/><Relationship Id="rId12" Type="http://schemas.openxmlformats.org/officeDocument/2006/relationships/image" Target="../media/image244.png"/><Relationship Id="rId17" Type="http://schemas.microsoft.com/office/2007/relationships/hdphoto" Target="../media/hdphoto3.wdp"/><Relationship Id="rId25" Type="http://schemas.openxmlformats.org/officeDocument/2006/relationships/image" Target="../media/image18.png"/><Relationship Id="rId33" Type="http://schemas.openxmlformats.org/officeDocument/2006/relationships/image" Target="../media/image249.png"/><Relationship Id="rId38" Type="http://schemas.openxmlformats.org/officeDocument/2006/relationships/image" Target="../media/image95.png"/><Relationship Id="rId2" Type="http://schemas.openxmlformats.org/officeDocument/2006/relationships/slideLayout" Target="../slideLayouts/slideLayout15.xml"/><Relationship Id="rId16" Type="http://schemas.openxmlformats.org/officeDocument/2006/relationships/image" Target="../media/image153.png"/><Relationship Id="rId20" Type="http://schemas.openxmlformats.org/officeDocument/2006/relationships/image" Target="../media/image63.jpeg"/><Relationship Id="rId29" Type="http://schemas.openxmlformats.org/officeDocument/2006/relationships/image" Target="../media/image248.jpeg"/><Relationship Id="rId1" Type="http://schemas.openxmlformats.org/officeDocument/2006/relationships/tags" Target="../tags/tag69.xml"/><Relationship Id="rId6" Type="http://schemas.microsoft.com/office/2007/relationships/hdphoto" Target="../media/hdphoto6.wdp"/><Relationship Id="rId11" Type="http://schemas.openxmlformats.org/officeDocument/2006/relationships/image" Target="../media/image8.svg"/><Relationship Id="rId24" Type="http://schemas.openxmlformats.org/officeDocument/2006/relationships/image" Target="../media/image247.jpeg"/><Relationship Id="rId32" Type="http://schemas.openxmlformats.org/officeDocument/2006/relationships/image" Target="../media/image72.jpeg"/><Relationship Id="rId37" Type="http://schemas.openxmlformats.org/officeDocument/2006/relationships/image" Target="../media/image93.png"/><Relationship Id="rId40" Type="http://schemas.openxmlformats.org/officeDocument/2006/relationships/image" Target="../media/image149.jpeg"/><Relationship Id="rId5" Type="http://schemas.openxmlformats.org/officeDocument/2006/relationships/image" Target="../media/image242.png"/><Relationship Id="rId15" Type="http://schemas.openxmlformats.org/officeDocument/2006/relationships/image" Target="../media/image246.png"/><Relationship Id="rId23" Type="http://schemas.openxmlformats.org/officeDocument/2006/relationships/image" Target="../media/image12.png"/><Relationship Id="rId28" Type="http://schemas.openxmlformats.org/officeDocument/2006/relationships/image" Target="../media/image67.png"/><Relationship Id="rId36" Type="http://schemas.openxmlformats.org/officeDocument/2006/relationships/image" Target="../media/image90.png"/><Relationship Id="rId10" Type="http://schemas.openxmlformats.org/officeDocument/2006/relationships/image" Target="../media/image7.png"/><Relationship Id="rId19" Type="http://schemas.microsoft.com/office/2007/relationships/hdphoto" Target="../media/hdphoto4.wdp"/><Relationship Id="rId31" Type="http://schemas.openxmlformats.org/officeDocument/2006/relationships/image" Target="../media/image57.png"/><Relationship Id="rId4" Type="http://schemas.openxmlformats.org/officeDocument/2006/relationships/hyperlink" Target="https://store.sap.com/dcp/en/product/display-2002001042_live_v1/pilog-s-lean-data-governance" TargetMode="External"/><Relationship Id="rId9" Type="http://schemas.openxmlformats.org/officeDocument/2006/relationships/hyperlink" Target="mailto:Umar.Farooq@piloggroup.com" TargetMode="External"/><Relationship Id="rId14" Type="http://schemas.openxmlformats.org/officeDocument/2006/relationships/image" Target="../media/image245.png"/><Relationship Id="rId22" Type="http://schemas.openxmlformats.org/officeDocument/2006/relationships/image" Target="../media/image65.jpeg"/><Relationship Id="rId27" Type="http://schemas.openxmlformats.org/officeDocument/2006/relationships/image" Target="../media/image26.png"/><Relationship Id="rId30" Type="http://schemas.openxmlformats.org/officeDocument/2006/relationships/image" Target="../media/image60.jpeg"/><Relationship Id="rId35" Type="http://schemas.openxmlformats.org/officeDocument/2006/relationships/image" Target="../media/image51.jpeg"/><Relationship Id="rId8" Type="http://schemas.openxmlformats.org/officeDocument/2006/relationships/hyperlink" Target="mailto:Smitha.Rayala@sap.com" TargetMode="External"/><Relationship Id="rId3" Type="http://schemas.openxmlformats.org/officeDocument/2006/relationships/notesSlide" Target="../notesSlides/notesSlide29.xml"/></Relationships>
</file>

<file path=ppt/slides/_rels/slide71.xml.rels><?xml version="1.0" encoding="UTF-8" standalone="yes"?>
<Relationships xmlns="http://schemas.openxmlformats.org/package/2006/relationships"><Relationship Id="rId13" Type="http://schemas.openxmlformats.org/officeDocument/2006/relationships/image" Target="../media/image256.jpeg"/><Relationship Id="rId18" Type="http://schemas.openxmlformats.org/officeDocument/2006/relationships/image" Target="../media/image260.svg"/><Relationship Id="rId26" Type="http://schemas.openxmlformats.org/officeDocument/2006/relationships/image" Target="../media/image268.png"/><Relationship Id="rId39" Type="http://schemas.openxmlformats.org/officeDocument/2006/relationships/image" Target="../media/image281.svg"/><Relationship Id="rId21" Type="http://schemas.openxmlformats.org/officeDocument/2006/relationships/image" Target="../media/image263.png"/><Relationship Id="rId34" Type="http://schemas.openxmlformats.org/officeDocument/2006/relationships/image" Target="../media/image276.png"/><Relationship Id="rId42" Type="http://schemas.openxmlformats.org/officeDocument/2006/relationships/image" Target="../media/image284.svg"/><Relationship Id="rId47" Type="http://schemas.openxmlformats.org/officeDocument/2006/relationships/image" Target="../media/image289.png"/><Relationship Id="rId50" Type="http://schemas.openxmlformats.org/officeDocument/2006/relationships/image" Target="../media/image245.png"/><Relationship Id="rId7" Type="http://schemas.openxmlformats.org/officeDocument/2006/relationships/image" Target="../media/image254.jpeg"/><Relationship Id="rId2" Type="http://schemas.openxmlformats.org/officeDocument/2006/relationships/notesSlide" Target="../notesSlides/notesSlide30.xml"/><Relationship Id="rId16" Type="http://schemas.openxmlformats.org/officeDocument/2006/relationships/image" Target="../media/image258.svg"/><Relationship Id="rId29" Type="http://schemas.openxmlformats.org/officeDocument/2006/relationships/image" Target="../media/image271.svg"/><Relationship Id="rId11" Type="http://schemas.microsoft.com/office/2007/relationships/hdphoto" Target="../media/hdphoto10.wdp"/><Relationship Id="rId24" Type="http://schemas.openxmlformats.org/officeDocument/2006/relationships/image" Target="../media/image266.png"/><Relationship Id="rId32" Type="http://schemas.openxmlformats.org/officeDocument/2006/relationships/image" Target="../media/image274.png"/><Relationship Id="rId37" Type="http://schemas.openxmlformats.org/officeDocument/2006/relationships/image" Target="../media/image279.svg"/><Relationship Id="rId40" Type="http://schemas.openxmlformats.org/officeDocument/2006/relationships/image" Target="../media/image282.png"/><Relationship Id="rId45" Type="http://schemas.openxmlformats.org/officeDocument/2006/relationships/image" Target="../media/image287.png"/><Relationship Id="rId53" Type="http://schemas.openxmlformats.org/officeDocument/2006/relationships/image" Target="../media/image292.png"/><Relationship Id="rId5" Type="http://schemas.openxmlformats.org/officeDocument/2006/relationships/image" Target="../media/image252.png"/><Relationship Id="rId10" Type="http://schemas.microsoft.com/office/2007/relationships/hdphoto" Target="../media/hdphoto9.wdp"/><Relationship Id="rId19" Type="http://schemas.openxmlformats.org/officeDocument/2006/relationships/image" Target="../media/image261.png"/><Relationship Id="rId31" Type="http://schemas.openxmlformats.org/officeDocument/2006/relationships/image" Target="../media/image273.svg"/><Relationship Id="rId44" Type="http://schemas.openxmlformats.org/officeDocument/2006/relationships/image" Target="../media/image286.svg"/><Relationship Id="rId52" Type="http://schemas.openxmlformats.org/officeDocument/2006/relationships/image" Target="../media/image8.svg"/><Relationship Id="rId4" Type="http://schemas.openxmlformats.org/officeDocument/2006/relationships/image" Target="../media/image251.png"/><Relationship Id="rId9" Type="http://schemas.openxmlformats.org/officeDocument/2006/relationships/image" Target="../media/image255.jpeg"/><Relationship Id="rId14" Type="http://schemas.microsoft.com/office/2007/relationships/hdphoto" Target="../media/hdphoto12.wdp"/><Relationship Id="rId22" Type="http://schemas.openxmlformats.org/officeDocument/2006/relationships/image" Target="../media/image264.png"/><Relationship Id="rId27" Type="http://schemas.openxmlformats.org/officeDocument/2006/relationships/image" Target="../media/image269.svg"/><Relationship Id="rId30" Type="http://schemas.openxmlformats.org/officeDocument/2006/relationships/image" Target="../media/image272.png"/><Relationship Id="rId35" Type="http://schemas.openxmlformats.org/officeDocument/2006/relationships/image" Target="../media/image277.svg"/><Relationship Id="rId43" Type="http://schemas.openxmlformats.org/officeDocument/2006/relationships/image" Target="../media/image285.png"/><Relationship Id="rId48" Type="http://schemas.openxmlformats.org/officeDocument/2006/relationships/image" Target="../media/image290.svg"/><Relationship Id="rId8" Type="http://schemas.microsoft.com/office/2007/relationships/hdphoto" Target="../media/hdphoto8.wdp"/><Relationship Id="rId51" Type="http://schemas.openxmlformats.org/officeDocument/2006/relationships/image" Target="../media/image7.png"/><Relationship Id="rId3" Type="http://schemas.openxmlformats.org/officeDocument/2006/relationships/image" Target="../media/image250.png"/><Relationship Id="rId12" Type="http://schemas.microsoft.com/office/2007/relationships/hdphoto" Target="../media/hdphoto11.wdp"/><Relationship Id="rId17" Type="http://schemas.openxmlformats.org/officeDocument/2006/relationships/image" Target="../media/image259.png"/><Relationship Id="rId25" Type="http://schemas.openxmlformats.org/officeDocument/2006/relationships/image" Target="../media/image267.svg"/><Relationship Id="rId33" Type="http://schemas.openxmlformats.org/officeDocument/2006/relationships/image" Target="../media/image275.svg"/><Relationship Id="rId38" Type="http://schemas.openxmlformats.org/officeDocument/2006/relationships/image" Target="../media/image280.png"/><Relationship Id="rId46" Type="http://schemas.openxmlformats.org/officeDocument/2006/relationships/image" Target="../media/image288.svg"/><Relationship Id="rId20" Type="http://schemas.openxmlformats.org/officeDocument/2006/relationships/image" Target="../media/image262.svg"/><Relationship Id="rId41" Type="http://schemas.openxmlformats.org/officeDocument/2006/relationships/image" Target="../media/image283.png"/><Relationship Id="rId1" Type="http://schemas.openxmlformats.org/officeDocument/2006/relationships/slideLayout" Target="../slideLayouts/slideLayout15.xml"/><Relationship Id="rId6" Type="http://schemas.openxmlformats.org/officeDocument/2006/relationships/image" Target="../media/image253.png"/><Relationship Id="rId15" Type="http://schemas.openxmlformats.org/officeDocument/2006/relationships/image" Target="../media/image257.png"/><Relationship Id="rId23" Type="http://schemas.openxmlformats.org/officeDocument/2006/relationships/image" Target="../media/image265.svg"/><Relationship Id="rId28" Type="http://schemas.openxmlformats.org/officeDocument/2006/relationships/image" Target="../media/image270.png"/><Relationship Id="rId36" Type="http://schemas.openxmlformats.org/officeDocument/2006/relationships/image" Target="../media/image278.png"/><Relationship Id="rId49" Type="http://schemas.openxmlformats.org/officeDocument/2006/relationships/image" Target="../media/image29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95.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294.svg"/><Relationship Id="rId5" Type="http://schemas.openxmlformats.org/officeDocument/2006/relationships/image" Target="../media/image293.png"/><Relationship Id="rId4" Type="http://schemas.openxmlformats.org/officeDocument/2006/relationships/image" Target="../media/image8.sv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296.png"/><Relationship Id="rId4" Type="http://schemas.openxmlformats.org/officeDocument/2006/relationships/image" Target="../media/image8.svg"/></Relationships>
</file>

<file path=ppt/slides/_rels/slide7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8.sv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79.xml.rels><?xml version="1.0" encoding="UTF-8" standalone="yes"?>
<Relationships xmlns="http://schemas.openxmlformats.org/package/2006/relationships"><Relationship Id="rId13" Type="http://schemas.openxmlformats.org/officeDocument/2006/relationships/tags" Target="../tags/tag82.xml"/><Relationship Id="rId18" Type="http://schemas.openxmlformats.org/officeDocument/2006/relationships/tags" Target="../tags/tag87.xml"/><Relationship Id="rId26" Type="http://schemas.openxmlformats.org/officeDocument/2006/relationships/tags" Target="../tags/tag95.xml"/><Relationship Id="rId39" Type="http://schemas.openxmlformats.org/officeDocument/2006/relationships/slideLayout" Target="../slideLayouts/slideLayout15.xml"/><Relationship Id="rId21" Type="http://schemas.openxmlformats.org/officeDocument/2006/relationships/tags" Target="../tags/tag90.xml"/><Relationship Id="rId34" Type="http://schemas.openxmlformats.org/officeDocument/2006/relationships/tags" Target="../tags/tag103.xml"/><Relationship Id="rId42" Type="http://schemas.openxmlformats.org/officeDocument/2006/relationships/image" Target="../media/image8.svg"/><Relationship Id="rId7" Type="http://schemas.openxmlformats.org/officeDocument/2006/relationships/tags" Target="../tags/tag76.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tags" Target="../tags/tag89.xml"/><Relationship Id="rId29" Type="http://schemas.openxmlformats.org/officeDocument/2006/relationships/tags" Target="../tags/tag98.xml"/><Relationship Id="rId41" Type="http://schemas.openxmlformats.org/officeDocument/2006/relationships/image" Target="../media/image7.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tags" Target="../tags/tag93.xml"/><Relationship Id="rId32" Type="http://schemas.openxmlformats.org/officeDocument/2006/relationships/tags" Target="../tags/tag101.xml"/><Relationship Id="rId37" Type="http://schemas.openxmlformats.org/officeDocument/2006/relationships/tags" Target="../tags/tag106.xml"/><Relationship Id="rId40" Type="http://schemas.openxmlformats.org/officeDocument/2006/relationships/notesSlide" Target="../notesSlides/notesSlide37.xml"/><Relationship Id="rId5" Type="http://schemas.openxmlformats.org/officeDocument/2006/relationships/tags" Target="../tags/tag74.xml"/><Relationship Id="rId15" Type="http://schemas.openxmlformats.org/officeDocument/2006/relationships/tags" Target="../tags/tag84.xml"/><Relationship Id="rId23" Type="http://schemas.openxmlformats.org/officeDocument/2006/relationships/tags" Target="../tags/tag92.xml"/><Relationship Id="rId28" Type="http://schemas.openxmlformats.org/officeDocument/2006/relationships/tags" Target="../tags/tag97.xml"/><Relationship Id="rId36" Type="http://schemas.openxmlformats.org/officeDocument/2006/relationships/tags" Target="../tags/tag105.xml"/><Relationship Id="rId10" Type="http://schemas.openxmlformats.org/officeDocument/2006/relationships/tags" Target="../tags/tag79.xml"/><Relationship Id="rId19" Type="http://schemas.openxmlformats.org/officeDocument/2006/relationships/tags" Target="../tags/tag88.xml"/><Relationship Id="rId31" Type="http://schemas.openxmlformats.org/officeDocument/2006/relationships/tags" Target="../tags/tag100.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tags" Target="../tags/tag91.xml"/><Relationship Id="rId27" Type="http://schemas.openxmlformats.org/officeDocument/2006/relationships/tags" Target="../tags/tag96.xml"/><Relationship Id="rId30" Type="http://schemas.openxmlformats.org/officeDocument/2006/relationships/tags" Target="../tags/tag99.xml"/><Relationship Id="rId35" Type="http://schemas.openxmlformats.org/officeDocument/2006/relationships/tags" Target="../tags/tag104.xml"/><Relationship Id="rId8" Type="http://schemas.openxmlformats.org/officeDocument/2006/relationships/tags" Target="../tags/tag77.xml"/><Relationship Id="rId3" Type="http://schemas.openxmlformats.org/officeDocument/2006/relationships/tags" Target="../tags/tag72.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tags" Target="../tags/tag94.xml"/><Relationship Id="rId33" Type="http://schemas.openxmlformats.org/officeDocument/2006/relationships/tags" Target="../tags/tag102.xml"/><Relationship Id="rId38" Type="http://schemas.openxmlformats.org/officeDocument/2006/relationships/tags" Target="../tags/tag10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3" Type="http://schemas.openxmlformats.org/officeDocument/2006/relationships/tags" Target="../tags/tag120.xml"/><Relationship Id="rId18" Type="http://schemas.openxmlformats.org/officeDocument/2006/relationships/tags" Target="../tags/tag125.xml"/><Relationship Id="rId26" Type="http://schemas.openxmlformats.org/officeDocument/2006/relationships/tags" Target="../tags/tag133.xml"/><Relationship Id="rId39" Type="http://schemas.openxmlformats.org/officeDocument/2006/relationships/tags" Target="../tags/tag146.xml"/><Relationship Id="rId21" Type="http://schemas.openxmlformats.org/officeDocument/2006/relationships/tags" Target="../tags/tag128.xml"/><Relationship Id="rId34" Type="http://schemas.openxmlformats.org/officeDocument/2006/relationships/tags" Target="../tags/tag141.xml"/><Relationship Id="rId42" Type="http://schemas.openxmlformats.org/officeDocument/2006/relationships/slideLayout" Target="../slideLayouts/slideLayout15.xml"/><Relationship Id="rId47" Type="http://schemas.openxmlformats.org/officeDocument/2006/relationships/image" Target="../media/image301.png"/><Relationship Id="rId7" Type="http://schemas.openxmlformats.org/officeDocument/2006/relationships/tags" Target="../tags/tag114.xml"/><Relationship Id="rId2" Type="http://schemas.openxmlformats.org/officeDocument/2006/relationships/tags" Target="../tags/tag109.xml"/><Relationship Id="rId16" Type="http://schemas.openxmlformats.org/officeDocument/2006/relationships/tags" Target="../tags/tag123.xml"/><Relationship Id="rId29" Type="http://schemas.openxmlformats.org/officeDocument/2006/relationships/tags" Target="../tags/tag136.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24" Type="http://schemas.openxmlformats.org/officeDocument/2006/relationships/tags" Target="../tags/tag131.xml"/><Relationship Id="rId32" Type="http://schemas.openxmlformats.org/officeDocument/2006/relationships/tags" Target="../tags/tag139.xml"/><Relationship Id="rId37" Type="http://schemas.openxmlformats.org/officeDocument/2006/relationships/tags" Target="../tags/tag144.xml"/><Relationship Id="rId40" Type="http://schemas.openxmlformats.org/officeDocument/2006/relationships/tags" Target="../tags/tag147.xml"/><Relationship Id="rId45" Type="http://schemas.openxmlformats.org/officeDocument/2006/relationships/image" Target="../media/image7.png"/><Relationship Id="rId5" Type="http://schemas.openxmlformats.org/officeDocument/2006/relationships/tags" Target="../tags/tag112.xml"/><Relationship Id="rId15" Type="http://schemas.openxmlformats.org/officeDocument/2006/relationships/tags" Target="../tags/tag122.xml"/><Relationship Id="rId23" Type="http://schemas.openxmlformats.org/officeDocument/2006/relationships/tags" Target="../tags/tag130.xml"/><Relationship Id="rId28" Type="http://schemas.openxmlformats.org/officeDocument/2006/relationships/tags" Target="../tags/tag135.xml"/><Relationship Id="rId36" Type="http://schemas.openxmlformats.org/officeDocument/2006/relationships/tags" Target="../tags/tag143.xml"/><Relationship Id="rId10" Type="http://schemas.openxmlformats.org/officeDocument/2006/relationships/tags" Target="../tags/tag117.xml"/><Relationship Id="rId19" Type="http://schemas.openxmlformats.org/officeDocument/2006/relationships/tags" Target="../tags/tag126.xml"/><Relationship Id="rId31" Type="http://schemas.openxmlformats.org/officeDocument/2006/relationships/tags" Target="../tags/tag138.xml"/><Relationship Id="rId44" Type="http://schemas.openxmlformats.org/officeDocument/2006/relationships/image" Target="../media/image295.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 Id="rId22" Type="http://schemas.openxmlformats.org/officeDocument/2006/relationships/tags" Target="../tags/tag129.xml"/><Relationship Id="rId27" Type="http://schemas.openxmlformats.org/officeDocument/2006/relationships/tags" Target="../tags/tag134.xml"/><Relationship Id="rId30" Type="http://schemas.openxmlformats.org/officeDocument/2006/relationships/tags" Target="../tags/tag137.xml"/><Relationship Id="rId35" Type="http://schemas.openxmlformats.org/officeDocument/2006/relationships/tags" Target="../tags/tag142.xml"/><Relationship Id="rId43" Type="http://schemas.openxmlformats.org/officeDocument/2006/relationships/notesSlide" Target="../notesSlides/notesSlide38.xml"/><Relationship Id="rId48" Type="http://schemas.openxmlformats.org/officeDocument/2006/relationships/image" Target="../media/image302.png"/><Relationship Id="rId8" Type="http://schemas.openxmlformats.org/officeDocument/2006/relationships/tags" Target="../tags/tag115.xml"/><Relationship Id="rId3" Type="http://schemas.openxmlformats.org/officeDocument/2006/relationships/tags" Target="../tags/tag110.xml"/><Relationship Id="rId12" Type="http://schemas.openxmlformats.org/officeDocument/2006/relationships/tags" Target="../tags/tag119.xml"/><Relationship Id="rId17" Type="http://schemas.openxmlformats.org/officeDocument/2006/relationships/tags" Target="../tags/tag124.xml"/><Relationship Id="rId25" Type="http://schemas.openxmlformats.org/officeDocument/2006/relationships/tags" Target="../tags/tag132.xml"/><Relationship Id="rId33" Type="http://schemas.openxmlformats.org/officeDocument/2006/relationships/tags" Target="../tags/tag140.xml"/><Relationship Id="rId38" Type="http://schemas.openxmlformats.org/officeDocument/2006/relationships/tags" Target="../tags/tag145.xml"/><Relationship Id="rId46" Type="http://schemas.openxmlformats.org/officeDocument/2006/relationships/image" Target="../media/image8.svg"/><Relationship Id="rId20" Type="http://schemas.openxmlformats.org/officeDocument/2006/relationships/tags" Target="../tags/tag127.xml"/><Relationship Id="rId41" Type="http://schemas.openxmlformats.org/officeDocument/2006/relationships/tags" Target="../tags/tag148.xml"/></Relationships>
</file>

<file path=ppt/slides/_rels/slide81.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image" Target="../media/image8.svg"/><Relationship Id="rId18" Type="http://schemas.openxmlformats.org/officeDocument/2006/relationships/image" Target="../media/image307.jpeg"/><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image" Target="../media/image7.png"/><Relationship Id="rId17" Type="http://schemas.openxmlformats.org/officeDocument/2006/relationships/image" Target="../media/image306.png"/><Relationship Id="rId2" Type="http://schemas.openxmlformats.org/officeDocument/2006/relationships/tags" Target="../tags/tag150.xml"/><Relationship Id="rId16" Type="http://schemas.openxmlformats.org/officeDocument/2006/relationships/image" Target="../media/image305.png"/><Relationship Id="rId20" Type="http://schemas.openxmlformats.org/officeDocument/2006/relationships/image" Target="../media/image302.png"/><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notesSlide" Target="../notesSlides/notesSlide39.xml"/><Relationship Id="rId5" Type="http://schemas.openxmlformats.org/officeDocument/2006/relationships/tags" Target="../tags/tag153.xml"/><Relationship Id="rId15" Type="http://schemas.openxmlformats.org/officeDocument/2006/relationships/image" Target="../media/image304.png"/><Relationship Id="rId10" Type="http://schemas.openxmlformats.org/officeDocument/2006/relationships/slideLayout" Target="../slideLayouts/slideLayout15.xml"/><Relationship Id="rId19" Type="http://schemas.openxmlformats.org/officeDocument/2006/relationships/image" Target="../media/image295.png"/><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image" Target="../media/image303.png"/></Relationships>
</file>

<file path=ppt/slides/_rels/slide82.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304.png"/><Relationship Id="rId7" Type="http://schemas.openxmlformats.org/officeDocument/2006/relationships/image" Target="../media/image305.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306.png"/><Relationship Id="rId5" Type="http://schemas.openxmlformats.org/officeDocument/2006/relationships/image" Target="../media/image303.png"/><Relationship Id="rId10" Type="http://schemas.openxmlformats.org/officeDocument/2006/relationships/image" Target="../media/image8.svg"/><Relationship Id="rId4" Type="http://schemas.openxmlformats.org/officeDocument/2006/relationships/image" Target="../media/image308.png"/><Relationship Id="rId9"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diagramLayout" Target="../diagrams/layout3.xml"/><Relationship Id="rId7" Type="http://schemas.openxmlformats.org/officeDocument/2006/relationships/image" Target="../media/image309.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11" Type="http://schemas.openxmlformats.org/officeDocument/2006/relationships/image" Target="../media/image8.svg"/><Relationship Id="rId5" Type="http://schemas.openxmlformats.org/officeDocument/2006/relationships/diagramColors" Target="../diagrams/colors3.xml"/><Relationship Id="rId10" Type="http://schemas.openxmlformats.org/officeDocument/2006/relationships/image" Target="../media/image7.png"/><Relationship Id="rId4" Type="http://schemas.openxmlformats.org/officeDocument/2006/relationships/diagramQuickStyle" Target="../diagrams/quickStyle3.xml"/><Relationship Id="rId9" Type="http://schemas.openxmlformats.org/officeDocument/2006/relationships/image" Target="../media/image311.png"/></Relationships>
</file>

<file path=ppt/slides/_rels/slide86.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8.sv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7.png"/><Relationship Id="rId7" Type="http://schemas.openxmlformats.org/officeDocument/2006/relationships/image" Target="../media/image315.png"/><Relationship Id="rId12" Type="http://schemas.openxmlformats.org/officeDocument/2006/relationships/image" Target="../media/image320.png"/><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image" Target="../media/image314.png"/><Relationship Id="rId11" Type="http://schemas.openxmlformats.org/officeDocument/2006/relationships/image" Target="../media/image319.png"/><Relationship Id="rId5" Type="http://schemas.openxmlformats.org/officeDocument/2006/relationships/image" Target="../media/image313.png"/><Relationship Id="rId10" Type="http://schemas.openxmlformats.org/officeDocument/2006/relationships/image" Target="../media/image318.png"/><Relationship Id="rId4" Type="http://schemas.openxmlformats.org/officeDocument/2006/relationships/image" Target="../media/image8.svg"/><Relationship Id="rId9" Type="http://schemas.openxmlformats.org/officeDocument/2006/relationships/image" Target="../media/image317.png"/></Relationships>
</file>

<file path=ppt/slides/_rels/slide88.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3.png"/><Relationship Id="rId7" Type="http://schemas.openxmlformats.org/officeDocument/2006/relationships/image" Target="../media/image315.png"/><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image" Target="../media/image320.png"/><Relationship Id="rId5" Type="http://schemas.openxmlformats.org/officeDocument/2006/relationships/image" Target="../media/image8.svg"/><Relationship Id="rId10" Type="http://schemas.openxmlformats.org/officeDocument/2006/relationships/image" Target="../media/image322.png"/><Relationship Id="rId4" Type="http://schemas.openxmlformats.org/officeDocument/2006/relationships/image" Target="../media/image7.png"/><Relationship Id="rId9" Type="http://schemas.openxmlformats.org/officeDocument/2006/relationships/image" Target="../media/image321.png"/></Relationships>
</file>

<file path=ppt/slides/_rels/slide89.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313.png"/><Relationship Id="rId7" Type="http://schemas.openxmlformats.org/officeDocument/2006/relationships/image" Target="../media/image315.png"/><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image" Target="../media/image320.png"/><Relationship Id="rId5" Type="http://schemas.openxmlformats.org/officeDocument/2006/relationships/image" Target="../media/image8.svg"/><Relationship Id="rId10" Type="http://schemas.openxmlformats.org/officeDocument/2006/relationships/image" Target="../media/image322.png"/><Relationship Id="rId4" Type="http://schemas.openxmlformats.org/officeDocument/2006/relationships/image" Target="../media/image7.png"/><Relationship Id="rId9" Type="http://schemas.openxmlformats.org/officeDocument/2006/relationships/image" Target="../media/image32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svg"/></Relationships>
</file>

<file path=ppt/slides/_rels/slide90.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24.png"/></Relationships>
</file>

<file path=ppt/slides/_rels/slide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325.png"/></Relationships>
</file>

<file path=ppt/slides/_rels/slide92.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image" Target="../media/image8.svg"/><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image" Target="../media/image7.png"/><Relationship Id="rId2" Type="http://schemas.openxmlformats.org/officeDocument/2006/relationships/tags" Target="../tags/tag159.xml"/><Relationship Id="rId16" Type="http://schemas.openxmlformats.org/officeDocument/2006/relationships/notesSlide" Target="../notesSlides/notesSlide46.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slideLayout" Target="../slideLayouts/slideLayout15.xml"/><Relationship Id="rId10" Type="http://schemas.openxmlformats.org/officeDocument/2006/relationships/tags" Target="../tags/tag167.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9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27.png"/></Relationships>
</file>

<file path=ppt/slides/_rels/slide95.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35.png"/><Relationship Id="rId18" Type="http://schemas.openxmlformats.org/officeDocument/2006/relationships/image" Target="../media/image340.png"/><Relationship Id="rId3" Type="http://schemas.openxmlformats.org/officeDocument/2006/relationships/image" Target="../media/image326.png"/><Relationship Id="rId21" Type="http://schemas.openxmlformats.org/officeDocument/2006/relationships/image" Target="../media/image343.png"/><Relationship Id="rId7" Type="http://schemas.openxmlformats.org/officeDocument/2006/relationships/image" Target="../media/image329.png"/><Relationship Id="rId12" Type="http://schemas.openxmlformats.org/officeDocument/2006/relationships/image" Target="../media/image334.png"/><Relationship Id="rId17" Type="http://schemas.openxmlformats.org/officeDocument/2006/relationships/image" Target="../media/image339.png"/><Relationship Id="rId2" Type="http://schemas.openxmlformats.org/officeDocument/2006/relationships/notesSlide" Target="../notesSlides/notesSlide49.xml"/><Relationship Id="rId16" Type="http://schemas.openxmlformats.org/officeDocument/2006/relationships/image" Target="../media/image338.png"/><Relationship Id="rId20" Type="http://schemas.openxmlformats.org/officeDocument/2006/relationships/image" Target="../media/image342.png"/><Relationship Id="rId1" Type="http://schemas.openxmlformats.org/officeDocument/2006/relationships/slideLayout" Target="../slideLayouts/slideLayout15.xml"/><Relationship Id="rId6" Type="http://schemas.openxmlformats.org/officeDocument/2006/relationships/image" Target="../media/image328.png"/><Relationship Id="rId11" Type="http://schemas.openxmlformats.org/officeDocument/2006/relationships/image" Target="../media/image333.png"/><Relationship Id="rId5" Type="http://schemas.openxmlformats.org/officeDocument/2006/relationships/image" Target="../media/image8.svg"/><Relationship Id="rId15" Type="http://schemas.openxmlformats.org/officeDocument/2006/relationships/image" Target="../media/image337.png"/><Relationship Id="rId10" Type="http://schemas.openxmlformats.org/officeDocument/2006/relationships/image" Target="../media/image332.png"/><Relationship Id="rId19" Type="http://schemas.openxmlformats.org/officeDocument/2006/relationships/image" Target="../media/image341.png"/><Relationship Id="rId4" Type="http://schemas.openxmlformats.org/officeDocument/2006/relationships/image" Target="../media/image7.png"/><Relationship Id="rId9" Type="http://schemas.openxmlformats.org/officeDocument/2006/relationships/image" Target="../media/image331.png"/><Relationship Id="rId14" Type="http://schemas.openxmlformats.org/officeDocument/2006/relationships/image" Target="../media/image336.png"/></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344.png"/><Relationship Id="rId4" Type="http://schemas.openxmlformats.org/officeDocument/2006/relationships/image" Target="../media/image8.svg"/></Relationships>
</file>

<file path=ppt/slides/_rels/slide9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47.png"/><Relationship Id="rId2" Type="http://schemas.openxmlformats.org/officeDocument/2006/relationships/notesSlide" Target="../notesSlides/notesSlide51.xml"/><Relationship Id="rId1" Type="http://schemas.openxmlformats.org/officeDocument/2006/relationships/slideLayout" Target="../slideLayouts/slideLayout20.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8.svg"/></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348.png"/><Relationship Id="rId4" Type="http://schemas.openxmlformats.org/officeDocument/2006/relationships/image" Target="../media/image8.sv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openxmlformats.org/officeDocument/2006/relationships/image" Target="../media/image34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9226E-0F54-B8BC-96C0-F6EF67F581E0}"/>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F6AFF7BD-CE1B-1A3E-B184-1856DD1206F0}"/>
              </a:ext>
            </a:extLst>
          </p:cNvPr>
          <p:cNvCxnSpPr>
            <a:cxnSpLocks/>
          </p:cNvCxnSpPr>
          <p:nvPr/>
        </p:nvCxnSpPr>
        <p:spPr>
          <a:xfrm>
            <a:off x="8359027" y="3441682"/>
            <a:ext cx="3417867" cy="0"/>
          </a:xfrm>
          <a:prstGeom prst="line">
            <a:avLst/>
          </a:prstGeom>
          <a:noFill/>
          <a:ln w="1905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BD54ADBD-0E22-C59B-E6BB-48234694121C}"/>
              </a:ext>
            </a:extLst>
          </p:cNvPr>
          <p:cNvCxnSpPr>
            <a:cxnSpLocks/>
          </p:cNvCxnSpPr>
          <p:nvPr/>
        </p:nvCxnSpPr>
        <p:spPr>
          <a:xfrm>
            <a:off x="8355781" y="3934422"/>
            <a:ext cx="3417867" cy="0"/>
          </a:xfrm>
          <a:prstGeom prst="line">
            <a:avLst/>
          </a:prstGeom>
          <a:noFill/>
          <a:ln w="1905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DD5E5FD9-3D56-F372-FF3E-F5F3F462C5F1}"/>
              </a:ext>
            </a:extLst>
          </p:cNvPr>
          <p:cNvCxnSpPr>
            <a:cxnSpLocks/>
          </p:cNvCxnSpPr>
          <p:nvPr/>
        </p:nvCxnSpPr>
        <p:spPr>
          <a:xfrm>
            <a:off x="8362261" y="4582769"/>
            <a:ext cx="3417867" cy="0"/>
          </a:xfrm>
          <a:prstGeom prst="line">
            <a:avLst/>
          </a:prstGeom>
          <a:noFill/>
          <a:ln w="19050" cap="flat" cmpd="sng" algn="ctr">
            <a:solidFill>
              <a:sysClr val="window" lastClr="FFFFFF"/>
            </a:solidFill>
            <a:prstDash val="solid"/>
            <a:miter lim="800000"/>
          </a:ln>
          <a:effectLst/>
        </p:spPr>
      </p:cxnSp>
      <p:sp>
        <p:nvSpPr>
          <p:cNvPr id="12" name="TextBox 11">
            <a:extLst>
              <a:ext uri="{FF2B5EF4-FFF2-40B4-BE49-F238E27FC236}">
                <a16:creationId xmlns:a16="http://schemas.microsoft.com/office/drawing/2014/main" id="{47A2240F-2874-86A7-4F7A-3BB0824DD423}"/>
              </a:ext>
            </a:extLst>
          </p:cNvPr>
          <p:cNvSpPr txBox="1"/>
          <p:nvPr/>
        </p:nvSpPr>
        <p:spPr>
          <a:xfrm>
            <a:off x="114924" y="39670"/>
            <a:ext cx="9019822" cy="461665"/>
          </a:xfrm>
          <a:prstGeom prst="rect">
            <a:avLst/>
          </a:prstGeom>
          <a:noFill/>
        </p:spPr>
        <p:txBody>
          <a:bodyPr wrap="square">
            <a:spAutoFit/>
          </a:bodyPr>
          <a:lstStyle/>
          <a:p>
            <a:r>
              <a:rPr lang="en-US" sz="2400" b="1" err="1">
                <a:solidFill>
                  <a:srgbClr val="10479B"/>
                </a:solidFill>
                <a:latin typeface="Optima"/>
                <a:ea typeface="+mj-ea"/>
              </a:rPr>
              <a:t>PiLog’s</a:t>
            </a:r>
            <a:r>
              <a:rPr lang="en-US" sz="2400" b="1">
                <a:solidFill>
                  <a:srgbClr val="10479B"/>
                </a:solidFill>
                <a:latin typeface="Optima"/>
                <a:ea typeface="+mj-ea"/>
              </a:rPr>
              <a:t> Data Quality and Governance Solution powered by AI</a:t>
            </a:r>
            <a:endParaRPr lang="en-IN" sz="2400" b="1">
              <a:solidFill>
                <a:srgbClr val="10479B"/>
              </a:solidFill>
              <a:latin typeface="Optima"/>
              <a:ea typeface="+mj-ea"/>
            </a:endParaRPr>
          </a:p>
        </p:txBody>
      </p:sp>
      <p:sp>
        <p:nvSpPr>
          <p:cNvPr id="14" name="TextBox 13">
            <a:extLst>
              <a:ext uri="{FF2B5EF4-FFF2-40B4-BE49-F238E27FC236}">
                <a16:creationId xmlns:a16="http://schemas.microsoft.com/office/drawing/2014/main" id="{D9E2A2EA-2758-C3E4-DEEE-018E948E1109}"/>
              </a:ext>
            </a:extLst>
          </p:cNvPr>
          <p:cNvSpPr txBox="1"/>
          <p:nvPr/>
        </p:nvSpPr>
        <p:spPr>
          <a:xfrm>
            <a:off x="125727" y="6343860"/>
            <a:ext cx="3726744" cy="369332"/>
          </a:xfrm>
          <a:prstGeom prst="rect">
            <a:avLst/>
          </a:prstGeom>
          <a:noFill/>
        </p:spPr>
        <p:txBody>
          <a:bodyPr wrap="square" rtlCol="0">
            <a:spAutoFit/>
          </a:bodyPr>
          <a:lstStyle/>
          <a:p>
            <a:r>
              <a:rPr lang="en-US" b="1">
                <a:solidFill>
                  <a:srgbClr val="0B4A99"/>
                </a:solidFill>
                <a:latin typeface="Optima" panose="02000503060000020004"/>
                <a:cs typeface="Arial" panose="020B0604020202020204" pitchFamily="34" charset="0"/>
                <a:hlinkClick r:id="rId3">
                  <a:extLst>
                    <a:ext uri="{A12FA001-AC4F-418D-AE19-62706E023703}">
                      <ahyp:hlinkClr xmlns:ahyp="http://schemas.microsoft.com/office/drawing/2018/hyperlinkcolor" val="tx"/>
                    </a:ext>
                  </a:extLst>
                </a:hlinkClick>
              </a:rPr>
              <a:t>Data Quality Fuels AI Excellence</a:t>
            </a:r>
            <a:endParaRPr lang="en-US" b="1">
              <a:solidFill>
                <a:srgbClr val="0B4A99"/>
              </a:solidFill>
              <a:latin typeface="Optima" panose="02000503060000020004"/>
              <a:cs typeface="Arial" panose="020B0604020202020204" pitchFamily="34" charset="0"/>
            </a:endParaRPr>
          </a:p>
        </p:txBody>
      </p:sp>
      <p:grpSp>
        <p:nvGrpSpPr>
          <p:cNvPr id="18" name="Group 17">
            <a:extLst>
              <a:ext uri="{FF2B5EF4-FFF2-40B4-BE49-F238E27FC236}">
                <a16:creationId xmlns:a16="http://schemas.microsoft.com/office/drawing/2014/main" id="{FE15FFFB-2C46-FA7F-6240-34FD9507AC48}"/>
              </a:ext>
            </a:extLst>
          </p:cNvPr>
          <p:cNvGrpSpPr/>
          <p:nvPr/>
        </p:nvGrpSpPr>
        <p:grpSpPr>
          <a:xfrm>
            <a:off x="2138231" y="869453"/>
            <a:ext cx="7772400" cy="4952534"/>
            <a:chOff x="1653419" y="1316627"/>
            <a:chExt cx="7772400" cy="4952534"/>
          </a:xfrm>
        </p:grpSpPr>
        <p:pic>
          <p:nvPicPr>
            <p:cNvPr id="2" name="Picture 1">
              <a:extLst>
                <a:ext uri="{FF2B5EF4-FFF2-40B4-BE49-F238E27FC236}">
                  <a16:creationId xmlns:a16="http://schemas.microsoft.com/office/drawing/2014/main" id="{B86AEEF0-81BD-0764-8649-E8C8EC37E80A}"/>
                </a:ext>
              </a:extLst>
            </p:cNvPr>
            <p:cNvPicPr>
              <a:picLocks noChangeAspect="1"/>
            </p:cNvPicPr>
            <p:nvPr/>
          </p:nvPicPr>
          <p:blipFill>
            <a:blip r:embed="rId4"/>
            <a:stretch>
              <a:fillRect/>
            </a:stretch>
          </p:blipFill>
          <p:spPr>
            <a:xfrm>
              <a:off x="1653419" y="1332332"/>
              <a:ext cx="7772400" cy="4354569"/>
            </a:xfrm>
            <a:prstGeom prst="rect">
              <a:avLst/>
            </a:prstGeom>
          </p:spPr>
        </p:pic>
        <p:sp>
          <p:nvSpPr>
            <p:cNvPr id="4" name="TextBox 3">
              <a:extLst>
                <a:ext uri="{FF2B5EF4-FFF2-40B4-BE49-F238E27FC236}">
                  <a16:creationId xmlns:a16="http://schemas.microsoft.com/office/drawing/2014/main" id="{AE7933DA-5A25-F0ED-F9CF-15141CDD413B}"/>
                </a:ext>
              </a:extLst>
            </p:cNvPr>
            <p:cNvSpPr txBox="1"/>
            <p:nvPr/>
          </p:nvSpPr>
          <p:spPr>
            <a:xfrm>
              <a:off x="1653419" y="1316627"/>
              <a:ext cx="5486395" cy="400110"/>
            </a:xfrm>
            <a:prstGeom prst="rect">
              <a:avLst/>
            </a:prstGeom>
            <a:noFill/>
          </p:spPr>
          <p:txBody>
            <a:bodyPr wrap="square">
              <a:spAutoFit/>
            </a:bodyPr>
            <a:lstStyle/>
            <a:p>
              <a:r>
                <a:rPr lang="en-US" sz="2000" b="1">
                  <a:solidFill>
                    <a:srgbClr val="10479B"/>
                  </a:solidFill>
                  <a:latin typeface="Optima"/>
                  <a:ea typeface="+mj-ea"/>
                </a:rPr>
                <a:t>Accelerated Transformation with SAP &amp; PiLog</a:t>
              </a:r>
              <a:endParaRPr lang="en-IN" sz="2000" b="1">
                <a:solidFill>
                  <a:srgbClr val="10479B"/>
                </a:solidFill>
                <a:latin typeface="Optima"/>
                <a:ea typeface="+mj-ea"/>
              </a:endParaRPr>
            </a:p>
          </p:txBody>
        </p:sp>
        <p:sp>
          <p:nvSpPr>
            <p:cNvPr id="5" name="TextBox 4">
              <a:extLst>
                <a:ext uri="{FF2B5EF4-FFF2-40B4-BE49-F238E27FC236}">
                  <a16:creationId xmlns:a16="http://schemas.microsoft.com/office/drawing/2014/main" id="{689B9643-87D6-30F5-0EFF-4E7751423F03}"/>
                </a:ext>
              </a:extLst>
            </p:cNvPr>
            <p:cNvSpPr txBox="1"/>
            <p:nvPr/>
          </p:nvSpPr>
          <p:spPr>
            <a:xfrm>
              <a:off x="2301284" y="5930607"/>
              <a:ext cx="3237161" cy="338554"/>
            </a:xfrm>
            <a:prstGeom prst="rect">
              <a:avLst/>
            </a:prstGeom>
            <a:noFill/>
          </p:spPr>
          <p:txBody>
            <a:bodyPr wrap="square">
              <a:spAutoFit/>
            </a:bodyPr>
            <a:lstStyle/>
            <a:p>
              <a:r>
                <a:rPr lang="en-US" sz="1600" b="1">
                  <a:solidFill>
                    <a:srgbClr val="10479B"/>
                  </a:solidFill>
                  <a:latin typeface="Optima"/>
                  <a:ea typeface="+mj-ea"/>
                </a:rPr>
                <a:t>Manual, Unstandardized Practices</a:t>
              </a:r>
              <a:endParaRPr lang="en-IN" sz="1600" b="1">
                <a:solidFill>
                  <a:srgbClr val="10479B"/>
                </a:solidFill>
                <a:latin typeface="Optima"/>
                <a:ea typeface="+mj-ea"/>
              </a:endParaRPr>
            </a:p>
          </p:txBody>
        </p:sp>
        <p:sp>
          <p:nvSpPr>
            <p:cNvPr id="6" name="TextBox 5">
              <a:extLst>
                <a:ext uri="{FF2B5EF4-FFF2-40B4-BE49-F238E27FC236}">
                  <a16:creationId xmlns:a16="http://schemas.microsoft.com/office/drawing/2014/main" id="{6EC99BE7-A5DA-1BD2-4A85-7400B978BEB0}"/>
                </a:ext>
              </a:extLst>
            </p:cNvPr>
            <p:cNvSpPr txBox="1"/>
            <p:nvPr/>
          </p:nvSpPr>
          <p:spPr>
            <a:xfrm>
              <a:off x="6191068" y="5926122"/>
              <a:ext cx="3141869" cy="338554"/>
            </a:xfrm>
            <a:prstGeom prst="rect">
              <a:avLst/>
            </a:prstGeom>
            <a:noFill/>
          </p:spPr>
          <p:txBody>
            <a:bodyPr wrap="square">
              <a:spAutoFit/>
            </a:bodyPr>
            <a:lstStyle/>
            <a:p>
              <a:r>
                <a:rPr lang="en-US" sz="1600" b="1">
                  <a:solidFill>
                    <a:srgbClr val="10479B"/>
                  </a:solidFill>
                  <a:latin typeface="Optima"/>
                  <a:ea typeface="+mj-ea"/>
                </a:rPr>
                <a:t>Digitized, Industry Best Practices</a:t>
              </a:r>
              <a:endParaRPr lang="en-IN" sz="1600" b="1">
                <a:solidFill>
                  <a:srgbClr val="10479B"/>
                </a:solidFill>
                <a:latin typeface="Optima"/>
                <a:ea typeface="+mj-ea"/>
              </a:endParaRPr>
            </a:p>
          </p:txBody>
        </p:sp>
        <p:cxnSp>
          <p:nvCxnSpPr>
            <p:cNvPr id="8" name="Straight Connector 7">
              <a:extLst>
                <a:ext uri="{FF2B5EF4-FFF2-40B4-BE49-F238E27FC236}">
                  <a16:creationId xmlns:a16="http://schemas.microsoft.com/office/drawing/2014/main" id="{290E34F1-2B6A-CC56-F2CE-1B4529652AA5}"/>
                </a:ext>
              </a:extLst>
            </p:cNvPr>
            <p:cNvCxnSpPr>
              <a:cxnSpLocks/>
            </p:cNvCxnSpPr>
            <p:nvPr/>
          </p:nvCxnSpPr>
          <p:spPr>
            <a:xfrm>
              <a:off x="3807501" y="4355478"/>
              <a:ext cx="0" cy="15432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813CA63-1AD8-2E90-0B0C-B122A8B655F7}"/>
                </a:ext>
              </a:extLst>
            </p:cNvPr>
            <p:cNvCxnSpPr>
              <a:cxnSpLocks/>
            </p:cNvCxnSpPr>
            <p:nvPr/>
          </p:nvCxnSpPr>
          <p:spPr>
            <a:xfrm>
              <a:off x="7444592" y="4366109"/>
              <a:ext cx="0" cy="15432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4F755DF-E382-175B-20AD-A1B36EF2E4E3}"/>
                </a:ext>
              </a:extLst>
            </p:cNvPr>
            <p:cNvCxnSpPr>
              <a:cxnSpLocks/>
            </p:cNvCxnSpPr>
            <p:nvPr/>
          </p:nvCxnSpPr>
          <p:spPr>
            <a:xfrm>
              <a:off x="5836170" y="2590639"/>
              <a:ext cx="0" cy="75844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28DC510-821A-6EB6-CB66-111AC52A9E27}"/>
                </a:ext>
              </a:extLst>
            </p:cNvPr>
            <p:cNvSpPr txBox="1"/>
            <p:nvPr/>
          </p:nvSpPr>
          <p:spPr>
            <a:xfrm>
              <a:off x="5436929" y="2223229"/>
              <a:ext cx="798979" cy="400110"/>
            </a:xfrm>
            <a:prstGeom prst="rect">
              <a:avLst/>
            </a:prstGeom>
            <a:noFill/>
          </p:spPr>
          <p:txBody>
            <a:bodyPr wrap="square">
              <a:spAutoFit/>
            </a:bodyPr>
            <a:lstStyle/>
            <a:p>
              <a:r>
                <a:rPr lang="en-US" sz="2000" b="1">
                  <a:solidFill>
                    <a:srgbClr val="10479B"/>
                  </a:solidFill>
                  <a:latin typeface="Optima"/>
                  <a:ea typeface="+mj-ea"/>
                </a:rPr>
                <a:t>PiLog</a:t>
              </a:r>
              <a:endParaRPr lang="en-IN" sz="2000" b="1">
                <a:solidFill>
                  <a:srgbClr val="10479B"/>
                </a:solidFill>
                <a:latin typeface="Optima"/>
                <a:ea typeface="+mj-ea"/>
              </a:endParaRPr>
            </a:p>
          </p:txBody>
        </p:sp>
      </p:grpSp>
    </p:spTree>
    <p:extLst>
      <p:ext uri="{BB962C8B-B14F-4D97-AF65-F5344CB8AC3E}">
        <p14:creationId xmlns:p14="http://schemas.microsoft.com/office/powerpoint/2010/main" val="144502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F5B7D-0435-8D3C-06DA-C00F660CC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4C85EA-B7D9-E20A-A743-DADDB6087810}"/>
              </a:ext>
            </a:extLst>
          </p:cNvPr>
          <p:cNvSpPr>
            <a:spLocks noGrp="1"/>
          </p:cNvSpPr>
          <p:nvPr>
            <p:ph type="title"/>
          </p:nvPr>
        </p:nvSpPr>
        <p:spPr/>
        <p:txBody>
          <a:bodyPr/>
          <a:lstStyle/>
          <a:p>
            <a:r>
              <a:rPr lang="en-US" sz="3200" b="1"/>
              <a:t>Go To Market for 2025 &amp; 2026</a:t>
            </a:r>
            <a:br>
              <a:rPr lang="en-US" b="1"/>
            </a:br>
            <a:endParaRPr lang="en-IN"/>
          </a:p>
        </p:txBody>
      </p:sp>
      <p:sp>
        <p:nvSpPr>
          <p:cNvPr id="3" name="Text Placeholder 2">
            <a:extLst>
              <a:ext uri="{FF2B5EF4-FFF2-40B4-BE49-F238E27FC236}">
                <a16:creationId xmlns:a16="http://schemas.microsoft.com/office/drawing/2014/main" id="{123E765B-0685-5196-4D4C-39ECE2C9AA66}"/>
              </a:ext>
            </a:extLst>
          </p:cNvPr>
          <p:cNvSpPr>
            <a:spLocks noGrp="1"/>
          </p:cNvSpPr>
          <p:nvPr>
            <p:ph type="body" idx="1"/>
          </p:nvPr>
        </p:nvSpPr>
        <p:spPr/>
        <p:txBody>
          <a:bodyPr>
            <a:normAutofit/>
          </a:bodyPr>
          <a:lstStyle/>
          <a:p>
            <a:r>
              <a:rPr lang="en-ZA" b="1" i="1">
                <a:solidFill>
                  <a:srgbClr val="26B4E9"/>
                </a:solidFill>
                <a:ea typeface="Optima" charset="0"/>
                <a:sym typeface="+mn-ea"/>
              </a:rPr>
              <a:t>“</a:t>
            </a:r>
            <a:r>
              <a:rPr lang="en-ZA" b="1" i="1">
                <a:solidFill>
                  <a:srgbClr val="26B4E9"/>
                </a:solidFill>
                <a:latin typeface="Optima"/>
                <a:ea typeface="Optima" charset="0"/>
                <a:sym typeface="+mn-ea"/>
              </a:rPr>
              <a:t>Enable Revenue with Net New, Cross /Up Sell</a:t>
            </a:r>
            <a:r>
              <a:rPr lang="en-ZA" b="1" i="1">
                <a:solidFill>
                  <a:srgbClr val="26B4E9"/>
                </a:solidFill>
                <a:ea typeface="Optima" charset="0"/>
                <a:sym typeface="+mn-ea"/>
              </a:rPr>
              <a:t>”</a:t>
            </a:r>
            <a:endParaRPr lang="en-US" b="1" i="1">
              <a:solidFill>
                <a:srgbClr val="26B4E9"/>
              </a:solidFill>
              <a:latin typeface="Optima" panose="02000503060000020004"/>
              <a:cs typeface="Arial" panose="020B0604020202020204" pitchFamily="34" charset="0"/>
            </a:endParaRPr>
          </a:p>
          <a:p>
            <a:endParaRPr lang="en-IN"/>
          </a:p>
        </p:txBody>
      </p:sp>
      <p:sp>
        <p:nvSpPr>
          <p:cNvPr id="4" name="Date Placeholder 3">
            <a:extLst>
              <a:ext uri="{FF2B5EF4-FFF2-40B4-BE49-F238E27FC236}">
                <a16:creationId xmlns:a16="http://schemas.microsoft.com/office/drawing/2014/main" id="{16F7673E-0AA8-3E44-07E6-9E7A4152A6E1}"/>
              </a:ext>
            </a:extLst>
          </p:cNvPr>
          <p:cNvSpPr>
            <a:spLocks noGrp="1"/>
          </p:cNvSpPr>
          <p:nvPr>
            <p:ph type="dt" sz="half" idx="10"/>
          </p:nvPr>
        </p:nvSpPr>
        <p:spPr/>
        <p:txBody>
          <a:bodyPr/>
          <a:lstStyle/>
          <a:p>
            <a:r>
              <a:rPr lang="en-US"/>
              <a:t>© PiLog Group</a:t>
            </a:r>
          </a:p>
        </p:txBody>
      </p:sp>
      <p:sp>
        <p:nvSpPr>
          <p:cNvPr id="6" name="Slide Number Placeholder 5">
            <a:extLst>
              <a:ext uri="{FF2B5EF4-FFF2-40B4-BE49-F238E27FC236}">
                <a16:creationId xmlns:a16="http://schemas.microsoft.com/office/drawing/2014/main" id="{B9DE62F6-97A6-C8B4-0193-3B50EB0C0060}"/>
              </a:ext>
            </a:extLst>
          </p:cNvPr>
          <p:cNvSpPr>
            <a:spLocks noGrp="1"/>
          </p:cNvSpPr>
          <p:nvPr>
            <p:ph type="sldNum" sz="quarter" idx="12"/>
          </p:nvPr>
        </p:nvSpPr>
        <p:spPr/>
        <p:txBody>
          <a:bodyPr/>
          <a:lstStyle/>
          <a:p>
            <a:fld id="{9B618960-8005-486C-9A75-10CB2AAC16F9}" type="slidenum">
              <a:rPr lang="en-US" smtClean="0"/>
              <a:t>10</a:t>
            </a:fld>
            <a:endParaRPr lang="en-US"/>
          </a:p>
        </p:txBody>
      </p:sp>
      <p:sp>
        <p:nvSpPr>
          <p:cNvPr id="7" name="Footer Placeholder 4">
            <a:extLst>
              <a:ext uri="{FF2B5EF4-FFF2-40B4-BE49-F238E27FC236}">
                <a16:creationId xmlns:a16="http://schemas.microsoft.com/office/drawing/2014/main" id="{A14BE08B-F467-98EE-E285-BDC9F57E0E8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8" name="Footer Placeholder 4">
            <a:extLst>
              <a:ext uri="{FF2B5EF4-FFF2-40B4-BE49-F238E27FC236}">
                <a16:creationId xmlns:a16="http://schemas.microsoft.com/office/drawing/2014/main" id="{094DD47E-9A85-F830-5F96-F2A03CB9285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pic>
        <p:nvPicPr>
          <p:cNvPr id="5" name="Graphic 4">
            <a:extLst>
              <a:ext uri="{FF2B5EF4-FFF2-40B4-BE49-F238E27FC236}">
                <a16:creationId xmlns:a16="http://schemas.microsoft.com/office/drawing/2014/main" id="{C8898097-D96C-4102-D098-D8BB252CF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4220724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0F379F-D52B-234A-E0C2-AAA11C379809}"/>
              </a:ext>
            </a:extLst>
          </p:cNvPr>
          <p:cNvSpPr txBox="1"/>
          <p:nvPr/>
        </p:nvSpPr>
        <p:spPr>
          <a:xfrm>
            <a:off x="175762" y="114985"/>
            <a:ext cx="8484244" cy="461665"/>
          </a:xfrm>
          <a:prstGeom prst="rect">
            <a:avLst/>
          </a:prstGeom>
          <a:noFill/>
        </p:spPr>
        <p:txBody>
          <a:bodyPr wrap="square" rtlCol="0">
            <a:spAutoFit/>
          </a:bodyPr>
          <a:lstStyle/>
          <a:p>
            <a:r>
              <a:rPr lang="en-US" sz="2400" b="1">
                <a:solidFill>
                  <a:srgbClr val="0B4A99"/>
                </a:solidFill>
                <a:latin typeface="Optima" panose="02000503060000020004"/>
              </a:rPr>
              <a:t>Use Case 2 –</a:t>
            </a:r>
            <a:r>
              <a:rPr lang="en-US" sz="2400">
                <a:solidFill>
                  <a:srgbClr val="0B4A99"/>
                </a:solidFill>
                <a:latin typeface="Optima" panose="02000503060000020004"/>
              </a:rPr>
              <a:t> </a:t>
            </a:r>
            <a:r>
              <a:rPr lang="en-US" sz="2400" b="1">
                <a:solidFill>
                  <a:schemeClr val="accent1"/>
                </a:solidFill>
                <a:latin typeface="Optima" panose="02000503060000020004"/>
              </a:rPr>
              <a:t>Navigation with Intuitive Prompts (2/3)</a:t>
            </a:r>
          </a:p>
        </p:txBody>
      </p:sp>
      <p:sp>
        <p:nvSpPr>
          <p:cNvPr id="11" name="Date Placeholder 1">
            <a:extLst>
              <a:ext uri="{FF2B5EF4-FFF2-40B4-BE49-F238E27FC236}">
                <a16:creationId xmlns:a16="http://schemas.microsoft.com/office/drawing/2014/main" id="{181641D4-BFB2-36DC-FA0B-488B13A772A0}"/>
              </a:ext>
            </a:extLst>
          </p:cNvPr>
          <p:cNvSpPr>
            <a:spLocks noGrp="1"/>
          </p:cNvSpPr>
          <p:nvPr>
            <p:ph type="dt" sz="half" idx="10"/>
          </p:nvPr>
        </p:nvSpPr>
        <p:spPr/>
        <p:txBody>
          <a:bodyPr/>
          <a:lstStyle/>
          <a:p>
            <a:r>
              <a:rPr lang="en-US">
                <a:latin typeface="Optima" panose="02000503060000020004"/>
              </a:rPr>
              <a:t>© PiLog Group</a:t>
            </a:r>
          </a:p>
        </p:txBody>
      </p:sp>
      <p:sp>
        <p:nvSpPr>
          <p:cNvPr id="10" name="Footer Placeholder 2">
            <a:extLst>
              <a:ext uri="{FF2B5EF4-FFF2-40B4-BE49-F238E27FC236}">
                <a16:creationId xmlns:a16="http://schemas.microsoft.com/office/drawing/2014/main" id="{3147078C-7134-236E-46E9-CA12ECDB465A}"/>
              </a:ext>
            </a:extLst>
          </p:cNvPr>
          <p:cNvSpPr>
            <a:spLocks noGrp="1"/>
          </p:cNvSpPr>
          <p:nvPr>
            <p:ph type="ftr" sz="quarter" idx="11"/>
          </p:nvPr>
        </p:nvSpPr>
        <p:spPr/>
        <p:txBody>
          <a:bodyPr/>
          <a:lstStyle/>
          <a:p>
            <a:r>
              <a:rPr lang="en-US">
                <a:latin typeface="Optima" panose="02000503060000020004"/>
              </a:rPr>
              <a:t>www.piloggroup.com</a:t>
            </a:r>
          </a:p>
        </p:txBody>
      </p:sp>
      <p:sp>
        <p:nvSpPr>
          <p:cNvPr id="9" name="Slide Number Placeholder 3">
            <a:extLst>
              <a:ext uri="{FF2B5EF4-FFF2-40B4-BE49-F238E27FC236}">
                <a16:creationId xmlns:a16="http://schemas.microsoft.com/office/drawing/2014/main" id="{72BBD5BD-5C9E-380B-1698-4F2AF785F177}"/>
              </a:ext>
            </a:extLst>
          </p:cNvPr>
          <p:cNvSpPr>
            <a:spLocks noGrp="1"/>
          </p:cNvSpPr>
          <p:nvPr>
            <p:ph type="sldNum" sz="quarter" idx="12"/>
          </p:nvPr>
        </p:nvSpPr>
        <p:spPr/>
        <p:txBody>
          <a:bodyPr/>
          <a:lstStyle/>
          <a:p>
            <a:fld id="{9B618960-8005-486C-9A75-10CB2AAC16F9}" type="slidenum">
              <a:rPr lang="en-US" smtClean="0">
                <a:latin typeface="Optima" panose="02000503060000020004"/>
              </a:rPr>
              <a:t>100</a:t>
            </a:fld>
            <a:endParaRPr lang="en-US">
              <a:latin typeface="Optima" panose="02000503060000020004"/>
            </a:endParaRPr>
          </a:p>
        </p:txBody>
      </p:sp>
      <p:sp>
        <p:nvSpPr>
          <p:cNvPr id="12" name="Footer Placeholder 2">
            <a:extLst>
              <a:ext uri="{FF2B5EF4-FFF2-40B4-BE49-F238E27FC236}">
                <a16:creationId xmlns:a16="http://schemas.microsoft.com/office/drawing/2014/main" id="{27B50087-6EC3-D903-DA4F-9E668FD1F747}"/>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13" name="Graphic 12">
            <a:extLst>
              <a:ext uri="{FF2B5EF4-FFF2-40B4-BE49-F238E27FC236}">
                <a16:creationId xmlns:a16="http://schemas.microsoft.com/office/drawing/2014/main" id="{FF8A7BD0-98F1-BC0B-9407-A5672D828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pSp>
        <p:nvGrpSpPr>
          <p:cNvPr id="29" name="Group 28">
            <a:extLst>
              <a:ext uri="{FF2B5EF4-FFF2-40B4-BE49-F238E27FC236}">
                <a16:creationId xmlns:a16="http://schemas.microsoft.com/office/drawing/2014/main" id="{7AC0F76A-987A-899E-B0B7-E0BD5F0E4288}"/>
              </a:ext>
            </a:extLst>
          </p:cNvPr>
          <p:cNvGrpSpPr/>
          <p:nvPr/>
        </p:nvGrpSpPr>
        <p:grpSpPr>
          <a:xfrm>
            <a:off x="274935" y="769028"/>
            <a:ext cx="11218334" cy="5372407"/>
            <a:chOff x="274935" y="769028"/>
            <a:chExt cx="11218334" cy="5372407"/>
          </a:xfrm>
        </p:grpSpPr>
        <p:pic>
          <p:nvPicPr>
            <p:cNvPr id="14" name="Picture 13">
              <a:extLst>
                <a:ext uri="{FF2B5EF4-FFF2-40B4-BE49-F238E27FC236}">
                  <a16:creationId xmlns:a16="http://schemas.microsoft.com/office/drawing/2014/main" id="{F739140C-747E-A373-F244-5BBA6D1BF456}"/>
                </a:ext>
              </a:extLst>
            </p:cNvPr>
            <p:cNvPicPr>
              <a:picLocks noChangeAspect="1"/>
            </p:cNvPicPr>
            <p:nvPr/>
          </p:nvPicPr>
          <p:blipFill>
            <a:blip r:embed="rId5"/>
            <a:stretch>
              <a:fillRect/>
            </a:stretch>
          </p:blipFill>
          <p:spPr>
            <a:xfrm>
              <a:off x="274935" y="769028"/>
              <a:ext cx="11218334" cy="5372407"/>
            </a:xfrm>
            <a:prstGeom prst="rect">
              <a:avLst/>
            </a:prstGeom>
            <a:ln>
              <a:solidFill>
                <a:schemeClr val="accent1"/>
              </a:solidFill>
            </a:ln>
          </p:spPr>
        </p:pic>
        <p:cxnSp>
          <p:nvCxnSpPr>
            <p:cNvPr id="17" name="Curved Connector 4">
              <a:extLst>
                <a:ext uri="{FF2B5EF4-FFF2-40B4-BE49-F238E27FC236}">
                  <a16:creationId xmlns:a16="http://schemas.microsoft.com/office/drawing/2014/main" id="{6B96D362-CB68-854C-ADAC-5A7BF09425B1}"/>
                </a:ext>
              </a:extLst>
            </p:cNvPr>
            <p:cNvCxnSpPr>
              <a:cxnSpLocks/>
            </p:cNvCxnSpPr>
            <p:nvPr/>
          </p:nvCxnSpPr>
          <p:spPr>
            <a:xfrm>
              <a:off x="9254490" y="3147934"/>
              <a:ext cx="1823241" cy="614597"/>
            </a:xfrm>
            <a:prstGeom prst="curvedConnector3">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1FA9AC7-25CB-D8C9-740E-C66641D9A117}"/>
                </a:ext>
              </a:extLst>
            </p:cNvPr>
            <p:cNvSpPr txBox="1"/>
            <p:nvPr/>
          </p:nvSpPr>
          <p:spPr>
            <a:xfrm>
              <a:off x="698731" y="2671932"/>
              <a:ext cx="7549519" cy="584775"/>
            </a:xfrm>
            <a:prstGeom prst="rect">
              <a:avLst/>
            </a:prstGeom>
            <a:no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lang="en-US" sz="1600">
                  <a:solidFill>
                    <a:srgbClr val="10479B"/>
                  </a:solidFill>
                  <a:latin typeface="Optima" panose="02000503060000020004"/>
                  <a:ea typeface="Optima" charset="0"/>
                  <a:cs typeface="Optima" charset="0"/>
                </a:rPr>
                <a:t> ‘Navigation’ across the application through AI Lens with user friendly (</a:t>
              </a:r>
              <a:r>
                <a:rPr lang="en-US" sz="1600" b="1">
                  <a:solidFill>
                    <a:srgbClr val="10479B"/>
                  </a:solidFill>
                  <a:latin typeface="Optima" panose="02000503060000020004"/>
                  <a:ea typeface="Optima" charset="0"/>
                  <a:cs typeface="Optima" charset="0"/>
                </a:rPr>
                <a:t>Intuitive</a:t>
              </a:r>
              <a:r>
                <a:rPr lang="en-US" sz="1600">
                  <a:solidFill>
                    <a:srgbClr val="10479B"/>
                  </a:solidFill>
                  <a:latin typeface="Optima" panose="02000503060000020004"/>
                  <a:ea typeface="Optima" charset="0"/>
                  <a:cs typeface="Optima" charset="0"/>
                </a:rPr>
                <a:t>) Prompts, in SAP UI5 Theme</a:t>
              </a:r>
              <a:endParaRPr kumimoji="0" lang="en-US" sz="1600" b="0" i="0" u="none" strike="noStrike" kern="1200" cap="none" spc="0" normalizeH="0" baseline="0" noProof="0">
                <a:ln>
                  <a:noFill/>
                </a:ln>
                <a:solidFill>
                  <a:srgbClr val="10479B"/>
                </a:solidFill>
                <a:effectLst/>
                <a:uLnTx/>
                <a:uFillTx/>
                <a:latin typeface="Optima" panose="02000503060000020004"/>
                <a:ea typeface="Optima" charset="0"/>
                <a:cs typeface="Optima" charset="0"/>
              </a:endParaRPr>
            </a:p>
          </p:txBody>
        </p:sp>
        <p:sp>
          <p:nvSpPr>
            <p:cNvPr id="27" name="Left Brace 26">
              <a:extLst>
                <a:ext uri="{FF2B5EF4-FFF2-40B4-BE49-F238E27FC236}">
                  <a16:creationId xmlns:a16="http://schemas.microsoft.com/office/drawing/2014/main" id="{D5CDEE25-F340-0090-7892-AB51F3632308}"/>
                </a:ext>
              </a:extLst>
            </p:cNvPr>
            <p:cNvSpPr/>
            <p:nvPr/>
          </p:nvSpPr>
          <p:spPr>
            <a:xfrm rot="10800000">
              <a:off x="9926765" y="4202465"/>
              <a:ext cx="478690" cy="1228565"/>
            </a:xfrm>
            <a:prstGeom prst="leftBrace">
              <a:avLst>
                <a:gd name="adj1" fmla="val 26421"/>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31FD1FCA-816F-6A04-9DDB-71974EB79FD7}"/>
                </a:ext>
              </a:extLst>
            </p:cNvPr>
            <p:cNvSpPr txBox="1"/>
            <p:nvPr/>
          </p:nvSpPr>
          <p:spPr>
            <a:xfrm>
              <a:off x="9254490" y="3762531"/>
              <a:ext cx="1799189" cy="307777"/>
            </a:xfrm>
            <a:prstGeom prst="rect">
              <a:avLst/>
            </a:prstGeom>
            <a:noFill/>
          </p:spPr>
          <p:txBody>
            <a:bodyPr wrap="square">
              <a:spAutoFit/>
            </a:bodyPr>
            <a:lstStyle/>
            <a:p>
              <a:pPr marR="0" lvl="0" algn="l" defTabSz="914264" rtl="0" eaLnBrk="1" fontAlgn="auto" latinLnBrk="0" hangingPunct="1">
                <a:lnSpc>
                  <a:spcPct val="100000"/>
                </a:lnSpc>
                <a:spcBef>
                  <a:spcPts val="600"/>
                </a:spcBef>
                <a:spcAft>
                  <a:spcPts val="0"/>
                </a:spcAft>
                <a:buClrTx/>
                <a:buSzTx/>
                <a:tabLst/>
                <a:defRPr/>
              </a:pPr>
              <a:r>
                <a:rPr lang="en-US" sz="1400" b="1">
                  <a:solidFill>
                    <a:srgbClr val="10479B"/>
                  </a:solidFill>
                  <a:latin typeface="Optima" panose="02000503060000020004"/>
                  <a:ea typeface="Optima" charset="0"/>
                  <a:cs typeface="Optima" charset="0"/>
                </a:rPr>
                <a:t>Intuitive Prompts</a:t>
              </a:r>
              <a:endParaRPr kumimoji="0" lang="en-US" sz="1400" b="1" i="0" u="none" strike="noStrike" kern="1200" cap="none" spc="0" normalizeH="0" baseline="0" noProof="0">
                <a:ln>
                  <a:noFill/>
                </a:ln>
                <a:solidFill>
                  <a:srgbClr val="10479B"/>
                </a:solidFill>
                <a:effectLst/>
                <a:uLnTx/>
                <a:uFillTx/>
                <a:latin typeface="Optima" panose="02000503060000020004"/>
                <a:ea typeface="Optima" charset="0"/>
                <a:cs typeface="Optima" charset="0"/>
              </a:endParaRPr>
            </a:p>
          </p:txBody>
        </p:sp>
      </p:grpSp>
    </p:spTree>
    <p:extLst>
      <p:ext uri="{BB962C8B-B14F-4D97-AF65-F5344CB8AC3E}">
        <p14:creationId xmlns:p14="http://schemas.microsoft.com/office/powerpoint/2010/main" val="39668776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B7FC6-9EFB-5F64-9926-3F3FE94DF2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4133FB-5974-1234-6EC1-F0FB58894B68}"/>
              </a:ext>
            </a:extLst>
          </p:cNvPr>
          <p:cNvSpPr txBox="1"/>
          <p:nvPr/>
        </p:nvSpPr>
        <p:spPr>
          <a:xfrm>
            <a:off x="175762" y="114985"/>
            <a:ext cx="8484244" cy="461665"/>
          </a:xfrm>
          <a:prstGeom prst="rect">
            <a:avLst/>
          </a:prstGeom>
          <a:noFill/>
        </p:spPr>
        <p:txBody>
          <a:bodyPr wrap="square" rtlCol="0">
            <a:spAutoFit/>
          </a:bodyPr>
          <a:lstStyle/>
          <a:p>
            <a:r>
              <a:rPr lang="en-US" sz="2400" b="1">
                <a:solidFill>
                  <a:srgbClr val="0B4A99"/>
                </a:solidFill>
                <a:latin typeface="Optima" panose="02000503060000020004"/>
              </a:rPr>
              <a:t>Use Case 2 –</a:t>
            </a:r>
            <a:r>
              <a:rPr lang="en-US" sz="2400">
                <a:solidFill>
                  <a:srgbClr val="0B4A99"/>
                </a:solidFill>
                <a:latin typeface="Optima" panose="02000503060000020004"/>
              </a:rPr>
              <a:t> </a:t>
            </a:r>
            <a:r>
              <a:rPr lang="en-US" sz="2400" b="1">
                <a:solidFill>
                  <a:schemeClr val="accent1"/>
                </a:solidFill>
                <a:latin typeface="Optima" panose="02000503060000020004"/>
              </a:rPr>
              <a:t>Navigation with Intuitive Prompts (3/3)</a:t>
            </a:r>
          </a:p>
        </p:txBody>
      </p:sp>
      <p:sp>
        <p:nvSpPr>
          <p:cNvPr id="11" name="Date Placeholder 1">
            <a:extLst>
              <a:ext uri="{FF2B5EF4-FFF2-40B4-BE49-F238E27FC236}">
                <a16:creationId xmlns:a16="http://schemas.microsoft.com/office/drawing/2014/main" id="{65C6813E-7872-433E-5E6A-94F6C818993D}"/>
              </a:ext>
            </a:extLst>
          </p:cNvPr>
          <p:cNvSpPr>
            <a:spLocks noGrp="1"/>
          </p:cNvSpPr>
          <p:nvPr>
            <p:ph type="dt" sz="half" idx="10"/>
          </p:nvPr>
        </p:nvSpPr>
        <p:spPr/>
        <p:txBody>
          <a:bodyPr/>
          <a:lstStyle/>
          <a:p>
            <a:r>
              <a:rPr lang="en-US">
                <a:latin typeface="Optima" panose="02000503060000020004"/>
              </a:rPr>
              <a:t>© PiLog Group</a:t>
            </a:r>
          </a:p>
        </p:txBody>
      </p:sp>
      <p:sp>
        <p:nvSpPr>
          <p:cNvPr id="10" name="Footer Placeholder 2">
            <a:extLst>
              <a:ext uri="{FF2B5EF4-FFF2-40B4-BE49-F238E27FC236}">
                <a16:creationId xmlns:a16="http://schemas.microsoft.com/office/drawing/2014/main" id="{AD6C25CD-4BFF-1751-0955-C5E7D7B5F96E}"/>
              </a:ext>
            </a:extLst>
          </p:cNvPr>
          <p:cNvSpPr>
            <a:spLocks noGrp="1"/>
          </p:cNvSpPr>
          <p:nvPr>
            <p:ph type="ftr" sz="quarter" idx="11"/>
          </p:nvPr>
        </p:nvSpPr>
        <p:spPr/>
        <p:txBody>
          <a:bodyPr/>
          <a:lstStyle/>
          <a:p>
            <a:r>
              <a:rPr lang="en-US">
                <a:latin typeface="Optima" panose="02000503060000020004"/>
              </a:rPr>
              <a:t>www.piloggroup.com</a:t>
            </a:r>
          </a:p>
        </p:txBody>
      </p:sp>
      <p:sp>
        <p:nvSpPr>
          <p:cNvPr id="9" name="Slide Number Placeholder 3">
            <a:extLst>
              <a:ext uri="{FF2B5EF4-FFF2-40B4-BE49-F238E27FC236}">
                <a16:creationId xmlns:a16="http://schemas.microsoft.com/office/drawing/2014/main" id="{0D6C7322-2A94-54AD-3A87-5BA48F7D099B}"/>
              </a:ext>
            </a:extLst>
          </p:cNvPr>
          <p:cNvSpPr>
            <a:spLocks noGrp="1"/>
          </p:cNvSpPr>
          <p:nvPr>
            <p:ph type="sldNum" sz="quarter" idx="12"/>
          </p:nvPr>
        </p:nvSpPr>
        <p:spPr/>
        <p:txBody>
          <a:bodyPr/>
          <a:lstStyle/>
          <a:p>
            <a:fld id="{9B618960-8005-486C-9A75-10CB2AAC16F9}" type="slidenum">
              <a:rPr lang="en-US" smtClean="0">
                <a:latin typeface="Optima" panose="02000503060000020004"/>
              </a:rPr>
              <a:t>101</a:t>
            </a:fld>
            <a:endParaRPr lang="en-US">
              <a:latin typeface="Optima" panose="02000503060000020004"/>
            </a:endParaRPr>
          </a:p>
        </p:txBody>
      </p:sp>
      <p:sp>
        <p:nvSpPr>
          <p:cNvPr id="12" name="Footer Placeholder 2">
            <a:extLst>
              <a:ext uri="{FF2B5EF4-FFF2-40B4-BE49-F238E27FC236}">
                <a16:creationId xmlns:a16="http://schemas.microsoft.com/office/drawing/2014/main" id="{55486452-8871-953B-B1A1-C8EE0D82E2E2}"/>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13" name="Graphic 12">
            <a:extLst>
              <a:ext uri="{FF2B5EF4-FFF2-40B4-BE49-F238E27FC236}">
                <a16:creationId xmlns:a16="http://schemas.microsoft.com/office/drawing/2014/main" id="{B15E2C14-8265-FF85-45A4-4B354ED083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pSp>
        <p:nvGrpSpPr>
          <p:cNvPr id="21" name="Group 20">
            <a:extLst>
              <a:ext uri="{FF2B5EF4-FFF2-40B4-BE49-F238E27FC236}">
                <a16:creationId xmlns:a16="http://schemas.microsoft.com/office/drawing/2014/main" id="{FBFCDE26-6B0A-C006-0DFF-6703F8E39F4E}"/>
              </a:ext>
            </a:extLst>
          </p:cNvPr>
          <p:cNvGrpSpPr/>
          <p:nvPr/>
        </p:nvGrpSpPr>
        <p:grpSpPr>
          <a:xfrm>
            <a:off x="1858152" y="738020"/>
            <a:ext cx="2743200" cy="5372407"/>
            <a:chOff x="615969" y="742796"/>
            <a:chExt cx="2743200" cy="5372407"/>
          </a:xfrm>
        </p:grpSpPr>
        <p:pic>
          <p:nvPicPr>
            <p:cNvPr id="14" name="Picture 13">
              <a:extLst>
                <a:ext uri="{FF2B5EF4-FFF2-40B4-BE49-F238E27FC236}">
                  <a16:creationId xmlns:a16="http://schemas.microsoft.com/office/drawing/2014/main" id="{268E1D30-F8EB-437A-6FB6-5D53BF55108B}"/>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615969" y="742796"/>
              <a:ext cx="2743200" cy="5372407"/>
            </a:xfrm>
            <a:prstGeom prst="rect">
              <a:avLst/>
            </a:prstGeom>
            <a:ln>
              <a:solidFill>
                <a:schemeClr val="accent1"/>
              </a:solidFill>
            </a:ln>
          </p:spPr>
        </p:pic>
        <p:cxnSp>
          <p:nvCxnSpPr>
            <p:cNvPr id="17" name="Curved Connector 4">
              <a:extLst>
                <a:ext uri="{FF2B5EF4-FFF2-40B4-BE49-F238E27FC236}">
                  <a16:creationId xmlns:a16="http://schemas.microsoft.com/office/drawing/2014/main" id="{ADAEC429-8DED-AC7E-46B5-868EF1B0E2F5}"/>
                </a:ext>
              </a:extLst>
            </p:cNvPr>
            <p:cNvCxnSpPr>
              <a:cxnSpLocks/>
            </p:cNvCxnSpPr>
            <p:nvPr/>
          </p:nvCxnSpPr>
          <p:spPr>
            <a:xfrm>
              <a:off x="1075948" y="3121700"/>
              <a:ext cx="1823241" cy="614597"/>
            </a:xfrm>
            <a:prstGeom prst="curvedConnector3">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15" name="Left Brace 14">
              <a:extLst>
                <a:ext uri="{FF2B5EF4-FFF2-40B4-BE49-F238E27FC236}">
                  <a16:creationId xmlns:a16="http://schemas.microsoft.com/office/drawing/2014/main" id="{2F6DEE16-05CA-1AF4-A985-C1BAA6DD3EB0}"/>
                </a:ext>
              </a:extLst>
            </p:cNvPr>
            <p:cNvSpPr/>
            <p:nvPr/>
          </p:nvSpPr>
          <p:spPr>
            <a:xfrm rot="10800000">
              <a:off x="1748223" y="4176231"/>
              <a:ext cx="478690" cy="1228565"/>
            </a:xfrm>
            <a:prstGeom prst="leftBrace">
              <a:avLst>
                <a:gd name="adj1" fmla="val 26421"/>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TextBox 15">
              <a:extLst>
                <a:ext uri="{FF2B5EF4-FFF2-40B4-BE49-F238E27FC236}">
                  <a16:creationId xmlns:a16="http://schemas.microsoft.com/office/drawing/2014/main" id="{F004B8A9-658D-BACE-44A7-B2E8E11F4BEC}"/>
                </a:ext>
              </a:extLst>
            </p:cNvPr>
            <p:cNvSpPr txBox="1"/>
            <p:nvPr/>
          </p:nvSpPr>
          <p:spPr>
            <a:xfrm>
              <a:off x="1075948" y="3736297"/>
              <a:ext cx="1799189" cy="307777"/>
            </a:xfrm>
            <a:prstGeom prst="rect">
              <a:avLst/>
            </a:prstGeom>
            <a:noFill/>
          </p:spPr>
          <p:txBody>
            <a:bodyPr wrap="square">
              <a:spAutoFit/>
            </a:bodyPr>
            <a:lstStyle/>
            <a:p>
              <a:pPr marR="0" lvl="0" algn="l" defTabSz="914264" rtl="0" eaLnBrk="1" fontAlgn="auto" latinLnBrk="0" hangingPunct="1">
                <a:lnSpc>
                  <a:spcPct val="100000"/>
                </a:lnSpc>
                <a:spcBef>
                  <a:spcPts val="600"/>
                </a:spcBef>
                <a:spcAft>
                  <a:spcPts val="0"/>
                </a:spcAft>
                <a:buClrTx/>
                <a:buSzTx/>
                <a:tabLst/>
                <a:defRPr/>
              </a:pPr>
              <a:r>
                <a:rPr lang="en-US" sz="1400" b="1">
                  <a:solidFill>
                    <a:srgbClr val="10479B"/>
                  </a:solidFill>
                  <a:latin typeface="Optima" panose="02000503060000020004"/>
                  <a:ea typeface="Optima" charset="0"/>
                  <a:cs typeface="Optima" charset="0"/>
                </a:rPr>
                <a:t>Intuitive Prompts</a:t>
              </a:r>
              <a:endParaRPr kumimoji="0" lang="en-US" sz="1400" b="1" i="0" u="none" strike="noStrike" kern="1200" cap="none" spc="0" normalizeH="0" baseline="0" noProof="0">
                <a:ln>
                  <a:noFill/>
                </a:ln>
                <a:solidFill>
                  <a:srgbClr val="10479B"/>
                </a:solidFill>
                <a:effectLst/>
                <a:uLnTx/>
                <a:uFillTx/>
                <a:latin typeface="Optima" panose="02000503060000020004"/>
                <a:ea typeface="Optima" charset="0"/>
                <a:cs typeface="Optima" charset="0"/>
              </a:endParaRPr>
            </a:p>
          </p:txBody>
        </p:sp>
      </p:grpSp>
      <p:grpSp>
        <p:nvGrpSpPr>
          <p:cNvPr id="20" name="Group 19">
            <a:extLst>
              <a:ext uri="{FF2B5EF4-FFF2-40B4-BE49-F238E27FC236}">
                <a16:creationId xmlns:a16="http://schemas.microsoft.com/office/drawing/2014/main" id="{3241AAFD-0CA6-B6F9-7662-F58C196264CD}"/>
              </a:ext>
            </a:extLst>
          </p:cNvPr>
          <p:cNvGrpSpPr/>
          <p:nvPr/>
        </p:nvGrpSpPr>
        <p:grpSpPr>
          <a:xfrm>
            <a:off x="7590649" y="738020"/>
            <a:ext cx="2853128" cy="5483683"/>
            <a:chOff x="4257206" y="742796"/>
            <a:chExt cx="2853128" cy="5483683"/>
          </a:xfrm>
        </p:grpSpPr>
        <p:pic>
          <p:nvPicPr>
            <p:cNvPr id="4" name="Picture 3">
              <a:extLst>
                <a:ext uri="{FF2B5EF4-FFF2-40B4-BE49-F238E27FC236}">
                  <a16:creationId xmlns:a16="http://schemas.microsoft.com/office/drawing/2014/main" id="{3BE2A7A8-028C-BE3A-7BB4-0AA84D4EE042}"/>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4257206" y="742796"/>
              <a:ext cx="2853128" cy="5483683"/>
            </a:xfrm>
            <a:prstGeom prst="rect">
              <a:avLst/>
            </a:prstGeom>
            <a:ln>
              <a:solidFill>
                <a:schemeClr val="accent1"/>
              </a:solidFill>
            </a:ln>
          </p:spPr>
        </p:pic>
        <p:cxnSp>
          <p:nvCxnSpPr>
            <p:cNvPr id="5" name="Curved Connector 4">
              <a:extLst>
                <a:ext uri="{FF2B5EF4-FFF2-40B4-BE49-F238E27FC236}">
                  <a16:creationId xmlns:a16="http://schemas.microsoft.com/office/drawing/2014/main" id="{28AFA36E-3230-1930-765A-3D81CEAD6F6E}"/>
                </a:ext>
              </a:extLst>
            </p:cNvPr>
            <p:cNvCxnSpPr>
              <a:cxnSpLocks/>
            </p:cNvCxnSpPr>
            <p:nvPr/>
          </p:nvCxnSpPr>
          <p:spPr>
            <a:xfrm>
              <a:off x="4601135" y="2014925"/>
              <a:ext cx="1874616" cy="1414073"/>
            </a:xfrm>
            <a:prstGeom prst="curvedConnector3">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18" name="Left Brace 17">
              <a:extLst>
                <a:ext uri="{FF2B5EF4-FFF2-40B4-BE49-F238E27FC236}">
                  <a16:creationId xmlns:a16="http://schemas.microsoft.com/office/drawing/2014/main" id="{2AC76407-B7D5-23B8-B8E4-E5060893BC68}"/>
                </a:ext>
              </a:extLst>
            </p:cNvPr>
            <p:cNvSpPr/>
            <p:nvPr/>
          </p:nvSpPr>
          <p:spPr>
            <a:xfrm rot="10800000">
              <a:off x="5498263" y="4086844"/>
              <a:ext cx="478690" cy="1228565"/>
            </a:xfrm>
            <a:prstGeom prst="leftBrace">
              <a:avLst>
                <a:gd name="adj1" fmla="val 26421"/>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TextBox 18">
              <a:extLst>
                <a:ext uri="{FF2B5EF4-FFF2-40B4-BE49-F238E27FC236}">
                  <a16:creationId xmlns:a16="http://schemas.microsoft.com/office/drawing/2014/main" id="{E21108ED-3578-A7EF-7711-C66962762DBE}"/>
                </a:ext>
              </a:extLst>
            </p:cNvPr>
            <p:cNvSpPr txBox="1"/>
            <p:nvPr/>
          </p:nvSpPr>
          <p:spPr>
            <a:xfrm>
              <a:off x="4567032" y="3692066"/>
              <a:ext cx="1799189" cy="307777"/>
            </a:xfrm>
            <a:prstGeom prst="rect">
              <a:avLst/>
            </a:prstGeom>
            <a:noFill/>
          </p:spPr>
          <p:txBody>
            <a:bodyPr wrap="square">
              <a:spAutoFit/>
            </a:bodyPr>
            <a:lstStyle/>
            <a:p>
              <a:pPr marR="0" lvl="0" algn="l" defTabSz="914264" rtl="0" eaLnBrk="1" fontAlgn="auto" latinLnBrk="0" hangingPunct="1">
                <a:lnSpc>
                  <a:spcPct val="100000"/>
                </a:lnSpc>
                <a:spcBef>
                  <a:spcPts val="600"/>
                </a:spcBef>
                <a:spcAft>
                  <a:spcPts val="0"/>
                </a:spcAft>
                <a:buClrTx/>
                <a:buSzTx/>
                <a:tabLst/>
                <a:defRPr/>
              </a:pPr>
              <a:r>
                <a:rPr lang="en-US" sz="1400" b="1">
                  <a:solidFill>
                    <a:srgbClr val="10479B"/>
                  </a:solidFill>
                  <a:latin typeface="Optima" panose="02000503060000020004"/>
                  <a:ea typeface="Optima" charset="0"/>
                  <a:cs typeface="Optima" charset="0"/>
                </a:rPr>
                <a:t>Intuitive Prompts</a:t>
              </a:r>
              <a:endParaRPr kumimoji="0" lang="en-US" sz="1400" b="1" i="0" u="none" strike="noStrike" kern="1200" cap="none" spc="0" normalizeH="0" baseline="0" noProof="0">
                <a:ln>
                  <a:noFill/>
                </a:ln>
                <a:solidFill>
                  <a:srgbClr val="10479B"/>
                </a:solidFill>
                <a:effectLst/>
                <a:uLnTx/>
                <a:uFillTx/>
                <a:latin typeface="Optima" panose="02000503060000020004"/>
                <a:ea typeface="Optima" charset="0"/>
                <a:cs typeface="Optima" charset="0"/>
              </a:endParaRPr>
            </a:p>
          </p:txBody>
        </p:sp>
      </p:grpSp>
    </p:spTree>
    <p:extLst>
      <p:ext uri="{BB962C8B-B14F-4D97-AF65-F5344CB8AC3E}">
        <p14:creationId xmlns:p14="http://schemas.microsoft.com/office/powerpoint/2010/main" val="20985984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9CF878-7D5D-2DE9-DD12-9E97C2B411E0}"/>
              </a:ext>
            </a:extLst>
          </p:cNvPr>
          <p:cNvSpPr txBox="1"/>
          <p:nvPr/>
        </p:nvSpPr>
        <p:spPr>
          <a:xfrm>
            <a:off x="141893" y="104526"/>
            <a:ext cx="8484244" cy="461665"/>
          </a:xfrm>
          <a:prstGeom prst="rect">
            <a:avLst/>
          </a:prstGeom>
          <a:noFill/>
        </p:spPr>
        <p:txBody>
          <a:bodyPr wrap="square" rtlCol="0">
            <a:spAutoFit/>
          </a:bodyPr>
          <a:lstStyle/>
          <a:p>
            <a:r>
              <a:rPr lang="en-US" sz="2400" b="1">
                <a:solidFill>
                  <a:srgbClr val="0B4A99"/>
                </a:solidFill>
                <a:latin typeface="Optima" panose="02000503060000020004"/>
              </a:rPr>
              <a:t>Use Case 3 -</a:t>
            </a:r>
            <a:r>
              <a:rPr lang="en-US" sz="2400">
                <a:solidFill>
                  <a:srgbClr val="0B4A99"/>
                </a:solidFill>
                <a:latin typeface="Optima" panose="02000503060000020004"/>
              </a:rPr>
              <a:t> </a:t>
            </a:r>
            <a:r>
              <a:rPr lang="en-US" sz="2400" b="1">
                <a:solidFill>
                  <a:schemeClr val="accent1"/>
                </a:solidFill>
                <a:latin typeface="Optima" panose="02000503060000020004"/>
              </a:rPr>
              <a:t>Analytics (Pivot Table)</a:t>
            </a:r>
          </a:p>
        </p:txBody>
      </p:sp>
      <p:sp>
        <p:nvSpPr>
          <p:cNvPr id="3" name="Text Box 9">
            <a:extLst>
              <a:ext uri="{FF2B5EF4-FFF2-40B4-BE49-F238E27FC236}">
                <a16:creationId xmlns:a16="http://schemas.microsoft.com/office/drawing/2014/main" id="{ACB7D000-C92E-4DBB-B202-6681A349B99D}"/>
              </a:ext>
            </a:extLst>
          </p:cNvPr>
          <p:cNvSpPr txBox="1"/>
          <p:nvPr/>
        </p:nvSpPr>
        <p:spPr>
          <a:xfrm>
            <a:off x="430250" y="619340"/>
            <a:ext cx="8824240" cy="338554"/>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a:lstStyle>
          <a:p>
            <a:pPr marL="285750" indent="-285750" algn="l">
              <a:buFont typeface="Wingdings" pitchFamily="2" charset="2"/>
              <a:buChar char="Ø"/>
            </a:pPr>
            <a:r>
              <a:rPr lang="en-IN" sz="1600">
                <a:solidFill>
                  <a:srgbClr val="0B4A99"/>
                </a:solidFill>
                <a:latin typeface="Optima" panose="02000503060000020004"/>
              </a:rPr>
              <a:t>A Pivot Table lets you rotate the data and look at it from different Angles or perspectives</a:t>
            </a:r>
            <a:r>
              <a:rPr lang="en-IN" sz="1200" b="0" i="0">
                <a:solidFill>
                  <a:srgbClr val="474747"/>
                </a:solidFill>
                <a:effectLst/>
                <a:highlight>
                  <a:srgbClr val="FFFFFF"/>
                </a:highlight>
                <a:latin typeface="Optima" panose="02000503060000020004"/>
              </a:rPr>
              <a:t> </a:t>
            </a:r>
            <a:endParaRPr lang="en-IN" sz="1200" b="0" i="0">
              <a:solidFill>
                <a:srgbClr val="1F1F1F"/>
              </a:solidFill>
              <a:effectLst/>
              <a:highlight>
                <a:srgbClr val="FFFFFF"/>
              </a:highlight>
              <a:latin typeface="Optima" panose="02000503060000020004"/>
            </a:endParaRPr>
          </a:p>
        </p:txBody>
      </p:sp>
      <p:sp>
        <p:nvSpPr>
          <p:cNvPr id="8" name="Date Placeholder 1">
            <a:extLst>
              <a:ext uri="{FF2B5EF4-FFF2-40B4-BE49-F238E27FC236}">
                <a16:creationId xmlns:a16="http://schemas.microsoft.com/office/drawing/2014/main" id="{0B1A018E-F50E-830B-80A6-725B47C904A7}"/>
              </a:ext>
            </a:extLst>
          </p:cNvPr>
          <p:cNvSpPr>
            <a:spLocks noGrp="1"/>
          </p:cNvSpPr>
          <p:nvPr>
            <p:ph type="dt" sz="half" idx="10"/>
          </p:nvPr>
        </p:nvSpPr>
        <p:spPr/>
        <p:txBody>
          <a:bodyPr/>
          <a:lstStyle/>
          <a:p>
            <a:r>
              <a:rPr lang="en-US">
                <a:latin typeface="Optima" panose="02000503060000020004"/>
              </a:rPr>
              <a:t>© PiLog Group</a:t>
            </a:r>
          </a:p>
        </p:txBody>
      </p:sp>
      <p:sp>
        <p:nvSpPr>
          <p:cNvPr id="7" name="Footer Placeholder 2">
            <a:extLst>
              <a:ext uri="{FF2B5EF4-FFF2-40B4-BE49-F238E27FC236}">
                <a16:creationId xmlns:a16="http://schemas.microsoft.com/office/drawing/2014/main" id="{7560CD2B-C1AF-6000-A13A-3141CB09115B}"/>
              </a:ext>
            </a:extLst>
          </p:cNvPr>
          <p:cNvSpPr>
            <a:spLocks noGrp="1"/>
          </p:cNvSpPr>
          <p:nvPr>
            <p:ph type="ftr" sz="quarter" idx="11"/>
          </p:nvPr>
        </p:nvSpPr>
        <p:spPr/>
        <p:txBody>
          <a:bodyPr/>
          <a:lstStyle/>
          <a:p>
            <a:r>
              <a:rPr lang="en-US">
                <a:latin typeface="Optima" panose="02000503060000020004"/>
              </a:rPr>
              <a:t>www.piloggroup.com</a:t>
            </a:r>
          </a:p>
        </p:txBody>
      </p:sp>
      <p:sp>
        <p:nvSpPr>
          <p:cNvPr id="6" name="Slide Number Placeholder 3">
            <a:extLst>
              <a:ext uri="{FF2B5EF4-FFF2-40B4-BE49-F238E27FC236}">
                <a16:creationId xmlns:a16="http://schemas.microsoft.com/office/drawing/2014/main" id="{ACCE25A0-1C45-B7F4-2B48-40DE5769DBE4}"/>
              </a:ext>
            </a:extLst>
          </p:cNvPr>
          <p:cNvSpPr>
            <a:spLocks noGrp="1"/>
          </p:cNvSpPr>
          <p:nvPr>
            <p:ph type="sldNum" sz="quarter" idx="12"/>
          </p:nvPr>
        </p:nvSpPr>
        <p:spPr/>
        <p:txBody>
          <a:bodyPr/>
          <a:lstStyle/>
          <a:p>
            <a:fld id="{9B618960-8005-486C-9A75-10CB2AAC16F9}" type="slidenum">
              <a:rPr lang="en-US" smtClean="0">
                <a:latin typeface="Optima" panose="02000503060000020004"/>
              </a:rPr>
              <a:t>102</a:t>
            </a:fld>
            <a:endParaRPr lang="en-US">
              <a:latin typeface="Optima" panose="02000503060000020004"/>
            </a:endParaRPr>
          </a:p>
        </p:txBody>
      </p:sp>
      <p:sp>
        <p:nvSpPr>
          <p:cNvPr id="9" name="Footer Placeholder 2">
            <a:extLst>
              <a:ext uri="{FF2B5EF4-FFF2-40B4-BE49-F238E27FC236}">
                <a16:creationId xmlns:a16="http://schemas.microsoft.com/office/drawing/2014/main" id="{BB47E921-9DC4-8258-1C61-70840E8D9743}"/>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10" name="Graphic 9">
            <a:extLst>
              <a:ext uri="{FF2B5EF4-FFF2-40B4-BE49-F238E27FC236}">
                <a16:creationId xmlns:a16="http://schemas.microsoft.com/office/drawing/2014/main" id="{C40C8033-84A2-EC5B-33F4-BE2F5837F4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pic>
        <p:nvPicPr>
          <p:cNvPr id="14" name="Picture 13">
            <a:extLst>
              <a:ext uri="{FF2B5EF4-FFF2-40B4-BE49-F238E27FC236}">
                <a16:creationId xmlns:a16="http://schemas.microsoft.com/office/drawing/2014/main" id="{BB04FBA2-9E6E-47A0-C2F6-DC9D4F7540E3}"/>
              </a:ext>
            </a:extLst>
          </p:cNvPr>
          <p:cNvPicPr>
            <a:picLocks noChangeAspect="1"/>
          </p:cNvPicPr>
          <p:nvPr/>
        </p:nvPicPr>
        <p:blipFill>
          <a:blip r:embed="rId5"/>
          <a:stretch>
            <a:fillRect/>
          </a:stretch>
        </p:blipFill>
        <p:spPr>
          <a:xfrm>
            <a:off x="430249" y="1075211"/>
            <a:ext cx="11312571" cy="5303108"/>
          </a:xfrm>
          <a:prstGeom prst="rect">
            <a:avLst/>
          </a:prstGeom>
          <a:ln>
            <a:solidFill>
              <a:schemeClr val="accent1"/>
            </a:solidFill>
          </a:ln>
        </p:spPr>
      </p:pic>
      <p:cxnSp>
        <p:nvCxnSpPr>
          <p:cNvPr id="15" name="Straight Arrow Connector 14">
            <a:extLst>
              <a:ext uri="{FF2B5EF4-FFF2-40B4-BE49-F238E27FC236}">
                <a16:creationId xmlns:a16="http://schemas.microsoft.com/office/drawing/2014/main" id="{DB814752-A151-153E-81A8-A94881E08715}"/>
              </a:ext>
            </a:extLst>
          </p:cNvPr>
          <p:cNvCxnSpPr>
            <a:cxnSpLocks/>
          </p:cNvCxnSpPr>
          <p:nvPr/>
        </p:nvCxnSpPr>
        <p:spPr>
          <a:xfrm flipH="1" flipV="1">
            <a:off x="5991102" y="4624785"/>
            <a:ext cx="4738114" cy="276999"/>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20777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001088-92BA-4065-DFA7-1B184363AEA1}"/>
              </a:ext>
            </a:extLst>
          </p:cNvPr>
          <p:cNvSpPr txBox="1"/>
          <p:nvPr/>
        </p:nvSpPr>
        <p:spPr>
          <a:xfrm>
            <a:off x="141893" y="96546"/>
            <a:ext cx="8484244" cy="461665"/>
          </a:xfrm>
          <a:prstGeom prst="rect">
            <a:avLst/>
          </a:prstGeom>
          <a:solidFill>
            <a:schemeClr val="bg1"/>
          </a:solidFill>
        </p:spPr>
        <p:txBody>
          <a:bodyPr wrap="square" rtlCol="0">
            <a:spAutoFit/>
          </a:bodyPr>
          <a:lstStyle/>
          <a:p>
            <a:r>
              <a:rPr lang="en-US" sz="2400" b="1">
                <a:solidFill>
                  <a:srgbClr val="0B4A99"/>
                </a:solidFill>
                <a:latin typeface="Optima" panose="02000503060000020004"/>
              </a:rPr>
              <a:t>Use Case 4 -</a:t>
            </a:r>
            <a:r>
              <a:rPr lang="en-US" sz="2400">
                <a:solidFill>
                  <a:srgbClr val="0B4A99"/>
                </a:solidFill>
                <a:latin typeface="Optima" panose="02000503060000020004"/>
              </a:rPr>
              <a:t> </a:t>
            </a:r>
            <a:r>
              <a:rPr lang="en-US" sz="2400" b="1">
                <a:solidFill>
                  <a:schemeClr val="accent1"/>
                </a:solidFill>
                <a:latin typeface="Optima" panose="02000503060000020004"/>
              </a:rPr>
              <a:t>Sourcing Location with Price (approx.)</a:t>
            </a:r>
          </a:p>
        </p:txBody>
      </p:sp>
      <p:sp>
        <p:nvSpPr>
          <p:cNvPr id="3" name="TextBox 2">
            <a:extLst>
              <a:ext uri="{FF2B5EF4-FFF2-40B4-BE49-F238E27FC236}">
                <a16:creationId xmlns:a16="http://schemas.microsoft.com/office/drawing/2014/main" id="{A8E3A46B-0E1C-8F4B-3141-28221D7898C5}"/>
              </a:ext>
            </a:extLst>
          </p:cNvPr>
          <p:cNvSpPr txBox="1"/>
          <p:nvPr/>
        </p:nvSpPr>
        <p:spPr>
          <a:xfrm>
            <a:off x="244725" y="599852"/>
            <a:ext cx="5851275" cy="338554"/>
          </a:xfrm>
          <a:prstGeom prst="rect">
            <a:avLst/>
          </a:prstGeom>
          <a:solidFill>
            <a:schemeClr val="bg1"/>
          </a:solid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panose="02000503060000020004"/>
                <a:ea typeface="Optima" charset="0"/>
                <a:cs typeface="Optima" charset="0"/>
              </a:rPr>
              <a:t>Highlighting Locations with Price details using AI Lens</a:t>
            </a:r>
          </a:p>
        </p:txBody>
      </p:sp>
      <p:sp>
        <p:nvSpPr>
          <p:cNvPr id="8" name="Date Placeholder 1">
            <a:extLst>
              <a:ext uri="{FF2B5EF4-FFF2-40B4-BE49-F238E27FC236}">
                <a16:creationId xmlns:a16="http://schemas.microsoft.com/office/drawing/2014/main" id="{412E41A4-891C-D96F-7118-035486FC7B62}"/>
              </a:ext>
            </a:extLst>
          </p:cNvPr>
          <p:cNvSpPr>
            <a:spLocks noGrp="1"/>
          </p:cNvSpPr>
          <p:nvPr>
            <p:ph type="dt" sz="half" idx="10"/>
          </p:nvPr>
        </p:nvSpPr>
        <p:spPr/>
        <p:txBody>
          <a:bodyPr/>
          <a:lstStyle/>
          <a:p>
            <a:r>
              <a:rPr lang="en-US">
                <a:latin typeface="Optima" panose="02000503060000020004"/>
              </a:rPr>
              <a:t>© PiLog Group</a:t>
            </a:r>
          </a:p>
        </p:txBody>
      </p:sp>
      <p:sp>
        <p:nvSpPr>
          <p:cNvPr id="7" name="Footer Placeholder 2">
            <a:extLst>
              <a:ext uri="{FF2B5EF4-FFF2-40B4-BE49-F238E27FC236}">
                <a16:creationId xmlns:a16="http://schemas.microsoft.com/office/drawing/2014/main" id="{2DC2FC96-79C1-C4AA-3DB6-4700607923BA}"/>
              </a:ext>
            </a:extLst>
          </p:cNvPr>
          <p:cNvSpPr>
            <a:spLocks noGrp="1"/>
          </p:cNvSpPr>
          <p:nvPr>
            <p:ph type="ftr" sz="quarter" idx="11"/>
          </p:nvPr>
        </p:nvSpPr>
        <p:spPr/>
        <p:txBody>
          <a:bodyPr/>
          <a:lstStyle/>
          <a:p>
            <a:r>
              <a:rPr lang="en-US">
                <a:latin typeface="Optima" panose="02000503060000020004"/>
              </a:rPr>
              <a:t>www.piloggroup.com</a:t>
            </a:r>
          </a:p>
        </p:txBody>
      </p:sp>
      <p:sp>
        <p:nvSpPr>
          <p:cNvPr id="6" name="Slide Number Placeholder 3">
            <a:extLst>
              <a:ext uri="{FF2B5EF4-FFF2-40B4-BE49-F238E27FC236}">
                <a16:creationId xmlns:a16="http://schemas.microsoft.com/office/drawing/2014/main" id="{FCF6BAFB-C74D-32DC-64C9-5088111C0B73}"/>
              </a:ext>
            </a:extLst>
          </p:cNvPr>
          <p:cNvSpPr>
            <a:spLocks noGrp="1"/>
          </p:cNvSpPr>
          <p:nvPr>
            <p:ph type="sldNum" sz="quarter" idx="12"/>
          </p:nvPr>
        </p:nvSpPr>
        <p:spPr/>
        <p:txBody>
          <a:bodyPr/>
          <a:lstStyle/>
          <a:p>
            <a:fld id="{9B618960-8005-486C-9A75-10CB2AAC16F9}" type="slidenum">
              <a:rPr lang="en-US" smtClean="0">
                <a:latin typeface="Optima" panose="02000503060000020004"/>
              </a:rPr>
              <a:t>103</a:t>
            </a:fld>
            <a:endParaRPr lang="en-US">
              <a:latin typeface="Optima" panose="02000503060000020004"/>
            </a:endParaRPr>
          </a:p>
        </p:txBody>
      </p:sp>
      <p:sp>
        <p:nvSpPr>
          <p:cNvPr id="9" name="Footer Placeholder 2">
            <a:extLst>
              <a:ext uri="{FF2B5EF4-FFF2-40B4-BE49-F238E27FC236}">
                <a16:creationId xmlns:a16="http://schemas.microsoft.com/office/drawing/2014/main" id="{EB6CD35A-068D-20AE-FA6F-F2B6C7E5BAC0}"/>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10" name="Graphic 9">
            <a:extLst>
              <a:ext uri="{FF2B5EF4-FFF2-40B4-BE49-F238E27FC236}">
                <a16:creationId xmlns:a16="http://schemas.microsoft.com/office/drawing/2014/main" id="{6CAE1266-B9B9-8AC3-3791-2E2936364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pic>
        <p:nvPicPr>
          <p:cNvPr id="11" name="Picture 10">
            <a:extLst>
              <a:ext uri="{FF2B5EF4-FFF2-40B4-BE49-F238E27FC236}">
                <a16:creationId xmlns:a16="http://schemas.microsoft.com/office/drawing/2014/main" id="{A93511A7-1A7E-E17A-6B6C-B6A268C521CE}"/>
              </a:ext>
            </a:extLst>
          </p:cNvPr>
          <p:cNvPicPr>
            <a:picLocks noChangeAspect="1"/>
          </p:cNvPicPr>
          <p:nvPr/>
        </p:nvPicPr>
        <p:blipFill>
          <a:blip r:embed="rId5"/>
          <a:stretch>
            <a:fillRect/>
          </a:stretch>
        </p:blipFill>
        <p:spPr>
          <a:xfrm>
            <a:off x="473242" y="1088838"/>
            <a:ext cx="11245516" cy="5169310"/>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A89B6294-41A9-3C3E-D4DD-E234FF1110C5}"/>
              </a:ext>
            </a:extLst>
          </p:cNvPr>
          <p:cNvCxnSpPr>
            <a:cxnSpLocks/>
          </p:cNvCxnSpPr>
          <p:nvPr/>
        </p:nvCxnSpPr>
        <p:spPr>
          <a:xfrm flipH="1" flipV="1">
            <a:off x="8019738" y="3429000"/>
            <a:ext cx="1363918" cy="294566"/>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8461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024CCF-7713-B9FD-C9DB-0E8E5B1642E9}"/>
              </a:ext>
            </a:extLst>
          </p:cNvPr>
          <p:cNvSpPr>
            <a:spLocks noGrp="1"/>
          </p:cNvSpPr>
          <p:nvPr>
            <p:ph type="dt" sz="half" idx="10"/>
          </p:nvPr>
        </p:nvSpPr>
        <p:spPr/>
        <p:txBody>
          <a:bodyPr/>
          <a:lstStyle/>
          <a:p>
            <a:r>
              <a:rPr lang="en-US"/>
              <a:t>© PiLog Group</a:t>
            </a:r>
          </a:p>
        </p:txBody>
      </p:sp>
      <p:sp>
        <p:nvSpPr>
          <p:cNvPr id="3" name="Footer Placeholder 2">
            <a:extLst>
              <a:ext uri="{FF2B5EF4-FFF2-40B4-BE49-F238E27FC236}">
                <a16:creationId xmlns:a16="http://schemas.microsoft.com/office/drawing/2014/main" id="{988A2CB0-4494-0F2A-749F-2A243F213661}"/>
              </a:ext>
            </a:extLst>
          </p:cNvPr>
          <p:cNvSpPr>
            <a:spLocks noGrp="1"/>
          </p:cNvSpPr>
          <p:nvPr>
            <p:ph type="ftr" sz="quarter" idx="11"/>
          </p:nvPr>
        </p:nvSpPr>
        <p:spPr/>
        <p:txBody>
          <a:bodyPr/>
          <a:lstStyle/>
          <a:p>
            <a:r>
              <a:rPr lang="en-US"/>
              <a:t>www.piloggroup.com</a:t>
            </a:r>
          </a:p>
        </p:txBody>
      </p:sp>
      <p:sp>
        <p:nvSpPr>
          <p:cNvPr id="4" name="Slide Number Placeholder 3">
            <a:extLst>
              <a:ext uri="{FF2B5EF4-FFF2-40B4-BE49-F238E27FC236}">
                <a16:creationId xmlns:a16="http://schemas.microsoft.com/office/drawing/2014/main" id="{1AE46583-6ECB-BB83-7C66-1333E1108F9E}"/>
              </a:ext>
            </a:extLst>
          </p:cNvPr>
          <p:cNvSpPr>
            <a:spLocks noGrp="1"/>
          </p:cNvSpPr>
          <p:nvPr>
            <p:ph type="sldNum" sz="quarter" idx="12"/>
          </p:nvPr>
        </p:nvSpPr>
        <p:spPr/>
        <p:txBody>
          <a:bodyPr/>
          <a:lstStyle/>
          <a:p>
            <a:fld id="{9B618960-8005-486C-9A75-10CB2AAC16F9}" type="slidenum">
              <a:rPr lang="en-US" smtClean="0"/>
              <a:t>104</a:t>
            </a:fld>
            <a:endParaRPr lang="en-US"/>
          </a:p>
        </p:txBody>
      </p:sp>
    </p:spTree>
    <p:extLst>
      <p:ext uri="{BB962C8B-B14F-4D97-AF65-F5344CB8AC3E}">
        <p14:creationId xmlns:p14="http://schemas.microsoft.com/office/powerpoint/2010/main" val="2556054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314E71-2B16-5B99-C525-6F6128F66729}"/>
              </a:ext>
            </a:extLst>
          </p:cNvPr>
          <p:cNvSpPr txBox="1"/>
          <p:nvPr/>
        </p:nvSpPr>
        <p:spPr>
          <a:xfrm>
            <a:off x="67801" y="44627"/>
            <a:ext cx="8484244" cy="461665"/>
          </a:xfrm>
          <a:prstGeom prst="rect">
            <a:avLst/>
          </a:prstGeom>
          <a:solidFill>
            <a:schemeClr val="bg1"/>
          </a:solidFill>
        </p:spPr>
        <p:txBody>
          <a:bodyPr wrap="square" rtlCol="0">
            <a:spAutoFit/>
          </a:bodyPr>
          <a:lstStyle/>
          <a:p>
            <a:r>
              <a:rPr lang="en-US" sz="2400" b="1">
                <a:solidFill>
                  <a:srgbClr val="0B4A99"/>
                </a:solidFill>
                <a:latin typeface="Optima" panose="02000503060000020004"/>
              </a:rPr>
              <a:t>Use Case 5 -</a:t>
            </a:r>
            <a:r>
              <a:rPr lang="en-US" sz="2400">
                <a:solidFill>
                  <a:srgbClr val="0B4A99"/>
                </a:solidFill>
                <a:latin typeface="Optima" panose="02000503060000020004"/>
              </a:rPr>
              <a:t> </a:t>
            </a:r>
            <a:r>
              <a:rPr lang="en-US" sz="2400" b="1">
                <a:solidFill>
                  <a:schemeClr val="accent1"/>
                </a:solidFill>
                <a:latin typeface="Optima" panose="02000503060000020004"/>
              </a:rPr>
              <a:t>Data Science Services</a:t>
            </a:r>
          </a:p>
        </p:txBody>
      </p:sp>
      <p:pic>
        <p:nvPicPr>
          <p:cNvPr id="3" name="Picture 2">
            <a:extLst>
              <a:ext uri="{FF2B5EF4-FFF2-40B4-BE49-F238E27FC236}">
                <a16:creationId xmlns:a16="http://schemas.microsoft.com/office/drawing/2014/main" id="{B5311DC7-D203-4349-59A3-A94A3E8A816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77800" y="1507045"/>
            <a:ext cx="4745006" cy="3065193"/>
          </a:xfrm>
          <a:prstGeom prst="rect">
            <a:avLst/>
          </a:prstGeom>
          <a:ln>
            <a:solidFill>
              <a:schemeClr val="accent1"/>
            </a:solidFill>
          </a:ln>
        </p:spPr>
      </p:pic>
      <p:pic>
        <p:nvPicPr>
          <p:cNvPr id="4" name="Picture 3">
            <a:extLst>
              <a:ext uri="{FF2B5EF4-FFF2-40B4-BE49-F238E27FC236}">
                <a16:creationId xmlns:a16="http://schemas.microsoft.com/office/drawing/2014/main" id="{0C28AB42-F070-EA53-C2B5-AD0C0393A288}"/>
              </a:ext>
            </a:extLst>
          </p:cNvPr>
          <p:cNvPicPr>
            <a:picLocks noChangeAspect="1"/>
          </p:cNvPicPr>
          <p:nvPr/>
        </p:nvPicPr>
        <p:blipFill>
          <a:blip r:embed="rId5"/>
          <a:stretch>
            <a:fillRect/>
          </a:stretch>
        </p:blipFill>
        <p:spPr>
          <a:xfrm>
            <a:off x="5080068" y="1524545"/>
            <a:ext cx="6858397" cy="3264195"/>
          </a:xfrm>
          <a:prstGeom prst="rect">
            <a:avLst/>
          </a:prstGeom>
          <a:ln>
            <a:solidFill>
              <a:schemeClr val="accent1"/>
            </a:solidFill>
          </a:ln>
        </p:spPr>
      </p:pic>
      <p:sp>
        <p:nvSpPr>
          <p:cNvPr id="5" name="TextBox 4">
            <a:extLst>
              <a:ext uri="{FF2B5EF4-FFF2-40B4-BE49-F238E27FC236}">
                <a16:creationId xmlns:a16="http://schemas.microsoft.com/office/drawing/2014/main" id="{AC93025A-786E-C0ED-5C12-0B23374E82E4}"/>
              </a:ext>
            </a:extLst>
          </p:cNvPr>
          <p:cNvSpPr txBox="1"/>
          <p:nvPr/>
        </p:nvSpPr>
        <p:spPr>
          <a:xfrm>
            <a:off x="5635255" y="631589"/>
            <a:ext cx="6430925" cy="584775"/>
          </a:xfrm>
          <a:prstGeom prst="rect">
            <a:avLst/>
          </a:prstGeom>
          <a:solidFill>
            <a:schemeClr val="bg1"/>
          </a:solid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panose="02000503060000020004"/>
                <a:ea typeface="Optima" charset="0"/>
                <a:cs typeface="Optima" charset="0"/>
              </a:rPr>
              <a:t>Product Creation -  Data Science API is used to enrich the relevant data based on the Reference Number from Manufacturing Website</a:t>
            </a:r>
          </a:p>
        </p:txBody>
      </p:sp>
      <p:pic>
        <p:nvPicPr>
          <p:cNvPr id="6" name="Picture 5">
            <a:extLst>
              <a:ext uri="{FF2B5EF4-FFF2-40B4-BE49-F238E27FC236}">
                <a16:creationId xmlns:a16="http://schemas.microsoft.com/office/drawing/2014/main" id="{7E817100-935F-4626-5562-D5888D42A585}"/>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39882" y="4333166"/>
            <a:ext cx="3700131" cy="2205598"/>
          </a:xfrm>
          <a:prstGeom prst="rect">
            <a:avLst/>
          </a:prstGeom>
          <a:ln>
            <a:solidFill>
              <a:schemeClr val="accent1"/>
            </a:solidFill>
          </a:ln>
        </p:spPr>
      </p:pic>
      <p:pic>
        <p:nvPicPr>
          <p:cNvPr id="7" name="Picture 6">
            <a:extLst>
              <a:ext uri="{FF2B5EF4-FFF2-40B4-BE49-F238E27FC236}">
                <a16:creationId xmlns:a16="http://schemas.microsoft.com/office/drawing/2014/main" id="{F9D57778-B29B-A19C-94C7-9069C1C74BA4}"/>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635255" y="4872920"/>
            <a:ext cx="6192860" cy="1701210"/>
          </a:xfrm>
          <a:prstGeom prst="rect">
            <a:avLst/>
          </a:prstGeom>
          <a:ln>
            <a:solidFill>
              <a:schemeClr val="accent1"/>
            </a:solidFill>
          </a:ln>
        </p:spPr>
      </p:pic>
      <p:pic>
        <p:nvPicPr>
          <p:cNvPr id="8" name="Picture 7">
            <a:extLst>
              <a:ext uri="{FF2B5EF4-FFF2-40B4-BE49-F238E27FC236}">
                <a16:creationId xmlns:a16="http://schemas.microsoft.com/office/drawing/2014/main" id="{4FFDC7C7-EB6F-01D6-7D5C-E99C447410CE}"/>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6733" y="698832"/>
            <a:ext cx="4986670" cy="668291"/>
          </a:xfrm>
          <a:prstGeom prst="rect">
            <a:avLst/>
          </a:prstGeom>
          <a:ln>
            <a:solidFill>
              <a:schemeClr val="accent1"/>
            </a:solidFill>
          </a:ln>
        </p:spPr>
      </p:pic>
      <p:cxnSp>
        <p:nvCxnSpPr>
          <p:cNvPr id="9" name="Straight Arrow Connector 8">
            <a:extLst>
              <a:ext uri="{FF2B5EF4-FFF2-40B4-BE49-F238E27FC236}">
                <a16:creationId xmlns:a16="http://schemas.microsoft.com/office/drawing/2014/main" id="{DF899CFF-9DA5-9A62-3202-7A1E715FB705}"/>
              </a:ext>
            </a:extLst>
          </p:cNvPr>
          <p:cNvCxnSpPr>
            <a:cxnSpLocks/>
          </p:cNvCxnSpPr>
          <p:nvPr/>
        </p:nvCxnSpPr>
        <p:spPr>
          <a:xfrm>
            <a:off x="1550019" y="1216364"/>
            <a:ext cx="0" cy="799664"/>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BD29F41-76F4-1E4D-2BFC-25A66FB730F5}"/>
              </a:ext>
            </a:extLst>
          </p:cNvPr>
          <p:cNvCxnSpPr>
            <a:cxnSpLocks/>
          </p:cNvCxnSpPr>
          <p:nvPr/>
        </p:nvCxnSpPr>
        <p:spPr>
          <a:xfrm>
            <a:off x="5272840" y="2016028"/>
            <a:ext cx="724829" cy="0"/>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4CECE70-9820-F240-D6FA-8B7F8D60780F}"/>
              </a:ext>
            </a:extLst>
          </p:cNvPr>
          <p:cNvCxnSpPr>
            <a:cxnSpLocks/>
          </p:cNvCxnSpPr>
          <p:nvPr/>
        </p:nvCxnSpPr>
        <p:spPr>
          <a:xfrm>
            <a:off x="4597337" y="5959843"/>
            <a:ext cx="1658497" cy="0"/>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5BA3617-7EF0-F865-E494-03F4A44B75B0}"/>
              </a:ext>
            </a:extLst>
          </p:cNvPr>
          <p:cNvCxnSpPr>
            <a:cxnSpLocks/>
          </p:cNvCxnSpPr>
          <p:nvPr/>
        </p:nvCxnSpPr>
        <p:spPr>
          <a:xfrm flipH="1">
            <a:off x="4449337" y="4473088"/>
            <a:ext cx="1511161" cy="832550"/>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15" name="Date Placeholder 1">
            <a:extLst>
              <a:ext uri="{FF2B5EF4-FFF2-40B4-BE49-F238E27FC236}">
                <a16:creationId xmlns:a16="http://schemas.microsoft.com/office/drawing/2014/main" id="{589683B4-05CF-72D2-FD0C-BAA7AE14D72D}"/>
              </a:ext>
            </a:extLst>
          </p:cNvPr>
          <p:cNvSpPr>
            <a:spLocks noGrp="1"/>
          </p:cNvSpPr>
          <p:nvPr>
            <p:ph type="dt" sz="half" idx="10"/>
          </p:nvPr>
        </p:nvSpPr>
        <p:spPr/>
        <p:txBody>
          <a:bodyPr/>
          <a:lstStyle/>
          <a:p>
            <a:r>
              <a:rPr lang="en-US">
                <a:latin typeface="Optima" panose="02000503060000020004"/>
              </a:rPr>
              <a:t>© PiLog Group</a:t>
            </a:r>
          </a:p>
        </p:txBody>
      </p:sp>
      <p:sp>
        <p:nvSpPr>
          <p:cNvPr id="14" name="Footer Placeholder 2">
            <a:extLst>
              <a:ext uri="{FF2B5EF4-FFF2-40B4-BE49-F238E27FC236}">
                <a16:creationId xmlns:a16="http://schemas.microsoft.com/office/drawing/2014/main" id="{6EB9ADBD-EA40-5E23-CAD8-BAD456563702}"/>
              </a:ext>
            </a:extLst>
          </p:cNvPr>
          <p:cNvSpPr>
            <a:spLocks noGrp="1"/>
          </p:cNvSpPr>
          <p:nvPr>
            <p:ph type="ftr" sz="quarter" idx="11"/>
          </p:nvPr>
        </p:nvSpPr>
        <p:spPr/>
        <p:txBody>
          <a:bodyPr/>
          <a:lstStyle/>
          <a:p>
            <a:r>
              <a:rPr lang="en-US">
                <a:latin typeface="Optima" panose="02000503060000020004"/>
              </a:rPr>
              <a:t>www.piloggroup.com</a:t>
            </a:r>
          </a:p>
        </p:txBody>
      </p:sp>
      <p:sp>
        <p:nvSpPr>
          <p:cNvPr id="13" name="Slide Number Placeholder 3">
            <a:extLst>
              <a:ext uri="{FF2B5EF4-FFF2-40B4-BE49-F238E27FC236}">
                <a16:creationId xmlns:a16="http://schemas.microsoft.com/office/drawing/2014/main" id="{8DE2091E-1E65-3AD6-12CE-5373A0DA5A88}"/>
              </a:ext>
            </a:extLst>
          </p:cNvPr>
          <p:cNvSpPr>
            <a:spLocks noGrp="1"/>
          </p:cNvSpPr>
          <p:nvPr>
            <p:ph type="sldNum" sz="quarter" idx="12"/>
          </p:nvPr>
        </p:nvSpPr>
        <p:spPr/>
        <p:txBody>
          <a:bodyPr/>
          <a:lstStyle/>
          <a:p>
            <a:fld id="{9B618960-8005-486C-9A75-10CB2AAC16F9}" type="slidenum">
              <a:rPr lang="en-US" smtClean="0">
                <a:latin typeface="Optima" panose="02000503060000020004"/>
              </a:rPr>
              <a:t>105</a:t>
            </a:fld>
            <a:endParaRPr lang="en-US">
              <a:latin typeface="Optima" panose="02000503060000020004"/>
            </a:endParaRPr>
          </a:p>
        </p:txBody>
      </p:sp>
      <p:sp>
        <p:nvSpPr>
          <p:cNvPr id="16" name="Footer Placeholder 2">
            <a:extLst>
              <a:ext uri="{FF2B5EF4-FFF2-40B4-BE49-F238E27FC236}">
                <a16:creationId xmlns:a16="http://schemas.microsoft.com/office/drawing/2014/main" id="{7F3BDED0-6CE0-25C2-3162-F24C0F125AA8}"/>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17" name="Graphic 16">
            <a:extLst>
              <a:ext uri="{FF2B5EF4-FFF2-40B4-BE49-F238E27FC236}">
                <a16:creationId xmlns:a16="http://schemas.microsoft.com/office/drawing/2014/main" id="{32F3D30A-3043-6C7F-D768-416C9A9D4A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96860808"/>
      </p:ext>
    </p:extLst>
  </p:cSld>
  <p:clrMapOvr>
    <a:masterClrMapping/>
  </p:clrMapOvr>
  <p:extLst>
    <p:ext uri="{6950BFC3-D8DA-4A85-94F7-54DA5524770B}">
      <p188:commentRel xmlns:p188="http://schemas.microsoft.com/office/powerpoint/2018/8/main" r:id="rId3"/>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375918" y="1051062"/>
            <a:ext cx="11229975" cy="5039360"/>
          </a:xfrm>
          <a:prstGeom prst="rect">
            <a:avLst/>
          </a:prstGeom>
          <a:ln>
            <a:solidFill>
              <a:schemeClr val="accent1"/>
            </a:solidFill>
          </a:ln>
        </p:spPr>
      </p:pic>
      <p:sp>
        <p:nvSpPr>
          <p:cNvPr id="6" name="Text Box 5"/>
          <p:cNvSpPr txBox="1"/>
          <p:nvPr/>
        </p:nvSpPr>
        <p:spPr>
          <a:xfrm>
            <a:off x="116276" y="36695"/>
            <a:ext cx="10748645" cy="461665"/>
          </a:xfrm>
          <a:prstGeom prst="rect">
            <a:avLst/>
          </a:prstGeom>
          <a:noFill/>
        </p:spPr>
        <p:txBody>
          <a:bodyPr wrap="square" rtlCol="0">
            <a:spAutoFit/>
          </a:bodyPr>
          <a:lstStyle/>
          <a:p>
            <a:r>
              <a:rPr lang="en-US" sz="2400" b="1">
                <a:solidFill>
                  <a:srgbClr val="0B4A99"/>
                </a:solidFill>
                <a:latin typeface="Optima" panose="02000503060000020004"/>
              </a:rPr>
              <a:t>Use Case 6 -</a:t>
            </a:r>
            <a:r>
              <a:rPr lang="en-US" sz="2400">
                <a:solidFill>
                  <a:srgbClr val="0B4A99"/>
                </a:solidFill>
                <a:latin typeface="Optima" panose="02000503060000020004"/>
              </a:rPr>
              <a:t> </a:t>
            </a:r>
            <a:r>
              <a:rPr lang="en-IN" altLang="en-US" sz="2400" b="1">
                <a:solidFill>
                  <a:schemeClr val="accent1"/>
                </a:solidFill>
                <a:latin typeface="Optima" panose="02000503060000020004"/>
              </a:rPr>
              <a:t>AI Lens Input Data Edit</a:t>
            </a:r>
          </a:p>
        </p:txBody>
      </p:sp>
      <p:sp>
        <p:nvSpPr>
          <p:cNvPr id="2" name="TextBox 1">
            <a:extLst>
              <a:ext uri="{FF2B5EF4-FFF2-40B4-BE49-F238E27FC236}">
                <a16:creationId xmlns:a16="http://schemas.microsoft.com/office/drawing/2014/main" id="{5FCD803B-EAEA-9AD6-3B6C-6BC4A1682DB0}"/>
              </a:ext>
            </a:extLst>
          </p:cNvPr>
          <p:cNvSpPr txBox="1"/>
          <p:nvPr/>
        </p:nvSpPr>
        <p:spPr>
          <a:xfrm>
            <a:off x="375918" y="616781"/>
            <a:ext cx="11229975" cy="338554"/>
          </a:xfrm>
          <a:prstGeom prst="rect">
            <a:avLst/>
          </a:prstGeom>
          <a:solidFill>
            <a:schemeClr val="bg1"/>
          </a:solidFill>
        </p:spPr>
        <p:txBody>
          <a:bodyPr wrap="square">
            <a:spAutoFit/>
          </a:bodyPr>
          <a:lstStyle/>
          <a:p>
            <a:pPr marL="285750" indent="-285750" defTabSz="914264">
              <a:spcBef>
                <a:spcPts val="600"/>
              </a:spcBef>
              <a:buFont typeface="Wingdings" pitchFamily="2" charset="2"/>
              <a:buChar char="Ø"/>
              <a:defRPr/>
            </a:pPr>
            <a:r>
              <a:rPr lang="en-IN" sz="1600">
                <a:solidFill>
                  <a:srgbClr val="10479B"/>
                </a:solidFill>
                <a:latin typeface="Optima" panose="02000503060000020004"/>
              </a:rPr>
              <a:t>After entering input data into the AI Lens, an option to edit the entered input has been added</a:t>
            </a:r>
          </a:p>
        </p:txBody>
      </p:sp>
      <p:sp>
        <p:nvSpPr>
          <p:cNvPr id="7" name="Date Placeholder 1">
            <a:extLst>
              <a:ext uri="{FF2B5EF4-FFF2-40B4-BE49-F238E27FC236}">
                <a16:creationId xmlns:a16="http://schemas.microsoft.com/office/drawing/2014/main" id="{454A92F4-8C3B-8FFE-6A12-69AE6848BDFC}"/>
              </a:ext>
            </a:extLst>
          </p:cNvPr>
          <p:cNvSpPr>
            <a:spLocks noGrp="1"/>
          </p:cNvSpPr>
          <p:nvPr>
            <p:ph type="dt" sz="half" idx="10"/>
          </p:nvPr>
        </p:nvSpPr>
        <p:spPr/>
        <p:txBody>
          <a:bodyPr/>
          <a:lstStyle/>
          <a:p>
            <a:r>
              <a:rPr lang="en-US">
                <a:latin typeface="Optima" panose="02000503060000020004"/>
              </a:rPr>
              <a:t>© PiLog Group</a:t>
            </a:r>
          </a:p>
        </p:txBody>
      </p:sp>
      <p:sp>
        <p:nvSpPr>
          <p:cNvPr id="4" name="Footer Placeholder 2">
            <a:extLst>
              <a:ext uri="{FF2B5EF4-FFF2-40B4-BE49-F238E27FC236}">
                <a16:creationId xmlns:a16="http://schemas.microsoft.com/office/drawing/2014/main" id="{0E1E9DD9-3912-B627-530D-E73195D5BAF0}"/>
              </a:ext>
            </a:extLst>
          </p:cNvPr>
          <p:cNvSpPr>
            <a:spLocks noGrp="1"/>
          </p:cNvSpPr>
          <p:nvPr>
            <p:ph type="ftr" sz="quarter" idx="11"/>
          </p:nvPr>
        </p:nvSpPr>
        <p:spPr/>
        <p:txBody>
          <a:bodyPr/>
          <a:lstStyle/>
          <a:p>
            <a:r>
              <a:rPr lang="en-US">
                <a:latin typeface="Optima" panose="02000503060000020004"/>
              </a:rPr>
              <a:t>www.piloggroup.com</a:t>
            </a:r>
          </a:p>
        </p:txBody>
      </p:sp>
      <p:sp>
        <p:nvSpPr>
          <p:cNvPr id="3" name="Slide Number Placeholder 3">
            <a:extLst>
              <a:ext uri="{FF2B5EF4-FFF2-40B4-BE49-F238E27FC236}">
                <a16:creationId xmlns:a16="http://schemas.microsoft.com/office/drawing/2014/main" id="{9BCC9C0C-C35C-515C-C563-356374094E06}"/>
              </a:ext>
            </a:extLst>
          </p:cNvPr>
          <p:cNvSpPr>
            <a:spLocks noGrp="1"/>
          </p:cNvSpPr>
          <p:nvPr>
            <p:ph type="sldNum" sz="quarter" idx="12"/>
          </p:nvPr>
        </p:nvSpPr>
        <p:spPr/>
        <p:txBody>
          <a:bodyPr/>
          <a:lstStyle/>
          <a:p>
            <a:fld id="{9B618960-8005-486C-9A75-10CB2AAC16F9}" type="slidenum">
              <a:rPr lang="en-US" smtClean="0">
                <a:latin typeface="Optima" panose="02000503060000020004"/>
              </a:rPr>
              <a:t>106</a:t>
            </a:fld>
            <a:endParaRPr lang="en-US">
              <a:latin typeface="Optima" panose="02000503060000020004"/>
            </a:endParaRPr>
          </a:p>
        </p:txBody>
      </p:sp>
      <p:sp>
        <p:nvSpPr>
          <p:cNvPr id="8" name="Footer Placeholder 2">
            <a:extLst>
              <a:ext uri="{FF2B5EF4-FFF2-40B4-BE49-F238E27FC236}">
                <a16:creationId xmlns:a16="http://schemas.microsoft.com/office/drawing/2014/main" id="{9871FEB2-5717-3065-E424-26AAA10A56BC}"/>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9" name="Graphic 8">
            <a:extLst>
              <a:ext uri="{FF2B5EF4-FFF2-40B4-BE49-F238E27FC236}">
                <a16:creationId xmlns:a16="http://schemas.microsoft.com/office/drawing/2014/main" id="{30ADEC60-284F-3363-33F3-38BF856EFA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5" y="0"/>
            <a:ext cx="768439" cy="380489"/>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3783155C-DB66-9125-E082-C871D141DAAA}"/>
              </a:ext>
            </a:extLst>
          </p:cNvPr>
          <p:cNvSpPr txBox="1"/>
          <p:nvPr/>
        </p:nvSpPr>
        <p:spPr>
          <a:xfrm>
            <a:off x="80998" y="86707"/>
            <a:ext cx="6667043" cy="461665"/>
          </a:xfrm>
          <a:prstGeom prst="rect">
            <a:avLst/>
          </a:prstGeom>
          <a:noFill/>
        </p:spPr>
        <p:txBody>
          <a:bodyPr wrap="square" rtlCol="0">
            <a:spAutoFit/>
          </a:bodyPr>
          <a:lstStyle/>
          <a:p>
            <a:r>
              <a:rPr lang="en-US" sz="2400" b="1">
                <a:solidFill>
                  <a:srgbClr val="0B4A99"/>
                </a:solidFill>
                <a:latin typeface="Optima" panose="02000503060000020004"/>
              </a:rPr>
              <a:t>Use Case 7 –</a:t>
            </a:r>
            <a:r>
              <a:rPr lang="en-US" sz="2400">
                <a:solidFill>
                  <a:srgbClr val="0B4A99"/>
                </a:solidFill>
                <a:latin typeface="Optima" panose="02000503060000020004"/>
              </a:rPr>
              <a:t> </a:t>
            </a:r>
            <a:r>
              <a:rPr lang="en-US" sz="2400" b="1">
                <a:solidFill>
                  <a:schemeClr val="accent1"/>
                </a:solidFill>
                <a:latin typeface="Optima" panose="02000503060000020004"/>
              </a:rPr>
              <a:t>Classification</a:t>
            </a:r>
            <a:r>
              <a:rPr lang="en-US" sz="2400">
                <a:solidFill>
                  <a:srgbClr val="0B4A99"/>
                </a:solidFill>
                <a:latin typeface="Optima" panose="02000503060000020004"/>
              </a:rPr>
              <a:t> </a:t>
            </a:r>
            <a:r>
              <a:rPr lang="en-IN" altLang="en-US" sz="2400" b="1">
                <a:solidFill>
                  <a:schemeClr val="accent1"/>
                </a:solidFill>
                <a:latin typeface="Optima" panose="02000503060000020004"/>
              </a:rPr>
              <a:t>Auto Mapper </a:t>
            </a:r>
          </a:p>
        </p:txBody>
      </p:sp>
      <p:sp>
        <p:nvSpPr>
          <p:cNvPr id="5" name="TextBox 4">
            <a:extLst>
              <a:ext uri="{FF2B5EF4-FFF2-40B4-BE49-F238E27FC236}">
                <a16:creationId xmlns:a16="http://schemas.microsoft.com/office/drawing/2014/main" id="{36F260E5-A754-E5CE-0354-6E83951C7A9A}"/>
              </a:ext>
            </a:extLst>
          </p:cNvPr>
          <p:cNvSpPr txBox="1"/>
          <p:nvPr/>
        </p:nvSpPr>
        <p:spPr>
          <a:xfrm>
            <a:off x="187960" y="679368"/>
            <a:ext cx="10171382" cy="338554"/>
          </a:xfrm>
          <a:prstGeom prst="rect">
            <a:avLst/>
          </a:prstGeom>
          <a:solidFill>
            <a:schemeClr val="bg1"/>
          </a:solidFill>
        </p:spPr>
        <p:txBody>
          <a:bodyPr wrap="square">
            <a:spAutoFit/>
          </a:bodyPr>
          <a:lstStyle/>
          <a:p>
            <a:pPr marL="285750" indent="-285750">
              <a:buFont typeface="Wingdings" pitchFamily="2" charset="2"/>
              <a:buChar char="Ø"/>
            </a:pPr>
            <a:r>
              <a:rPr lang="en-IN" sz="1600">
                <a:solidFill>
                  <a:srgbClr val="10479B"/>
                </a:solidFill>
                <a:latin typeface="Optima" panose="02000503060000020004"/>
              </a:rPr>
              <a:t>The mapping is provided automatically, however the mapper allows the user to map the characteristics</a:t>
            </a:r>
          </a:p>
        </p:txBody>
      </p:sp>
      <p:sp>
        <p:nvSpPr>
          <p:cNvPr id="7" name="Date Placeholder 1">
            <a:extLst>
              <a:ext uri="{FF2B5EF4-FFF2-40B4-BE49-F238E27FC236}">
                <a16:creationId xmlns:a16="http://schemas.microsoft.com/office/drawing/2014/main" id="{3573606F-F893-E88C-17D1-D06A47C7CD3F}"/>
              </a:ext>
            </a:extLst>
          </p:cNvPr>
          <p:cNvSpPr>
            <a:spLocks noGrp="1"/>
          </p:cNvSpPr>
          <p:nvPr>
            <p:ph type="dt" sz="half" idx="10"/>
          </p:nvPr>
        </p:nvSpPr>
        <p:spPr/>
        <p:txBody>
          <a:bodyPr/>
          <a:lstStyle/>
          <a:p>
            <a:r>
              <a:rPr lang="en-US">
                <a:latin typeface="Optima" panose="02000503060000020004"/>
              </a:rPr>
              <a:t>© PiLog Group</a:t>
            </a:r>
          </a:p>
        </p:txBody>
      </p:sp>
      <p:sp>
        <p:nvSpPr>
          <p:cNvPr id="6" name="Footer Placeholder 2">
            <a:extLst>
              <a:ext uri="{FF2B5EF4-FFF2-40B4-BE49-F238E27FC236}">
                <a16:creationId xmlns:a16="http://schemas.microsoft.com/office/drawing/2014/main" id="{6927E45F-6B1F-4C34-DC15-13139226A13B}"/>
              </a:ext>
            </a:extLst>
          </p:cNvPr>
          <p:cNvSpPr>
            <a:spLocks noGrp="1"/>
          </p:cNvSpPr>
          <p:nvPr>
            <p:ph type="ftr" sz="quarter" idx="11"/>
          </p:nvPr>
        </p:nvSpPr>
        <p:spPr/>
        <p:txBody>
          <a:bodyPr/>
          <a:lstStyle/>
          <a:p>
            <a:r>
              <a:rPr lang="en-US">
                <a:latin typeface="Optima" panose="02000503060000020004"/>
              </a:rPr>
              <a:t>www.piloggroup.com</a:t>
            </a:r>
          </a:p>
        </p:txBody>
      </p:sp>
      <p:sp>
        <p:nvSpPr>
          <p:cNvPr id="3" name="Slide Number Placeholder 3">
            <a:extLst>
              <a:ext uri="{FF2B5EF4-FFF2-40B4-BE49-F238E27FC236}">
                <a16:creationId xmlns:a16="http://schemas.microsoft.com/office/drawing/2014/main" id="{D1690B6F-A094-2759-2BB6-6E9A48E7F45A}"/>
              </a:ext>
            </a:extLst>
          </p:cNvPr>
          <p:cNvSpPr>
            <a:spLocks noGrp="1"/>
          </p:cNvSpPr>
          <p:nvPr>
            <p:ph type="sldNum" sz="quarter" idx="12"/>
          </p:nvPr>
        </p:nvSpPr>
        <p:spPr/>
        <p:txBody>
          <a:bodyPr/>
          <a:lstStyle/>
          <a:p>
            <a:fld id="{9B618960-8005-486C-9A75-10CB2AAC16F9}" type="slidenum">
              <a:rPr lang="en-US" smtClean="0">
                <a:latin typeface="Optima" panose="02000503060000020004"/>
              </a:rPr>
              <a:t>107</a:t>
            </a:fld>
            <a:endParaRPr lang="en-US">
              <a:latin typeface="Optima" panose="02000503060000020004"/>
            </a:endParaRPr>
          </a:p>
        </p:txBody>
      </p:sp>
      <p:sp>
        <p:nvSpPr>
          <p:cNvPr id="8" name="Footer Placeholder 2">
            <a:extLst>
              <a:ext uri="{FF2B5EF4-FFF2-40B4-BE49-F238E27FC236}">
                <a16:creationId xmlns:a16="http://schemas.microsoft.com/office/drawing/2014/main" id="{2BD0CC4E-1D2B-56D6-AA72-F509017DA679}"/>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9" name="Graphic 8">
            <a:extLst>
              <a:ext uri="{FF2B5EF4-FFF2-40B4-BE49-F238E27FC236}">
                <a16:creationId xmlns:a16="http://schemas.microsoft.com/office/drawing/2014/main" id="{1A7D158F-067D-9D0A-A408-9A901E6341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9427"/>
            <a:ext cx="768439" cy="380489"/>
          </a:xfrm>
          <a:prstGeom prst="rect">
            <a:avLst/>
          </a:prstGeom>
        </p:spPr>
      </p:pic>
      <p:pic>
        <p:nvPicPr>
          <p:cNvPr id="10" name="Picture 9">
            <a:extLst>
              <a:ext uri="{FF2B5EF4-FFF2-40B4-BE49-F238E27FC236}">
                <a16:creationId xmlns:a16="http://schemas.microsoft.com/office/drawing/2014/main" id="{3BB2B1DC-1FEA-AC89-B9D3-AA2AC7997080}"/>
              </a:ext>
            </a:extLst>
          </p:cNvPr>
          <p:cNvPicPr>
            <a:picLocks noChangeAspect="1"/>
          </p:cNvPicPr>
          <p:nvPr/>
        </p:nvPicPr>
        <p:blipFill>
          <a:blip r:embed="rId4">
            <a:extLst>
              <a:ext uri="{28A0092B-C50C-407E-A947-70E740481C1C}">
                <a14:useLocalDpi xmlns:a14="http://schemas.microsoft.com/office/drawing/2010/main"/>
              </a:ext>
            </a:extLst>
          </a:blip>
          <a:srcRect r="551"/>
          <a:stretch/>
        </p:blipFill>
        <p:spPr>
          <a:xfrm>
            <a:off x="437361" y="1105660"/>
            <a:ext cx="11254968" cy="5249008"/>
          </a:xfrm>
          <a:prstGeom prst="rect">
            <a:avLst/>
          </a:prstGeom>
          <a:ln>
            <a:solidFill>
              <a:schemeClr val="accent1"/>
            </a:solid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2511A-E50C-0F73-694E-23368880FB1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D5E5CB4-0B51-74ED-9093-C107047F0B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15C52B88-700A-40AF-5F39-3E3428DE77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D18D559A-0A70-43BB-D59B-8014B46840AD}"/>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err="1">
                <a:ln>
                  <a:noFill/>
                </a:ln>
                <a:solidFill>
                  <a:srgbClr val="10479B"/>
                </a:solidFill>
                <a:effectLst/>
                <a:uLnTx/>
                <a:uFillTx/>
                <a:latin typeface="Optima" panose="02000503060000020004"/>
                <a:cs typeface="+mj-cs"/>
              </a:rPr>
              <a:t>PiLog’s</a:t>
            </a:r>
            <a:r>
              <a:rPr kumimoji="0" lang="en-US" sz="2400" b="1" i="0" u="none" strike="noStrike" kern="1200" cap="none" spc="0" normalizeH="0" baseline="0" noProof="0">
                <a:ln>
                  <a:noFill/>
                </a:ln>
                <a:solidFill>
                  <a:srgbClr val="10479B"/>
                </a:solidFill>
                <a:effectLst/>
                <a:uLnTx/>
                <a:uFillTx/>
                <a:latin typeface="Optima"/>
                <a:cs typeface="+mj-cs"/>
              </a:rPr>
              <a:t> Add-On for SAP MDG (Material, Service)</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343AA30A-FD7A-F1D4-0DE6-61B94AB52D78}"/>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95489D7-363B-3AEE-4DDB-05DC4BC9F80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 name="TextBox 2">
            <a:extLst>
              <a:ext uri="{FF2B5EF4-FFF2-40B4-BE49-F238E27FC236}">
                <a16:creationId xmlns:a16="http://schemas.microsoft.com/office/drawing/2014/main" id="{942D37C8-8107-0566-6D76-8EE20CE09DB3}"/>
              </a:ext>
            </a:extLst>
          </p:cNvPr>
          <p:cNvSpPr txBox="1"/>
          <p:nvPr/>
        </p:nvSpPr>
        <p:spPr>
          <a:xfrm>
            <a:off x="367749" y="664033"/>
            <a:ext cx="11342815" cy="1077218"/>
          </a:xfrm>
          <a:prstGeom prst="rect">
            <a:avLst/>
          </a:prstGeom>
          <a:noFill/>
        </p:spPr>
        <p:txBody>
          <a:bodyPr wrap="square">
            <a:spAutoFit/>
          </a:bodyPr>
          <a:lstStyle/>
          <a:p>
            <a:pPr algn="just"/>
            <a:r>
              <a:rPr lang="en-US" sz="1600" err="1">
                <a:solidFill>
                  <a:srgbClr val="10479B"/>
                </a:solidFill>
                <a:latin typeface="Optima" panose="02000503060000020004"/>
              </a:rPr>
              <a:t>PiLog's</a:t>
            </a:r>
            <a:r>
              <a:rPr lang="en-US" sz="1600" kern="1200">
                <a:solidFill>
                  <a:srgbClr val="10479B"/>
                </a:solidFill>
                <a:latin typeface="Optima" panose="02000503060000020004"/>
              </a:rPr>
              <a:t> Material &amp; Service Master Taxonomy for SAP Master Data Governance delivers the industry proven best practices to improve supply-chain, procurement and maintenance, repair, operations (MRO) processes. It utilizes the maintenance, repair and operations taxonomy within the SAP Master Data Governance classification to render systematic multi-lingual short &amp; long descriptions, identify duplicates and enforce ISO compliant data quality. It also features </a:t>
            </a:r>
            <a:r>
              <a:rPr lang="en-US" sz="1600" err="1">
                <a:solidFill>
                  <a:srgbClr val="10479B"/>
                </a:solidFill>
                <a:latin typeface="Optima" panose="02000503060000020004"/>
              </a:rPr>
              <a:t>i</a:t>
            </a:r>
            <a:r>
              <a:rPr lang="en-US" sz="1600" kern="1200" err="1">
                <a:solidFill>
                  <a:srgbClr val="10479B"/>
                </a:solidFill>
                <a:latin typeface="Optima" panose="02000503060000020004"/>
              </a:rPr>
              <a:t>SPIR</a:t>
            </a:r>
            <a:r>
              <a:rPr lang="en-US" sz="1600" kern="1200">
                <a:solidFill>
                  <a:srgbClr val="10479B"/>
                </a:solidFill>
                <a:latin typeface="Optima" panose="02000503060000020004"/>
              </a:rPr>
              <a:t>, </a:t>
            </a:r>
            <a:r>
              <a:rPr lang="en-US" sz="1600" kern="1200" err="1">
                <a:solidFill>
                  <a:srgbClr val="10479B"/>
                </a:solidFill>
                <a:latin typeface="Optima" panose="02000503060000020004"/>
              </a:rPr>
              <a:t>mBoM</a:t>
            </a:r>
            <a:r>
              <a:rPr lang="en-US" sz="1600" kern="1200">
                <a:solidFill>
                  <a:srgbClr val="10479B"/>
                </a:solidFill>
                <a:latin typeface="Optima" panose="02000503060000020004"/>
              </a:rPr>
              <a:t> and </a:t>
            </a:r>
            <a:r>
              <a:rPr lang="en-US" sz="1600" kern="1200" err="1">
                <a:solidFill>
                  <a:srgbClr val="10479B"/>
                </a:solidFill>
                <a:latin typeface="Optima" panose="02000503060000020004"/>
              </a:rPr>
              <a:t>eBOM</a:t>
            </a:r>
            <a:endParaRPr lang="en-US" sz="1600" kern="1200">
              <a:solidFill>
                <a:srgbClr val="10479B"/>
              </a:solidFill>
              <a:latin typeface="Optima" panose="02000503060000020004"/>
            </a:endParaRPr>
          </a:p>
        </p:txBody>
      </p:sp>
      <p:sp>
        <p:nvSpPr>
          <p:cNvPr id="5" name="TextBox 4">
            <a:extLst>
              <a:ext uri="{FF2B5EF4-FFF2-40B4-BE49-F238E27FC236}">
                <a16:creationId xmlns:a16="http://schemas.microsoft.com/office/drawing/2014/main" id="{36B0369C-E863-91A6-3000-B1296B4E4CBA}"/>
              </a:ext>
            </a:extLst>
          </p:cNvPr>
          <p:cNvSpPr txBox="1"/>
          <p:nvPr/>
        </p:nvSpPr>
        <p:spPr>
          <a:xfrm>
            <a:off x="3588219" y="1726474"/>
            <a:ext cx="1812582" cy="338554"/>
          </a:xfrm>
          <a:prstGeom prst="rect">
            <a:avLst/>
          </a:prstGeom>
          <a:noFill/>
        </p:spPr>
        <p:txBody>
          <a:bodyPr wrap="square" rtlCol="0">
            <a:spAutoFit/>
          </a:bodyPr>
          <a:lstStyle/>
          <a:p>
            <a:r>
              <a:rPr lang="en-IN" sz="1600" b="1">
                <a:solidFill>
                  <a:srgbClr val="26B4E9"/>
                </a:solidFill>
                <a:latin typeface="Optima" panose="02000503060000020004"/>
              </a:rPr>
              <a:t>Solution Benefits</a:t>
            </a:r>
          </a:p>
        </p:txBody>
      </p:sp>
      <p:sp>
        <p:nvSpPr>
          <p:cNvPr id="8" name="TextBox 12">
            <a:extLst>
              <a:ext uri="{FF2B5EF4-FFF2-40B4-BE49-F238E27FC236}">
                <a16:creationId xmlns:a16="http://schemas.microsoft.com/office/drawing/2014/main" id="{DE95A89F-40B6-F5E8-27C6-58755B567CA8}"/>
              </a:ext>
            </a:extLst>
          </p:cNvPr>
          <p:cNvSpPr txBox="1"/>
          <p:nvPr/>
        </p:nvSpPr>
        <p:spPr>
          <a:xfrm>
            <a:off x="3560193" y="1842296"/>
            <a:ext cx="5649316" cy="2885783"/>
          </a:xfrm>
          <a:prstGeom prst="rect">
            <a:avLst/>
          </a:prstGeom>
          <a:noFill/>
        </p:spPr>
        <p:txBody>
          <a:bodyPr wrap="square" lIns="0" tIns="0" rIns="0" bIns="0" rtlCol="0" anchor="ctr">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a:lstStyle>
          <a:p>
            <a:pPr marL="285750" indent="-285750">
              <a:buFont typeface="Arial" panose="020B0604020202020204" pitchFamily="34" charset="0"/>
              <a:buChar char="•"/>
            </a:pPr>
            <a:r>
              <a:rPr lang="en-US" sz="1300">
                <a:solidFill>
                  <a:srgbClr val="0B4A99"/>
                </a:solidFill>
                <a:latin typeface="Optima" panose="02000503060000020004"/>
              </a:rPr>
              <a:t>Improved &amp; Accurate Searchability using classification Reduces the time taken for material identification</a:t>
            </a:r>
          </a:p>
          <a:p>
            <a:pPr marL="285750" indent="-285750">
              <a:buFont typeface="Arial" panose="020B0604020202020204" pitchFamily="34" charset="0"/>
              <a:buChar char="•"/>
            </a:pPr>
            <a:r>
              <a:rPr lang="en-US" sz="1300">
                <a:solidFill>
                  <a:srgbClr val="0B4A99"/>
                </a:solidFill>
                <a:latin typeface="Optima" panose="02000503060000020004"/>
              </a:rPr>
              <a:t>Ready to use Industry proven taxonomy &amp; ISO compliant content ( Class, Characteristics, Values &amp; UOMs)</a:t>
            </a:r>
          </a:p>
          <a:p>
            <a:pPr marL="285750" indent="-285750">
              <a:buFont typeface="Arial" panose="020B0604020202020204" pitchFamily="34" charset="0"/>
              <a:buChar char="•"/>
            </a:pPr>
            <a:r>
              <a:rPr lang="en-US" sz="1300">
                <a:solidFill>
                  <a:srgbClr val="0B4A99"/>
                </a:solidFill>
                <a:latin typeface="Optima" panose="02000503060000020004"/>
              </a:rPr>
              <a:t>100% improved De-duplication processes</a:t>
            </a:r>
          </a:p>
          <a:p>
            <a:pPr marL="285750" indent="-285750">
              <a:buFont typeface="Arial" panose="020B0604020202020204" pitchFamily="34" charset="0"/>
              <a:buChar char="•"/>
            </a:pPr>
            <a:r>
              <a:rPr lang="en-US" sz="1300">
                <a:solidFill>
                  <a:srgbClr val="0B4A99"/>
                </a:solidFill>
                <a:latin typeface="Optima" panose="02000503060000020004"/>
              </a:rPr>
              <a:t>100% ISO Compliant Master Data Governance</a:t>
            </a:r>
          </a:p>
          <a:p>
            <a:pPr marL="285750" indent="-285750">
              <a:buFont typeface="Arial" panose="020B0604020202020204" pitchFamily="34" charset="0"/>
              <a:buChar char="•"/>
            </a:pPr>
            <a:r>
              <a:rPr lang="en-US" sz="1300">
                <a:solidFill>
                  <a:srgbClr val="0B4A99"/>
                </a:solidFill>
                <a:latin typeface="Optima" panose="02000503060000020004"/>
              </a:rPr>
              <a:t>10% Savings on Inventory cost</a:t>
            </a:r>
          </a:p>
          <a:p>
            <a:pPr marL="285750" indent="-285750">
              <a:buFont typeface="Arial" panose="020B0604020202020204" pitchFamily="34" charset="0"/>
              <a:buChar char="•"/>
            </a:pPr>
            <a:r>
              <a:rPr lang="en-US" sz="1300">
                <a:solidFill>
                  <a:srgbClr val="0B4A99"/>
                </a:solidFill>
                <a:latin typeface="Optima" panose="02000503060000020004"/>
              </a:rPr>
              <a:t> 50% improved Master Descriptions</a:t>
            </a:r>
          </a:p>
          <a:p>
            <a:pPr marL="285750" indent="-285750">
              <a:buFont typeface="Arial" panose="020B0604020202020204" pitchFamily="34" charset="0"/>
              <a:buChar char="•"/>
            </a:pPr>
            <a:r>
              <a:rPr lang="en-US" sz="1300">
                <a:solidFill>
                  <a:srgbClr val="0B4A99"/>
                </a:solidFill>
                <a:latin typeface="Optima" panose="02000503060000020004"/>
              </a:rPr>
              <a:t> Multi-Lingual Descriptions</a:t>
            </a:r>
          </a:p>
          <a:p>
            <a:pPr marL="285750" indent="-285750">
              <a:buFont typeface="Arial" panose="020B0604020202020204" pitchFamily="34" charset="0"/>
              <a:buChar char="•"/>
            </a:pPr>
            <a:r>
              <a:rPr lang="en-US" sz="1300">
                <a:solidFill>
                  <a:srgbClr val="0B4A99"/>
                </a:solidFill>
                <a:latin typeface="Optima" panose="02000503060000020004"/>
              </a:rPr>
              <a:t>Reduces the time to populate the required field and validations</a:t>
            </a:r>
          </a:p>
          <a:p>
            <a:pPr marL="285750" indent="-285750">
              <a:buFont typeface="Arial" panose="020B0604020202020204" pitchFamily="34" charset="0"/>
              <a:buChar char="•"/>
            </a:pPr>
            <a:r>
              <a:rPr lang="en-US" sz="1300">
                <a:solidFill>
                  <a:srgbClr val="0B4A99"/>
                </a:solidFill>
                <a:latin typeface="Optima" panose="02000503060000020004"/>
              </a:rPr>
              <a:t>2 times Faster &amp; Accurate Search using embedded Taxonomy</a:t>
            </a:r>
          </a:p>
          <a:p>
            <a:pPr marL="285750" indent="-285750">
              <a:buFont typeface="Arial" panose="020B0604020202020204" pitchFamily="34" charset="0"/>
              <a:buChar char="•"/>
            </a:pPr>
            <a:r>
              <a:rPr lang="en-US" sz="1300">
                <a:solidFill>
                  <a:srgbClr val="0B4A99"/>
                </a:solidFill>
                <a:latin typeface="Optima" panose="02000503060000020004"/>
              </a:rPr>
              <a:t>Empowering the work force by introducing the standards</a:t>
            </a:r>
          </a:p>
        </p:txBody>
      </p:sp>
      <p:grpSp>
        <p:nvGrpSpPr>
          <p:cNvPr id="32" name="Group 31">
            <a:extLst>
              <a:ext uri="{FF2B5EF4-FFF2-40B4-BE49-F238E27FC236}">
                <a16:creationId xmlns:a16="http://schemas.microsoft.com/office/drawing/2014/main" id="{DE986B26-F435-BC60-F658-F06EDFBAEB57}"/>
              </a:ext>
            </a:extLst>
          </p:cNvPr>
          <p:cNvGrpSpPr/>
          <p:nvPr/>
        </p:nvGrpSpPr>
        <p:grpSpPr>
          <a:xfrm>
            <a:off x="9510840" y="1741251"/>
            <a:ext cx="2358060" cy="1020487"/>
            <a:chOff x="706579" y="5366644"/>
            <a:chExt cx="2358060" cy="1020487"/>
          </a:xfrm>
        </p:grpSpPr>
        <p:pic>
          <p:nvPicPr>
            <p:cNvPr id="19" name="Picture 18" descr="A black rectangle with red lines&#10;&#10;AI-generated content may be incorrect.">
              <a:extLst>
                <a:ext uri="{FF2B5EF4-FFF2-40B4-BE49-F238E27FC236}">
                  <a16:creationId xmlns:a16="http://schemas.microsoft.com/office/drawing/2014/main" id="{0B344146-1837-83EC-C604-FC3A4DBCAEB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6579" y="5366644"/>
              <a:ext cx="2358060" cy="1020487"/>
            </a:xfrm>
            <a:prstGeom prst="rect">
              <a:avLst/>
            </a:prstGeom>
          </p:spPr>
        </p:pic>
        <p:pic>
          <p:nvPicPr>
            <p:cNvPr id="20" name="Picture 19" descr="A blue circle with white text&#10;&#10;AI-generated content may be incorrect.">
              <a:extLst>
                <a:ext uri="{FF2B5EF4-FFF2-40B4-BE49-F238E27FC236}">
                  <a16:creationId xmlns:a16="http://schemas.microsoft.com/office/drawing/2014/main" id="{D7F05958-035C-872E-AADC-6430D0A1AB3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1738" y="5517891"/>
              <a:ext cx="728000" cy="707410"/>
            </a:xfrm>
            <a:prstGeom prst="rect">
              <a:avLst/>
            </a:prstGeom>
          </p:spPr>
        </p:pic>
        <p:sp>
          <p:nvSpPr>
            <p:cNvPr id="21" name="TextBox 20">
              <a:extLst>
                <a:ext uri="{FF2B5EF4-FFF2-40B4-BE49-F238E27FC236}">
                  <a16:creationId xmlns:a16="http://schemas.microsoft.com/office/drawing/2014/main" id="{7B2AF312-066B-BC65-7B01-1F5A428DF15C}"/>
                </a:ext>
              </a:extLst>
            </p:cNvPr>
            <p:cNvSpPr txBox="1"/>
            <p:nvPr/>
          </p:nvSpPr>
          <p:spPr>
            <a:xfrm>
              <a:off x="1510931" y="5613719"/>
              <a:ext cx="1210872" cy="646331"/>
            </a:xfrm>
            <a:prstGeom prst="rect">
              <a:avLst/>
            </a:prstGeom>
            <a:noFill/>
          </p:spPr>
          <p:txBody>
            <a:bodyPr wrap="square" rtlCol="0">
              <a:spAutoFit/>
            </a:bodyPr>
            <a:lstStyle/>
            <a:p>
              <a:r>
                <a:rPr lang="en-IN" sz="1200">
                  <a:solidFill>
                    <a:srgbClr val="0B4A99"/>
                  </a:solidFill>
                  <a:latin typeface="Optima" panose="02000503060000020004"/>
                </a:rPr>
                <a:t>ISO Compliant</a:t>
              </a:r>
            </a:p>
            <a:p>
              <a:r>
                <a:rPr lang="en-IN" sz="1200">
                  <a:solidFill>
                    <a:srgbClr val="0B4A99"/>
                  </a:solidFill>
                  <a:latin typeface="Optima" panose="02000503060000020004"/>
                </a:rPr>
                <a:t>Master Data Governance</a:t>
              </a:r>
            </a:p>
          </p:txBody>
        </p:sp>
      </p:grpSp>
      <p:grpSp>
        <p:nvGrpSpPr>
          <p:cNvPr id="33" name="Group 32">
            <a:extLst>
              <a:ext uri="{FF2B5EF4-FFF2-40B4-BE49-F238E27FC236}">
                <a16:creationId xmlns:a16="http://schemas.microsoft.com/office/drawing/2014/main" id="{43FA0D37-0DE9-2343-940D-CD9D039B5680}"/>
              </a:ext>
            </a:extLst>
          </p:cNvPr>
          <p:cNvGrpSpPr/>
          <p:nvPr/>
        </p:nvGrpSpPr>
        <p:grpSpPr>
          <a:xfrm>
            <a:off x="9510840" y="2868318"/>
            <a:ext cx="2358060" cy="1020487"/>
            <a:chOff x="3852973" y="5366644"/>
            <a:chExt cx="2358060" cy="1020487"/>
          </a:xfrm>
        </p:grpSpPr>
        <p:pic>
          <p:nvPicPr>
            <p:cNvPr id="22" name="Picture 21" descr="A black rectangle with red lines&#10;&#10;AI-generated content may be incorrect.">
              <a:extLst>
                <a:ext uri="{FF2B5EF4-FFF2-40B4-BE49-F238E27FC236}">
                  <a16:creationId xmlns:a16="http://schemas.microsoft.com/office/drawing/2014/main" id="{36AF8B91-D382-BD02-1A9E-CE66296666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52973" y="5366644"/>
              <a:ext cx="2358060" cy="1020487"/>
            </a:xfrm>
            <a:prstGeom prst="rect">
              <a:avLst/>
            </a:prstGeom>
          </p:spPr>
        </p:pic>
        <p:pic>
          <p:nvPicPr>
            <p:cNvPr id="23" name="Picture 22" descr="A blue circle with red and blue lines&#10;&#10;AI-generated content may be incorrect.">
              <a:extLst>
                <a:ext uri="{FF2B5EF4-FFF2-40B4-BE49-F238E27FC236}">
                  <a16:creationId xmlns:a16="http://schemas.microsoft.com/office/drawing/2014/main" id="{F6F8D819-9EE2-E69D-BFA8-4C9928D5B71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81426" y="5517891"/>
              <a:ext cx="778375" cy="756361"/>
            </a:xfrm>
            <a:prstGeom prst="rect">
              <a:avLst/>
            </a:prstGeom>
          </p:spPr>
        </p:pic>
        <p:sp>
          <p:nvSpPr>
            <p:cNvPr id="24" name="TextBox 23">
              <a:extLst>
                <a:ext uri="{FF2B5EF4-FFF2-40B4-BE49-F238E27FC236}">
                  <a16:creationId xmlns:a16="http://schemas.microsoft.com/office/drawing/2014/main" id="{2AD0A8B7-F311-7055-0FAD-F508FF604CBB}"/>
                </a:ext>
              </a:extLst>
            </p:cNvPr>
            <p:cNvSpPr txBox="1"/>
            <p:nvPr/>
          </p:nvSpPr>
          <p:spPr>
            <a:xfrm>
              <a:off x="4631703" y="5572905"/>
              <a:ext cx="1579330" cy="646331"/>
            </a:xfrm>
            <a:prstGeom prst="rect">
              <a:avLst/>
            </a:prstGeom>
            <a:noFill/>
          </p:spPr>
          <p:txBody>
            <a:bodyPr wrap="square" rtlCol="0">
              <a:spAutoFit/>
            </a:bodyPr>
            <a:lstStyle>
              <a:defPPr>
                <a:defRPr lang="en-US"/>
              </a:defPPr>
              <a:lvl1pPr>
                <a:defRPr sz="1200">
                  <a:solidFill>
                    <a:srgbClr val="0B4A99"/>
                  </a:solidFill>
                  <a:latin typeface="Optima" pitchFamily="2" charset="0"/>
                </a:defRPr>
              </a:lvl1pPr>
            </a:lstStyle>
            <a:p>
              <a:r>
                <a:rPr lang="en-US">
                  <a:latin typeface="Optima" panose="02000503060000020004"/>
                </a:rPr>
                <a:t>Improved Master</a:t>
              </a:r>
            </a:p>
            <a:p>
              <a:r>
                <a:rPr lang="en-US">
                  <a:latin typeface="Optima" panose="02000503060000020004"/>
                </a:rPr>
                <a:t>Descriptions for easy</a:t>
              </a:r>
            </a:p>
            <a:p>
              <a:r>
                <a:rPr lang="en-US">
                  <a:latin typeface="Optima" panose="02000503060000020004"/>
                </a:rPr>
                <a:t>procurement</a:t>
              </a:r>
              <a:endParaRPr lang="en-IN">
                <a:latin typeface="Optima" panose="02000503060000020004"/>
              </a:endParaRPr>
            </a:p>
          </p:txBody>
        </p:sp>
      </p:grpSp>
      <p:grpSp>
        <p:nvGrpSpPr>
          <p:cNvPr id="34" name="Group 33">
            <a:extLst>
              <a:ext uri="{FF2B5EF4-FFF2-40B4-BE49-F238E27FC236}">
                <a16:creationId xmlns:a16="http://schemas.microsoft.com/office/drawing/2014/main" id="{6C61F4EF-59D9-5DAD-ADA9-FA00D97718C8}"/>
              </a:ext>
            </a:extLst>
          </p:cNvPr>
          <p:cNvGrpSpPr/>
          <p:nvPr/>
        </p:nvGrpSpPr>
        <p:grpSpPr>
          <a:xfrm>
            <a:off x="9510840" y="4051570"/>
            <a:ext cx="2358060" cy="1020487"/>
            <a:chOff x="6667254" y="5366644"/>
            <a:chExt cx="2358060" cy="1020487"/>
          </a:xfrm>
        </p:grpSpPr>
        <p:pic>
          <p:nvPicPr>
            <p:cNvPr id="25" name="Picture 24" descr="A black rectangle with red lines&#10;&#10;AI-generated content may be incorrect.">
              <a:extLst>
                <a:ext uri="{FF2B5EF4-FFF2-40B4-BE49-F238E27FC236}">
                  <a16:creationId xmlns:a16="http://schemas.microsoft.com/office/drawing/2014/main" id="{248F4EEA-8288-996A-EFB4-D31A7572E51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67254" y="5366644"/>
              <a:ext cx="2358060" cy="1020487"/>
            </a:xfrm>
            <a:prstGeom prst="rect">
              <a:avLst/>
            </a:prstGeom>
          </p:spPr>
        </p:pic>
        <p:pic>
          <p:nvPicPr>
            <p:cNvPr id="26" name="Picture 25" descr="A blue circle with white text&#10;&#10;AI-generated content may be incorrect.">
              <a:extLst>
                <a:ext uri="{FF2B5EF4-FFF2-40B4-BE49-F238E27FC236}">
                  <a16:creationId xmlns:a16="http://schemas.microsoft.com/office/drawing/2014/main" id="{231779F1-77FA-31E2-3DA9-93647BD0F1B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97542" y="5478814"/>
              <a:ext cx="803975" cy="781236"/>
            </a:xfrm>
            <a:prstGeom prst="rect">
              <a:avLst/>
            </a:prstGeom>
          </p:spPr>
        </p:pic>
        <p:sp>
          <p:nvSpPr>
            <p:cNvPr id="27" name="TextBox 26">
              <a:extLst>
                <a:ext uri="{FF2B5EF4-FFF2-40B4-BE49-F238E27FC236}">
                  <a16:creationId xmlns:a16="http://schemas.microsoft.com/office/drawing/2014/main" id="{726E4FC3-0D78-78BD-F9AF-5CAF3942115E}"/>
                </a:ext>
              </a:extLst>
            </p:cNvPr>
            <p:cNvSpPr txBox="1"/>
            <p:nvPr/>
          </p:nvSpPr>
          <p:spPr>
            <a:xfrm>
              <a:off x="7601517" y="5572905"/>
              <a:ext cx="1184940" cy="646331"/>
            </a:xfrm>
            <a:prstGeom prst="rect">
              <a:avLst/>
            </a:prstGeom>
            <a:noFill/>
          </p:spPr>
          <p:txBody>
            <a:bodyPr wrap="square" rtlCol="0">
              <a:spAutoFit/>
            </a:bodyPr>
            <a:lstStyle>
              <a:defPPr>
                <a:defRPr lang="en-US"/>
              </a:defPPr>
              <a:lvl1pPr>
                <a:defRPr sz="1200">
                  <a:solidFill>
                    <a:srgbClr val="0B4A99"/>
                  </a:solidFill>
                  <a:latin typeface="Optima" pitchFamily="2" charset="0"/>
                </a:defRPr>
              </a:lvl1pPr>
            </a:lstStyle>
            <a:p>
              <a:r>
                <a:rPr lang="en-IN">
                  <a:latin typeface="Optima" panose="02000503060000020004"/>
                </a:rPr>
                <a:t>Improved</a:t>
              </a:r>
            </a:p>
            <a:p>
              <a:r>
                <a:rPr lang="en-IN">
                  <a:latin typeface="Optima" panose="02000503060000020004"/>
                </a:rPr>
                <a:t>De-duplication</a:t>
              </a:r>
            </a:p>
            <a:p>
              <a:r>
                <a:rPr lang="en-IN">
                  <a:latin typeface="Optima" panose="02000503060000020004"/>
                </a:rPr>
                <a:t>Processes</a:t>
              </a:r>
            </a:p>
          </p:txBody>
        </p:sp>
      </p:grpSp>
      <p:grpSp>
        <p:nvGrpSpPr>
          <p:cNvPr id="35" name="Group 34">
            <a:extLst>
              <a:ext uri="{FF2B5EF4-FFF2-40B4-BE49-F238E27FC236}">
                <a16:creationId xmlns:a16="http://schemas.microsoft.com/office/drawing/2014/main" id="{A23A7C0C-98A3-4BF6-EAB7-D4D254783EFA}"/>
              </a:ext>
            </a:extLst>
          </p:cNvPr>
          <p:cNvGrpSpPr/>
          <p:nvPr/>
        </p:nvGrpSpPr>
        <p:grpSpPr>
          <a:xfrm>
            <a:off x="9487497" y="5278318"/>
            <a:ext cx="2422510" cy="1020487"/>
            <a:chOff x="8897753" y="5359032"/>
            <a:chExt cx="2422510" cy="1020487"/>
          </a:xfrm>
        </p:grpSpPr>
        <p:pic>
          <p:nvPicPr>
            <p:cNvPr id="28" name="Picture 27" descr="A black rectangle with red lines&#10;&#10;AI-generated content may be incorrect.">
              <a:extLst>
                <a:ext uri="{FF2B5EF4-FFF2-40B4-BE49-F238E27FC236}">
                  <a16:creationId xmlns:a16="http://schemas.microsoft.com/office/drawing/2014/main" id="{1651B05A-9C25-C009-4CB0-981F2C1C4A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97753" y="5359032"/>
              <a:ext cx="2422510" cy="1020487"/>
            </a:xfrm>
            <a:prstGeom prst="rect">
              <a:avLst/>
            </a:prstGeom>
          </p:spPr>
        </p:pic>
        <p:pic>
          <p:nvPicPr>
            <p:cNvPr id="29" name="Picture 28" descr="A blue and red circle with a dollar sign and a red circle with a black background&#10;&#10;AI-generated content may be incorrect.">
              <a:extLst>
                <a:ext uri="{FF2B5EF4-FFF2-40B4-BE49-F238E27FC236}">
                  <a16:creationId xmlns:a16="http://schemas.microsoft.com/office/drawing/2014/main" id="{A58FB68E-3534-6F54-FE0C-466C44CA3A6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28039" y="5505305"/>
              <a:ext cx="778330" cy="754745"/>
            </a:xfrm>
            <a:prstGeom prst="rect">
              <a:avLst/>
            </a:prstGeom>
          </p:spPr>
        </p:pic>
        <p:sp>
          <p:nvSpPr>
            <p:cNvPr id="30" name="TextBox 29">
              <a:extLst>
                <a:ext uri="{FF2B5EF4-FFF2-40B4-BE49-F238E27FC236}">
                  <a16:creationId xmlns:a16="http://schemas.microsoft.com/office/drawing/2014/main" id="{B96E4309-DD78-D4FE-AB70-4BDF8658D480}"/>
                </a:ext>
              </a:extLst>
            </p:cNvPr>
            <p:cNvSpPr txBox="1"/>
            <p:nvPr/>
          </p:nvSpPr>
          <p:spPr>
            <a:xfrm>
              <a:off x="9721212" y="5613718"/>
              <a:ext cx="1599050" cy="646331"/>
            </a:xfrm>
            <a:prstGeom prst="rect">
              <a:avLst/>
            </a:prstGeom>
            <a:noFill/>
          </p:spPr>
          <p:txBody>
            <a:bodyPr wrap="square" rtlCol="0">
              <a:spAutoFit/>
            </a:bodyPr>
            <a:lstStyle>
              <a:defPPr>
                <a:defRPr lang="en-US"/>
              </a:defPPr>
              <a:lvl1pPr>
                <a:defRPr sz="1200">
                  <a:solidFill>
                    <a:srgbClr val="0B4A99"/>
                  </a:solidFill>
                  <a:latin typeface="Optima" pitchFamily="2" charset="0"/>
                </a:defRPr>
              </a:lvl1pPr>
            </a:lstStyle>
            <a:p>
              <a:r>
                <a:rPr lang="en-US">
                  <a:latin typeface="Optima" panose="02000503060000020004"/>
                </a:rPr>
                <a:t>Savings</a:t>
              </a:r>
            </a:p>
            <a:p>
              <a:r>
                <a:rPr lang="en-US">
                  <a:latin typeface="Optima" panose="02000503060000020004"/>
                </a:rPr>
                <a:t>on Inventory Cost by</a:t>
              </a:r>
            </a:p>
            <a:p>
              <a:r>
                <a:rPr lang="en-US">
                  <a:latin typeface="Optima" panose="02000503060000020004"/>
                </a:rPr>
                <a:t>De-duplication</a:t>
              </a:r>
              <a:endParaRPr lang="en-IN">
                <a:latin typeface="Optima" panose="02000503060000020004"/>
              </a:endParaRPr>
            </a:p>
          </p:txBody>
        </p:sp>
      </p:grpSp>
      <p:pic>
        <p:nvPicPr>
          <p:cNvPr id="37" name="Picture 36" descr="A blue barrel with gears and binary code&#10;&#10;Description automatically generated">
            <a:extLst>
              <a:ext uri="{FF2B5EF4-FFF2-40B4-BE49-F238E27FC236}">
                <a16:creationId xmlns:a16="http://schemas.microsoft.com/office/drawing/2014/main" id="{5A37B924-CD8B-C4D2-ACE8-7ED642A5478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186" y="1806263"/>
            <a:ext cx="2160328" cy="1671753"/>
          </a:xfrm>
          <a:prstGeom prst="rect">
            <a:avLst/>
          </a:prstGeom>
        </p:spPr>
      </p:pic>
      <p:pic>
        <p:nvPicPr>
          <p:cNvPr id="38" name="Picture 37" descr="A blue circular object with icons&#10;&#10;Description automatically generated">
            <a:extLst>
              <a:ext uri="{FF2B5EF4-FFF2-40B4-BE49-F238E27FC236}">
                <a16:creationId xmlns:a16="http://schemas.microsoft.com/office/drawing/2014/main" id="{5F608F8E-ACD5-C97C-82B7-6BBE42F320F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45895" y="1806263"/>
            <a:ext cx="1253814" cy="1548139"/>
          </a:xfrm>
          <a:prstGeom prst="rect">
            <a:avLst/>
          </a:prstGeom>
        </p:spPr>
      </p:pic>
      <p:sp>
        <p:nvSpPr>
          <p:cNvPr id="39" name="TextBox 12">
            <a:extLst>
              <a:ext uri="{FF2B5EF4-FFF2-40B4-BE49-F238E27FC236}">
                <a16:creationId xmlns:a16="http://schemas.microsoft.com/office/drawing/2014/main" id="{425799A9-3877-D81A-F9A0-D2026CDB4713}"/>
              </a:ext>
            </a:extLst>
          </p:cNvPr>
          <p:cNvSpPr txBox="1"/>
          <p:nvPr/>
        </p:nvSpPr>
        <p:spPr>
          <a:xfrm>
            <a:off x="198411" y="3434785"/>
            <a:ext cx="3416103" cy="709103"/>
          </a:xfrm>
          <a:prstGeom prst="rect">
            <a:avLst/>
          </a:prstGeom>
          <a:noFill/>
        </p:spPr>
        <p:txBody>
          <a:bodyPr wrap="square" lIns="0" tIns="0" rIns="0" bIns="0" rtlCol="0" anchor="ctr">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a:lstStyle>
          <a:p>
            <a:pPr algn="ctr"/>
            <a:r>
              <a:rPr lang="en-US" sz="1300">
                <a:solidFill>
                  <a:srgbClr val="0B4A99"/>
                </a:solidFill>
                <a:latin typeface="Optima" panose="02000503060000020004"/>
              </a:rPr>
              <a:t>PiLog Preferred Ontology - ISO 8000 &amp; </a:t>
            </a:r>
          </a:p>
          <a:p>
            <a:pPr algn="ctr"/>
            <a:r>
              <a:rPr lang="en-US" sz="1300">
                <a:solidFill>
                  <a:srgbClr val="0B4A99"/>
                </a:solidFill>
                <a:latin typeface="Optima" panose="02000503060000020004"/>
              </a:rPr>
              <a:t>ISO 22745 compliant taxonomy, </a:t>
            </a:r>
          </a:p>
          <a:p>
            <a:pPr algn="ctr"/>
            <a:r>
              <a:rPr lang="en-US" sz="1300">
                <a:solidFill>
                  <a:srgbClr val="0B4A99"/>
                </a:solidFill>
                <a:latin typeface="Optima" panose="02000503060000020004"/>
              </a:rPr>
              <a:t>technical dictionary templates readily </a:t>
            </a:r>
          </a:p>
          <a:p>
            <a:pPr algn="ctr"/>
            <a:r>
              <a:rPr lang="en-US" sz="1300">
                <a:solidFill>
                  <a:srgbClr val="0B4A99"/>
                </a:solidFill>
                <a:latin typeface="Optima" panose="02000503060000020004"/>
              </a:rPr>
              <a:t>mapped with UNSPSC, HSN, SAC </a:t>
            </a:r>
          </a:p>
          <a:p>
            <a:pPr algn="ctr"/>
            <a:r>
              <a:rPr lang="en-US" sz="1300">
                <a:solidFill>
                  <a:srgbClr val="0B4A99"/>
                </a:solidFill>
                <a:latin typeface="Optima" panose="02000503060000020004"/>
              </a:rPr>
              <a:t>classifications</a:t>
            </a:r>
          </a:p>
        </p:txBody>
      </p:sp>
      <p:pic>
        <p:nvPicPr>
          <p:cNvPr id="42" name="Picture 41" descr="A group of blue and red badges&#10;&#10;Description automatically generated">
            <a:extLst>
              <a:ext uri="{FF2B5EF4-FFF2-40B4-BE49-F238E27FC236}">
                <a16:creationId xmlns:a16="http://schemas.microsoft.com/office/drawing/2014/main" id="{75B11210-618B-F132-8661-160FFCB1158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93612" y="4375997"/>
            <a:ext cx="2496509" cy="1239763"/>
          </a:xfrm>
          <a:prstGeom prst="rect">
            <a:avLst/>
          </a:prstGeom>
        </p:spPr>
      </p:pic>
      <p:sp>
        <p:nvSpPr>
          <p:cNvPr id="43" name="TextBox 12">
            <a:extLst>
              <a:ext uri="{FF2B5EF4-FFF2-40B4-BE49-F238E27FC236}">
                <a16:creationId xmlns:a16="http://schemas.microsoft.com/office/drawing/2014/main" id="{99EB5447-C0FF-75E2-2DF6-CB7A13163559}"/>
              </a:ext>
            </a:extLst>
          </p:cNvPr>
          <p:cNvSpPr txBox="1"/>
          <p:nvPr/>
        </p:nvSpPr>
        <p:spPr>
          <a:xfrm>
            <a:off x="306267" y="5646618"/>
            <a:ext cx="3071197" cy="709103"/>
          </a:xfrm>
          <a:prstGeom prst="rect">
            <a:avLst/>
          </a:prstGeom>
          <a:noFill/>
        </p:spPr>
        <p:txBody>
          <a:bodyPr wrap="square" lIns="0" tIns="0" rIns="0" bIns="0" rtlCol="0" anchor="ctr">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a:lstStyle>
          <a:p>
            <a:pPr algn="ctr"/>
            <a:r>
              <a:rPr lang="en-US" sz="1200">
                <a:solidFill>
                  <a:srgbClr val="0B4A99"/>
                </a:solidFill>
                <a:latin typeface="Optima" panose="02000503060000020004"/>
              </a:rPr>
              <a:t>Data Quality, Processes &amp; Methodology compliance to standards ISO 8000,</a:t>
            </a:r>
          </a:p>
          <a:p>
            <a:pPr algn="ctr"/>
            <a:r>
              <a:rPr lang="en-US" sz="1200">
                <a:solidFill>
                  <a:srgbClr val="0B4A99"/>
                </a:solidFill>
                <a:latin typeface="Optima" panose="02000503060000020004"/>
              </a:rPr>
              <a:t>ISO 22745, ISO 11179, ISO 29002 &amp; IEC 60050 (IEV)</a:t>
            </a:r>
          </a:p>
        </p:txBody>
      </p:sp>
      <p:pic>
        <p:nvPicPr>
          <p:cNvPr id="9" name="Graphic 8">
            <a:extLst>
              <a:ext uri="{FF2B5EF4-FFF2-40B4-BE49-F238E27FC236}">
                <a16:creationId xmlns:a16="http://schemas.microsoft.com/office/drawing/2014/main" id="{964FE110-99FD-C17F-8A2B-0241EB7ABE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49895" y="0"/>
            <a:ext cx="768439" cy="380489"/>
          </a:xfrm>
          <a:prstGeom prst="rect">
            <a:avLst/>
          </a:prstGeom>
        </p:spPr>
      </p:pic>
      <p:sp>
        <p:nvSpPr>
          <p:cNvPr id="10" name="TextBox 9">
            <a:extLst>
              <a:ext uri="{FF2B5EF4-FFF2-40B4-BE49-F238E27FC236}">
                <a16:creationId xmlns:a16="http://schemas.microsoft.com/office/drawing/2014/main" id="{0196CD2E-19D3-1455-5BEC-E5ADF7584671}"/>
              </a:ext>
            </a:extLst>
          </p:cNvPr>
          <p:cNvSpPr txBox="1"/>
          <p:nvPr/>
        </p:nvSpPr>
        <p:spPr>
          <a:xfrm>
            <a:off x="3448899" y="4540922"/>
            <a:ext cx="1812582" cy="338554"/>
          </a:xfrm>
          <a:prstGeom prst="rect">
            <a:avLst/>
          </a:prstGeom>
          <a:noFill/>
        </p:spPr>
        <p:txBody>
          <a:bodyPr wrap="square" rtlCol="0">
            <a:spAutoFit/>
          </a:bodyPr>
          <a:lstStyle/>
          <a:p>
            <a:r>
              <a:rPr lang="en-IN" sz="1600" b="1">
                <a:solidFill>
                  <a:srgbClr val="26B4E9"/>
                </a:solidFill>
                <a:latin typeface="Optima" panose="02000503060000020004"/>
              </a:rPr>
              <a:t>Solution Features</a:t>
            </a:r>
          </a:p>
        </p:txBody>
      </p:sp>
      <p:sp>
        <p:nvSpPr>
          <p:cNvPr id="11" name="TextBox 12">
            <a:extLst>
              <a:ext uri="{FF2B5EF4-FFF2-40B4-BE49-F238E27FC236}">
                <a16:creationId xmlns:a16="http://schemas.microsoft.com/office/drawing/2014/main" id="{BDF9A519-97C1-BFB7-6EBD-2931868F75BA}"/>
              </a:ext>
            </a:extLst>
          </p:cNvPr>
          <p:cNvSpPr txBox="1"/>
          <p:nvPr/>
        </p:nvSpPr>
        <p:spPr>
          <a:xfrm>
            <a:off x="3545898" y="4966020"/>
            <a:ext cx="5254023" cy="1060448"/>
          </a:xfrm>
          <a:prstGeom prst="rect">
            <a:avLst/>
          </a:prstGeom>
          <a:noFill/>
        </p:spPr>
        <p:txBody>
          <a:bodyPr wrap="square" lIns="0" tIns="0" rIns="0" bIns="0" rtlCol="0" anchor="ctr">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a:lstStyle>
          <a:p>
            <a:pPr marL="285750" indent="-285750">
              <a:buFont typeface="Arial" panose="020B0604020202020204" pitchFamily="34" charset="0"/>
              <a:buChar char="•"/>
            </a:pPr>
            <a:r>
              <a:rPr lang="en-US" sz="1300">
                <a:solidFill>
                  <a:srgbClr val="0B4A99"/>
                </a:solidFill>
                <a:latin typeface="Optima" panose="02000503060000020004"/>
              </a:rPr>
              <a:t>Creating Class and Characteristics to SAP Custom</a:t>
            </a:r>
          </a:p>
          <a:p>
            <a:pPr marL="285750" indent="-285750">
              <a:buFont typeface="Arial" panose="020B0604020202020204" pitchFamily="34" charset="0"/>
              <a:buChar char="•"/>
            </a:pPr>
            <a:r>
              <a:rPr lang="en-US" sz="1300">
                <a:solidFill>
                  <a:srgbClr val="0B4A99"/>
                </a:solidFill>
                <a:latin typeface="Optima" panose="02000503060000020004"/>
              </a:rPr>
              <a:t>Workflows configured with 4 roles in Change Request</a:t>
            </a:r>
          </a:p>
          <a:p>
            <a:pPr marL="285750" indent="-285750">
              <a:buFont typeface="Arial" panose="020B0604020202020204" pitchFamily="34" charset="0"/>
              <a:buChar char="•"/>
            </a:pPr>
            <a:r>
              <a:rPr lang="en-US" sz="1300">
                <a:solidFill>
                  <a:srgbClr val="0B4A99"/>
                </a:solidFill>
                <a:latin typeface="Optima" panose="02000503060000020004"/>
              </a:rPr>
              <a:t>Duplicate Check based on Class and Characteristic values</a:t>
            </a:r>
          </a:p>
          <a:p>
            <a:pPr marL="285750" indent="-285750">
              <a:buFont typeface="Arial" panose="020B0604020202020204" pitchFamily="34" charset="0"/>
              <a:buChar char="•"/>
            </a:pPr>
            <a:r>
              <a:rPr lang="en-US" sz="1300">
                <a:solidFill>
                  <a:srgbClr val="0B4A99"/>
                </a:solidFill>
                <a:latin typeface="Optima" panose="02000503060000020004"/>
              </a:rPr>
              <a:t>Duplicate Check based on Class and Part No or only on Part No</a:t>
            </a:r>
          </a:p>
          <a:p>
            <a:pPr marL="285750" indent="-285750">
              <a:buFont typeface="Arial" panose="020B0604020202020204" pitchFamily="34" charset="0"/>
              <a:buChar char="•"/>
            </a:pPr>
            <a:r>
              <a:rPr lang="en-US" sz="1300">
                <a:solidFill>
                  <a:srgbClr val="0B4A99"/>
                </a:solidFill>
                <a:latin typeface="Optima" panose="02000503060000020004"/>
              </a:rPr>
              <a:t>Create Change Request from PPR (PiLog Preferred Repository)</a:t>
            </a:r>
          </a:p>
        </p:txBody>
      </p:sp>
    </p:spTree>
    <p:extLst>
      <p:ext uri="{BB962C8B-B14F-4D97-AF65-F5344CB8AC3E}">
        <p14:creationId xmlns:p14="http://schemas.microsoft.com/office/powerpoint/2010/main" val="17102517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F586E-0F5D-766F-606E-A674D7595BE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5A55EB3-FD58-6B99-6B97-962F6DE103A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DCA289D2-7916-7949-80DD-74538F949C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59FCF9F7-3D92-5442-73FE-592567C4E704}"/>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err="1">
                <a:ln>
                  <a:noFill/>
                </a:ln>
                <a:solidFill>
                  <a:srgbClr val="10479B"/>
                </a:solidFill>
                <a:effectLst/>
                <a:uLnTx/>
                <a:uFillTx/>
                <a:latin typeface="Optima" panose="02000503060000020004"/>
                <a:cs typeface="+mj-cs"/>
              </a:rPr>
              <a:t>PiLog’s</a:t>
            </a:r>
            <a:r>
              <a:rPr kumimoji="0" lang="en-US" sz="2400" b="1" i="0" u="none" strike="noStrike" kern="1200" cap="none" spc="0" normalizeH="0" baseline="0" noProof="0">
                <a:ln>
                  <a:noFill/>
                </a:ln>
                <a:solidFill>
                  <a:srgbClr val="10479B"/>
                </a:solidFill>
                <a:effectLst/>
                <a:uLnTx/>
                <a:uFillTx/>
                <a:latin typeface="Optima"/>
                <a:cs typeface="+mj-cs"/>
              </a:rPr>
              <a:t> Configured CR Workflow in SAP MDG</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801175B5-A241-A98C-8D84-C5D48328428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F1A7EB23-37DD-DB65-9735-E56C51A30DA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ECBDA708-607C-8C0B-9B45-98B7627357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
        <p:nvSpPr>
          <p:cNvPr id="5" name="Flowchart: Alternate Process 4">
            <a:extLst>
              <a:ext uri="{FF2B5EF4-FFF2-40B4-BE49-F238E27FC236}">
                <a16:creationId xmlns:a16="http://schemas.microsoft.com/office/drawing/2014/main" id="{B08282CB-2228-EC28-FBA2-C6E9B908B699}"/>
              </a:ext>
            </a:extLst>
          </p:cNvPr>
          <p:cNvSpPr/>
          <p:nvPr/>
        </p:nvSpPr>
        <p:spPr>
          <a:xfrm>
            <a:off x="2260010" y="889307"/>
            <a:ext cx="8640960" cy="3317390"/>
          </a:xfrm>
          <a:prstGeom prst="flowChartAlternateProcess">
            <a:avLst/>
          </a:prstGeom>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600" b="1">
              <a:latin typeface="Optima" panose="02000503060000020004"/>
              <a:cs typeface="Optima"/>
            </a:endParaRPr>
          </a:p>
        </p:txBody>
      </p:sp>
      <p:sp>
        <p:nvSpPr>
          <p:cNvPr id="10" name="Flowchart: Alternate Process 9">
            <a:extLst>
              <a:ext uri="{FF2B5EF4-FFF2-40B4-BE49-F238E27FC236}">
                <a16:creationId xmlns:a16="http://schemas.microsoft.com/office/drawing/2014/main" id="{4E2D0B49-959B-B466-DA75-E5B664B8AE6B}"/>
              </a:ext>
            </a:extLst>
          </p:cNvPr>
          <p:cNvSpPr/>
          <p:nvPr/>
        </p:nvSpPr>
        <p:spPr>
          <a:xfrm>
            <a:off x="2364194" y="942785"/>
            <a:ext cx="6884212" cy="3210241"/>
          </a:xfrm>
          <a:prstGeom prst="flowChartAlternateProcess">
            <a:avLst/>
          </a:prstGeom>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600">
              <a:ln w="0"/>
              <a:effectLst>
                <a:outerShdw blurRad="38100" dist="19050" dir="2700000" algn="tl" rotWithShape="0">
                  <a:srgbClr val="000000">
                    <a:alpha val="40000"/>
                  </a:srgbClr>
                </a:outerShdw>
              </a:effectLst>
              <a:latin typeface="Optima" panose="02000503060000020004"/>
              <a:cs typeface="Optima"/>
            </a:endParaRPr>
          </a:p>
        </p:txBody>
      </p:sp>
      <p:sp>
        <p:nvSpPr>
          <p:cNvPr id="11" name="TextBox 7">
            <a:extLst>
              <a:ext uri="{FF2B5EF4-FFF2-40B4-BE49-F238E27FC236}">
                <a16:creationId xmlns:a16="http://schemas.microsoft.com/office/drawing/2014/main" id="{6E94F48F-178D-FF49-30E9-33C289A87B30}"/>
              </a:ext>
            </a:extLst>
          </p:cNvPr>
          <p:cNvSpPr txBox="1"/>
          <p:nvPr/>
        </p:nvSpPr>
        <p:spPr>
          <a:xfrm>
            <a:off x="7803452" y="1060053"/>
            <a:ext cx="1248865" cy="379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65" b="1">
                <a:solidFill>
                  <a:srgbClr val="0B4A99"/>
                </a:solidFill>
                <a:latin typeface="Optima" panose="02000503060000020004"/>
                <a:ea typeface="Optima" pitchFamily="2" charset="0"/>
                <a:cs typeface="Optima" pitchFamily="2" charset="0"/>
              </a:rPr>
              <a:t>SAP MDG</a:t>
            </a:r>
          </a:p>
        </p:txBody>
      </p:sp>
      <p:sp>
        <p:nvSpPr>
          <p:cNvPr id="13" name="Flowchart: Alternate Process 12">
            <a:extLst>
              <a:ext uri="{FF2B5EF4-FFF2-40B4-BE49-F238E27FC236}">
                <a16:creationId xmlns:a16="http://schemas.microsoft.com/office/drawing/2014/main" id="{BCD08912-2BF0-E202-72AB-C7FB2A15FA3B}"/>
              </a:ext>
            </a:extLst>
          </p:cNvPr>
          <p:cNvSpPr/>
          <p:nvPr/>
        </p:nvSpPr>
        <p:spPr>
          <a:xfrm>
            <a:off x="10134495" y="1309421"/>
            <a:ext cx="992314" cy="514517"/>
          </a:xfrm>
          <a:prstGeom prst="flowChartAlternateProcess">
            <a:avLst/>
          </a:prstGeom>
          <a:solidFill>
            <a:schemeClr val="bg1"/>
          </a:solidFill>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0B4A99"/>
                </a:solidFill>
                <a:latin typeface="Optima" panose="02000503060000020004"/>
                <a:cs typeface="Optima"/>
              </a:rPr>
              <a:t>SAP ERP</a:t>
            </a:r>
          </a:p>
        </p:txBody>
      </p:sp>
      <p:sp>
        <p:nvSpPr>
          <p:cNvPr id="14" name="Flowchart: Alternate Process 13">
            <a:extLst>
              <a:ext uri="{FF2B5EF4-FFF2-40B4-BE49-F238E27FC236}">
                <a16:creationId xmlns:a16="http://schemas.microsoft.com/office/drawing/2014/main" id="{704021F0-CB04-D0BC-5924-DD3B92BAA918}"/>
              </a:ext>
            </a:extLst>
          </p:cNvPr>
          <p:cNvSpPr/>
          <p:nvPr/>
        </p:nvSpPr>
        <p:spPr>
          <a:xfrm>
            <a:off x="10134495" y="2348306"/>
            <a:ext cx="992314" cy="514517"/>
          </a:xfrm>
          <a:prstGeom prst="flowChartAlternateProcess">
            <a:avLst/>
          </a:prstGeom>
          <a:solidFill>
            <a:schemeClr val="bg1"/>
          </a:solidFill>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0B4A99"/>
                </a:solidFill>
                <a:latin typeface="Optima" panose="02000503060000020004"/>
                <a:cs typeface="Optima"/>
              </a:rPr>
              <a:t>SAP ERP</a:t>
            </a:r>
          </a:p>
        </p:txBody>
      </p:sp>
      <p:sp>
        <p:nvSpPr>
          <p:cNvPr id="16" name="Flowchart: Alternate Process 15">
            <a:extLst>
              <a:ext uri="{FF2B5EF4-FFF2-40B4-BE49-F238E27FC236}">
                <a16:creationId xmlns:a16="http://schemas.microsoft.com/office/drawing/2014/main" id="{C390C110-ACAD-CA45-F10A-DA7AE169CAB9}"/>
              </a:ext>
            </a:extLst>
          </p:cNvPr>
          <p:cNvSpPr/>
          <p:nvPr/>
        </p:nvSpPr>
        <p:spPr>
          <a:xfrm>
            <a:off x="10123578" y="3387191"/>
            <a:ext cx="992314" cy="514517"/>
          </a:xfrm>
          <a:prstGeom prst="flowChartAlternateProcess">
            <a:avLst/>
          </a:prstGeom>
          <a:solidFill>
            <a:schemeClr val="bg1"/>
          </a:solidFill>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0B4A99"/>
                </a:solidFill>
                <a:latin typeface="Optima" panose="02000503060000020004"/>
                <a:cs typeface="Optima"/>
              </a:rPr>
              <a:t>SAP ERP</a:t>
            </a:r>
          </a:p>
        </p:txBody>
      </p:sp>
      <p:grpSp>
        <p:nvGrpSpPr>
          <p:cNvPr id="27" name="Group 26">
            <a:extLst>
              <a:ext uri="{FF2B5EF4-FFF2-40B4-BE49-F238E27FC236}">
                <a16:creationId xmlns:a16="http://schemas.microsoft.com/office/drawing/2014/main" id="{2C2939E3-3264-6058-54BB-70D1C5D957F9}"/>
              </a:ext>
            </a:extLst>
          </p:cNvPr>
          <p:cNvGrpSpPr/>
          <p:nvPr/>
        </p:nvGrpSpPr>
        <p:grpSpPr>
          <a:xfrm>
            <a:off x="2463662" y="1491759"/>
            <a:ext cx="6807032" cy="2092014"/>
            <a:chOff x="1996238" y="1077596"/>
            <a:chExt cx="6421904" cy="2092014"/>
          </a:xfrm>
        </p:grpSpPr>
        <p:cxnSp>
          <p:nvCxnSpPr>
            <p:cNvPr id="61" name="Straight Arrow Connector 60">
              <a:extLst>
                <a:ext uri="{FF2B5EF4-FFF2-40B4-BE49-F238E27FC236}">
                  <a16:creationId xmlns:a16="http://schemas.microsoft.com/office/drawing/2014/main" id="{42F4D7A3-E421-41B8-5602-6138C5D070CE}"/>
                </a:ext>
              </a:extLst>
            </p:cNvPr>
            <p:cNvCxnSpPr/>
            <p:nvPr/>
          </p:nvCxnSpPr>
          <p:spPr bwMode="auto">
            <a:xfrm>
              <a:off x="2699792" y="1348409"/>
              <a:ext cx="864000" cy="0"/>
            </a:xfrm>
            <a:prstGeom prst="straightConnector1">
              <a:avLst/>
            </a:prstGeom>
            <a:solidFill>
              <a:srgbClr val="00B8FF"/>
            </a:solidFill>
            <a:ln w="19050" cap="flat" cmpd="sng" algn="ctr">
              <a:solidFill>
                <a:srgbClr val="000000"/>
              </a:solidFill>
              <a:prstDash val="solid"/>
              <a:round/>
              <a:headEnd type="triangle" w="med" len="med"/>
              <a:tailEnd type="triangle"/>
            </a:ln>
            <a:effectLst/>
          </p:spPr>
        </p:cxnSp>
        <p:cxnSp>
          <p:nvCxnSpPr>
            <p:cNvPr id="62" name="Straight Arrow Connector 61">
              <a:extLst>
                <a:ext uri="{FF2B5EF4-FFF2-40B4-BE49-F238E27FC236}">
                  <a16:creationId xmlns:a16="http://schemas.microsoft.com/office/drawing/2014/main" id="{50CE03B8-62E2-DEBA-FB1A-5527F4121521}"/>
                </a:ext>
              </a:extLst>
            </p:cNvPr>
            <p:cNvCxnSpPr/>
            <p:nvPr/>
          </p:nvCxnSpPr>
          <p:spPr bwMode="auto">
            <a:xfrm>
              <a:off x="2699792" y="1996481"/>
              <a:ext cx="864000" cy="0"/>
            </a:xfrm>
            <a:prstGeom prst="straightConnector1">
              <a:avLst/>
            </a:prstGeom>
            <a:solidFill>
              <a:srgbClr val="00B8FF"/>
            </a:solidFill>
            <a:ln w="19050" cap="flat" cmpd="sng" algn="ctr">
              <a:solidFill>
                <a:srgbClr val="000000"/>
              </a:solidFill>
              <a:prstDash val="solid"/>
              <a:round/>
              <a:headEnd type="triangle" w="med" len="med"/>
              <a:tailEnd type="triangle"/>
            </a:ln>
            <a:effectLst/>
          </p:spPr>
        </p:cxnSp>
        <p:cxnSp>
          <p:nvCxnSpPr>
            <p:cNvPr id="63" name="Straight Arrow Connector 62">
              <a:extLst>
                <a:ext uri="{FF2B5EF4-FFF2-40B4-BE49-F238E27FC236}">
                  <a16:creationId xmlns:a16="http://schemas.microsoft.com/office/drawing/2014/main" id="{AFF6B2AB-C28B-D72A-3DAC-E9621A93E667}"/>
                </a:ext>
              </a:extLst>
            </p:cNvPr>
            <p:cNvCxnSpPr/>
            <p:nvPr/>
          </p:nvCxnSpPr>
          <p:spPr bwMode="auto">
            <a:xfrm>
              <a:off x="2699792" y="2644553"/>
              <a:ext cx="864000" cy="0"/>
            </a:xfrm>
            <a:prstGeom prst="straightConnector1">
              <a:avLst/>
            </a:prstGeom>
            <a:solidFill>
              <a:srgbClr val="00B8FF"/>
            </a:solidFill>
            <a:ln w="19050" cap="flat" cmpd="sng" algn="ctr">
              <a:solidFill>
                <a:srgbClr val="000000"/>
              </a:solidFill>
              <a:prstDash val="solid"/>
              <a:round/>
              <a:headEnd type="triangle" w="med" len="med"/>
              <a:tailEnd type="triangle"/>
            </a:ln>
            <a:effectLst/>
          </p:spPr>
        </p:cxnSp>
        <p:pic>
          <p:nvPicPr>
            <p:cNvPr id="64" name="Picture 63">
              <a:extLst>
                <a:ext uri="{FF2B5EF4-FFF2-40B4-BE49-F238E27FC236}">
                  <a16:creationId xmlns:a16="http://schemas.microsoft.com/office/drawing/2014/main" id="{04E5A592-D81E-A995-5742-68BEE585F0D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a:stretch>
              <a:fillRect/>
            </a:stretch>
          </p:blipFill>
          <p:spPr>
            <a:xfrm>
              <a:off x="5317619" y="1664180"/>
              <a:ext cx="563122" cy="703203"/>
            </a:xfrm>
            <a:prstGeom prst="rect">
              <a:avLst/>
            </a:prstGeom>
          </p:spPr>
        </p:pic>
        <p:pic>
          <p:nvPicPr>
            <p:cNvPr id="65" name="Picture 64">
              <a:extLst>
                <a:ext uri="{FF2B5EF4-FFF2-40B4-BE49-F238E27FC236}">
                  <a16:creationId xmlns:a16="http://schemas.microsoft.com/office/drawing/2014/main" id="{95360F40-7915-5D44-A831-9D74F519B27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tretch>
              <a:fillRect/>
            </a:stretch>
          </p:blipFill>
          <p:spPr>
            <a:xfrm>
              <a:off x="3792381" y="1077596"/>
              <a:ext cx="507876" cy="483467"/>
            </a:xfrm>
            <a:prstGeom prst="rect">
              <a:avLst/>
            </a:prstGeom>
          </p:spPr>
        </p:pic>
        <p:pic>
          <p:nvPicPr>
            <p:cNvPr id="66" name="Picture 65">
              <a:extLst>
                <a:ext uri="{FF2B5EF4-FFF2-40B4-BE49-F238E27FC236}">
                  <a16:creationId xmlns:a16="http://schemas.microsoft.com/office/drawing/2014/main" id="{C77E29D1-16DD-FA1A-ECB1-0BCCF888AF19}"/>
                </a:ext>
              </a:extLst>
            </p:cNvPr>
            <p:cNvPicPr>
              <a:picLocks noChangeAspect="1"/>
            </p:cNvPicPr>
            <p:nvPr/>
          </p:nvPicPr>
          <p:blipFill>
            <a:blip r:embed="rId7">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3779912" y="1721267"/>
              <a:ext cx="507876" cy="483467"/>
            </a:xfrm>
            <a:prstGeom prst="rect">
              <a:avLst/>
            </a:prstGeom>
          </p:spPr>
        </p:pic>
        <p:pic>
          <p:nvPicPr>
            <p:cNvPr id="67" name="Picture 66">
              <a:extLst>
                <a:ext uri="{FF2B5EF4-FFF2-40B4-BE49-F238E27FC236}">
                  <a16:creationId xmlns:a16="http://schemas.microsoft.com/office/drawing/2014/main" id="{6A6D8803-DA3D-E80F-1917-F84971A3E665}"/>
                </a:ext>
              </a:extLst>
            </p:cNvPr>
            <p:cNvPicPr>
              <a:picLocks noChangeAspect="1"/>
            </p:cNvPicPr>
            <p:nvPr/>
          </p:nvPicPr>
          <p:blipFill>
            <a:blip r:embed="rId7">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tretch>
              <a:fillRect/>
            </a:stretch>
          </p:blipFill>
          <p:spPr>
            <a:xfrm>
              <a:off x="3792381" y="2373739"/>
              <a:ext cx="507876" cy="483467"/>
            </a:xfrm>
            <a:prstGeom prst="rect">
              <a:avLst/>
            </a:prstGeom>
          </p:spPr>
        </p:pic>
        <p:cxnSp>
          <p:nvCxnSpPr>
            <p:cNvPr id="68" name="Straight Arrow Connector 67">
              <a:extLst>
                <a:ext uri="{FF2B5EF4-FFF2-40B4-BE49-F238E27FC236}">
                  <a16:creationId xmlns:a16="http://schemas.microsoft.com/office/drawing/2014/main" id="{9CDCE80C-2586-4873-18FD-C1925D497CD4}"/>
                </a:ext>
              </a:extLst>
            </p:cNvPr>
            <p:cNvCxnSpPr/>
            <p:nvPr/>
          </p:nvCxnSpPr>
          <p:spPr bwMode="auto">
            <a:xfrm>
              <a:off x="4273804" y="1403205"/>
              <a:ext cx="1031346" cy="378738"/>
            </a:xfrm>
            <a:prstGeom prst="straightConnector1">
              <a:avLst/>
            </a:prstGeom>
            <a:solidFill>
              <a:srgbClr val="00B8FF"/>
            </a:solidFill>
            <a:ln w="19050" cap="flat" cmpd="sng" algn="ctr">
              <a:solidFill>
                <a:srgbClr val="000000"/>
              </a:solidFill>
              <a:prstDash val="solid"/>
              <a:round/>
              <a:headEnd type="triangle" w="med" len="med"/>
              <a:tailEnd type="triangle"/>
            </a:ln>
            <a:effectLst/>
          </p:spPr>
        </p:cxnSp>
        <p:cxnSp>
          <p:nvCxnSpPr>
            <p:cNvPr id="69" name="Straight Arrow Connector 68">
              <a:extLst>
                <a:ext uri="{FF2B5EF4-FFF2-40B4-BE49-F238E27FC236}">
                  <a16:creationId xmlns:a16="http://schemas.microsoft.com/office/drawing/2014/main" id="{05CB93E5-FB6E-0C59-11E4-F00185375F59}"/>
                </a:ext>
              </a:extLst>
            </p:cNvPr>
            <p:cNvCxnSpPr/>
            <p:nvPr/>
          </p:nvCxnSpPr>
          <p:spPr bwMode="auto">
            <a:xfrm flipV="1">
              <a:off x="4246009" y="2274260"/>
              <a:ext cx="1039628" cy="388631"/>
            </a:xfrm>
            <a:prstGeom prst="straightConnector1">
              <a:avLst/>
            </a:prstGeom>
            <a:solidFill>
              <a:srgbClr val="00B8FF"/>
            </a:solidFill>
            <a:ln w="19050" cap="flat" cmpd="sng" algn="ctr">
              <a:solidFill>
                <a:srgbClr val="000000"/>
              </a:solidFill>
              <a:prstDash val="solid"/>
              <a:round/>
              <a:headEnd type="triangle" w="med" len="med"/>
              <a:tailEnd type="triangle"/>
            </a:ln>
            <a:effectLst/>
          </p:spPr>
        </p:cxnSp>
        <p:cxnSp>
          <p:nvCxnSpPr>
            <p:cNvPr id="70" name="Straight Arrow Connector 69">
              <a:extLst>
                <a:ext uri="{FF2B5EF4-FFF2-40B4-BE49-F238E27FC236}">
                  <a16:creationId xmlns:a16="http://schemas.microsoft.com/office/drawing/2014/main" id="{2C35D340-A4D8-7B3C-13B7-CB14428C5655}"/>
                </a:ext>
              </a:extLst>
            </p:cNvPr>
            <p:cNvCxnSpPr>
              <a:cxnSpLocks/>
            </p:cNvCxnSpPr>
            <p:nvPr/>
          </p:nvCxnSpPr>
          <p:spPr bwMode="auto">
            <a:xfrm flipV="1">
              <a:off x="5880741" y="1996481"/>
              <a:ext cx="1676681" cy="19489"/>
            </a:xfrm>
            <a:prstGeom prst="straightConnector1">
              <a:avLst/>
            </a:prstGeom>
            <a:solidFill>
              <a:srgbClr val="00B8FF"/>
            </a:solidFill>
            <a:ln w="19050" cap="flat" cmpd="sng" algn="ctr">
              <a:solidFill>
                <a:srgbClr val="000000"/>
              </a:solidFill>
              <a:prstDash val="solid"/>
              <a:round/>
              <a:headEnd type="triangle" w="med" len="med"/>
              <a:tailEnd type="triangle"/>
            </a:ln>
            <a:effectLst/>
          </p:spPr>
        </p:cxnSp>
        <p:sp>
          <p:nvSpPr>
            <p:cNvPr id="71" name="TextBox 26">
              <a:extLst>
                <a:ext uri="{FF2B5EF4-FFF2-40B4-BE49-F238E27FC236}">
                  <a16:creationId xmlns:a16="http://schemas.microsoft.com/office/drawing/2014/main" id="{14646C8B-258E-2BF5-5391-A3302AAD2B14}"/>
                </a:ext>
              </a:extLst>
            </p:cNvPr>
            <p:cNvSpPr txBox="1"/>
            <p:nvPr/>
          </p:nvSpPr>
          <p:spPr>
            <a:xfrm>
              <a:off x="1996238" y="2946280"/>
              <a:ext cx="881978" cy="2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35" b="1">
                  <a:solidFill>
                    <a:srgbClr val="0B4A99"/>
                  </a:solidFill>
                  <a:latin typeface="Optima" panose="02000503060000020004"/>
                  <a:ea typeface="Optima" pitchFamily="2" charset="0"/>
                  <a:cs typeface="Optima" pitchFamily="2" charset="0"/>
                </a:rPr>
                <a:t>Requestor</a:t>
              </a:r>
            </a:p>
          </p:txBody>
        </p:sp>
        <p:sp>
          <p:nvSpPr>
            <p:cNvPr id="72" name="TextBox 27">
              <a:extLst>
                <a:ext uri="{FF2B5EF4-FFF2-40B4-BE49-F238E27FC236}">
                  <a16:creationId xmlns:a16="http://schemas.microsoft.com/office/drawing/2014/main" id="{80D5A765-6682-6BF3-19FA-244CA9722BC4}"/>
                </a:ext>
              </a:extLst>
            </p:cNvPr>
            <p:cNvSpPr txBox="1"/>
            <p:nvPr/>
          </p:nvSpPr>
          <p:spPr>
            <a:xfrm>
              <a:off x="3696901" y="2939452"/>
              <a:ext cx="800858" cy="2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35" b="1">
                  <a:solidFill>
                    <a:srgbClr val="0B4A99"/>
                  </a:solidFill>
                  <a:latin typeface="Optima" panose="02000503060000020004"/>
                  <a:ea typeface="Optima" pitchFamily="2" charset="0"/>
                  <a:cs typeface="Optima" pitchFamily="2" charset="0"/>
                </a:rPr>
                <a:t>Approver</a:t>
              </a:r>
            </a:p>
          </p:txBody>
        </p:sp>
        <p:sp>
          <p:nvSpPr>
            <p:cNvPr id="73" name="TextBox 28">
              <a:extLst>
                <a:ext uri="{FF2B5EF4-FFF2-40B4-BE49-F238E27FC236}">
                  <a16:creationId xmlns:a16="http://schemas.microsoft.com/office/drawing/2014/main" id="{31C13163-DE40-08A8-6982-AE8FA1C4F5AB}"/>
                </a:ext>
              </a:extLst>
            </p:cNvPr>
            <p:cNvSpPr txBox="1"/>
            <p:nvPr/>
          </p:nvSpPr>
          <p:spPr>
            <a:xfrm>
              <a:off x="5240822" y="2939451"/>
              <a:ext cx="747384" cy="2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35" b="1">
                  <a:solidFill>
                    <a:srgbClr val="0B4A99"/>
                  </a:solidFill>
                  <a:latin typeface="Optima" panose="02000503060000020004"/>
                  <a:ea typeface="Optima" pitchFamily="2" charset="0"/>
                  <a:cs typeface="Optima" pitchFamily="2" charset="0"/>
                </a:rPr>
                <a:t>Steward</a:t>
              </a:r>
            </a:p>
          </p:txBody>
        </p:sp>
        <p:sp>
          <p:nvSpPr>
            <p:cNvPr id="74" name="TextBox 29">
              <a:extLst>
                <a:ext uri="{FF2B5EF4-FFF2-40B4-BE49-F238E27FC236}">
                  <a16:creationId xmlns:a16="http://schemas.microsoft.com/office/drawing/2014/main" id="{A5227B6B-E24F-9CDB-820E-95669241C638}"/>
                </a:ext>
              </a:extLst>
            </p:cNvPr>
            <p:cNvSpPr txBox="1"/>
            <p:nvPr/>
          </p:nvSpPr>
          <p:spPr>
            <a:xfrm>
              <a:off x="7626902" y="2946280"/>
              <a:ext cx="791240" cy="2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35" b="1">
                  <a:solidFill>
                    <a:srgbClr val="0B4A99"/>
                  </a:solidFill>
                  <a:latin typeface="Optima" panose="02000503060000020004"/>
                  <a:ea typeface="Optima" pitchFamily="2" charset="0"/>
                  <a:cs typeface="Optima" pitchFamily="2" charset="0"/>
                </a:rPr>
                <a:t>Manager</a:t>
              </a:r>
            </a:p>
          </p:txBody>
        </p:sp>
      </p:grpSp>
      <p:sp>
        <p:nvSpPr>
          <p:cNvPr id="75" name="Flowchart: Alternate Process 74">
            <a:extLst>
              <a:ext uri="{FF2B5EF4-FFF2-40B4-BE49-F238E27FC236}">
                <a16:creationId xmlns:a16="http://schemas.microsoft.com/office/drawing/2014/main" id="{A7A07EDA-5668-F6F9-1806-5495539344E5}"/>
              </a:ext>
            </a:extLst>
          </p:cNvPr>
          <p:cNvSpPr/>
          <p:nvPr/>
        </p:nvSpPr>
        <p:spPr>
          <a:xfrm>
            <a:off x="872775" y="1529228"/>
            <a:ext cx="1090909" cy="390279"/>
          </a:xfrm>
          <a:prstGeom prst="flowChartAlternateProcess">
            <a:avLst/>
          </a:prstGeom>
          <a:noFill/>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65" b="1">
                <a:solidFill>
                  <a:srgbClr val="0B4A99"/>
                </a:solidFill>
                <a:latin typeface="Optima" panose="02000503060000020004"/>
                <a:cs typeface="Optima"/>
              </a:rPr>
              <a:t>Create</a:t>
            </a:r>
          </a:p>
        </p:txBody>
      </p:sp>
      <p:sp>
        <p:nvSpPr>
          <p:cNvPr id="76" name="Flowchart: Alternate Process 75">
            <a:extLst>
              <a:ext uri="{FF2B5EF4-FFF2-40B4-BE49-F238E27FC236}">
                <a16:creationId xmlns:a16="http://schemas.microsoft.com/office/drawing/2014/main" id="{3C92B068-5CAA-241D-24DB-DBFF300FE096}"/>
              </a:ext>
            </a:extLst>
          </p:cNvPr>
          <p:cNvSpPr/>
          <p:nvPr/>
        </p:nvSpPr>
        <p:spPr>
          <a:xfrm>
            <a:off x="872774" y="2009282"/>
            <a:ext cx="1090909" cy="390279"/>
          </a:xfrm>
          <a:prstGeom prst="flowChartAlternateProcess">
            <a:avLst/>
          </a:prstGeom>
          <a:noFill/>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65" b="1">
                <a:solidFill>
                  <a:srgbClr val="0B4A99"/>
                </a:solidFill>
                <a:latin typeface="Optima" panose="02000503060000020004"/>
                <a:cs typeface="Optima"/>
              </a:rPr>
              <a:t>Change</a:t>
            </a:r>
          </a:p>
        </p:txBody>
      </p:sp>
      <p:sp>
        <p:nvSpPr>
          <p:cNvPr id="77" name="Flowchart: Alternate Process 76">
            <a:extLst>
              <a:ext uri="{FF2B5EF4-FFF2-40B4-BE49-F238E27FC236}">
                <a16:creationId xmlns:a16="http://schemas.microsoft.com/office/drawing/2014/main" id="{E5E7ED87-AEB6-7509-ADE3-195BEE4598EE}"/>
              </a:ext>
            </a:extLst>
          </p:cNvPr>
          <p:cNvSpPr/>
          <p:nvPr/>
        </p:nvSpPr>
        <p:spPr>
          <a:xfrm>
            <a:off x="865486" y="2489335"/>
            <a:ext cx="1090909" cy="390279"/>
          </a:xfrm>
          <a:prstGeom prst="flowChartAlternateProcess">
            <a:avLst/>
          </a:prstGeom>
          <a:noFill/>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65" b="1">
                <a:solidFill>
                  <a:srgbClr val="0B4A99"/>
                </a:solidFill>
                <a:latin typeface="Optima" panose="02000503060000020004"/>
                <a:cs typeface="Optima"/>
              </a:rPr>
              <a:t>Extend</a:t>
            </a:r>
          </a:p>
        </p:txBody>
      </p:sp>
      <p:sp>
        <p:nvSpPr>
          <p:cNvPr id="78" name="Flowchart: Alternate Process 77">
            <a:extLst>
              <a:ext uri="{FF2B5EF4-FFF2-40B4-BE49-F238E27FC236}">
                <a16:creationId xmlns:a16="http://schemas.microsoft.com/office/drawing/2014/main" id="{CFBE99A8-96A9-563A-B301-9D8099142FDB}"/>
              </a:ext>
            </a:extLst>
          </p:cNvPr>
          <p:cNvSpPr/>
          <p:nvPr/>
        </p:nvSpPr>
        <p:spPr>
          <a:xfrm>
            <a:off x="872772" y="2969388"/>
            <a:ext cx="1090909" cy="390279"/>
          </a:xfrm>
          <a:prstGeom prst="flowChartAlternateProcess">
            <a:avLst/>
          </a:prstGeom>
          <a:noFill/>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65" b="1">
                <a:solidFill>
                  <a:srgbClr val="0B4A99"/>
                </a:solidFill>
                <a:latin typeface="Optima" panose="02000503060000020004"/>
                <a:cs typeface="Optima"/>
              </a:rPr>
              <a:t>Delete</a:t>
            </a:r>
          </a:p>
        </p:txBody>
      </p:sp>
      <p:sp>
        <p:nvSpPr>
          <p:cNvPr id="79" name="Flowchart: Alternate Process 78">
            <a:extLst>
              <a:ext uri="{FF2B5EF4-FFF2-40B4-BE49-F238E27FC236}">
                <a16:creationId xmlns:a16="http://schemas.microsoft.com/office/drawing/2014/main" id="{1C0EECC5-9DF7-3CBE-EE68-36ECA98FF58D}"/>
              </a:ext>
            </a:extLst>
          </p:cNvPr>
          <p:cNvSpPr/>
          <p:nvPr/>
        </p:nvSpPr>
        <p:spPr>
          <a:xfrm>
            <a:off x="865486" y="3449442"/>
            <a:ext cx="1090909" cy="390279"/>
          </a:xfrm>
          <a:prstGeom prst="flowChartAlternateProcess">
            <a:avLst/>
          </a:prstGeom>
          <a:noFill/>
          <a:ln>
            <a:solidFill>
              <a:srgbClr val="0B4A99"/>
            </a:solidFill>
          </a:ln>
        </p:spPr>
        <p:style>
          <a:lnRef idx="2">
            <a:schemeClr val="accent4"/>
          </a:lnRef>
          <a:fillRef idx="1">
            <a:schemeClr val="lt1"/>
          </a:fillRef>
          <a:effectRef idx="0">
            <a:schemeClr val="accent4"/>
          </a:effectRef>
          <a:fontRef idx="minor">
            <a:schemeClr val="dk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65" b="1">
                <a:solidFill>
                  <a:srgbClr val="0B4A99"/>
                </a:solidFill>
                <a:latin typeface="Optima" panose="02000503060000020004"/>
                <a:cs typeface="Optima"/>
              </a:rPr>
              <a:t>Undelete</a:t>
            </a:r>
          </a:p>
        </p:txBody>
      </p:sp>
      <p:pic>
        <p:nvPicPr>
          <p:cNvPr id="80" name="Picture 79">
            <a:extLst>
              <a:ext uri="{FF2B5EF4-FFF2-40B4-BE49-F238E27FC236}">
                <a16:creationId xmlns:a16="http://schemas.microsoft.com/office/drawing/2014/main" id="{EA635EB3-0958-59A2-F647-CA27A8CA13FA}"/>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20000"/>
                    </a14:imgEffect>
                    <a14:imgEffect>
                      <a14:sharpenSoften amount="50000"/>
                    </a14:imgEffect>
                  </a14:imgLayer>
                </a14:imgProps>
              </a:ext>
            </a:extLst>
          </a:blip>
          <a:stretch>
            <a:fillRect/>
          </a:stretch>
        </p:blipFill>
        <p:spPr>
          <a:xfrm>
            <a:off x="8329415" y="1982101"/>
            <a:ext cx="913808" cy="913808"/>
          </a:xfrm>
          <a:prstGeom prst="rect">
            <a:avLst/>
          </a:prstGeom>
        </p:spPr>
      </p:pic>
      <p:cxnSp>
        <p:nvCxnSpPr>
          <p:cNvPr id="81" name="Curved Connector 37">
            <a:extLst>
              <a:ext uri="{FF2B5EF4-FFF2-40B4-BE49-F238E27FC236}">
                <a16:creationId xmlns:a16="http://schemas.microsoft.com/office/drawing/2014/main" id="{B0CAE0D6-9AA6-ABAE-7B05-FA966D42F5FB}"/>
              </a:ext>
            </a:extLst>
          </p:cNvPr>
          <p:cNvCxnSpPr/>
          <p:nvPr/>
        </p:nvCxnSpPr>
        <p:spPr bwMode="auto">
          <a:xfrm rot="10800000" flipV="1">
            <a:off x="9261495" y="1724136"/>
            <a:ext cx="723605" cy="872327"/>
          </a:xfrm>
          <a:prstGeom prst="curvedConnector3">
            <a:avLst>
              <a:gd name="adj1" fmla="val 50000"/>
            </a:avLst>
          </a:prstGeom>
          <a:solidFill>
            <a:srgbClr val="00B8FF"/>
          </a:solidFill>
          <a:ln w="28575" cap="flat" cmpd="sng" algn="ctr">
            <a:solidFill>
              <a:srgbClr val="CB1618"/>
            </a:solidFill>
            <a:prstDash val="sysDash"/>
            <a:round/>
            <a:headEnd type="stealth"/>
            <a:tailEnd type="stealth"/>
          </a:ln>
          <a:effectLst/>
        </p:spPr>
      </p:cxnSp>
      <p:cxnSp>
        <p:nvCxnSpPr>
          <p:cNvPr id="82" name="Curved Connector 38">
            <a:extLst>
              <a:ext uri="{FF2B5EF4-FFF2-40B4-BE49-F238E27FC236}">
                <a16:creationId xmlns:a16="http://schemas.microsoft.com/office/drawing/2014/main" id="{8EBBF9D9-9D61-146F-8D45-A2357DCA8EFC}"/>
              </a:ext>
            </a:extLst>
          </p:cNvPr>
          <p:cNvCxnSpPr/>
          <p:nvPr/>
        </p:nvCxnSpPr>
        <p:spPr bwMode="auto">
          <a:xfrm rot="10800000" flipV="1">
            <a:off x="9261495" y="2588231"/>
            <a:ext cx="723605" cy="8232"/>
          </a:xfrm>
          <a:prstGeom prst="curvedConnector3">
            <a:avLst>
              <a:gd name="adj1" fmla="val 50000"/>
            </a:avLst>
          </a:prstGeom>
          <a:solidFill>
            <a:srgbClr val="00B8FF"/>
          </a:solidFill>
          <a:ln w="28575" cap="flat" cmpd="sng" algn="ctr">
            <a:solidFill>
              <a:srgbClr val="CB1618"/>
            </a:solidFill>
            <a:prstDash val="sysDash"/>
            <a:round/>
            <a:headEnd type="stealth"/>
            <a:tailEnd type="stealth"/>
          </a:ln>
          <a:effectLst/>
        </p:spPr>
      </p:cxnSp>
      <p:cxnSp>
        <p:nvCxnSpPr>
          <p:cNvPr id="83" name="Curved Connector 39">
            <a:extLst>
              <a:ext uri="{FF2B5EF4-FFF2-40B4-BE49-F238E27FC236}">
                <a16:creationId xmlns:a16="http://schemas.microsoft.com/office/drawing/2014/main" id="{91454818-6573-9D0B-308A-E295763A93AE}"/>
              </a:ext>
            </a:extLst>
          </p:cNvPr>
          <p:cNvCxnSpPr/>
          <p:nvPr/>
        </p:nvCxnSpPr>
        <p:spPr bwMode="auto">
          <a:xfrm rot="10800000">
            <a:off x="9260999" y="2596463"/>
            <a:ext cx="713680" cy="917411"/>
          </a:xfrm>
          <a:prstGeom prst="curvedConnector3">
            <a:avLst>
              <a:gd name="adj1" fmla="val 50000"/>
            </a:avLst>
          </a:prstGeom>
          <a:solidFill>
            <a:srgbClr val="00B8FF"/>
          </a:solidFill>
          <a:ln w="28575" cap="flat" cmpd="sng" algn="ctr">
            <a:solidFill>
              <a:srgbClr val="CB1618"/>
            </a:solidFill>
            <a:prstDash val="sysDash"/>
            <a:round/>
            <a:headEnd type="stealth"/>
            <a:tailEnd type="stealth"/>
          </a:ln>
          <a:effectLst/>
        </p:spPr>
      </p:cxnSp>
      <p:graphicFrame>
        <p:nvGraphicFramePr>
          <p:cNvPr id="84" name="Table 83">
            <a:extLst>
              <a:ext uri="{FF2B5EF4-FFF2-40B4-BE49-F238E27FC236}">
                <a16:creationId xmlns:a16="http://schemas.microsoft.com/office/drawing/2014/main" id="{D5B40768-8DB8-DDC6-C344-F5E43A69E1AB}"/>
              </a:ext>
            </a:extLst>
          </p:cNvPr>
          <p:cNvGraphicFramePr>
            <a:graphicFrameLocks noGrp="1"/>
          </p:cNvGraphicFramePr>
          <p:nvPr>
            <p:extLst>
              <p:ext uri="{D42A27DB-BD31-4B8C-83A1-F6EECF244321}">
                <p14:modId xmlns:p14="http://schemas.microsoft.com/office/powerpoint/2010/main" val="1058343094"/>
              </p:ext>
            </p:extLst>
          </p:nvPr>
        </p:nvGraphicFramePr>
        <p:xfrm>
          <a:off x="1243741" y="4575961"/>
          <a:ext cx="9972900" cy="1778000"/>
        </p:xfrm>
        <a:graphic>
          <a:graphicData uri="http://schemas.openxmlformats.org/drawingml/2006/table">
            <a:tbl>
              <a:tblPr firstRow="1" bandRow="1"/>
              <a:tblGrid>
                <a:gridCol w="1173820">
                  <a:extLst>
                    <a:ext uri="{9D8B030D-6E8A-4147-A177-3AD203B41FA5}">
                      <a16:colId xmlns:a16="http://schemas.microsoft.com/office/drawing/2014/main" val="20000"/>
                    </a:ext>
                  </a:extLst>
                </a:gridCol>
                <a:gridCol w="6722893">
                  <a:extLst>
                    <a:ext uri="{9D8B030D-6E8A-4147-A177-3AD203B41FA5}">
                      <a16:colId xmlns:a16="http://schemas.microsoft.com/office/drawing/2014/main" val="20001"/>
                    </a:ext>
                  </a:extLst>
                </a:gridCol>
                <a:gridCol w="2076187">
                  <a:extLst>
                    <a:ext uri="{9D8B030D-6E8A-4147-A177-3AD203B41FA5}">
                      <a16:colId xmlns:a16="http://schemas.microsoft.com/office/drawing/2014/main" val="20002"/>
                    </a:ext>
                  </a:extLst>
                </a:gridCol>
              </a:tblGrid>
              <a:tr h="355600">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a:solidFill>
                            <a:schemeClr val="bg1"/>
                          </a:solidFill>
                          <a:latin typeface="Optima" pitchFamily="2" charset="0"/>
                          <a:ea typeface="Optima" pitchFamily="2" charset="0"/>
                          <a:cs typeface="Optima" pitchFamily="2" charset="0"/>
                        </a:rPr>
                        <a:t>Role</a:t>
                      </a:r>
                    </a:p>
                  </a:txBody>
                  <a:tcPr marL="121920" marR="121920" marT="60960" marB="60960">
                    <a:solidFill>
                      <a:srgbClr val="CB1618"/>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a:solidFill>
                            <a:schemeClr val="bg1"/>
                          </a:solidFill>
                          <a:latin typeface="Optima" pitchFamily="2" charset="0"/>
                          <a:ea typeface="Optima" pitchFamily="2" charset="0"/>
                          <a:cs typeface="Optima" pitchFamily="2" charset="0"/>
                        </a:rPr>
                        <a:t>Activity</a:t>
                      </a:r>
                    </a:p>
                  </a:txBody>
                  <a:tcPr marL="121920" marR="121920" marT="60960" marB="60960">
                    <a:solidFill>
                      <a:srgbClr val="0B4A99"/>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a:latin typeface="Optima" pitchFamily="2" charset="0"/>
                          <a:ea typeface="Optima" pitchFamily="2" charset="0"/>
                          <a:cs typeface="Optima" pitchFamily="2" charset="0"/>
                        </a:rPr>
                        <a:t>Location</a:t>
                      </a:r>
                    </a:p>
                  </a:txBody>
                  <a:tcPr marL="121920" marR="121920" marT="60960" marB="60960">
                    <a:solidFill>
                      <a:srgbClr val="6D9FDD"/>
                    </a:solidFill>
                  </a:tcPr>
                </a:tc>
                <a:extLst>
                  <a:ext uri="{0D108BD9-81ED-4DB2-BD59-A6C34878D82A}">
                    <a16:rowId xmlns:a16="http://schemas.microsoft.com/office/drawing/2014/main" val="10000"/>
                  </a:ext>
                </a:extLst>
              </a:tr>
              <a:tr h="355600">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Requestor</a:t>
                      </a:r>
                    </a:p>
                  </a:txBody>
                  <a:tcPr marL="121920" marR="121920" marT="60960" marB="60960">
                    <a:solidFill>
                      <a:srgbClr val="DEECFD"/>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Search, Initiate</a:t>
                      </a:r>
                      <a:r>
                        <a:rPr lang="en-US" sz="1500" baseline="0">
                          <a:latin typeface="Optima" pitchFamily="2" charset="0"/>
                          <a:ea typeface="Optima" pitchFamily="2" charset="0"/>
                          <a:cs typeface="Optima" pitchFamily="2" charset="0"/>
                        </a:rPr>
                        <a:t> CR, Populate the values, Governance Checks, Process</a:t>
                      </a:r>
                      <a:endParaRPr lang="en-US" sz="1500">
                        <a:latin typeface="Optima" pitchFamily="2" charset="0"/>
                        <a:ea typeface="Optima" pitchFamily="2" charset="0"/>
                        <a:cs typeface="Optima" pitchFamily="2" charset="0"/>
                      </a:endParaRPr>
                    </a:p>
                  </a:txBody>
                  <a:tcPr marL="121920" marR="121920" marT="60960" marB="60960">
                    <a:solidFill>
                      <a:srgbClr val="DEECFD"/>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Plant</a:t>
                      </a:r>
                    </a:p>
                  </a:txBody>
                  <a:tcPr marL="121920" marR="121920" marT="60960" marB="60960">
                    <a:solidFill>
                      <a:srgbClr val="DEECFD"/>
                    </a:solidFill>
                  </a:tcPr>
                </a:tc>
                <a:extLst>
                  <a:ext uri="{0D108BD9-81ED-4DB2-BD59-A6C34878D82A}">
                    <a16:rowId xmlns:a16="http://schemas.microsoft.com/office/drawing/2014/main" val="10001"/>
                  </a:ext>
                </a:extLst>
              </a:tr>
              <a:tr h="355600">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Approver</a:t>
                      </a:r>
                    </a:p>
                  </a:txBody>
                  <a:tcPr marL="121920" marR="121920" marT="60960" marB="60960">
                    <a:solidFill>
                      <a:srgbClr val="DEECFD"/>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Review CR details, Corrective Actions, Governance Checks, Process</a:t>
                      </a:r>
                    </a:p>
                  </a:txBody>
                  <a:tcPr marL="121920" marR="121920" marT="60960" marB="60960">
                    <a:solidFill>
                      <a:srgbClr val="DEECFD"/>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Plant</a:t>
                      </a:r>
                    </a:p>
                  </a:txBody>
                  <a:tcPr marL="121920" marR="121920" marT="60960" marB="60960">
                    <a:solidFill>
                      <a:srgbClr val="DEECFD"/>
                    </a:solidFill>
                  </a:tcPr>
                </a:tc>
                <a:extLst>
                  <a:ext uri="{0D108BD9-81ED-4DB2-BD59-A6C34878D82A}">
                    <a16:rowId xmlns:a16="http://schemas.microsoft.com/office/drawing/2014/main" val="10002"/>
                  </a:ext>
                </a:extLst>
              </a:tr>
              <a:tr h="355600">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Steward</a:t>
                      </a:r>
                    </a:p>
                  </a:txBody>
                  <a:tcPr marL="121920" marR="121920" marT="60960" marB="60960">
                    <a:solidFill>
                      <a:srgbClr val="DEECFD"/>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Review CR details, Governance Checks, Process</a:t>
                      </a:r>
                    </a:p>
                  </a:txBody>
                  <a:tcPr marL="121920" marR="121920" marT="60960" marB="60960">
                    <a:solidFill>
                      <a:srgbClr val="DEECFD"/>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Center of Excellence</a:t>
                      </a:r>
                    </a:p>
                  </a:txBody>
                  <a:tcPr marL="121920" marR="121920" marT="60960" marB="60960">
                    <a:solidFill>
                      <a:srgbClr val="DEECFD"/>
                    </a:solidFill>
                  </a:tcPr>
                </a:tc>
                <a:extLst>
                  <a:ext uri="{0D108BD9-81ED-4DB2-BD59-A6C34878D82A}">
                    <a16:rowId xmlns:a16="http://schemas.microsoft.com/office/drawing/2014/main" val="10003"/>
                  </a:ext>
                </a:extLst>
              </a:tr>
              <a:tr h="355600">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Optima" pitchFamily="2" charset="0"/>
                          <a:ea typeface="Optima" pitchFamily="2" charset="0"/>
                          <a:cs typeface="Optima" pitchFamily="2" charset="0"/>
                        </a:rPr>
                        <a:t>Manager</a:t>
                      </a:r>
                    </a:p>
                  </a:txBody>
                  <a:tcPr marL="121920" marR="121920" marT="60960" marB="60960">
                    <a:solidFill>
                      <a:srgbClr val="DEECFD"/>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457200" rtl="0" eaLnBrk="1" fontAlgn="auto" latinLnBrk="0" hangingPunct="1">
                        <a:lnSpc>
                          <a:spcPct val="100000"/>
                        </a:lnSpc>
                        <a:spcBef>
                          <a:spcPts val="0"/>
                        </a:spcBef>
                        <a:spcAft>
                          <a:spcPts val="0"/>
                        </a:spcAft>
                        <a:buClrTx/>
                        <a:buSzTx/>
                        <a:buFontTx/>
                        <a:buNone/>
                        <a:defRPr/>
                      </a:pPr>
                      <a:r>
                        <a:rPr lang="en-US" sz="1500">
                          <a:latin typeface="Optima" pitchFamily="2" charset="0"/>
                          <a:ea typeface="Optima" pitchFamily="2" charset="0"/>
                          <a:cs typeface="Optima" pitchFamily="2" charset="0"/>
                        </a:rPr>
                        <a:t>Review CR details, Governance Checks, Process</a:t>
                      </a:r>
                      <a:r>
                        <a:rPr lang="en-US" sz="1500" baseline="0">
                          <a:latin typeface="Optima" pitchFamily="2" charset="0"/>
                          <a:ea typeface="Optima" pitchFamily="2" charset="0"/>
                          <a:cs typeface="Optima" pitchFamily="2" charset="0"/>
                        </a:rPr>
                        <a:t> for Replication</a:t>
                      </a:r>
                      <a:endParaRPr lang="en-US" sz="1500">
                        <a:latin typeface="Optima" pitchFamily="2" charset="0"/>
                        <a:ea typeface="Optima" pitchFamily="2" charset="0"/>
                        <a:cs typeface="Optima" pitchFamily="2" charset="0"/>
                      </a:endParaRPr>
                    </a:p>
                  </a:txBody>
                  <a:tcPr marL="121920" marR="121920" marT="60960" marB="60960">
                    <a:solidFill>
                      <a:srgbClr val="DEECFD"/>
                    </a:solid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457200" rtl="0" eaLnBrk="1" fontAlgn="auto" latinLnBrk="0" hangingPunct="1">
                        <a:lnSpc>
                          <a:spcPct val="100000"/>
                        </a:lnSpc>
                        <a:spcBef>
                          <a:spcPts val="0"/>
                        </a:spcBef>
                        <a:spcAft>
                          <a:spcPts val="0"/>
                        </a:spcAft>
                        <a:buClrTx/>
                        <a:buSzTx/>
                        <a:buFontTx/>
                        <a:buNone/>
                        <a:defRPr/>
                      </a:pPr>
                      <a:r>
                        <a:rPr lang="en-US" sz="1500">
                          <a:latin typeface="Optima" pitchFamily="2" charset="0"/>
                          <a:ea typeface="Optima" pitchFamily="2" charset="0"/>
                          <a:cs typeface="Optima" pitchFamily="2" charset="0"/>
                        </a:rPr>
                        <a:t>Center of Excellence</a:t>
                      </a:r>
                    </a:p>
                  </a:txBody>
                  <a:tcPr marL="121920" marR="121920" marT="60960" marB="60960">
                    <a:solidFill>
                      <a:srgbClr val="DEECFD"/>
                    </a:solidFill>
                  </a:tcPr>
                </a:tc>
                <a:extLst>
                  <a:ext uri="{0D108BD9-81ED-4DB2-BD59-A6C34878D82A}">
                    <a16:rowId xmlns:a16="http://schemas.microsoft.com/office/drawing/2014/main" val="10004"/>
                  </a:ext>
                </a:extLst>
              </a:tr>
            </a:tbl>
          </a:graphicData>
        </a:graphic>
      </p:graphicFrame>
      <p:pic>
        <p:nvPicPr>
          <p:cNvPr id="19" name="Picture 18">
            <a:extLst>
              <a:ext uri="{FF2B5EF4-FFF2-40B4-BE49-F238E27FC236}">
                <a16:creationId xmlns:a16="http://schemas.microsoft.com/office/drawing/2014/main" id="{5515315E-0696-DFB6-0636-8C97A5A09495}"/>
              </a:ext>
            </a:extLst>
          </p:cNvPr>
          <p:cNvPicPr>
            <a:picLocks noChangeAspect="1"/>
          </p:cNvPicPr>
          <p:nvPr/>
        </p:nvPicPr>
        <p:blipFill>
          <a:blip r:embed="rId13"/>
          <a:stretch>
            <a:fillRect/>
          </a:stretch>
        </p:blipFill>
        <p:spPr>
          <a:xfrm>
            <a:off x="2434603" y="2776890"/>
            <a:ext cx="688389" cy="688389"/>
          </a:xfrm>
          <a:prstGeom prst="rect">
            <a:avLst/>
          </a:prstGeom>
        </p:spPr>
      </p:pic>
      <p:pic>
        <p:nvPicPr>
          <p:cNvPr id="20" name="Picture 19">
            <a:extLst>
              <a:ext uri="{FF2B5EF4-FFF2-40B4-BE49-F238E27FC236}">
                <a16:creationId xmlns:a16="http://schemas.microsoft.com/office/drawing/2014/main" id="{00436673-5CF0-0774-C772-D87954FB3976}"/>
              </a:ext>
            </a:extLst>
          </p:cNvPr>
          <p:cNvPicPr>
            <a:picLocks noChangeAspect="1"/>
          </p:cNvPicPr>
          <p:nvPr/>
        </p:nvPicPr>
        <p:blipFill>
          <a:blip r:embed="rId13"/>
          <a:stretch>
            <a:fillRect/>
          </a:stretch>
        </p:blipFill>
        <p:spPr>
          <a:xfrm>
            <a:off x="2464615" y="1380881"/>
            <a:ext cx="731577" cy="731577"/>
          </a:xfrm>
          <a:prstGeom prst="rect">
            <a:avLst/>
          </a:prstGeom>
        </p:spPr>
      </p:pic>
      <p:pic>
        <p:nvPicPr>
          <p:cNvPr id="21" name="Picture 20">
            <a:extLst>
              <a:ext uri="{FF2B5EF4-FFF2-40B4-BE49-F238E27FC236}">
                <a16:creationId xmlns:a16="http://schemas.microsoft.com/office/drawing/2014/main" id="{8E6EF04F-95EA-E31A-8BA3-F365A8A65246}"/>
              </a:ext>
            </a:extLst>
          </p:cNvPr>
          <p:cNvPicPr>
            <a:picLocks noChangeAspect="1"/>
          </p:cNvPicPr>
          <p:nvPr/>
        </p:nvPicPr>
        <p:blipFill>
          <a:blip r:embed="rId13"/>
          <a:stretch>
            <a:fillRect/>
          </a:stretch>
        </p:blipFill>
        <p:spPr>
          <a:xfrm>
            <a:off x="2422044" y="2049257"/>
            <a:ext cx="727633" cy="727633"/>
          </a:xfrm>
          <a:prstGeom prst="rect">
            <a:avLst/>
          </a:prstGeom>
        </p:spPr>
      </p:pic>
    </p:spTree>
    <p:extLst>
      <p:ext uri="{BB962C8B-B14F-4D97-AF65-F5344CB8AC3E}">
        <p14:creationId xmlns:p14="http://schemas.microsoft.com/office/powerpoint/2010/main" val="672643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AFE96-07BF-A074-B7B8-FC697B60C61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6F58A0B-6662-56FF-ABAE-FE092A58A4E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BE5F561E-5953-B0D3-819C-0434B62C64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2749CA5-4EF1-7564-F236-B28E1931C55E}"/>
              </a:ext>
            </a:extLst>
          </p:cNvPr>
          <p:cNvSpPr>
            <a:spLocks noGrp="1"/>
          </p:cNvSpPr>
          <p:nvPr>
            <p:ph type="title"/>
          </p:nvPr>
        </p:nvSpPr>
        <p:spPr>
          <a:xfrm>
            <a:off x="367749" y="79236"/>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Middle East – KSA, UAE, Oman, Qatar, Kuwait (1/2)</a:t>
            </a:r>
          </a:p>
        </p:txBody>
      </p:sp>
      <p:sp>
        <p:nvSpPr>
          <p:cNvPr id="2" name="Footer Placeholder 4">
            <a:extLst>
              <a:ext uri="{FF2B5EF4-FFF2-40B4-BE49-F238E27FC236}">
                <a16:creationId xmlns:a16="http://schemas.microsoft.com/office/drawing/2014/main" id="{18A65169-8FEF-CF49-D9A8-346F81FC0C7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DBFD7663-BC54-48E0-1CAF-D445978CB44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3A778DDC-876D-D871-9E30-9120854D73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6BE8E9CB-F737-BE18-6761-BC8F8C9FECCB}"/>
              </a:ext>
            </a:extLst>
          </p:cNvPr>
          <p:cNvGraphicFramePr>
            <a:graphicFrameLocks noGrp="1"/>
          </p:cNvGraphicFramePr>
          <p:nvPr/>
        </p:nvGraphicFramePr>
        <p:xfrm>
          <a:off x="194310" y="587889"/>
          <a:ext cx="11803379" cy="5711809"/>
        </p:xfrm>
        <a:graphic>
          <a:graphicData uri="http://schemas.openxmlformats.org/drawingml/2006/table">
            <a:tbl>
              <a:tblPr firstRow="1" bandRow="1">
                <a:tableStyleId>{69012ECD-51FC-41F1-AA8D-1B2483CD663E}</a:tableStyleId>
              </a:tblPr>
              <a:tblGrid>
                <a:gridCol w="641834">
                  <a:extLst>
                    <a:ext uri="{9D8B030D-6E8A-4147-A177-3AD203B41FA5}">
                      <a16:colId xmlns:a16="http://schemas.microsoft.com/office/drawing/2014/main" val="104005209"/>
                    </a:ext>
                  </a:extLst>
                </a:gridCol>
                <a:gridCol w="1726947">
                  <a:extLst>
                    <a:ext uri="{9D8B030D-6E8A-4147-A177-3AD203B41FA5}">
                      <a16:colId xmlns:a16="http://schemas.microsoft.com/office/drawing/2014/main" val="788468498"/>
                    </a:ext>
                  </a:extLst>
                </a:gridCol>
                <a:gridCol w="1759527">
                  <a:extLst>
                    <a:ext uri="{9D8B030D-6E8A-4147-A177-3AD203B41FA5}">
                      <a16:colId xmlns:a16="http://schemas.microsoft.com/office/drawing/2014/main" val="999478501"/>
                    </a:ext>
                  </a:extLst>
                </a:gridCol>
                <a:gridCol w="872837">
                  <a:extLst>
                    <a:ext uri="{9D8B030D-6E8A-4147-A177-3AD203B41FA5}">
                      <a16:colId xmlns:a16="http://schemas.microsoft.com/office/drawing/2014/main" val="2679491683"/>
                    </a:ext>
                  </a:extLst>
                </a:gridCol>
                <a:gridCol w="997527">
                  <a:extLst>
                    <a:ext uri="{9D8B030D-6E8A-4147-A177-3AD203B41FA5}">
                      <a16:colId xmlns:a16="http://schemas.microsoft.com/office/drawing/2014/main" val="3393326828"/>
                    </a:ext>
                  </a:extLst>
                </a:gridCol>
                <a:gridCol w="3048000">
                  <a:extLst>
                    <a:ext uri="{9D8B030D-6E8A-4147-A177-3AD203B41FA5}">
                      <a16:colId xmlns:a16="http://schemas.microsoft.com/office/drawing/2014/main" val="1056938183"/>
                    </a:ext>
                  </a:extLst>
                </a:gridCol>
                <a:gridCol w="1149927">
                  <a:extLst>
                    <a:ext uri="{9D8B030D-6E8A-4147-A177-3AD203B41FA5}">
                      <a16:colId xmlns:a16="http://schemas.microsoft.com/office/drawing/2014/main" val="602584985"/>
                    </a:ext>
                  </a:extLst>
                </a:gridCol>
                <a:gridCol w="1606780">
                  <a:extLst>
                    <a:ext uri="{9D8B030D-6E8A-4147-A177-3AD203B41FA5}">
                      <a16:colId xmlns:a16="http://schemas.microsoft.com/office/drawing/2014/main" val="460685262"/>
                    </a:ext>
                  </a:extLst>
                </a:gridCol>
              </a:tblGrid>
              <a:tr h="499767">
                <a:tc>
                  <a:txBody>
                    <a:bodyPr/>
                    <a:lstStyle/>
                    <a:p>
                      <a:pPr algn="ctr"/>
                      <a:r>
                        <a:rPr lang="en-US" sz="1400">
                          <a:latin typeface="Optima" panose="02000503060000020004" pitchFamily="2" charset="0"/>
                        </a:rPr>
                        <a:t>S.No</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Name</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IBU</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Country</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Type</a:t>
                      </a:r>
                      <a:endParaRPr lang="en-IN" sz="1400">
                        <a:latin typeface="Optima" panose="0200050306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Optima" panose="02000503060000020004" pitchFamily="2" charset="0"/>
                        </a:rPr>
                        <a:t>Potential Opportunities</a:t>
                      </a:r>
                      <a:endParaRPr lang="en-IN" sz="1400">
                        <a:latin typeface="Optima" panose="02000503060000020004" pitchFamily="2" charset="0"/>
                      </a:endParaRPr>
                    </a:p>
                    <a:p>
                      <a:pPr algn="ct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Probability of Win</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Potential Revenue (MEUR)</a:t>
                      </a:r>
                      <a:endParaRPr lang="en-IN" sz="1400">
                        <a:latin typeface="Optima" panose="02000503060000020004" pitchFamily="2" charset="0"/>
                      </a:endParaRPr>
                    </a:p>
                  </a:txBody>
                  <a:tcPr/>
                </a:tc>
                <a:extLst>
                  <a:ext uri="{0D108BD9-81ED-4DB2-BD59-A6C34878D82A}">
                    <a16:rowId xmlns:a16="http://schemas.microsoft.com/office/drawing/2014/main" val="854333095"/>
                  </a:ext>
                </a:extLst>
              </a:tr>
              <a:tr h="705554">
                <a:tc>
                  <a:txBody>
                    <a:bodyPr/>
                    <a:lstStyle/>
                    <a:p>
                      <a:pPr algn="ctr"/>
                      <a:r>
                        <a:rPr lang="en-US" sz="1400">
                          <a:solidFill>
                            <a:srgbClr val="0070C0"/>
                          </a:solidFill>
                          <a:latin typeface="Optima" panose="02000503060000020004" pitchFamily="2" charset="0"/>
                        </a:rPr>
                        <a:t>1</a:t>
                      </a:r>
                      <a:endParaRPr lang="en-IN" sz="1400">
                        <a:solidFill>
                          <a:srgbClr val="0070C0"/>
                        </a:solidFill>
                        <a:latin typeface="Optima" panose="02000503060000020004" pitchFamily="2" charset="0"/>
                      </a:endParaRPr>
                    </a:p>
                  </a:txBody>
                  <a:tcPr/>
                </a:tc>
                <a:tc>
                  <a:txBody>
                    <a:bodyPr/>
                    <a:lstStyle/>
                    <a:p>
                      <a:pPr algn="l" fontAlgn="b"/>
                      <a:r>
                        <a:rPr lang="en-IN" sz="1400" b="0" i="0" u="none" strike="noStrike">
                          <a:solidFill>
                            <a:srgbClr val="0070C0"/>
                          </a:solidFill>
                          <a:effectLst/>
                          <a:latin typeface="Optima" panose="02000503060000020004" pitchFamily="2" charset="0"/>
                        </a:rPr>
                        <a:t>Petro Rabigh</a:t>
                      </a:r>
                    </a:p>
                  </a:txBody>
                  <a:tcPr marL="7620" marR="7620" marT="6297" marB="0"/>
                </a:tc>
                <a:tc>
                  <a:txBody>
                    <a:bodyPr/>
                    <a:lstStyle/>
                    <a:p>
                      <a:pPr algn="ctr" fontAlgn="b"/>
                      <a:r>
                        <a:rPr lang="en-US" sz="1400" b="0" i="0" u="none" strike="noStrike">
                          <a:solidFill>
                            <a:srgbClr val="0070C0"/>
                          </a:solidFill>
                          <a:effectLst/>
                          <a:latin typeface="Optima" panose="02000503060000020004" pitchFamily="2" charset="0"/>
                        </a:rPr>
                        <a:t>Chemicals</a:t>
                      </a:r>
                      <a:endParaRPr lang="en-IN" sz="1400" b="0" i="0" u="none" strike="noStrike">
                        <a:solidFill>
                          <a:srgbClr val="0070C0"/>
                        </a:solidFill>
                        <a:effectLst/>
                        <a:latin typeface="Optima" panose="02000503060000020004" pitchFamily="2" charset="0"/>
                      </a:endParaRPr>
                    </a:p>
                  </a:txBody>
                  <a:tcPr marL="7620" marR="7620" marT="6297" marB="0"/>
                </a:tc>
                <a:tc>
                  <a:txBody>
                    <a:bodyPr/>
                    <a:lstStyle/>
                    <a:p>
                      <a:pPr algn="ctr"/>
                      <a:r>
                        <a:rPr lang="en-US" sz="1400">
                          <a:solidFill>
                            <a:srgbClr val="0070C0"/>
                          </a:solidFill>
                          <a:latin typeface="Optima" panose="02000503060000020004" pitchFamily="2" charset="0"/>
                        </a:rPr>
                        <a:t>KSA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0.5</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959410203"/>
                  </a:ext>
                </a:extLst>
              </a:tr>
              <a:tr h="705554">
                <a:tc>
                  <a:txBody>
                    <a:bodyPr/>
                    <a:lstStyle/>
                    <a:p>
                      <a:pPr algn="ctr"/>
                      <a:r>
                        <a:rPr lang="en-US" sz="1400">
                          <a:solidFill>
                            <a:srgbClr val="0070C0"/>
                          </a:solidFill>
                          <a:latin typeface="Optima" panose="02000503060000020004" pitchFamily="2" charset="0"/>
                        </a:rPr>
                        <a:t>2</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SWA (Saline Water Conversion Corporation ( SWCC)</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Utilities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KSA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0.5</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818514919"/>
                  </a:ext>
                </a:extLst>
              </a:tr>
              <a:tr h="624709">
                <a:tc>
                  <a:txBody>
                    <a:bodyPr/>
                    <a:lstStyle/>
                    <a:p>
                      <a:pPr algn="ctr"/>
                      <a:r>
                        <a:rPr lang="en-US" sz="1400">
                          <a:solidFill>
                            <a:srgbClr val="0070C0"/>
                          </a:solidFill>
                          <a:latin typeface="Optima" panose="02000503060000020004" pitchFamily="2" charset="0"/>
                        </a:rPr>
                        <a:t>3</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400" b="0" i="0" u="none" strike="noStrike">
                          <a:solidFill>
                            <a:srgbClr val="0070C0"/>
                          </a:solidFill>
                          <a:effectLst/>
                          <a:latin typeface="Optima" panose="02000503060000020004" pitchFamily="2" charset="0"/>
                        </a:rPr>
                        <a:t>WTCO (Water Transmission Company)</a:t>
                      </a:r>
                      <a:endParaRPr lang="en-US"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Utilities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KSA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0.3</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524434331"/>
                  </a:ext>
                </a:extLst>
              </a:tr>
              <a:tr h="705554">
                <a:tc>
                  <a:txBody>
                    <a:bodyPr/>
                    <a:lstStyle/>
                    <a:p>
                      <a:pPr algn="ctr"/>
                      <a:r>
                        <a:rPr lang="en-US" sz="1400">
                          <a:solidFill>
                            <a:srgbClr val="0070C0"/>
                          </a:solidFill>
                          <a:latin typeface="Optima" panose="02000503060000020004" pitchFamily="2" charset="0"/>
                        </a:rPr>
                        <a:t>4</a:t>
                      </a:r>
                      <a:endParaRPr lang="en-IN" sz="1400">
                        <a:solidFill>
                          <a:srgbClr val="0070C0"/>
                        </a:solidFill>
                        <a:latin typeface="Optima" panose="02000503060000020004" pitchFamily="2" charset="0"/>
                      </a:endParaRPr>
                    </a:p>
                  </a:txBody>
                  <a:tcPr/>
                </a:tc>
                <a:tc>
                  <a:txBody>
                    <a:bodyPr/>
                    <a:lstStyle/>
                    <a:p>
                      <a:pPr algn="l" fontAlgn="b"/>
                      <a:r>
                        <a:rPr lang="en-IN" sz="1400" b="0" i="0" u="none" strike="noStrike">
                          <a:solidFill>
                            <a:srgbClr val="0070C0"/>
                          </a:solidFill>
                          <a:effectLst/>
                          <a:latin typeface="Optima" panose="02000503060000020004" pitchFamily="2" charset="0"/>
                        </a:rPr>
                        <a:t>Marafiq (MaSa)</a:t>
                      </a:r>
                    </a:p>
                  </a:txBody>
                  <a:tcPr marL="7620" marR="7620" marT="6297" marB="0"/>
                </a:tc>
                <a:tc>
                  <a:txBody>
                    <a:bodyPr/>
                    <a:lstStyle/>
                    <a:p>
                      <a:pPr algn="ctr" fontAlgn="b"/>
                      <a:r>
                        <a:rPr lang="en-IN" sz="1400" b="0" i="0" u="none" strike="noStrike">
                          <a:solidFill>
                            <a:srgbClr val="0070C0"/>
                          </a:solidFill>
                          <a:effectLst/>
                          <a:latin typeface="Optima" panose="02000503060000020004" pitchFamily="2" charset="0"/>
                        </a:rPr>
                        <a:t>Utilities</a:t>
                      </a:r>
                    </a:p>
                  </a:txBody>
                  <a:tcPr marL="7620" marR="7620" marT="6297" marB="0"/>
                </a:tc>
                <a:tc>
                  <a:txBody>
                    <a:bodyPr/>
                    <a:lstStyle/>
                    <a:p>
                      <a:pPr algn="ctr"/>
                      <a:r>
                        <a:rPr lang="en-US" sz="1400">
                          <a:solidFill>
                            <a:srgbClr val="0070C0"/>
                          </a:solidFill>
                          <a:latin typeface="Optima" panose="02000503060000020004" pitchFamily="2" charset="0"/>
                        </a:rPr>
                        <a:t>KSA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 Service,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Medium</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487523687"/>
                  </a:ext>
                </a:extLst>
              </a:tr>
              <a:tr h="705554">
                <a:tc>
                  <a:txBody>
                    <a:bodyPr/>
                    <a:lstStyle/>
                    <a:p>
                      <a:pPr algn="ctr"/>
                      <a:r>
                        <a:rPr lang="en-US" sz="1400">
                          <a:solidFill>
                            <a:srgbClr val="0070C0"/>
                          </a:solidFill>
                          <a:latin typeface="Optima" panose="02000503060000020004" pitchFamily="2" charset="0"/>
                        </a:rPr>
                        <a:t>5</a:t>
                      </a:r>
                      <a:endParaRPr lang="en-IN" sz="1400">
                        <a:solidFill>
                          <a:srgbClr val="0070C0"/>
                        </a:solidFill>
                        <a:latin typeface="Optima" panose="02000503060000020004" pitchFamily="2" charset="0"/>
                      </a:endParaRPr>
                    </a:p>
                  </a:txBody>
                  <a:tcPr/>
                </a:tc>
                <a:tc>
                  <a:txBody>
                    <a:bodyPr/>
                    <a:lstStyle/>
                    <a:p>
                      <a:pPr algn="l" fontAlgn="b"/>
                      <a:r>
                        <a:rPr lang="en-IN" sz="1400" b="0" i="0" u="none" strike="noStrike">
                          <a:solidFill>
                            <a:srgbClr val="0070C0"/>
                          </a:solidFill>
                          <a:effectLst/>
                          <a:latin typeface="Optima" panose="02000503060000020004" pitchFamily="2" charset="0"/>
                        </a:rPr>
                        <a:t>Sasref</a:t>
                      </a:r>
                    </a:p>
                  </a:txBody>
                  <a:tcPr marL="7620" marR="7620" marT="6297" marB="0"/>
                </a:tc>
                <a:tc>
                  <a:txBody>
                    <a:bodyPr/>
                    <a:lstStyle/>
                    <a:p>
                      <a:pPr algn="ctr" fontAlgn="b"/>
                      <a:r>
                        <a:rPr lang="en-IN" sz="1400" b="0" i="0" u="none" strike="noStrike">
                          <a:solidFill>
                            <a:srgbClr val="0070C0"/>
                          </a:solidFill>
                          <a:effectLst/>
                          <a:latin typeface="Optima" panose="02000503060000020004" pitchFamily="2" charset="0"/>
                        </a:rPr>
                        <a:t>Energy, Oil and Gas</a:t>
                      </a:r>
                    </a:p>
                  </a:txBody>
                  <a:tcPr marL="7620" marR="7620" marT="6297" marB="0"/>
                </a:tc>
                <a:tc>
                  <a:txBody>
                    <a:bodyPr/>
                    <a:lstStyle/>
                    <a:p>
                      <a:pPr algn="ctr"/>
                      <a:r>
                        <a:rPr lang="en-US" sz="1400">
                          <a:solidFill>
                            <a:srgbClr val="0070C0"/>
                          </a:solidFill>
                          <a:latin typeface="Optima" panose="02000503060000020004" pitchFamily="2" charset="0"/>
                        </a:rPr>
                        <a:t>KSA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 Service,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0.3</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4045427472"/>
                  </a:ext>
                </a:extLst>
              </a:tr>
              <a:tr h="911340">
                <a:tc>
                  <a:txBody>
                    <a:bodyPr/>
                    <a:lstStyle/>
                    <a:p>
                      <a:pPr algn="ctr"/>
                      <a:r>
                        <a:rPr lang="en-US" sz="1400">
                          <a:solidFill>
                            <a:srgbClr val="0070C0"/>
                          </a:solidFill>
                          <a:latin typeface="Optima" panose="02000503060000020004" pitchFamily="2" charset="0"/>
                        </a:rPr>
                        <a:t>6</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Qatar Energy</a:t>
                      </a:r>
                      <a:endParaRPr lang="en-IN" sz="1400" b="0" i="0" u="none" strike="noStrike">
                        <a:solidFill>
                          <a:srgbClr val="0070C0"/>
                        </a:solidFill>
                        <a:effectLst/>
                        <a:latin typeface="Optima" panose="02000503060000020004" pitchFamily="2" charset="0"/>
                      </a:endParaRPr>
                    </a:p>
                  </a:txBody>
                  <a:tcPr marL="7620" marR="7620" marT="6297"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400" b="0" i="0" u="none" strike="noStrike">
                          <a:solidFill>
                            <a:srgbClr val="0070C0"/>
                          </a:solidFill>
                          <a:effectLst/>
                          <a:latin typeface="Optima" panose="02000503060000020004" pitchFamily="2" charset="0"/>
                        </a:rPr>
                        <a:t>Energy, Oil, and Gas</a:t>
                      </a:r>
                    </a:p>
                  </a:txBody>
                  <a:tcPr marL="7620" marR="7620" marT="6297" marB="0"/>
                </a:tc>
                <a:tc>
                  <a:txBody>
                    <a:bodyPr/>
                    <a:lstStyle/>
                    <a:p>
                      <a:pPr algn="ctr"/>
                      <a:r>
                        <a:rPr lang="en-US" sz="1400">
                          <a:solidFill>
                            <a:srgbClr val="0070C0"/>
                          </a:solidFill>
                          <a:latin typeface="Optima" panose="02000503060000020004" pitchFamily="2" charset="0"/>
                        </a:rPr>
                        <a:t>QATAR</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 Service,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0.5</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020004039"/>
                  </a:ext>
                </a:extLst>
              </a:tr>
              <a:tr h="577811">
                <a:tc>
                  <a:txBody>
                    <a:bodyPr/>
                    <a:lstStyle/>
                    <a:p>
                      <a:pPr algn="ctr"/>
                      <a:r>
                        <a:rPr lang="en-US" sz="1400">
                          <a:solidFill>
                            <a:srgbClr val="0070C0"/>
                          </a:solidFill>
                          <a:latin typeface="Optima" panose="02000503060000020004" pitchFamily="2" charset="0"/>
                        </a:rPr>
                        <a:t>7</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NAWAH Energy</a:t>
                      </a:r>
                      <a:endParaRPr lang="en-IN" sz="1400" b="0" i="0" u="none" strike="noStrike">
                        <a:solidFill>
                          <a:srgbClr val="0070C0"/>
                        </a:solidFill>
                        <a:effectLst/>
                        <a:latin typeface="Optima" panose="02000503060000020004" pitchFamily="2" charset="0"/>
                      </a:endParaRPr>
                    </a:p>
                  </a:txBody>
                  <a:tcPr marL="7620" marR="7620" marT="6297"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400" b="0" i="0" u="none" strike="noStrike">
                          <a:solidFill>
                            <a:srgbClr val="0070C0"/>
                          </a:solidFill>
                          <a:effectLst/>
                          <a:latin typeface="Optima" panose="02000503060000020004" pitchFamily="2" charset="0"/>
                        </a:rPr>
                        <a:t>Energy, Oil, and Gas</a:t>
                      </a:r>
                    </a:p>
                  </a:txBody>
                  <a:tcPr marL="7620" marR="7620" marT="6297" marB="0"/>
                </a:tc>
                <a:tc>
                  <a:txBody>
                    <a:bodyPr/>
                    <a:lstStyle/>
                    <a:p>
                      <a:pPr algn="ctr"/>
                      <a:r>
                        <a:rPr lang="en-US" sz="1400">
                          <a:solidFill>
                            <a:srgbClr val="0070C0"/>
                          </a:solidFill>
                          <a:latin typeface="Optima" panose="02000503060000020004" pitchFamily="2" charset="0"/>
                        </a:rPr>
                        <a:t>UAE</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 Service,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1825596264"/>
                  </a:ext>
                </a:extLst>
              </a:tr>
            </a:tbl>
          </a:graphicData>
        </a:graphic>
      </p:graphicFrame>
    </p:spTree>
    <p:extLst>
      <p:ext uri="{BB962C8B-B14F-4D97-AF65-F5344CB8AC3E}">
        <p14:creationId xmlns:p14="http://schemas.microsoft.com/office/powerpoint/2010/main" val="9584225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8EA31-13F4-B65F-AA49-3BF38B4F9E3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E0D11C4-1818-B4A6-927C-FF9D139BC1E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9C05C347-EF6E-1696-515D-6437CB9B41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0201C904-409F-70AC-C035-056EA6DD4878}"/>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cs typeface="Arial" panose="020B0604020202020204" pitchFamily="34" charset="0"/>
              </a:rPr>
              <a:t>End to End Data Transformation Framework</a:t>
            </a:r>
          </a:p>
        </p:txBody>
      </p:sp>
      <p:sp>
        <p:nvSpPr>
          <p:cNvPr id="2" name="Footer Placeholder 4">
            <a:extLst>
              <a:ext uri="{FF2B5EF4-FFF2-40B4-BE49-F238E27FC236}">
                <a16:creationId xmlns:a16="http://schemas.microsoft.com/office/drawing/2014/main" id="{CF9EBD03-8024-BDF8-E697-49C4AB25E60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89D7DA02-630D-1EDA-259A-634CEA64E244}"/>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5292A8CE-0040-9730-19FA-31A088E4B5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
        <p:nvSpPr>
          <p:cNvPr id="10" name="Rectangle 9">
            <a:extLst>
              <a:ext uri="{FF2B5EF4-FFF2-40B4-BE49-F238E27FC236}">
                <a16:creationId xmlns:a16="http://schemas.microsoft.com/office/drawing/2014/main" id="{3901503B-7747-3FB1-15EF-4D43BD7AC4C4}"/>
              </a:ext>
            </a:extLst>
          </p:cNvPr>
          <p:cNvSpPr/>
          <p:nvPr/>
        </p:nvSpPr>
        <p:spPr>
          <a:xfrm>
            <a:off x="10389980" y="1447323"/>
            <a:ext cx="1683669" cy="4980717"/>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33">
              <a:solidFill>
                <a:prstClr val="black"/>
              </a:solidFill>
              <a:latin typeface="Optima" panose="02000503060000020004"/>
            </a:endParaRPr>
          </a:p>
        </p:txBody>
      </p:sp>
      <p:sp>
        <p:nvSpPr>
          <p:cNvPr id="11" name="TextBox 10">
            <a:extLst>
              <a:ext uri="{FF2B5EF4-FFF2-40B4-BE49-F238E27FC236}">
                <a16:creationId xmlns:a16="http://schemas.microsoft.com/office/drawing/2014/main" id="{0CC945C2-A6A8-81DD-D6F0-CEC7C214A332}"/>
              </a:ext>
            </a:extLst>
          </p:cNvPr>
          <p:cNvSpPr txBox="1"/>
          <p:nvPr/>
        </p:nvSpPr>
        <p:spPr>
          <a:xfrm>
            <a:off x="6669055" y="888157"/>
            <a:ext cx="2971800" cy="307777"/>
          </a:xfrm>
          <a:prstGeom prst="rect">
            <a:avLst/>
          </a:prstGeom>
          <a:noFill/>
        </p:spPr>
        <p:txBody>
          <a:bodyPr wrap="square" rtlCol="0">
            <a:spAutoFit/>
          </a:bodyPr>
          <a:lstStyle/>
          <a:p>
            <a:pPr algn="ctr"/>
            <a:r>
              <a:rPr lang="en-US" sz="1400" b="1">
                <a:solidFill>
                  <a:srgbClr val="10479B"/>
                </a:solidFill>
                <a:latin typeface="Optima" panose="02000503060000020004"/>
              </a:rPr>
              <a:t>Load/Reconciliation </a:t>
            </a:r>
          </a:p>
        </p:txBody>
      </p:sp>
      <p:sp>
        <p:nvSpPr>
          <p:cNvPr id="13" name="TextBox 12">
            <a:extLst>
              <a:ext uri="{FF2B5EF4-FFF2-40B4-BE49-F238E27FC236}">
                <a16:creationId xmlns:a16="http://schemas.microsoft.com/office/drawing/2014/main" id="{D88DDB55-DF24-E024-DD78-9147D70810E7}"/>
              </a:ext>
            </a:extLst>
          </p:cNvPr>
          <p:cNvSpPr txBox="1"/>
          <p:nvPr/>
        </p:nvSpPr>
        <p:spPr>
          <a:xfrm>
            <a:off x="3266925" y="1304019"/>
            <a:ext cx="3853207" cy="954107"/>
          </a:xfrm>
          <a:prstGeom prst="rect">
            <a:avLst/>
          </a:prstGeom>
          <a:noFill/>
        </p:spPr>
        <p:txBody>
          <a:bodyPr wrap="square" rtlCol="0">
            <a:spAutoFit/>
          </a:bodyPr>
          <a:lstStyle/>
          <a:p>
            <a:pPr algn="ctr"/>
            <a:r>
              <a:rPr lang="en-US" sz="1400" b="1">
                <a:solidFill>
                  <a:srgbClr val="10479B"/>
                </a:solidFill>
                <a:latin typeface="Optima" panose="02000503060000020004"/>
              </a:rPr>
              <a:t> </a:t>
            </a:r>
          </a:p>
          <a:p>
            <a:pPr algn="ctr"/>
            <a:r>
              <a:rPr lang="en-US" sz="1400" b="1">
                <a:solidFill>
                  <a:srgbClr val="10479B"/>
                </a:solidFill>
                <a:latin typeface="Optima" panose="02000503060000020004"/>
              </a:rPr>
              <a:t>Equipment, Functional Location, Maintenance Plan, Maintenance Item, Task Lists, eBOM, fBOM, mBOM, Material, Service, MSS</a:t>
            </a:r>
          </a:p>
        </p:txBody>
      </p:sp>
      <p:cxnSp>
        <p:nvCxnSpPr>
          <p:cNvPr id="14" name="Straight Connector 13">
            <a:extLst>
              <a:ext uri="{FF2B5EF4-FFF2-40B4-BE49-F238E27FC236}">
                <a16:creationId xmlns:a16="http://schemas.microsoft.com/office/drawing/2014/main" id="{D4803F29-17F0-334D-313E-04D9B244B937}"/>
              </a:ext>
            </a:extLst>
          </p:cNvPr>
          <p:cNvCxnSpPr>
            <a:cxnSpLocks/>
          </p:cNvCxnSpPr>
          <p:nvPr/>
        </p:nvCxnSpPr>
        <p:spPr bwMode="auto">
          <a:xfrm>
            <a:off x="1333557" y="1323627"/>
            <a:ext cx="3" cy="4947868"/>
          </a:xfrm>
          <a:prstGeom prst="line">
            <a:avLst/>
          </a:prstGeom>
          <a:ln w="38100">
            <a:solidFill>
              <a:srgbClr val="0070C0"/>
            </a:solidFill>
            <a:prstDash val="dash"/>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15" name="TextBox 14">
            <a:extLst>
              <a:ext uri="{FF2B5EF4-FFF2-40B4-BE49-F238E27FC236}">
                <a16:creationId xmlns:a16="http://schemas.microsoft.com/office/drawing/2014/main" id="{6742B9CF-48F4-02DD-A111-96954C3C474A}"/>
              </a:ext>
            </a:extLst>
          </p:cNvPr>
          <p:cNvSpPr txBox="1"/>
          <p:nvPr/>
        </p:nvSpPr>
        <p:spPr>
          <a:xfrm>
            <a:off x="0" y="826603"/>
            <a:ext cx="1254882" cy="523220"/>
          </a:xfrm>
          <a:prstGeom prst="rect">
            <a:avLst/>
          </a:prstGeom>
          <a:noFill/>
        </p:spPr>
        <p:txBody>
          <a:bodyPr wrap="square" rtlCol="0">
            <a:spAutoFit/>
          </a:bodyPr>
          <a:lstStyle/>
          <a:p>
            <a:pPr algn="ctr"/>
            <a:r>
              <a:rPr lang="en-US" sz="1400" b="1">
                <a:solidFill>
                  <a:srgbClr val="10479B"/>
                </a:solidFill>
                <a:latin typeface="Optima" panose="02000503060000020004"/>
              </a:rPr>
              <a:t>Source Systems</a:t>
            </a:r>
          </a:p>
        </p:txBody>
      </p:sp>
      <p:sp>
        <p:nvSpPr>
          <p:cNvPr id="18" name="TextBox 17">
            <a:extLst>
              <a:ext uri="{FF2B5EF4-FFF2-40B4-BE49-F238E27FC236}">
                <a16:creationId xmlns:a16="http://schemas.microsoft.com/office/drawing/2014/main" id="{59AABCF4-A5AA-029E-D898-48C78EE0D5EC}"/>
              </a:ext>
            </a:extLst>
          </p:cNvPr>
          <p:cNvSpPr txBox="1"/>
          <p:nvPr/>
        </p:nvSpPr>
        <p:spPr>
          <a:xfrm>
            <a:off x="1323382" y="840891"/>
            <a:ext cx="1254882" cy="523220"/>
          </a:xfrm>
          <a:prstGeom prst="rect">
            <a:avLst/>
          </a:prstGeom>
          <a:noFill/>
        </p:spPr>
        <p:txBody>
          <a:bodyPr wrap="square" rtlCol="0">
            <a:spAutoFit/>
          </a:bodyPr>
          <a:lstStyle/>
          <a:p>
            <a:pPr algn="ctr"/>
            <a:r>
              <a:rPr lang="en-US" sz="1400" b="1">
                <a:solidFill>
                  <a:srgbClr val="10479B"/>
                </a:solidFill>
                <a:latin typeface="Optima" panose="02000503060000020004"/>
              </a:rPr>
              <a:t> </a:t>
            </a:r>
          </a:p>
          <a:p>
            <a:pPr algn="ctr"/>
            <a:r>
              <a:rPr lang="en-US" sz="1400" b="1">
                <a:solidFill>
                  <a:srgbClr val="10479B"/>
                </a:solidFill>
                <a:latin typeface="Optima" panose="02000503060000020004"/>
              </a:rPr>
              <a:t>Staging Area</a:t>
            </a:r>
          </a:p>
        </p:txBody>
      </p:sp>
      <p:sp>
        <p:nvSpPr>
          <p:cNvPr id="19" name="Cylinder 18">
            <a:extLst>
              <a:ext uri="{FF2B5EF4-FFF2-40B4-BE49-F238E27FC236}">
                <a16:creationId xmlns:a16="http://schemas.microsoft.com/office/drawing/2014/main" id="{A55D4299-B6C5-5544-136A-53A853FFF2D5}"/>
              </a:ext>
            </a:extLst>
          </p:cNvPr>
          <p:cNvSpPr/>
          <p:nvPr/>
        </p:nvSpPr>
        <p:spPr>
          <a:xfrm>
            <a:off x="1462744" y="2971398"/>
            <a:ext cx="1062181" cy="1273247"/>
          </a:xfrm>
          <a:prstGeom prst="can">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10479B"/>
                </a:solidFill>
                <a:latin typeface="Optima" panose="02000503060000020004"/>
                <a:cs typeface="Arial"/>
              </a:rPr>
              <a:t>Staging Area</a:t>
            </a:r>
            <a:endParaRPr lang="en-US" sz="1333">
              <a:solidFill>
                <a:prstClr val="black"/>
              </a:solidFill>
              <a:latin typeface="Optima" panose="02000503060000020004"/>
            </a:endParaRPr>
          </a:p>
        </p:txBody>
      </p:sp>
      <p:cxnSp>
        <p:nvCxnSpPr>
          <p:cNvPr id="20" name="Straight Connector 19">
            <a:extLst>
              <a:ext uri="{FF2B5EF4-FFF2-40B4-BE49-F238E27FC236}">
                <a16:creationId xmlns:a16="http://schemas.microsoft.com/office/drawing/2014/main" id="{16EC21E1-2019-5984-F913-6B19E2AA52DD}"/>
              </a:ext>
            </a:extLst>
          </p:cNvPr>
          <p:cNvCxnSpPr>
            <a:cxnSpLocks/>
          </p:cNvCxnSpPr>
          <p:nvPr/>
        </p:nvCxnSpPr>
        <p:spPr bwMode="auto">
          <a:xfrm>
            <a:off x="2646800" y="1295520"/>
            <a:ext cx="0" cy="2251851"/>
          </a:xfrm>
          <a:prstGeom prst="line">
            <a:avLst/>
          </a:prstGeom>
          <a:ln w="38100">
            <a:solidFill>
              <a:srgbClr val="0070C0"/>
            </a:solidFill>
            <a:prstDash val="dash"/>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7" name="Straight Connector 26">
            <a:extLst>
              <a:ext uri="{FF2B5EF4-FFF2-40B4-BE49-F238E27FC236}">
                <a16:creationId xmlns:a16="http://schemas.microsoft.com/office/drawing/2014/main" id="{BFA4FD9E-63D7-2DED-4475-B693D0F1589C}"/>
              </a:ext>
            </a:extLst>
          </p:cNvPr>
          <p:cNvCxnSpPr>
            <a:cxnSpLocks/>
          </p:cNvCxnSpPr>
          <p:nvPr/>
        </p:nvCxnSpPr>
        <p:spPr bwMode="auto">
          <a:xfrm>
            <a:off x="7511143" y="1449409"/>
            <a:ext cx="0" cy="5079726"/>
          </a:xfrm>
          <a:prstGeom prst="line">
            <a:avLst/>
          </a:prstGeom>
          <a:ln w="38100">
            <a:solidFill>
              <a:srgbClr val="0070C0"/>
            </a:solidFill>
            <a:prstDash val="dash"/>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28" name="TextBox 27">
            <a:extLst>
              <a:ext uri="{FF2B5EF4-FFF2-40B4-BE49-F238E27FC236}">
                <a16:creationId xmlns:a16="http://schemas.microsoft.com/office/drawing/2014/main" id="{D2D8B15E-A215-8876-7068-97CB831E7A14}"/>
              </a:ext>
            </a:extLst>
          </p:cNvPr>
          <p:cNvSpPr txBox="1"/>
          <p:nvPr/>
        </p:nvSpPr>
        <p:spPr>
          <a:xfrm>
            <a:off x="9669007" y="908364"/>
            <a:ext cx="2971800" cy="307777"/>
          </a:xfrm>
          <a:prstGeom prst="rect">
            <a:avLst/>
          </a:prstGeom>
          <a:noFill/>
        </p:spPr>
        <p:txBody>
          <a:bodyPr wrap="square" rtlCol="0">
            <a:spAutoFit/>
          </a:bodyPr>
          <a:lstStyle/>
          <a:p>
            <a:pPr algn="ctr"/>
            <a:r>
              <a:rPr lang="en-US" sz="1400" b="1">
                <a:solidFill>
                  <a:srgbClr val="10479B"/>
                </a:solidFill>
                <a:latin typeface="Optima" panose="02000503060000020004"/>
              </a:rPr>
              <a:t>Target System</a:t>
            </a:r>
          </a:p>
        </p:txBody>
      </p:sp>
      <p:sp>
        <p:nvSpPr>
          <p:cNvPr id="29" name="TextBox 28">
            <a:extLst>
              <a:ext uri="{FF2B5EF4-FFF2-40B4-BE49-F238E27FC236}">
                <a16:creationId xmlns:a16="http://schemas.microsoft.com/office/drawing/2014/main" id="{1DE10ECB-0BC7-3F78-4D59-188968A97722}"/>
              </a:ext>
            </a:extLst>
          </p:cNvPr>
          <p:cNvSpPr txBox="1"/>
          <p:nvPr/>
        </p:nvSpPr>
        <p:spPr>
          <a:xfrm>
            <a:off x="3735477" y="891196"/>
            <a:ext cx="2971800" cy="307777"/>
          </a:xfrm>
          <a:prstGeom prst="rect">
            <a:avLst/>
          </a:prstGeom>
          <a:noFill/>
        </p:spPr>
        <p:txBody>
          <a:bodyPr wrap="square" rtlCol="0">
            <a:spAutoFit/>
          </a:bodyPr>
          <a:lstStyle/>
          <a:p>
            <a:pPr algn="ctr"/>
            <a:r>
              <a:rPr lang="en-US" sz="1400" b="1">
                <a:solidFill>
                  <a:srgbClr val="10479B"/>
                </a:solidFill>
                <a:latin typeface="Optima" panose="02000503060000020004"/>
              </a:rPr>
              <a:t>Data Transformation Area </a:t>
            </a:r>
          </a:p>
        </p:txBody>
      </p:sp>
      <p:cxnSp>
        <p:nvCxnSpPr>
          <p:cNvPr id="30" name="Straight Connector 29">
            <a:extLst>
              <a:ext uri="{FF2B5EF4-FFF2-40B4-BE49-F238E27FC236}">
                <a16:creationId xmlns:a16="http://schemas.microsoft.com/office/drawing/2014/main" id="{D45C86E9-9052-A37B-2E4E-B1F56E5C674D}"/>
              </a:ext>
            </a:extLst>
          </p:cNvPr>
          <p:cNvCxnSpPr>
            <a:cxnSpLocks/>
          </p:cNvCxnSpPr>
          <p:nvPr/>
        </p:nvCxnSpPr>
        <p:spPr bwMode="auto">
          <a:xfrm>
            <a:off x="8867192" y="1449409"/>
            <a:ext cx="0" cy="5079726"/>
          </a:xfrm>
          <a:prstGeom prst="line">
            <a:avLst/>
          </a:prstGeom>
          <a:ln w="38100">
            <a:solidFill>
              <a:srgbClr val="0070C0"/>
            </a:solidFill>
            <a:prstDash val="dash"/>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31" name="Arrow: Left-Right 30">
            <a:extLst>
              <a:ext uri="{FF2B5EF4-FFF2-40B4-BE49-F238E27FC236}">
                <a16:creationId xmlns:a16="http://schemas.microsoft.com/office/drawing/2014/main" id="{F942F113-AF1A-1898-9489-ED857CDAF382}"/>
              </a:ext>
            </a:extLst>
          </p:cNvPr>
          <p:cNvSpPr/>
          <p:nvPr/>
        </p:nvSpPr>
        <p:spPr>
          <a:xfrm>
            <a:off x="8642448" y="3529102"/>
            <a:ext cx="1958823" cy="95728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tima" panose="02000503060000020004"/>
            </a:endParaRPr>
          </a:p>
        </p:txBody>
      </p:sp>
      <p:cxnSp>
        <p:nvCxnSpPr>
          <p:cNvPr id="33" name="Straight Connector 32">
            <a:extLst>
              <a:ext uri="{FF2B5EF4-FFF2-40B4-BE49-F238E27FC236}">
                <a16:creationId xmlns:a16="http://schemas.microsoft.com/office/drawing/2014/main" id="{67604156-EFB5-8894-D61A-6F1C12061EA1}"/>
              </a:ext>
            </a:extLst>
          </p:cNvPr>
          <p:cNvCxnSpPr>
            <a:cxnSpLocks/>
          </p:cNvCxnSpPr>
          <p:nvPr/>
        </p:nvCxnSpPr>
        <p:spPr bwMode="auto">
          <a:xfrm>
            <a:off x="2646802" y="3642932"/>
            <a:ext cx="423" cy="2669271"/>
          </a:xfrm>
          <a:prstGeom prst="line">
            <a:avLst/>
          </a:prstGeom>
          <a:ln w="38100">
            <a:solidFill>
              <a:srgbClr val="0070C0"/>
            </a:solidFill>
            <a:prstDash val="dash"/>
            <a:headEnd type="none" w="med" len="med"/>
            <a:tailEnd type="none" w="med" len="med"/>
          </a:ln>
        </p:spPr>
        <p:style>
          <a:lnRef idx="2">
            <a:schemeClr val="accent6"/>
          </a:lnRef>
          <a:fillRef idx="0">
            <a:schemeClr val="accent6"/>
          </a:fillRef>
          <a:effectRef idx="1">
            <a:schemeClr val="accent6"/>
          </a:effectRef>
          <a:fontRef idx="minor">
            <a:schemeClr val="tx1"/>
          </a:fontRef>
        </p:style>
      </p:cxnSp>
      <p:grpSp>
        <p:nvGrpSpPr>
          <p:cNvPr id="34" name="Group 33">
            <a:extLst>
              <a:ext uri="{FF2B5EF4-FFF2-40B4-BE49-F238E27FC236}">
                <a16:creationId xmlns:a16="http://schemas.microsoft.com/office/drawing/2014/main" id="{6524ED48-4C90-E887-F7C8-9012FF1C795C}"/>
              </a:ext>
            </a:extLst>
          </p:cNvPr>
          <p:cNvGrpSpPr/>
          <p:nvPr/>
        </p:nvGrpSpPr>
        <p:grpSpPr>
          <a:xfrm>
            <a:off x="3371427" y="2409143"/>
            <a:ext cx="3414665" cy="2968691"/>
            <a:chOff x="3396874" y="2928181"/>
            <a:chExt cx="3414665" cy="2968691"/>
          </a:xfrm>
        </p:grpSpPr>
        <p:sp>
          <p:nvSpPr>
            <p:cNvPr id="35" name="Rectangle 34">
              <a:extLst>
                <a:ext uri="{FF2B5EF4-FFF2-40B4-BE49-F238E27FC236}">
                  <a16:creationId xmlns:a16="http://schemas.microsoft.com/office/drawing/2014/main" id="{EB477050-369D-6729-EFD0-A0CEA35893F0}"/>
                </a:ext>
              </a:extLst>
            </p:cNvPr>
            <p:cNvSpPr/>
            <p:nvPr/>
          </p:nvSpPr>
          <p:spPr>
            <a:xfrm>
              <a:off x="3396874" y="2928181"/>
              <a:ext cx="3402265" cy="363491"/>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10479B"/>
                  </a:solidFill>
                  <a:latin typeface="Optima" panose="02000503060000020004"/>
                  <a:cs typeface="Arial"/>
                </a:rPr>
                <a:t>Applying Harmonization Rules</a:t>
              </a:r>
            </a:p>
          </p:txBody>
        </p:sp>
        <p:sp>
          <p:nvSpPr>
            <p:cNvPr id="36" name="Rectangle 35">
              <a:extLst>
                <a:ext uri="{FF2B5EF4-FFF2-40B4-BE49-F238E27FC236}">
                  <a16:creationId xmlns:a16="http://schemas.microsoft.com/office/drawing/2014/main" id="{247BC056-AE14-6552-28C1-DE8E8955A8AF}"/>
                </a:ext>
              </a:extLst>
            </p:cNvPr>
            <p:cNvSpPr/>
            <p:nvPr/>
          </p:nvSpPr>
          <p:spPr>
            <a:xfrm>
              <a:off x="3396874" y="4038776"/>
              <a:ext cx="3398459" cy="362004"/>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10479B"/>
                  </a:solidFill>
                  <a:latin typeface="Optima" panose="02000503060000020004"/>
                  <a:cs typeface="Arial"/>
                </a:rPr>
                <a:t>Transform &amp; Validate</a:t>
              </a:r>
            </a:p>
          </p:txBody>
        </p:sp>
        <p:cxnSp>
          <p:nvCxnSpPr>
            <p:cNvPr id="37" name="Straight Arrow Connector 40">
              <a:extLst>
                <a:ext uri="{FF2B5EF4-FFF2-40B4-BE49-F238E27FC236}">
                  <a16:creationId xmlns:a16="http://schemas.microsoft.com/office/drawing/2014/main" id="{E9BCB928-CB5D-7C9C-4673-F5E47D7F63F3}"/>
                </a:ext>
              </a:extLst>
            </p:cNvPr>
            <p:cNvCxnSpPr>
              <a:cxnSpLocks noChangeShapeType="1"/>
              <a:endCxn id="36" idx="0"/>
            </p:cNvCxnSpPr>
            <p:nvPr/>
          </p:nvCxnSpPr>
          <p:spPr bwMode="auto">
            <a:xfrm>
              <a:off x="5096103" y="3291672"/>
              <a:ext cx="1" cy="747104"/>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8" name="Rectangle 37">
              <a:extLst>
                <a:ext uri="{FF2B5EF4-FFF2-40B4-BE49-F238E27FC236}">
                  <a16:creationId xmlns:a16="http://schemas.microsoft.com/office/drawing/2014/main" id="{8CF3187F-702B-70A0-8AAF-808D639D8B94}"/>
                </a:ext>
              </a:extLst>
            </p:cNvPr>
            <p:cNvSpPr/>
            <p:nvPr/>
          </p:nvSpPr>
          <p:spPr>
            <a:xfrm>
              <a:off x="3425866" y="5211685"/>
              <a:ext cx="3385673" cy="354972"/>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10479B"/>
                  </a:solidFill>
                  <a:latin typeface="Optima" panose="02000503060000020004"/>
                  <a:cs typeface="Arial"/>
                </a:rPr>
                <a:t>Review &amp; Approve</a:t>
              </a:r>
            </a:p>
          </p:txBody>
        </p:sp>
        <p:pic>
          <p:nvPicPr>
            <p:cNvPr id="39" name="Picture 38">
              <a:extLst>
                <a:ext uri="{FF2B5EF4-FFF2-40B4-BE49-F238E27FC236}">
                  <a16:creationId xmlns:a16="http://schemas.microsoft.com/office/drawing/2014/main" id="{38C6DDA3-9BE8-86B3-C343-4A964FE86C20}"/>
                </a:ext>
              </a:extLst>
            </p:cNvPr>
            <p:cNvPicPr>
              <a:picLocks noChangeAspect="1"/>
            </p:cNvPicPr>
            <p:nvPr/>
          </p:nvPicPr>
          <p:blipFill>
            <a:blip r:embed="rId4"/>
            <a:stretch>
              <a:fillRect/>
            </a:stretch>
          </p:blipFill>
          <p:spPr>
            <a:xfrm>
              <a:off x="5910197" y="5357034"/>
              <a:ext cx="244898" cy="524781"/>
            </a:xfrm>
            <a:prstGeom prst="rect">
              <a:avLst/>
            </a:prstGeom>
            <a:noFill/>
            <a:ln>
              <a:solidFill>
                <a:srgbClr val="1177EC"/>
              </a:solidFill>
            </a:ln>
          </p:spPr>
        </p:pic>
        <p:pic>
          <p:nvPicPr>
            <p:cNvPr id="40" name="Picture 39">
              <a:extLst>
                <a:ext uri="{FF2B5EF4-FFF2-40B4-BE49-F238E27FC236}">
                  <a16:creationId xmlns:a16="http://schemas.microsoft.com/office/drawing/2014/main" id="{53256D69-3444-1F51-05D2-E841BC6C4925}"/>
                </a:ext>
              </a:extLst>
            </p:cNvPr>
            <p:cNvPicPr>
              <a:picLocks noChangeAspect="1"/>
            </p:cNvPicPr>
            <p:nvPr/>
          </p:nvPicPr>
          <p:blipFill>
            <a:blip r:embed="rId4"/>
            <a:stretch>
              <a:fillRect/>
            </a:stretch>
          </p:blipFill>
          <p:spPr>
            <a:xfrm>
              <a:off x="6431317" y="5372091"/>
              <a:ext cx="244898" cy="524781"/>
            </a:xfrm>
            <a:prstGeom prst="rect">
              <a:avLst/>
            </a:prstGeom>
            <a:noFill/>
            <a:ln>
              <a:solidFill>
                <a:srgbClr val="1177EC"/>
              </a:solidFill>
            </a:ln>
          </p:spPr>
        </p:pic>
        <p:cxnSp>
          <p:nvCxnSpPr>
            <p:cNvPr id="41" name="Straight Arrow Connector 40">
              <a:extLst>
                <a:ext uri="{FF2B5EF4-FFF2-40B4-BE49-F238E27FC236}">
                  <a16:creationId xmlns:a16="http://schemas.microsoft.com/office/drawing/2014/main" id="{5CC48007-C295-ED4C-B222-4B66E6B74996}"/>
                </a:ext>
              </a:extLst>
            </p:cNvPr>
            <p:cNvCxnSpPr>
              <a:cxnSpLocks noChangeShapeType="1"/>
              <a:endCxn id="38" idx="0"/>
            </p:cNvCxnSpPr>
            <p:nvPr/>
          </p:nvCxnSpPr>
          <p:spPr bwMode="auto">
            <a:xfrm>
              <a:off x="5118701" y="4418104"/>
              <a:ext cx="2" cy="793581"/>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42" name="Rectangle 41">
            <a:extLst>
              <a:ext uri="{FF2B5EF4-FFF2-40B4-BE49-F238E27FC236}">
                <a16:creationId xmlns:a16="http://schemas.microsoft.com/office/drawing/2014/main" id="{8F5E6EAE-D0B6-4B50-62E5-72C8DB6A2E1B}"/>
              </a:ext>
            </a:extLst>
          </p:cNvPr>
          <p:cNvSpPr/>
          <p:nvPr/>
        </p:nvSpPr>
        <p:spPr>
          <a:xfrm>
            <a:off x="7772753" y="4749486"/>
            <a:ext cx="901255" cy="362004"/>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10479B"/>
                </a:solidFill>
                <a:latin typeface="Optima" panose="02000503060000020004"/>
                <a:cs typeface="Arial"/>
              </a:rPr>
              <a:t>Log</a:t>
            </a:r>
          </a:p>
        </p:txBody>
      </p:sp>
      <p:sp>
        <p:nvSpPr>
          <p:cNvPr id="43" name="Rectangle 42">
            <a:extLst>
              <a:ext uri="{FF2B5EF4-FFF2-40B4-BE49-F238E27FC236}">
                <a16:creationId xmlns:a16="http://schemas.microsoft.com/office/drawing/2014/main" id="{D8A1D835-503A-9EFB-746A-9D76B261DA88}"/>
              </a:ext>
            </a:extLst>
          </p:cNvPr>
          <p:cNvSpPr/>
          <p:nvPr/>
        </p:nvSpPr>
        <p:spPr>
          <a:xfrm>
            <a:off x="7788345" y="2673689"/>
            <a:ext cx="901255" cy="362004"/>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10479B"/>
                </a:solidFill>
                <a:latin typeface="Optima" panose="02000503060000020004"/>
                <a:cs typeface="Arial"/>
              </a:rPr>
              <a:t>Queue</a:t>
            </a:r>
          </a:p>
        </p:txBody>
      </p:sp>
      <p:sp>
        <p:nvSpPr>
          <p:cNvPr id="44" name="Rectangle 43">
            <a:extLst>
              <a:ext uri="{FF2B5EF4-FFF2-40B4-BE49-F238E27FC236}">
                <a16:creationId xmlns:a16="http://schemas.microsoft.com/office/drawing/2014/main" id="{25815FFF-A7FF-9F2C-7702-35813FF8EA05}"/>
              </a:ext>
            </a:extLst>
          </p:cNvPr>
          <p:cNvSpPr/>
          <p:nvPr/>
        </p:nvSpPr>
        <p:spPr>
          <a:xfrm>
            <a:off x="3130725" y="2042683"/>
            <a:ext cx="166040" cy="3617983"/>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33">
              <a:solidFill>
                <a:prstClr val="black"/>
              </a:solidFill>
              <a:latin typeface="Optima" panose="02000503060000020004"/>
            </a:endParaRPr>
          </a:p>
        </p:txBody>
      </p:sp>
      <p:sp>
        <p:nvSpPr>
          <p:cNvPr id="45" name="Rectangle 44">
            <a:extLst>
              <a:ext uri="{FF2B5EF4-FFF2-40B4-BE49-F238E27FC236}">
                <a16:creationId xmlns:a16="http://schemas.microsoft.com/office/drawing/2014/main" id="{24D8509B-9452-B4C0-9759-78469E42D99D}"/>
              </a:ext>
            </a:extLst>
          </p:cNvPr>
          <p:cNvSpPr/>
          <p:nvPr/>
        </p:nvSpPr>
        <p:spPr>
          <a:xfrm>
            <a:off x="6848354" y="2030140"/>
            <a:ext cx="166040" cy="3617983"/>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33">
              <a:solidFill>
                <a:prstClr val="black"/>
              </a:solidFill>
              <a:latin typeface="Optima" panose="02000503060000020004"/>
            </a:endParaRPr>
          </a:p>
        </p:txBody>
      </p:sp>
      <p:cxnSp>
        <p:nvCxnSpPr>
          <p:cNvPr id="46" name="Straight Arrow Connector 19">
            <a:extLst>
              <a:ext uri="{FF2B5EF4-FFF2-40B4-BE49-F238E27FC236}">
                <a16:creationId xmlns:a16="http://schemas.microsoft.com/office/drawing/2014/main" id="{07CF9498-D5CB-B735-62CE-CA27842C539B}"/>
              </a:ext>
            </a:extLst>
          </p:cNvPr>
          <p:cNvCxnSpPr>
            <a:cxnSpLocks noChangeShapeType="1"/>
          </p:cNvCxnSpPr>
          <p:nvPr/>
        </p:nvCxnSpPr>
        <p:spPr bwMode="auto">
          <a:xfrm>
            <a:off x="2509728" y="1932341"/>
            <a:ext cx="564408" cy="489104"/>
          </a:xfrm>
          <a:prstGeom prst="straightConnector1">
            <a:avLst/>
          </a:prstGeom>
          <a:noFill/>
          <a:ln w="2222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7" name="Straight Arrow Connector 19">
            <a:extLst>
              <a:ext uri="{FF2B5EF4-FFF2-40B4-BE49-F238E27FC236}">
                <a16:creationId xmlns:a16="http://schemas.microsoft.com/office/drawing/2014/main" id="{38BE34F6-4A1F-F95A-7B75-6B32F6F57101}"/>
              </a:ext>
            </a:extLst>
          </p:cNvPr>
          <p:cNvCxnSpPr>
            <a:cxnSpLocks noChangeShapeType="1"/>
          </p:cNvCxnSpPr>
          <p:nvPr/>
        </p:nvCxnSpPr>
        <p:spPr bwMode="auto">
          <a:xfrm flipV="1">
            <a:off x="2511034" y="3215068"/>
            <a:ext cx="563102" cy="1"/>
          </a:xfrm>
          <a:prstGeom prst="straightConnector1">
            <a:avLst/>
          </a:prstGeom>
          <a:noFill/>
          <a:ln w="2222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8" name="Straight Arrow Connector 19">
            <a:extLst>
              <a:ext uri="{FF2B5EF4-FFF2-40B4-BE49-F238E27FC236}">
                <a16:creationId xmlns:a16="http://schemas.microsoft.com/office/drawing/2014/main" id="{387A1408-296F-6624-A99E-B00DF854F726}"/>
              </a:ext>
            </a:extLst>
          </p:cNvPr>
          <p:cNvCxnSpPr>
            <a:cxnSpLocks noChangeShapeType="1"/>
          </p:cNvCxnSpPr>
          <p:nvPr/>
        </p:nvCxnSpPr>
        <p:spPr bwMode="auto">
          <a:xfrm>
            <a:off x="2511034" y="4185718"/>
            <a:ext cx="563102" cy="0"/>
          </a:xfrm>
          <a:prstGeom prst="straightConnector1">
            <a:avLst/>
          </a:prstGeom>
          <a:noFill/>
          <a:ln w="2222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49" name="Straight Arrow Connector 19">
            <a:extLst>
              <a:ext uri="{FF2B5EF4-FFF2-40B4-BE49-F238E27FC236}">
                <a16:creationId xmlns:a16="http://schemas.microsoft.com/office/drawing/2014/main" id="{58B99C20-A370-7343-FD7D-B2540B2C9B0B}"/>
              </a:ext>
            </a:extLst>
          </p:cNvPr>
          <p:cNvCxnSpPr>
            <a:cxnSpLocks noChangeShapeType="1"/>
          </p:cNvCxnSpPr>
          <p:nvPr/>
        </p:nvCxnSpPr>
        <p:spPr bwMode="auto">
          <a:xfrm flipV="1">
            <a:off x="2525025" y="4883056"/>
            <a:ext cx="549111" cy="648668"/>
          </a:xfrm>
          <a:prstGeom prst="straightConnector1">
            <a:avLst/>
          </a:prstGeom>
          <a:noFill/>
          <a:ln w="2222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50" name="Straight Arrow Connector 19">
            <a:extLst>
              <a:ext uri="{FF2B5EF4-FFF2-40B4-BE49-F238E27FC236}">
                <a16:creationId xmlns:a16="http://schemas.microsoft.com/office/drawing/2014/main" id="{8E287861-BF8D-7CD5-2A49-EC3E56EEC080}"/>
              </a:ext>
            </a:extLst>
          </p:cNvPr>
          <p:cNvCxnSpPr>
            <a:cxnSpLocks noChangeShapeType="1"/>
          </p:cNvCxnSpPr>
          <p:nvPr/>
        </p:nvCxnSpPr>
        <p:spPr bwMode="auto">
          <a:xfrm flipV="1">
            <a:off x="7089056" y="4003309"/>
            <a:ext cx="718589" cy="1"/>
          </a:xfrm>
          <a:prstGeom prst="straightConnector1">
            <a:avLst/>
          </a:prstGeom>
          <a:noFill/>
          <a:ln w="22225" algn="ctr">
            <a:solidFill>
              <a:schemeClr val="accent1"/>
            </a:solidFill>
            <a:round/>
            <a:headEnd type="arrow"/>
            <a:tailEnd type="arrow" w="med" len="med"/>
          </a:ln>
          <a:extLst>
            <a:ext uri="{909E8E84-426E-40DD-AFC4-6F175D3DCCD1}">
              <a14:hiddenFill xmlns:a14="http://schemas.microsoft.com/office/drawing/2010/main">
                <a:noFill/>
              </a14:hiddenFill>
            </a:ext>
          </a:extLst>
        </p:spPr>
      </p:cxnSp>
      <p:sp>
        <p:nvSpPr>
          <p:cNvPr id="58" name="TextBox 57">
            <a:extLst>
              <a:ext uri="{FF2B5EF4-FFF2-40B4-BE49-F238E27FC236}">
                <a16:creationId xmlns:a16="http://schemas.microsoft.com/office/drawing/2014/main" id="{BDA2C2F9-2224-5BA3-4566-B3AD8712B6FB}"/>
              </a:ext>
            </a:extLst>
          </p:cNvPr>
          <p:cNvSpPr txBox="1"/>
          <p:nvPr/>
        </p:nvSpPr>
        <p:spPr>
          <a:xfrm>
            <a:off x="8812102" y="3835383"/>
            <a:ext cx="1673239" cy="307777"/>
          </a:xfrm>
          <a:prstGeom prst="rect">
            <a:avLst/>
          </a:prstGeom>
          <a:noFill/>
        </p:spPr>
        <p:txBody>
          <a:bodyPr wrap="square" rtlCol="0">
            <a:spAutoFit/>
          </a:bodyPr>
          <a:lstStyle/>
          <a:p>
            <a:pPr algn="ctr"/>
            <a:r>
              <a:rPr lang="en-US" sz="1400" b="1">
                <a:solidFill>
                  <a:srgbClr val="10479B"/>
                </a:solidFill>
                <a:latin typeface="Optima" panose="02000503060000020004"/>
              </a:rPr>
              <a:t>SOAP</a:t>
            </a:r>
            <a:r>
              <a:rPr lang="en-US" sz="1200" b="1">
                <a:latin typeface="Optima" panose="02000503060000020004"/>
              </a:rPr>
              <a:t> </a:t>
            </a:r>
            <a:r>
              <a:rPr lang="en-US" sz="1400" b="1">
                <a:solidFill>
                  <a:srgbClr val="10479B"/>
                </a:solidFill>
                <a:latin typeface="Optima" panose="02000503060000020004"/>
              </a:rPr>
              <a:t>Webservices</a:t>
            </a:r>
          </a:p>
        </p:txBody>
      </p:sp>
      <p:sp>
        <p:nvSpPr>
          <p:cNvPr id="60" name="Rectangle 59">
            <a:extLst>
              <a:ext uri="{FF2B5EF4-FFF2-40B4-BE49-F238E27FC236}">
                <a16:creationId xmlns:a16="http://schemas.microsoft.com/office/drawing/2014/main" id="{8D73AE7C-9866-233B-D8DD-071FF036F09E}"/>
              </a:ext>
            </a:extLst>
          </p:cNvPr>
          <p:cNvSpPr/>
          <p:nvPr/>
        </p:nvSpPr>
        <p:spPr>
          <a:xfrm>
            <a:off x="7788346" y="5488018"/>
            <a:ext cx="901255" cy="556631"/>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10479B"/>
                </a:solidFill>
                <a:latin typeface="Optima" panose="02000503060000020004"/>
                <a:cs typeface="Arial"/>
              </a:rPr>
              <a:t>Error Handling</a:t>
            </a:r>
          </a:p>
        </p:txBody>
      </p:sp>
      <p:sp>
        <p:nvSpPr>
          <p:cNvPr id="62" name="Rectangle 61">
            <a:extLst>
              <a:ext uri="{FF2B5EF4-FFF2-40B4-BE49-F238E27FC236}">
                <a16:creationId xmlns:a16="http://schemas.microsoft.com/office/drawing/2014/main" id="{F3E518CE-C0D9-D7B0-EEA2-333F66FB8E74}"/>
              </a:ext>
            </a:extLst>
          </p:cNvPr>
          <p:cNvSpPr/>
          <p:nvPr/>
        </p:nvSpPr>
        <p:spPr>
          <a:xfrm>
            <a:off x="7788347" y="1915840"/>
            <a:ext cx="901255" cy="362004"/>
          </a:xfrm>
          <a:prstGeom prst="rect">
            <a:avLst/>
          </a:prstGeom>
          <a:noFill/>
          <a:ln>
            <a:solidFill>
              <a:srgbClr val="1177EC"/>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10479B"/>
                </a:solidFill>
                <a:latin typeface="Optima" panose="02000503060000020004"/>
                <a:cs typeface="Arial"/>
              </a:rPr>
              <a:t>Queue</a:t>
            </a:r>
          </a:p>
        </p:txBody>
      </p:sp>
      <p:sp>
        <p:nvSpPr>
          <p:cNvPr id="75" name="Arrow: Left-Right 74">
            <a:extLst>
              <a:ext uri="{FF2B5EF4-FFF2-40B4-BE49-F238E27FC236}">
                <a16:creationId xmlns:a16="http://schemas.microsoft.com/office/drawing/2014/main" id="{4DA8711E-6CAD-562E-4BB9-9D98A5DEE592}"/>
              </a:ext>
            </a:extLst>
          </p:cNvPr>
          <p:cNvSpPr/>
          <p:nvPr/>
        </p:nvSpPr>
        <p:spPr>
          <a:xfrm>
            <a:off x="850361" y="3518821"/>
            <a:ext cx="837520" cy="507425"/>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tima" panose="02000503060000020004"/>
            </a:endParaRPr>
          </a:p>
        </p:txBody>
      </p:sp>
      <p:sp>
        <p:nvSpPr>
          <p:cNvPr id="8" name="Cylinder 7">
            <a:extLst>
              <a:ext uri="{FF2B5EF4-FFF2-40B4-BE49-F238E27FC236}">
                <a16:creationId xmlns:a16="http://schemas.microsoft.com/office/drawing/2014/main" id="{94626206-2A82-059F-3825-B9109253C3DB}"/>
              </a:ext>
            </a:extLst>
          </p:cNvPr>
          <p:cNvSpPr/>
          <p:nvPr/>
        </p:nvSpPr>
        <p:spPr>
          <a:xfrm>
            <a:off x="333271" y="1470004"/>
            <a:ext cx="431321" cy="483079"/>
          </a:xfrm>
          <a:prstGeom prst="can">
            <a:avLst/>
          </a:prstGeom>
          <a:solidFill>
            <a:srgbClr val="26B4E9"/>
          </a:solidFill>
          <a:ln w="9525" cap="flat" cmpd="sng" algn="ctr">
            <a:noFill/>
            <a:prstDash val="solid"/>
          </a:ln>
          <a:effectLst/>
        </p:spPr>
        <p:txBody>
          <a:bodyPr lIns="36000" tIns="0" rIns="3600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highlight>
                <a:srgbClr val="21CBF9"/>
              </a:highlight>
              <a:uLnTx/>
              <a:uFillTx/>
              <a:latin typeface="Optima" panose="02000503060000020004"/>
              <a:cs typeface="Arial"/>
            </a:endParaRPr>
          </a:p>
        </p:txBody>
      </p:sp>
      <p:sp>
        <p:nvSpPr>
          <p:cNvPr id="9" name="TextBox 8">
            <a:extLst>
              <a:ext uri="{FF2B5EF4-FFF2-40B4-BE49-F238E27FC236}">
                <a16:creationId xmlns:a16="http://schemas.microsoft.com/office/drawing/2014/main" id="{51339DC9-45FE-FB4E-AF26-F507A28B0A25}"/>
              </a:ext>
            </a:extLst>
          </p:cNvPr>
          <p:cNvSpPr txBox="1"/>
          <p:nvPr/>
        </p:nvSpPr>
        <p:spPr>
          <a:xfrm>
            <a:off x="-84701" y="1958408"/>
            <a:ext cx="1254882" cy="307777"/>
          </a:xfrm>
          <a:prstGeom prst="rect">
            <a:avLst/>
          </a:prstGeom>
          <a:noFill/>
        </p:spPr>
        <p:txBody>
          <a:bodyPr wrap="square" rtlCol="0">
            <a:spAutoFit/>
          </a:bodyPr>
          <a:lstStyle>
            <a:defPPr>
              <a:defRPr lang="en-US"/>
            </a:defPPr>
            <a:lvl1pPr algn="ctr">
              <a:defRPr sz="1400" b="1">
                <a:solidFill>
                  <a:srgbClr val="10479B"/>
                </a:solidFill>
                <a:latin typeface="Optima" panose="02000503060000020004"/>
              </a:defRPr>
            </a:lvl1pPr>
          </a:lstStyle>
          <a:p>
            <a:r>
              <a:rPr lang="en-US"/>
              <a:t>SAP ECC</a:t>
            </a:r>
          </a:p>
        </p:txBody>
      </p:sp>
      <p:sp>
        <p:nvSpPr>
          <p:cNvPr id="16" name="Cylinder 15">
            <a:extLst>
              <a:ext uri="{FF2B5EF4-FFF2-40B4-BE49-F238E27FC236}">
                <a16:creationId xmlns:a16="http://schemas.microsoft.com/office/drawing/2014/main" id="{C422647D-6124-F215-F764-2D2A1F7EAF76}"/>
              </a:ext>
            </a:extLst>
          </p:cNvPr>
          <p:cNvSpPr/>
          <p:nvPr/>
        </p:nvSpPr>
        <p:spPr>
          <a:xfrm>
            <a:off x="329579" y="2687317"/>
            <a:ext cx="431321" cy="483079"/>
          </a:xfrm>
          <a:prstGeom prst="can">
            <a:avLst/>
          </a:prstGeom>
          <a:solidFill>
            <a:srgbClr val="26B4E9"/>
          </a:solidFill>
          <a:ln w="9525" cap="flat" cmpd="sng" algn="ctr">
            <a:noFill/>
            <a:prstDash val="solid"/>
          </a:ln>
          <a:effectLst/>
        </p:spPr>
        <p:txBody>
          <a:bodyPr lIns="36000" tIns="0" rIns="36000" bIns="0" rtlCol="0" anchor="ctr"/>
          <a:lstStyle/>
          <a:p>
            <a:pPr algn="ctr"/>
            <a:endParaRPr lang="en-US" sz="1200" kern="0">
              <a:solidFill>
                <a:prstClr val="black"/>
              </a:solidFill>
              <a:highlight>
                <a:srgbClr val="21CBF9"/>
              </a:highlight>
              <a:latin typeface="Optima" panose="02000503060000020004"/>
              <a:cs typeface="Arial"/>
            </a:endParaRPr>
          </a:p>
        </p:txBody>
      </p:sp>
      <p:sp>
        <p:nvSpPr>
          <p:cNvPr id="17" name="TextBox 16">
            <a:extLst>
              <a:ext uri="{FF2B5EF4-FFF2-40B4-BE49-F238E27FC236}">
                <a16:creationId xmlns:a16="http://schemas.microsoft.com/office/drawing/2014/main" id="{72E7970E-1047-3189-6E83-1FAC9CF41412}"/>
              </a:ext>
            </a:extLst>
          </p:cNvPr>
          <p:cNvSpPr txBox="1"/>
          <p:nvPr/>
        </p:nvSpPr>
        <p:spPr>
          <a:xfrm>
            <a:off x="-98688" y="3233107"/>
            <a:ext cx="1254882" cy="307777"/>
          </a:xfrm>
          <a:prstGeom prst="rect">
            <a:avLst/>
          </a:prstGeom>
          <a:noFill/>
        </p:spPr>
        <p:txBody>
          <a:bodyPr wrap="square" rtlCol="0">
            <a:spAutoFit/>
          </a:bodyPr>
          <a:lstStyle>
            <a:defPPr>
              <a:defRPr lang="en-US"/>
            </a:defPPr>
            <a:lvl1pPr algn="ctr">
              <a:defRPr sz="1400" b="1">
                <a:solidFill>
                  <a:srgbClr val="10479B"/>
                </a:solidFill>
                <a:latin typeface="Optima" panose="02000503060000020004"/>
              </a:defRPr>
            </a:lvl1pPr>
          </a:lstStyle>
          <a:p>
            <a:r>
              <a:rPr lang="en-US"/>
              <a:t>CRM</a:t>
            </a:r>
          </a:p>
        </p:txBody>
      </p:sp>
      <p:sp>
        <p:nvSpPr>
          <p:cNvPr id="21" name="Cylinder 20">
            <a:extLst>
              <a:ext uri="{FF2B5EF4-FFF2-40B4-BE49-F238E27FC236}">
                <a16:creationId xmlns:a16="http://schemas.microsoft.com/office/drawing/2014/main" id="{C9DA68AB-A9E2-4FB8-9970-E19501F51CE7}"/>
              </a:ext>
            </a:extLst>
          </p:cNvPr>
          <p:cNvSpPr/>
          <p:nvPr/>
        </p:nvSpPr>
        <p:spPr>
          <a:xfrm>
            <a:off x="344378" y="3927796"/>
            <a:ext cx="431321" cy="483079"/>
          </a:xfrm>
          <a:prstGeom prst="can">
            <a:avLst/>
          </a:prstGeom>
          <a:solidFill>
            <a:srgbClr val="26B4E9"/>
          </a:solidFill>
          <a:ln w="9525" cap="flat" cmpd="sng" algn="ctr">
            <a:noFill/>
            <a:prstDash val="solid"/>
          </a:ln>
          <a:effectLst/>
        </p:spPr>
        <p:txBody>
          <a:bodyPr lIns="36000" tIns="0" rIns="36000" bIns="0" rtlCol="0" anchor="ctr"/>
          <a:lstStyle/>
          <a:p>
            <a:pPr algn="ctr"/>
            <a:endParaRPr lang="en-US" sz="1200" kern="0">
              <a:solidFill>
                <a:prstClr val="black"/>
              </a:solidFill>
              <a:highlight>
                <a:srgbClr val="21CBF9"/>
              </a:highlight>
              <a:latin typeface="Optima" panose="02000503060000020004"/>
              <a:cs typeface="Arial"/>
            </a:endParaRPr>
          </a:p>
        </p:txBody>
      </p:sp>
      <p:sp>
        <p:nvSpPr>
          <p:cNvPr id="22" name="TextBox 21">
            <a:extLst>
              <a:ext uri="{FF2B5EF4-FFF2-40B4-BE49-F238E27FC236}">
                <a16:creationId xmlns:a16="http://schemas.microsoft.com/office/drawing/2014/main" id="{44DC137C-50DD-1FEC-5335-4895D408177B}"/>
              </a:ext>
            </a:extLst>
          </p:cNvPr>
          <p:cNvSpPr txBox="1"/>
          <p:nvPr/>
        </p:nvSpPr>
        <p:spPr>
          <a:xfrm>
            <a:off x="-113474" y="4447626"/>
            <a:ext cx="1254882" cy="307777"/>
          </a:xfrm>
          <a:prstGeom prst="rect">
            <a:avLst/>
          </a:prstGeom>
          <a:noFill/>
        </p:spPr>
        <p:txBody>
          <a:bodyPr wrap="square" rtlCol="0">
            <a:spAutoFit/>
          </a:bodyPr>
          <a:lstStyle>
            <a:defPPr>
              <a:defRPr lang="en-US"/>
            </a:defPPr>
            <a:lvl1pPr algn="ctr">
              <a:defRPr sz="1400" b="1">
                <a:solidFill>
                  <a:srgbClr val="10479B"/>
                </a:solidFill>
                <a:latin typeface="Optima" panose="02000503060000020004"/>
              </a:defRPr>
            </a:lvl1pPr>
          </a:lstStyle>
          <a:p>
            <a:r>
              <a:rPr lang="en-US"/>
              <a:t>SRM</a:t>
            </a:r>
          </a:p>
        </p:txBody>
      </p:sp>
      <p:sp>
        <p:nvSpPr>
          <p:cNvPr id="23" name="Cylinder 22">
            <a:extLst>
              <a:ext uri="{FF2B5EF4-FFF2-40B4-BE49-F238E27FC236}">
                <a16:creationId xmlns:a16="http://schemas.microsoft.com/office/drawing/2014/main" id="{24D4030D-E97D-C8EB-C621-49C985A8E858}"/>
              </a:ext>
            </a:extLst>
          </p:cNvPr>
          <p:cNvSpPr/>
          <p:nvPr/>
        </p:nvSpPr>
        <p:spPr>
          <a:xfrm>
            <a:off x="329579" y="5039677"/>
            <a:ext cx="431321" cy="483079"/>
          </a:xfrm>
          <a:prstGeom prst="can">
            <a:avLst/>
          </a:prstGeom>
          <a:solidFill>
            <a:srgbClr val="26B4E9"/>
          </a:solidFill>
          <a:ln w="9525" cap="flat" cmpd="sng" algn="ctr">
            <a:noFill/>
            <a:prstDash val="solid"/>
          </a:ln>
          <a:effectLst/>
        </p:spPr>
        <p:txBody>
          <a:bodyPr lIns="36000" tIns="0" rIns="36000" bIns="0" rtlCol="0" anchor="ctr"/>
          <a:lstStyle/>
          <a:p>
            <a:pPr algn="ctr"/>
            <a:endParaRPr lang="en-US" sz="1200" kern="0">
              <a:solidFill>
                <a:prstClr val="black"/>
              </a:solidFill>
              <a:highlight>
                <a:srgbClr val="21CBF9"/>
              </a:highlight>
              <a:latin typeface="Optima" panose="02000503060000020004"/>
              <a:cs typeface="Arial"/>
            </a:endParaRPr>
          </a:p>
        </p:txBody>
      </p:sp>
      <p:sp>
        <p:nvSpPr>
          <p:cNvPr id="24" name="TextBox 23">
            <a:extLst>
              <a:ext uri="{FF2B5EF4-FFF2-40B4-BE49-F238E27FC236}">
                <a16:creationId xmlns:a16="http://schemas.microsoft.com/office/drawing/2014/main" id="{E42526E9-BCAE-4E07-4E47-EEEBBFFD6F59}"/>
              </a:ext>
            </a:extLst>
          </p:cNvPr>
          <p:cNvSpPr txBox="1"/>
          <p:nvPr/>
        </p:nvSpPr>
        <p:spPr>
          <a:xfrm>
            <a:off x="-22491" y="5513430"/>
            <a:ext cx="1254882" cy="307777"/>
          </a:xfrm>
          <a:prstGeom prst="rect">
            <a:avLst/>
          </a:prstGeom>
          <a:noFill/>
        </p:spPr>
        <p:txBody>
          <a:bodyPr wrap="square" rtlCol="0">
            <a:spAutoFit/>
          </a:bodyPr>
          <a:lstStyle>
            <a:defPPr>
              <a:defRPr lang="en-US"/>
            </a:defPPr>
            <a:lvl1pPr algn="ctr">
              <a:defRPr sz="1400" b="1">
                <a:solidFill>
                  <a:srgbClr val="10479B"/>
                </a:solidFill>
                <a:latin typeface="Optima" panose="02000503060000020004"/>
              </a:defRPr>
            </a:lvl1pPr>
          </a:lstStyle>
          <a:p>
            <a:r>
              <a:rPr lang="en-US"/>
              <a:t>NON-SAP</a:t>
            </a:r>
          </a:p>
        </p:txBody>
      </p:sp>
      <p:sp>
        <p:nvSpPr>
          <p:cNvPr id="25" name="Cylinder 24">
            <a:extLst>
              <a:ext uri="{FF2B5EF4-FFF2-40B4-BE49-F238E27FC236}">
                <a16:creationId xmlns:a16="http://schemas.microsoft.com/office/drawing/2014/main" id="{4D37D80F-5366-C433-0D66-35D25B41E920}"/>
              </a:ext>
            </a:extLst>
          </p:cNvPr>
          <p:cNvSpPr/>
          <p:nvPr/>
        </p:nvSpPr>
        <p:spPr>
          <a:xfrm>
            <a:off x="11008776" y="2686702"/>
            <a:ext cx="431321" cy="483079"/>
          </a:xfrm>
          <a:prstGeom prst="can">
            <a:avLst/>
          </a:prstGeom>
          <a:solidFill>
            <a:srgbClr val="26B4E9"/>
          </a:solidFill>
          <a:ln w="9525" cap="flat" cmpd="sng" algn="ctr">
            <a:noFill/>
            <a:prstDash val="solid"/>
          </a:ln>
          <a:effectLst/>
        </p:spPr>
        <p:txBody>
          <a:bodyPr lIns="36000" tIns="0" rIns="36000" bIns="0" rtlCol="0" anchor="ctr"/>
          <a:lstStyle/>
          <a:p>
            <a:pPr algn="ctr"/>
            <a:endParaRPr lang="en-US" sz="1200" kern="0">
              <a:solidFill>
                <a:prstClr val="black"/>
              </a:solidFill>
              <a:highlight>
                <a:srgbClr val="21CBF9"/>
              </a:highlight>
              <a:latin typeface="Optima" panose="02000503060000020004"/>
              <a:cs typeface="Arial"/>
            </a:endParaRPr>
          </a:p>
        </p:txBody>
      </p:sp>
      <p:sp>
        <p:nvSpPr>
          <p:cNvPr id="26" name="TextBox 25">
            <a:extLst>
              <a:ext uri="{FF2B5EF4-FFF2-40B4-BE49-F238E27FC236}">
                <a16:creationId xmlns:a16="http://schemas.microsoft.com/office/drawing/2014/main" id="{FF3E86AE-E2C1-63DD-44A8-83E23EE508AB}"/>
              </a:ext>
            </a:extLst>
          </p:cNvPr>
          <p:cNvSpPr txBox="1"/>
          <p:nvPr/>
        </p:nvSpPr>
        <p:spPr>
          <a:xfrm>
            <a:off x="10590804" y="3175106"/>
            <a:ext cx="1254882" cy="523220"/>
          </a:xfrm>
          <a:prstGeom prst="rect">
            <a:avLst/>
          </a:prstGeom>
          <a:noFill/>
        </p:spPr>
        <p:txBody>
          <a:bodyPr wrap="square" rtlCol="0">
            <a:spAutoFit/>
          </a:bodyPr>
          <a:lstStyle>
            <a:defPPr>
              <a:defRPr lang="en-US"/>
            </a:defPPr>
            <a:lvl1pPr algn="ctr">
              <a:defRPr sz="1400" b="1">
                <a:solidFill>
                  <a:srgbClr val="10479B"/>
                </a:solidFill>
                <a:latin typeface="Optima" panose="02000503060000020004"/>
              </a:defRPr>
            </a:lvl1pPr>
          </a:lstStyle>
          <a:p>
            <a:r>
              <a:rPr lang="en-US"/>
              <a:t>SAP S/4HANA CLOUD</a:t>
            </a:r>
          </a:p>
        </p:txBody>
      </p:sp>
      <p:sp>
        <p:nvSpPr>
          <p:cNvPr id="32" name="Cylinder 31">
            <a:extLst>
              <a:ext uri="{FF2B5EF4-FFF2-40B4-BE49-F238E27FC236}">
                <a16:creationId xmlns:a16="http://schemas.microsoft.com/office/drawing/2014/main" id="{47B65B19-E8A4-D8CF-325F-735A06F2C335}"/>
              </a:ext>
            </a:extLst>
          </p:cNvPr>
          <p:cNvSpPr/>
          <p:nvPr/>
        </p:nvSpPr>
        <p:spPr>
          <a:xfrm>
            <a:off x="11026266" y="4353106"/>
            <a:ext cx="431321" cy="483079"/>
          </a:xfrm>
          <a:prstGeom prst="can">
            <a:avLst/>
          </a:prstGeom>
          <a:solidFill>
            <a:srgbClr val="26B4E9"/>
          </a:solidFill>
          <a:ln w="9525" cap="flat" cmpd="sng" algn="ctr">
            <a:noFill/>
            <a:prstDash val="solid"/>
          </a:ln>
          <a:effectLst/>
        </p:spPr>
        <p:txBody>
          <a:bodyPr lIns="36000" tIns="0" rIns="36000" bIns="0" rtlCol="0" anchor="ctr"/>
          <a:lstStyle/>
          <a:p>
            <a:pPr algn="ctr"/>
            <a:endParaRPr lang="en-US" sz="1200" kern="0">
              <a:solidFill>
                <a:prstClr val="black"/>
              </a:solidFill>
              <a:highlight>
                <a:srgbClr val="21CBF9"/>
              </a:highlight>
              <a:latin typeface="Optima" panose="02000503060000020004"/>
              <a:cs typeface="Arial"/>
            </a:endParaRPr>
          </a:p>
        </p:txBody>
      </p:sp>
      <p:sp>
        <p:nvSpPr>
          <p:cNvPr id="51" name="TextBox 50">
            <a:extLst>
              <a:ext uri="{FF2B5EF4-FFF2-40B4-BE49-F238E27FC236}">
                <a16:creationId xmlns:a16="http://schemas.microsoft.com/office/drawing/2014/main" id="{E6726156-FC04-93C5-4AC3-53EA9CCFD68B}"/>
              </a:ext>
            </a:extLst>
          </p:cNvPr>
          <p:cNvSpPr txBox="1"/>
          <p:nvPr/>
        </p:nvSpPr>
        <p:spPr>
          <a:xfrm>
            <a:off x="10608294" y="4841510"/>
            <a:ext cx="1254882" cy="523220"/>
          </a:xfrm>
          <a:prstGeom prst="rect">
            <a:avLst/>
          </a:prstGeom>
          <a:noFill/>
        </p:spPr>
        <p:txBody>
          <a:bodyPr wrap="square" rtlCol="0">
            <a:spAutoFit/>
          </a:bodyPr>
          <a:lstStyle>
            <a:defPPr>
              <a:defRPr lang="en-US"/>
            </a:defPPr>
            <a:lvl1pPr algn="ctr">
              <a:defRPr sz="1400" b="1">
                <a:solidFill>
                  <a:srgbClr val="10479B"/>
                </a:solidFill>
                <a:latin typeface="Optima" panose="02000503060000020004"/>
              </a:defRPr>
            </a:lvl1pPr>
          </a:lstStyle>
          <a:p>
            <a:r>
              <a:rPr lang="en-US"/>
              <a:t>SAP S/4HANA On-premise</a:t>
            </a:r>
          </a:p>
        </p:txBody>
      </p:sp>
      <p:cxnSp>
        <p:nvCxnSpPr>
          <p:cNvPr id="5" name="Straight Arrow Connector 19">
            <a:extLst>
              <a:ext uri="{FF2B5EF4-FFF2-40B4-BE49-F238E27FC236}">
                <a16:creationId xmlns:a16="http://schemas.microsoft.com/office/drawing/2014/main" id="{CAD0E53C-141C-25BC-C760-3EEE4F20EC86}"/>
              </a:ext>
            </a:extLst>
          </p:cNvPr>
          <p:cNvCxnSpPr>
            <a:cxnSpLocks noChangeShapeType="1"/>
          </p:cNvCxnSpPr>
          <p:nvPr/>
        </p:nvCxnSpPr>
        <p:spPr bwMode="auto">
          <a:xfrm>
            <a:off x="1356395" y="6415713"/>
            <a:ext cx="7510797" cy="0"/>
          </a:xfrm>
          <a:prstGeom prst="straightConnector1">
            <a:avLst/>
          </a:prstGeom>
          <a:noFill/>
          <a:ln w="22225" algn="ctr">
            <a:solidFill>
              <a:schemeClr val="accent1"/>
            </a:solidFill>
            <a:round/>
            <a:headEnd type="arrow"/>
            <a:tailEnd type="arrow" w="med" len="med"/>
          </a:ln>
          <a:extLst>
            <a:ext uri="{909E8E84-426E-40DD-AFC4-6F175D3DCCD1}">
              <a14:hiddenFill xmlns:a14="http://schemas.microsoft.com/office/drawing/2010/main">
                <a:noFill/>
              </a14:hiddenFill>
            </a:ext>
          </a:extLst>
        </p:spPr>
      </p:cxnSp>
      <p:sp>
        <p:nvSpPr>
          <p:cNvPr id="53" name="TextBox 52">
            <a:extLst>
              <a:ext uri="{FF2B5EF4-FFF2-40B4-BE49-F238E27FC236}">
                <a16:creationId xmlns:a16="http://schemas.microsoft.com/office/drawing/2014/main" id="{DD7E5B79-FC60-A031-51D0-CD051495C826}"/>
              </a:ext>
            </a:extLst>
          </p:cNvPr>
          <p:cNvSpPr txBox="1"/>
          <p:nvPr/>
        </p:nvSpPr>
        <p:spPr>
          <a:xfrm>
            <a:off x="3739165" y="5815881"/>
            <a:ext cx="3046927" cy="584775"/>
          </a:xfrm>
          <a:prstGeom prst="rect">
            <a:avLst/>
          </a:prstGeom>
          <a:noFill/>
        </p:spPr>
        <p:txBody>
          <a:bodyPr wrap="square" rtlCol="0">
            <a:spAutoFit/>
          </a:bodyPr>
          <a:lstStyle/>
          <a:p>
            <a:pPr algn="ctr"/>
            <a:r>
              <a:rPr lang="en-US" sz="1600" b="1">
                <a:solidFill>
                  <a:srgbClr val="10479B"/>
                </a:solidFill>
                <a:latin typeface="Optima" panose="02000503060000020004"/>
              </a:rPr>
              <a:t> </a:t>
            </a:r>
          </a:p>
          <a:p>
            <a:pPr algn="ctr"/>
            <a:r>
              <a:rPr lang="en-US" sz="1600" b="1">
                <a:solidFill>
                  <a:srgbClr val="10479B"/>
                </a:solidFill>
                <a:latin typeface="Optima" panose="02000503060000020004"/>
              </a:rPr>
              <a:t>PiLog</a:t>
            </a:r>
          </a:p>
        </p:txBody>
      </p:sp>
      <p:pic>
        <p:nvPicPr>
          <p:cNvPr id="52" name="Graphic 20">
            <a:extLst>
              <a:ext uri="{FF2B5EF4-FFF2-40B4-BE49-F238E27FC236}">
                <a16:creationId xmlns:a16="http://schemas.microsoft.com/office/drawing/2014/main" id="{4446F7C3-1B40-EA63-21AC-468A8E268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5483" y="1491019"/>
            <a:ext cx="711017" cy="352270"/>
          </a:xfrm>
          <a:prstGeom prst="rect">
            <a:avLst/>
          </a:prstGeom>
        </p:spPr>
      </p:pic>
    </p:spTree>
    <p:extLst>
      <p:ext uri="{BB962C8B-B14F-4D97-AF65-F5344CB8AC3E}">
        <p14:creationId xmlns:p14="http://schemas.microsoft.com/office/powerpoint/2010/main" val="83145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0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0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0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0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20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2000"/>
                                        <p:tgtEl>
                                          <p:spTgt spid="47"/>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2000"/>
                                        <p:tgtEl>
                                          <p:spTgt spid="48"/>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20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2000"/>
                                        <p:tgtEl>
                                          <p:spTgt spid="50"/>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7288B-3DAC-02D6-0C46-964A7999537E}"/>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FE3F2278-0947-0EA5-63D2-CB526413A0B9}"/>
              </a:ext>
            </a:extLst>
          </p:cNvPr>
          <p:cNvSpPr txBox="1">
            <a:spLocks/>
          </p:cNvSpPr>
          <p:nvPr/>
        </p:nvSpPr>
        <p:spPr>
          <a:xfrm>
            <a:off x="382652" y="68663"/>
            <a:ext cx="1058495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Spare Parts Life Cycle Management – A Lifeline for Operational Excellence</a:t>
            </a:r>
          </a:p>
        </p:txBody>
      </p:sp>
      <p:graphicFrame>
        <p:nvGraphicFramePr>
          <p:cNvPr id="33" name="Diagram 32">
            <a:extLst>
              <a:ext uri="{FF2B5EF4-FFF2-40B4-BE49-F238E27FC236}">
                <a16:creationId xmlns:a16="http://schemas.microsoft.com/office/drawing/2014/main" id="{EFE80A2F-E49E-6C09-2E1D-0621254C4755}"/>
              </a:ext>
            </a:extLst>
          </p:cNvPr>
          <p:cNvGraphicFramePr/>
          <p:nvPr>
            <p:extLst>
              <p:ext uri="{D42A27DB-BD31-4B8C-83A1-F6EECF244321}">
                <p14:modId xmlns:p14="http://schemas.microsoft.com/office/powerpoint/2010/main" val="2257893429"/>
              </p:ext>
            </p:extLst>
          </p:nvPr>
        </p:nvGraphicFramePr>
        <p:xfrm>
          <a:off x="439041" y="570313"/>
          <a:ext cx="11313918" cy="1128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TextBox 33">
            <a:extLst>
              <a:ext uri="{FF2B5EF4-FFF2-40B4-BE49-F238E27FC236}">
                <a16:creationId xmlns:a16="http://schemas.microsoft.com/office/drawing/2014/main" id="{37D92814-C124-FBAA-9651-D0D3EE190257}"/>
              </a:ext>
            </a:extLst>
          </p:cNvPr>
          <p:cNvSpPr txBox="1"/>
          <p:nvPr/>
        </p:nvSpPr>
        <p:spPr>
          <a:xfrm>
            <a:off x="462536" y="1704562"/>
            <a:ext cx="1790700"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Equipment Design</a:t>
            </a:r>
          </a:p>
        </p:txBody>
      </p:sp>
      <p:pic>
        <p:nvPicPr>
          <p:cNvPr id="35" name="Picture 34">
            <a:extLst>
              <a:ext uri="{FF2B5EF4-FFF2-40B4-BE49-F238E27FC236}">
                <a16:creationId xmlns:a16="http://schemas.microsoft.com/office/drawing/2014/main" id="{9BF34D31-6B99-75FC-BCAB-FFCB2FC29B3F}"/>
              </a:ext>
            </a:extLst>
          </p:cNvPr>
          <p:cNvPicPr>
            <a:picLocks noChangeAspect="1"/>
          </p:cNvPicPr>
          <p:nvPr/>
        </p:nvPicPr>
        <p:blipFill>
          <a:blip r:embed="rId8"/>
          <a:stretch>
            <a:fillRect/>
          </a:stretch>
        </p:blipFill>
        <p:spPr>
          <a:xfrm>
            <a:off x="2403118" y="2056504"/>
            <a:ext cx="1614488" cy="1295400"/>
          </a:xfrm>
          <a:prstGeom prst="rect">
            <a:avLst/>
          </a:prstGeom>
        </p:spPr>
      </p:pic>
      <p:sp>
        <p:nvSpPr>
          <p:cNvPr id="36" name="TextBox 35">
            <a:extLst>
              <a:ext uri="{FF2B5EF4-FFF2-40B4-BE49-F238E27FC236}">
                <a16:creationId xmlns:a16="http://schemas.microsoft.com/office/drawing/2014/main" id="{097E2CA4-0E81-C2A5-5020-66D290DFF245}"/>
              </a:ext>
            </a:extLst>
          </p:cNvPr>
          <p:cNvSpPr txBox="1"/>
          <p:nvPr/>
        </p:nvSpPr>
        <p:spPr>
          <a:xfrm>
            <a:off x="2276506" y="1721579"/>
            <a:ext cx="1790700"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Commissioning &amp; Startup</a:t>
            </a:r>
          </a:p>
        </p:txBody>
      </p:sp>
      <p:sp>
        <p:nvSpPr>
          <p:cNvPr id="37" name="TextBox 36">
            <a:extLst>
              <a:ext uri="{FF2B5EF4-FFF2-40B4-BE49-F238E27FC236}">
                <a16:creationId xmlns:a16="http://schemas.microsoft.com/office/drawing/2014/main" id="{6B6E7026-C41D-1936-600D-A2752FAE6D9E}"/>
              </a:ext>
            </a:extLst>
          </p:cNvPr>
          <p:cNvSpPr txBox="1"/>
          <p:nvPr/>
        </p:nvSpPr>
        <p:spPr>
          <a:xfrm>
            <a:off x="426536" y="3673744"/>
            <a:ext cx="1790700"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Spare Parts Data Package</a:t>
            </a:r>
          </a:p>
        </p:txBody>
      </p:sp>
      <p:sp>
        <p:nvSpPr>
          <p:cNvPr id="38" name="TextBox 37">
            <a:extLst>
              <a:ext uri="{FF2B5EF4-FFF2-40B4-BE49-F238E27FC236}">
                <a16:creationId xmlns:a16="http://schemas.microsoft.com/office/drawing/2014/main" id="{F6D7B400-44C7-EFE2-AF43-A54B599010B6}"/>
              </a:ext>
            </a:extLst>
          </p:cNvPr>
          <p:cNvSpPr txBox="1"/>
          <p:nvPr/>
        </p:nvSpPr>
        <p:spPr>
          <a:xfrm>
            <a:off x="2395254" y="3676693"/>
            <a:ext cx="1790700"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Availability of Spare Parts</a:t>
            </a:r>
          </a:p>
        </p:txBody>
      </p:sp>
      <p:pic>
        <p:nvPicPr>
          <p:cNvPr id="39" name="Picture 38">
            <a:extLst>
              <a:ext uri="{FF2B5EF4-FFF2-40B4-BE49-F238E27FC236}">
                <a16:creationId xmlns:a16="http://schemas.microsoft.com/office/drawing/2014/main" id="{B4E1BBF1-32FF-248F-059A-3D902027FD23}"/>
              </a:ext>
            </a:extLst>
          </p:cNvPr>
          <p:cNvPicPr>
            <a:picLocks noChangeAspect="1"/>
          </p:cNvPicPr>
          <p:nvPr/>
        </p:nvPicPr>
        <p:blipFill>
          <a:blip r:embed="rId9"/>
          <a:stretch>
            <a:fillRect/>
          </a:stretch>
        </p:blipFill>
        <p:spPr>
          <a:xfrm>
            <a:off x="747195" y="2116378"/>
            <a:ext cx="1221381" cy="1234952"/>
          </a:xfrm>
          <a:prstGeom prst="rect">
            <a:avLst/>
          </a:prstGeom>
        </p:spPr>
      </p:pic>
      <p:pic>
        <p:nvPicPr>
          <p:cNvPr id="40" name="Picture 39">
            <a:extLst>
              <a:ext uri="{FF2B5EF4-FFF2-40B4-BE49-F238E27FC236}">
                <a16:creationId xmlns:a16="http://schemas.microsoft.com/office/drawing/2014/main" id="{CA1B3D67-5869-DEA6-69A3-35A9AD5623D6}"/>
              </a:ext>
            </a:extLst>
          </p:cNvPr>
          <p:cNvPicPr>
            <a:picLocks noChangeAspect="1"/>
          </p:cNvPicPr>
          <p:nvPr/>
        </p:nvPicPr>
        <p:blipFill>
          <a:blip r:embed="rId10"/>
          <a:stretch>
            <a:fillRect/>
          </a:stretch>
        </p:blipFill>
        <p:spPr>
          <a:xfrm>
            <a:off x="6096000" y="4884627"/>
            <a:ext cx="1745493" cy="1228725"/>
          </a:xfrm>
          <a:prstGeom prst="rect">
            <a:avLst/>
          </a:prstGeom>
        </p:spPr>
      </p:pic>
      <p:sp>
        <p:nvSpPr>
          <p:cNvPr id="41" name="TextBox 40">
            <a:extLst>
              <a:ext uri="{FF2B5EF4-FFF2-40B4-BE49-F238E27FC236}">
                <a16:creationId xmlns:a16="http://schemas.microsoft.com/office/drawing/2014/main" id="{3062EDBE-59FE-5218-B7BA-586E9D33B29F}"/>
              </a:ext>
            </a:extLst>
          </p:cNvPr>
          <p:cNvSpPr txBox="1"/>
          <p:nvPr/>
        </p:nvSpPr>
        <p:spPr>
          <a:xfrm>
            <a:off x="6073396" y="4681147"/>
            <a:ext cx="1790700"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SMART Inventory</a:t>
            </a:r>
          </a:p>
        </p:txBody>
      </p:sp>
      <p:pic>
        <p:nvPicPr>
          <p:cNvPr id="42" name="Picture 41">
            <a:extLst>
              <a:ext uri="{FF2B5EF4-FFF2-40B4-BE49-F238E27FC236}">
                <a16:creationId xmlns:a16="http://schemas.microsoft.com/office/drawing/2014/main" id="{26157D98-7D07-AEF7-FEEB-4791A8109EC9}"/>
              </a:ext>
            </a:extLst>
          </p:cNvPr>
          <p:cNvPicPr>
            <a:picLocks noChangeAspect="1"/>
          </p:cNvPicPr>
          <p:nvPr/>
        </p:nvPicPr>
        <p:blipFill>
          <a:blip r:embed="rId11"/>
          <a:stretch>
            <a:fillRect/>
          </a:stretch>
        </p:blipFill>
        <p:spPr>
          <a:xfrm>
            <a:off x="2345989" y="3926864"/>
            <a:ext cx="1769625" cy="1915525"/>
          </a:xfrm>
          <a:prstGeom prst="rect">
            <a:avLst/>
          </a:prstGeom>
        </p:spPr>
      </p:pic>
      <p:sp>
        <p:nvSpPr>
          <p:cNvPr id="43" name="TextBox 42">
            <a:extLst>
              <a:ext uri="{FF2B5EF4-FFF2-40B4-BE49-F238E27FC236}">
                <a16:creationId xmlns:a16="http://schemas.microsoft.com/office/drawing/2014/main" id="{A56BB240-6940-7376-D801-E25FE32D6E45}"/>
              </a:ext>
            </a:extLst>
          </p:cNvPr>
          <p:cNvSpPr txBox="1"/>
          <p:nvPr/>
        </p:nvSpPr>
        <p:spPr>
          <a:xfrm>
            <a:off x="2217236" y="5881978"/>
            <a:ext cx="2111867" cy="630942"/>
          </a:xfrm>
          <a:prstGeom prst="rect">
            <a:avLst/>
          </a:prstGeom>
          <a:noFill/>
        </p:spPr>
        <p:txBody>
          <a:bodyPr wrap="square" lIns="0" tIns="0" rIns="0" bIns="0" rtlCol="0">
            <a:spAutoFit/>
          </a:bodyPr>
          <a:lstStyle/>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Start up Spares</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Capital &amp; Two-Year Warranty Spares</a:t>
            </a:r>
          </a:p>
        </p:txBody>
      </p:sp>
      <p:pic>
        <p:nvPicPr>
          <p:cNvPr id="44" name="Picture 43">
            <a:extLst>
              <a:ext uri="{FF2B5EF4-FFF2-40B4-BE49-F238E27FC236}">
                <a16:creationId xmlns:a16="http://schemas.microsoft.com/office/drawing/2014/main" id="{A2039213-9471-1CE0-320D-C8D367D38FC7}"/>
              </a:ext>
            </a:extLst>
          </p:cNvPr>
          <p:cNvPicPr>
            <a:picLocks noChangeAspect="1"/>
          </p:cNvPicPr>
          <p:nvPr/>
        </p:nvPicPr>
        <p:blipFill>
          <a:blip r:embed="rId12"/>
          <a:stretch>
            <a:fillRect/>
          </a:stretch>
        </p:blipFill>
        <p:spPr>
          <a:xfrm>
            <a:off x="649168" y="4092818"/>
            <a:ext cx="1319408" cy="1328263"/>
          </a:xfrm>
          <a:prstGeom prst="rect">
            <a:avLst/>
          </a:prstGeom>
        </p:spPr>
      </p:pic>
      <p:sp>
        <p:nvSpPr>
          <p:cNvPr id="45" name="TextBox 44">
            <a:extLst>
              <a:ext uri="{FF2B5EF4-FFF2-40B4-BE49-F238E27FC236}">
                <a16:creationId xmlns:a16="http://schemas.microsoft.com/office/drawing/2014/main" id="{AE725445-1881-42B0-02F8-CBE525E86D47}"/>
              </a:ext>
            </a:extLst>
          </p:cNvPr>
          <p:cNvSpPr txBox="1"/>
          <p:nvPr/>
        </p:nvSpPr>
        <p:spPr>
          <a:xfrm>
            <a:off x="462536" y="5618215"/>
            <a:ext cx="2111867" cy="184666"/>
          </a:xfrm>
          <a:prstGeom prst="rect">
            <a:avLst/>
          </a:prstGeom>
          <a:noFill/>
        </p:spPr>
        <p:txBody>
          <a:bodyPr wrap="square" lIns="0" tIns="0" rIns="0" bIns="0" rtlCol="0">
            <a:spAutoFit/>
          </a:bodyPr>
          <a:lstStyle/>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Entire Spares List</a:t>
            </a:r>
          </a:p>
        </p:txBody>
      </p:sp>
      <p:pic>
        <p:nvPicPr>
          <p:cNvPr id="46" name="Picture 45">
            <a:extLst>
              <a:ext uri="{FF2B5EF4-FFF2-40B4-BE49-F238E27FC236}">
                <a16:creationId xmlns:a16="http://schemas.microsoft.com/office/drawing/2014/main" id="{DBB7E449-01A9-3E6E-58BE-015014D0ACA4}"/>
              </a:ext>
            </a:extLst>
          </p:cNvPr>
          <p:cNvPicPr>
            <a:picLocks noChangeAspect="1"/>
          </p:cNvPicPr>
          <p:nvPr/>
        </p:nvPicPr>
        <p:blipFill>
          <a:blip r:embed="rId13"/>
          <a:stretch>
            <a:fillRect/>
          </a:stretch>
        </p:blipFill>
        <p:spPr>
          <a:xfrm>
            <a:off x="4158286" y="2162680"/>
            <a:ext cx="1790700" cy="1116138"/>
          </a:xfrm>
          <a:prstGeom prst="rect">
            <a:avLst/>
          </a:prstGeom>
        </p:spPr>
      </p:pic>
      <p:sp>
        <p:nvSpPr>
          <p:cNvPr id="47" name="TextBox 46">
            <a:extLst>
              <a:ext uri="{FF2B5EF4-FFF2-40B4-BE49-F238E27FC236}">
                <a16:creationId xmlns:a16="http://schemas.microsoft.com/office/drawing/2014/main" id="{EC63278B-0139-719E-48FC-009656C74740}"/>
              </a:ext>
            </a:extLst>
          </p:cNvPr>
          <p:cNvSpPr txBox="1"/>
          <p:nvPr/>
        </p:nvSpPr>
        <p:spPr>
          <a:xfrm>
            <a:off x="4115614" y="1718796"/>
            <a:ext cx="1790700" cy="36933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Spare Part Interchangeability Records</a:t>
            </a:r>
          </a:p>
        </p:txBody>
      </p:sp>
      <p:pic>
        <p:nvPicPr>
          <p:cNvPr id="48" name="Picture 47">
            <a:extLst>
              <a:ext uri="{FF2B5EF4-FFF2-40B4-BE49-F238E27FC236}">
                <a16:creationId xmlns:a16="http://schemas.microsoft.com/office/drawing/2014/main" id="{2B75E844-9602-E848-7B3D-DBA9D0E7F028}"/>
              </a:ext>
            </a:extLst>
          </p:cNvPr>
          <p:cNvPicPr>
            <a:picLocks noChangeAspect="1"/>
          </p:cNvPicPr>
          <p:nvPr/>
        </p:nvPicPr>
        <p:blipFill>
          <a:blip r:embed="rId14"/>
          <a:stretch>
            <a:fillRect/>
          </a:stretch>
        </p:blipFill>
        <p:spPr>
          <a:xfrm>
            <a:off x="4391578" y="4075621"/>
            <a:ext cx="1383250" cy="1339797"/>
          </a:xfrm>
          <a:prstGeom prst="rect">
            <a:avLst/>
          </a:prstGeom>
        </p:spPr>
      </p:pic>
      <p:sp>
        <p:nvSpPr>
          <p:cNvPr id="49" name="TextBox 48">
            <a:extLst>
              <a:ext uri="{FF2B5EF4-FFF2-40B4-BE49-F238E27FC236}">
                <a16:creationId xmlns:a16="http://schemas.microsoft.com/office/drawing/2014/main" id="{28DB7B67-F259-C1D1-543D-B263E2DD94AC}"/>
              </a:ext>
            </a:extLst>
          </p:cNvPr>
          <p:cNvSpPr txBox="1"/>
          <p:nvPr/>
        </p:nvSpPr>
        <p:spPr>
          <a:xfrm>
            <a:off x="4158286" y="3673744"/>
            <a:ext cx="1790700"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Make or Buy Strategy</a:t>
            </a:r>
          </a:p>
        </p:txBody>
      </p:sp>
      <p:sp>
        <p:nvSpPr>
          <p:cNvPr id="50" name="TextBox 49">
            <a:extLst>
              <a:ext uri="{FF2B5EF4-FFF2-40B4-BE49-F238E27FC236}">
                <a16:creationId xmlns:a16="http://schemas.microsoft.com/office/drawing/2014/main" id="{F425D784-09A0-5C9B-6B20-6A0784BA66EE}"/>
              </a:ext>
            </a:extLst>
          </p:cNvPr>
          <p:cNvSpPr txBox="1"/>
          <p:nvPr/>
        </p:nvSpPr>
        <p:spPr>
          <a:xfrm>
            <a:off x="4276376" y="5564309"/>
            <a:ext cx="2111867" cy="707886"/>
          </a:xfrm>
          <a:prstGeom prst="rect">
            <a:avLst/>
          </a:prstGeom>
          <a:noFill/>
        </p:spPr>
        <p:txBody>
          <a:bodyPr wrap="square" lIns="0" tIns="0" rIns="0" bIns="0" rtlCol="0">
            <a:spAutoFit/>
          </a:bodyPr>
          <a:lstStyle/>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Cost Benefit Analysis</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Domestic Vs. Import</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Compliance &amp; Regulations</a:t>
            </a:r>
          </a:p>
        </p:txBody>
      </p:sp>
      <p:sp>
        <p:nvSpPr>
          <p:cNvPr id="51" name="TextBox 50">
            <a:extLst>
              <a:ext uri="{FF2B5EF4-FFF2-40B4-BE49-F238E27FC236}">
                <a16:creationId xmlns:a16="http://schemas.microsoft.com/office/drawing/2014/main" id="{6D390E03-4832-08E3-C4E5-A997D1BC6C53}"/>
              </a:ext>
            </a:extLst>
          </p:cNvPr>
          <p:cNvSpPr txBox="1"/>
          <p:nvPr/>
        </p:nvSpPr>
        <p:spPr>
          <a:xfrm>
            <a:off x="6073396" y="3351330"/>
            <a:ext cx="1790700"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Inventory Analytics</a:t>
            </a:r>
          </a:p>
        </p:txBody>
      </p:sp>
      <p:sp>
        <p:nvSpPr>
          <p:cNvPr id="52" name="TextBox 51">
            <a:extLst>
              <a:ext uri="{FF2B5EF4-FFF2-40B4-BE49-F238E27FC236}">
                <a16:creationId xmlns:a16="http://schemas.microsoft.com/office/drawing/2014/main" id="{EFD45C4A-1E1A-98CE-69EB-5EBEC672DDEC}"/>
              </a:ext>
            </a:extLst>
          </p:cNvPr>
          <p:cNvSpPr txBox="1"/>
          <p:nvPr/>
        </p:nvSpPr>
        <p:spPr>
          <a:xfrm>
            <a:off x="6013026" y="1743073"/>
            <a:ext cx="1790700" cy="184666"/>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Parts Planning</a:t>
            </a:r>
          </a:p>
        </p:txBody>
      </p:sp>
      <p:pic>
        <p:nvPicPr>
          <p:cNvPr id="53" name="Picture 52">
            <a:extLst>
              <a:ext uri="{FF2B5EF4-FFF2-40B4-BE49-F238E27FC236}">
                <a16:creationId xmlns:a16="http://schemas.microsoft.com/office/drawing/2014/main" id="{E7FFA25A-F68E-BCA4-CBB1-DE7FF73832BD}"/>
              </a:ext>
            </a:extLst>
          </p:cNvPr>
          <p:cNvPicPr>
            <a:picLocks noChangeAspect="1"/>
          </p:cNvPicPr>
          <p:nvPr/>
        </p:nvPicPr>
        <p:blipFill>
          <a:blip r:embed="rId15"/>
          <a:stretch>
            <a:fillRect/>
          </a:stretch>
        </p:blipFill>
        <p:spPr>
          <a:xfrm>
            <a:off x="6343048" y="2012097"/>
            <a:ext cx="1252032" cy="1197065"/>
          </a:xfrm>
          <a:prstGeom prst="rect">
            <a:avLst/>
          </a:prstGeom>
        </p:spPr>
      </p:pic>
      <p:pic>
        <p:nvPicPr>
          <p:cNvPr id="54" name="Picture 53">
            <a:extLst>
              <a:ext uri="{FF2B5EF4-FFF2-40B4-BE49-F238E27FC236}">
                <a16:creationId xmlns:a16="http://schemas.microsoft.com/office/drawing/2014/main" id="{A0633A68-991D-8980-78A6-FE697C91A254}"/>
              </a:ext>
            </a:extLst>
          </p:cNvPr>
          <p:cNvPicPr>
            <a:picLocks noChangeAspect="1"/>
          </p:cNvPicPr>
          <p:nvPr/>
        </p:nvPicPr>
        <p:blipFill>
          <a:blip r:embed="rId16"/>
          <a:stretch>
            <a:fillRect/>
          </a:stretch>
        </p:blipFill>
        <p:spPr>
          <a:xfrm>
            <a:off x="6071868" y="3590221"/>
            <a:ext cx="1769625" cy="1045540"/>
          </a:xfrm>
          <a:prstGeom prst="rect">
            <a:avLst/>
          </a:prstGeom>
        </p:spPr>
      </p:pic>
      <p:pic>
        <p:nvPicPr>
          <p:cNvPr id="55" name="Picture 54">
            <a:extLst>
              <a:ext uri="{FF2B5EF4-FFF2-40B4-BE49-F238E27FC236}">
                <a16:creationId xmlns:a16="http://schemas.microsoft.com/office/drawing/2014/main" id="{D4A14063-633F-103D-10F8-D0E30C3E47E4}"/>
              </a:ext>
            </a:extLst>
          </p:cNvPr>
          <p:cNvPicPr>
            <a:picLocks noChangeAspect="1"/>
          </p:cNvPicPr>
          <p:nvPr/>
        </p:nvPicPr>
        <p:blipFill>
          <a:blip r:embed="rId17"/>
          <a:stretch>
            <a:fillRect/>
          </a:stretch>
        </p:blipFill>
        <p:spPr>
          <a:xfrm>
            <a:off x="7605146" y="2231484"/>
            <a:ext cx="2169108" cy="1295401"/>
          </a:xfrm>
          <a:prstGeom prst="rect">
            <a:avLst/>
          </a:prstGeom>
        </p:spPr>
      </p:pic>
      <p:sp>
        <p:nvSpPr>
          <p:cNvPr id="56" name="TextBox 55">
            <a:extLst>
              <a:ext uri="{FF2B5EF4-FFF2-40B4-BE49-F238E27FC236}">
                <a16:creationId xmlns:a16="http://schemas.microsoft.com/office/drawing/2014/main" id="{55C6D95F-6E86-3D68-0BE7-E2E00705AD3F}"/>
              </a:ext>
            </a:extLst>
          </p:cNvPr>
          <p:cNvSpPr txBox="1"/>
          <p:nvPr/>
        </p:nvSpPr>
        <p:spPr>
          <a:xfrm>
            <a:off x="7789377" y="1743073"/>
            <a:ext cx="1790700" cy="36933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Multienterprise Supply Chain Business Networks</a:t>
            </a:r>
          </a:p>
        </p:txBody>
      </p:sp>
      <p:sp>
        <p:nvSpPr>
          <p:cNvPr id="57" name="TextBox 56">
            <a:extLst>
              <a:ext uri="{FF2B5EF4-FFF2-40B4-BE49-F238E27FC236}">
                <a16:creationId xmlns:a16="http://schemas.microsoft.com/office/drawing/2014/main" id="{C6BA8DAF-C324-3889-CB8E-577D417DDCD0}"/>
              </a:ext>
            </a:extLst>
          </p:cNvPr>
          <p:cNvSpPr txBox="1"/>
          <p:nvPr/>
        </p:nvSpPr>
        <p:spPr>
          <a:xfrm>
            <a:off x="7964376" y="3676693"/>
            <a:ext cx="1763032" cy="1600438"/>
          </a:xfrm>
          <a:prstGeom prst="rect">
            <a:avLst/>
          </a:prstGeom>
          <a:noFill/>
        </p:spPr>
        <p:txBody>
          <a:bodyPr wrap="square" lIns="0" tIns="0" rIns="0" bIns="0" rtlCol="0">
            <a:spAutoFit/>
          </a:bodyPr>
          <a:lstStyle/>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Central demand aggregation &amp; planning</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Inventory Colloboration</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SME Colloboration</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Inventory Cost reduction</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Better Supplier Management</a:t>
            </a:r>
          </a:p>
        </p:txBody>
      </p:sp>
      <p:pic>
        <p:nvPicPr>
          <p:cNvPr id="58" name="Picture 57" descr="ALM_Webniar_Images-23">
            <a:extLst>
              <a:ext uri="{FF2B5EF4-FFF2-40B4-BE49-F238E27FC236}">
                <a16:creationId xmlns:a16="http://schemas.microsoft.com/office/drawing/2014/main" id="{6B5FD8EC-5EF3-939F-FF6A-63648859AA04}"/>
              </a:ext>
            </a:extLst>
          </p:cNvPr>
          <p:cNvPicPr>
            <a:picLocks noChangeAspect="1"/>
          </p:cNvPicPr>
          <p:nvPr/>
        </p:nvPicPr>
        <p:blipFill>
          <a:blip r:embed="rId18"/>
          <a:stretch>
            <a:fillRect/>
          </a:stretch>
        </p:blipFill>
        <p:spPr>
          <a:xfrm>
            <a:off x="9856669" y="2047581"/>
            <a:ext cx="1573508" cy="1470184"/>
          </a:xfrm>
          <a:prstGeom prst="rect">
            <a:avLst/>
          </a:prstGeom>
        </p:spPr>
      </p:pic>
      <p:sp>
        <p:nvSpPr>
          <p:cNvPr id="59" name="TextBox 58">
            <a:extLst>
              <a:ext uri="{FF2B5EF4-FFF2-40B4-BE49-F238E27FC236}">
                <a16:creationId xmlns:a16="http://schemas.microsoft.com/office/drawing/2014/main" id="{3784C521-8A57-C026-EAD3-0FCA30C880AA}"/>
              </a:ext>
            </a:extLst>
          </p:cNvPr>
          <p:cNvSpPr txBox="1"/>
          <p:nvPr/>
        </p:nvSpPr>
        <p:spPr>
          <a:xfrm>
            <a:off x="9653188" y="1712344"/>
            <a:ext cx="1790700" cy="36933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sng" strike="noStrike" kern="0" cap="none" spc="0" normalizeH="0" baseline="0" noProof="0">
                <a:ln>
                  <a:noFill/>
                </a:ln>
                <a:solidFill>
                  <a:srgbClr val="0070C0"/>
                </a:solidFill>
                <a:effectLst/>
                <a:uLnTx/>
                <a:uFillTx/>
                <a:latin typeface="Optima" panose="02000503060000020004"/>
                <a:ea typeface="Arial Unicode MS" pitchFamily="34" charset="-128"/>
                <a:cs typeface="Arial Unicode MS" pitchFamily="34" charset="-128"/>
              </a:rPr>
              <a:t>Asset Decommissioning &amp; Parts Disposal</a:t>
            </a:r>
          </a:p>
        </p:txBody>
      </p:sp>
      <p:sp>
        <p:nvSpPr>
          <p:cNvPr id="60" name="TextBox 59">
            <a:extLst>
              <a:ext uri="{FF2B5EF4-FFF2-40B4-BE49-F238E27FC236}">
                <a16:creationId xmlns:a16="http://schemas.microsoft.com/office/drawing/2014/main" id="{3D46A35A-F3EF-3A8B-AEFC-1D1A78F12477}"/>
              </a:ext>
            </a:extLst>
          </p:cNvPr>
          <p:cNvSpPr txBox="1"/>
          <p:nvPr/>
        </p:nvSpPr>
        <p:spPr>
          <a:xfrm>
            <a:off x="9762717" y="3673744"/>
            <a:ext cx="1763032" cy="1785104"/>
          </a:xfrm>
          <a:prstGeom prst="rect">
            <a:avLst/>
          </a:prstGeom>
          <a:noFill/>
        </p:spPr>
        <p:txBody>
          <a:bodyPr wrap="square" lIns="0" tIns="0" rIns="0" bIns="0" rtlCol="0">
            <a:spAutoFit/>
          </a:bodyPr>
          <a:lstStyle/>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Identification of decommissioned equipment / spare parts</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Resale avenues</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Scrapping</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Refurbish &amp; Reuse</a:t>
            </a:r>
          </a:p>
          <a:p>
            <a:pPr marL="171450" marR="0" lvl="0" indent="-171450" algn="l" defTabSz="1088776" rtl="0" eaLnBrk="1" fontAlgn="base" latinLnBrk="0" hangingPunct="1">
              <a:lnSpc>
                <a:spcPct val="100000"/>
              </a:lnSpc>
              <a:spcBef>
                <a:spcPts val="600"/>
              </a:spcBef>
              <a:spcAft>
                <a:spcPct val="0"/>
              </a:spcAft>
              <a:buClr>
                <a:srgbClr val="10479B"/>
              </a:buClr>
              <a:buSzPct val="80000"/>
              <a:buFont typeface="Wingdings" panose="05000000000000000000" pitchFamily="2" charset="2"/>
              <a:buChar char="ü"/>
              <a:tabLst/>
              <a:defRPr/>
            </a:pPr>
            <a:r>
              <a:rPr kumimoji="0" lang="en-US" sz="1200" b="0" i="0" u="none" strike="noStrike" kern="0" cap="none" spc="0" normalizeH="0" baseline="0" noProof="0">
                <a:ln>
                  <a:noFill/>
                </a:ln>
                <a:solidFill>
                  <a:srgbClr val="10479B"/>
                </a:solidFill>
                <a:effectLst/>
                <a:uLnTx/>
                <a:uFillTx/>
                <a:latin typeface="Optima" panose="02000503060000020004"/>
                <a:ea typeface="Arial Unicode MS" pitchFamily="34" charset="-128"/>
                <a:cs typeface="Arial Unicode MS" pitchFamily="34" charset="-128"/>
              </a:rPr>
              <a:t>Compliance &amp; Regulatory Requirements</a:t>
            </a:r>
          </a:p>
        </p:txBody>
      </p:sp>
      <p:sp>
        <p:nvSpPr>
          <p:cNvPr id="61" name="Date Placeholder 3">
            <a:extLst>
              <a:ext uri="{FF2B5EF4-FFF2-40B4-BE49-F238E27FC236}">
                <a16:creationId xmlns:a16="http://schemas.microsoft.com/office/drawing/2014/main" id="{24AF10E9-479A-DB4C-C2F5-A156F771816D}"/>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2" name="Slide Number Placeholder 5">
            <a:extLst>
              <a:ext uri="{FF2B5EF4-FFF2-40B4-BE49-F238E27FC236}">
                <a16:creationId xmlns:a16="http://schemas.microsoft.com/office/drawing/2014/main" id="{CBD530FC-61A3-6833-B38E-8A583D05648F}"/>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63" name="Footer Placeholder 4">
            <a:extLst>
              <a:ext uri="{FF2B5EF4-FFF2-40B4-BE49-F238E27FC236}">
                <a16:creationId xmlns:a16="http://schemas.microsoft.com/office/drawing/2014/main" id="{38908C21-7858-680E-7C98-C82FBADE26F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64" name="Footer Placeholder 4">
            <a:extLst>
              <a:ext uri="{FF2B5EF4-FFF2-40B4-BE49-F238E27FC236}">
                <a16:creationId xmlns:a16="http://schemas.microsoft.com/office/drawing/2014/main" id="{90241096-6B5F-9501-098E-606087A60AA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2" name="Graphic 1">
            <a:extLst>
              <a:ext uri="{FF2B5EF4-FFF2-40B4-BE49-F238E27FC236}">
                <a16:creationId xmlns:a16="http://schemas.microsoft.com/office/drawing/2014/main" id="{8AC52337-ECFF-8EB7-F70C-3E0C345E304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1467807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E7EE94-76C7-B342-DB78-476543ABDF8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5" name="Footer Placeholder 4">
            <a:extLst>
              <a:ext uri="{FF2B5EF4-FFF2-40B4-BE49-F238E27FC236}">
                <a16:creationId xmlns:a16="http://schemas.microsoft.com/office/drawing/2014/main" id="{2FC97088-A065-8333-BE10-23F56760A04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rPr>
              <a:t>www.piloggroup.com</a:t>
            </a:r>
          </a:p>
        </p:txBody>
      </p:sp>
      <p:sp>
        <p:nvSpPr>
          <p:cNvPr id="6" name="Slide Number Placeholder 5">
            <a:extLst>
              <a:ext uri="{FF2B5EF4-FFF2-40B4-BE49-F238E27FC236}">
                <a16:creationId xmlns:a16="http://schemas.microsoft.com/office/drawing/2014/main" id="{3A4B9985-2764-FDB6-2D29-94E19E780B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2" name="Rectangle 4">
            <a:extLst>
              <a:ext uri="{FF2B5EF4-FFF2-40B4-BE49-F238E27FC236}">
                <a16:creationId xmlns:a16="http://schemas.microsoft.com/office/drawing/2014/main" id="{EC20B401-95E5-9C6A-0DCB-3B80A1CF548A}"/>
              </a:ext>
            </a:extLst>
          </p:cNvPr>
          <p:cNvSpPr>
            <a:spLocks noChangeArrowheads="1"/>
          </p:cNvSpPr>
          <p:nvPr/>
        </p:nvSpPr>
        <p:spPr bwMode="auto">
          <a:xfrm>
            <a:off x="1700795" y="1051718"/>
            <a:ext cx="3382963" cy="288925"/>
          </a:xfrm>
          <a:prstGeom prst="rect">
            <a:avLst/>
          </a:prstGeom>
          <a:ln>
            <a:solidFill>
              <a:schemeClr val="bg1"/>
            </a:solidFill>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panose="02000503060000020004"/>
                <a:cs typeface="Times New Roman" pitchFamily="18" charset="0"/>
              </a:rPr>
              <a:t>Data Acquisition / Project Phase</a:t>
            </a:r>
          </a:p>
        </p:txBody>
      </p:sp>
      <p:sp>
        <p:nvSpPr>
          <p:cNvPr id="3" name="Rectangle 5">
            <a:extLst>
              <a:ext uri="{FF2B5EF4-FFF2-40B4-BE49-F238E27FC236}">
                <a16:creationId xmlns:a16="http://schemas.microsoft.com/office/drawing/2014/main" id="{127DB1EA-ADC8-CBC3-9553-468912D749D1}"/>
              </a:ext>
            </a:extLst>
          </p:cNvPr>
          <p:cNvSpPr>
            <a:spLocks noChangeArrowheads="1"/>
          </p:cNvSpPr>
          <p:nvPr/>
        </p:nvSpPr>
        <p:spPr bwMode="auto">
          <a:xfrm>
            <a:off x="5228220" y="1051718"/>
            <a:ext cx="4464050" cy="288925"/>
          </a:xfrm>
          <a:prstGeom prst="rect">
            <a:avLst/>
          </a:prstGeom>
          <a:ln>
            <a:solidFill>
              <a:schemeClr val="bg1"/>
            </a:solidFill>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panose="02000503060000020004"/>
                <a:cs typeface="Times New Roman" pitchFamily="18" charset="0"/>
              </a:rPr>
              <a:t>Data Management / Operational Phase</a:t>
            </a:r>
          </a:p>
        </p:txBody>
      </p:sp>
      <p:grpSp>
        <p:nvGrpSpPr>
          <p:cNvPr id="7" name="Group 6">
            <a:extLst>
              <a:ext uri="{FF2B5EF4-FFF2-40B4-BE49-F238E27FC236}">
                <a16:creationId xmlns:a16="http://schemas.microsoft.com/office/drawing/2014/main" id="{B965CCBD-0C53-8A05-90D2-E1BE7E941862}"/>
              </a:ext>
            </a:extLst>
          </p:cNvPr>
          <p:cNvGrpSpPr>
            <a:grpSpLocks/>
          </p:cNvGrpSpPr>
          <p:nvPr/>
        </p:nvGrpSpPr>
        <p:grpSpPr bwMode="auto">
          <a:xfrm>
            <a:off x="815843" y="686226"/>
            <a:ext cx="9372149" cy="5334365"/>
            <a:chOff x="104" y="845"/>
            <a:chExt cx="5452" cy="3175"/>
          </a:xfrm>
        </p:grpSpPr>
        <p:sp>
          <p:nvSpPr>
            <p:cNvPr id="8" name="Line 7">
              <a:extLst>
                <a:ext uri="{FF2B5EF4-FFF2-40B4-BE49-F238E27FC236}">
                  <a16:creationId xmlns:a16="http://schemas.microsoft.com/office/drawing/2014/main" id="{C3A80D52-52D3-4F4B-C384-FB7B0D126E18}"/>
                </a:ext>
              </a:extLst>
            </p:cNvPr>
            <p:cNvSpPr>
              <a:spLocks noChangeShapeType="1"/>
            </p:cNvSpPr>
            <p:nvPr/>
          </p:nvSpPr>
          <p:spPr bwMode="auto">
            <a:xfrm>
              <a:off x="340" y="845"/>
              <a:ext cx="0" cy="3175"/>
            </a:xfrm>
            <a:prstGeom prst="line">
              <a:avLst/>
            </a:prstGeom>
            <a:noFill/>
            <a:ln w="25400">
              <a:solidFill>
                <a:schemeClr val="tx1"/>
              </a:solidFill>
              <a:round/>
              <a:headEnd type="stealth"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9" name="Line 8">
              <a:extLst>
                <a:ext uri="{FF2B5EF4-FFF2-40B4-BE49-F238E27FC236}">
                  <a16:creationId xmlns:a16="http://schemas.microsoft.com/office/drawing/2014/main" id="{0E5E7AFA-8AC7-EE14-D3A6-E1939FE79551}"/>
                </a:ext>
              </a:extLst>
            </p:cNvPr>
            <p:cNvSpPr>
              <a:spLocks noChangeShapeType="1"/>
            </p:cNvSpPr>
            <p:nvPr/>
          </p:nvSpPr>
          <p:spPr bwMode="auto">
            <a:xfrm>
              <a:off x="249" y="3929"/>
              <a:ext cx="5307" cy="0"/>
            </a:xfrm>
            <a:prstGeom prst="line">
              <a:avLst/>
            </a:prstGeom>
            <a:noFill/>
            <a:ln w="25400">
              <a:solidFill>
                <a:schemeClr val="tx1"/>
              </a:solidFill>
              <a:round/>
              <a:headEnd/>
              <a:tailEnd type="stealth"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10" name="Text Box 9">
              <a:extLst>
                <a:ext uri="{FF2B5EF4-FFF2-40B4-BE49-F238E27FC236}">
                  <a16:creationId xmlns:a16="http://schemas.microsoft.com/office/drawing/2014/main" id="{475F60F2-22D8-2347-FFC5-5F5B0A41AE9F}"/>
                </a:ext>
              </a:extLst>
            </p:cNvPr>
            <p:cNvSpPr txBox="1">
              <a:spLocks noChangeArrowheads="1"/>
            </p:cNvSpPr>
            <p:nvPr/>
          </p:nvSpPr>
          <p:spPr bwMode="auto">
            <a:xfrm>
              <a:off x="5155" y="3702"/>
              <a:ext cx="325" cy="183"/>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panose="02000503060000020004"/>
                  <a:cs typeface="Times New Roman" pitchFamily="18" charset="0"/>
                </a:rPr>
                <a:t>Time</a:t>
              </a:r>
            </a:p>
          </p:txBody>
        </p:sp>
        <p:sp>
          <p:nvSpPr>
            <p:cNvPr id="11" name="Text Box 10">
              <a:extLst>
                <a:ext uri="{FF2B5EF4-FFF2-40B4-BE49-F238E27FC236}">
                  <a16:creationId xmlns:a16="http://schemas.microsoft.com/office/drawing/2014/main" id="{BC20E463-D6DC-0E91-7627-0C9C68A4E57E}"/>
                </a:ext>
              </a:extLst>
            </p:cNvPr>
            <p:cNvSpPr txBox="1">
              <a:spLocks noChangeArrowheads="1"/>
            </p:cNvSpPr>
            <p:nvPr/>
          </p:nvSpPr>
          <p:spPr bwMode="auto">
            <a:xfrm rot="16200000">
              <a:off x="-168" y="2426"/>
              <a:ext cx="723" cy="179"/>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algn="ctr">
                <a:defRPr sz="1400" b="1">
                  <a:solidFill>
                    <a:schemeClr val="lt1"/>
                  </a:solidFill>
                  <a:latin typeface="Optima" panose="02000503060000020004" pitchFamily="2" charset="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tima" panose="02000503060000020004"/>
                </a:rPr>
                <a:t>Level of Effort</a:t>
              </a:r>
            </a:p>
          </p:txBody>
        </p:sp>
      </p:grpSp>
      <p:sp>
        <p:nvSpPr>
          <p:cNvPr id="12" name="Text Box 11">
            <a:extLst>
              <a:ext uri="{FF2B5EF4-FFF2-40B4-BE49-F238E27FC236}">
                <a16:creationId xmlns:a16="http://schemas.microsoft.com/office/drawing/2014/main" id="{214F9657-F057-03F8-B00B-23C66AA725ED}"/>
              </a:ext>
            </a:extLst>
          </p:cNvPr>
          <p:cNvSpPr txBox="1">
            <a:spLocks noChangeArrowheads="1"/>
          </p:cNvSpPr>
          <p:nvPr/>
        </p:nvSpPr>
        <p:spPr bwMode="auto">
          <a:xfrm>
            <a:off x="5164720" y="1483518"/>
            <a:ext cx="742511"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Planning</a:t>
            </a:r>
          </a:p>
        </p:txBody>
      </p:sp>
      <p:sp>
        <p:nvSpPr>
          <p:cNvPr id="13" name="Text Box 12">
            <a:extLst>
              <a:ext uri="{FF2B5EF4-FFF2-40B4-BE49-F238E27FC236}">
                <a16:creationId xmlns:a16="http://schemas.microsoft.com/office/drawing/2014/main" id="{FB5C68DD-C9E5-A24B-E562-C5059720B140}"/>
              </a:ext>
            </a:extLst>
          </p:cNvPr>
          <p:cNvSpPr txBox="1">
            <a:spLocks noChangeArrowheads="1"/>
          </p:cNvSpPr>
          <p:nvPr/>
        </p:nvSpPr>
        <p:spPr bwMode="auto">
          <a:xfrm>
            <a:off x="8657220" y="3501231"/>
            <a:ext cx="918841"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Phase -Out</a:t>
            </a:r>
          </a:p>
        </p:txBody>
      </p:sp>
      <p:sp>
        <p:nvSpPr>
          <p:cNvPr id="14" name="Text Box 13">
            <a:extLst>
              <a:ext uri="{FF2B5EF4-FFF2-40B4-BE49-F238E27FC236}">
                <a16:creationId xmlns:a16="http://schemas.microsoft.com/office/drawing/2014/main" id="{08065A23-AB3A-6FB6-9DB0-1461A30EF7B7}"/>
              </a:ext>
            </a:extLst>
          </p:cNvPr>
          <p:cNvSpPr txBox="1">
            <a:spLocks noChangeArrowheads="1"/>
          </p:cNvSpPr>
          <p:nvPr/>
        </p:nvSpPr>
        <p:spPr bwMode="auto">
          <a:xfrm>
            <a:off x="6091820" y="2059781"/>
            <a:ext cx="1008063" cy="284162"/>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Requisition</a:t>
            </a:r>
          </a:p>
        </p:txBody>
      </p:sp>
      <p:sp>
        <p:nvSpPr>
          <p:cNvPr id="15" name="Text Box 14">
            <a:extLst>
              <a:ext uri="{FF2B5EF4-FFF2-40B4-BE49-F238E27FC236}">
                <a16:creationId xmlns:a16="http://schemas.microsoft.com/office/drawing/2014/main" id="{9C0AF531-4601-84B4-AA9C-35E3BA0A23D3}"/>
              </a:ext>
            </a:extLst>
          </p:cNvPr>
          <p:cNvSpPr txBox="1">
            <a:spLocks noChangeArrowheads="1"/>
          </p:cNvSpPr>
          <p:nvPr/>
        </p:nvSpPr>
        <p:spPr bwMode="auto">
          <a:xfrm>
            <a:off x="6596645" y="2347118"/>
            <a:ext cx="1016432"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Procurement</a:t>
            </a:r>
          </a:p>
        </p:txBody>
      </p:sp>
      <p:sp>
        <p:nvSpPr>
          <p:cNvPr id="16" name="Text Box 15">
            <a:extLst>
              <a:ext uri="{FF2B5EF4-FFF2-40B4-BE49-F238E27FC236}">
                <a16:creationId xmlns:a16="http://schemas.microsoft.com/office/drawing/2014/main" id="{BF8972BE-7F70-593C-9885-CA844E41918D}"/>
              </a:ext>
            </a:extLst>
          </p:cNvPr>
          <p:cNvSpPr txBox="1">
            <a:spLocks noChangeArrowheads="1"/>
          </p:cNvSpPr>
          <p:nvPr/>
        </p:nvSpPr>
        <p:spPr bwMode="auto">
          <a:xfrm>
            <a:off x="7820608" y="2924968"/>
            <a:ext cx="644728"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Issuing</a:t>
            </a:r>
          </a:p>
        </p:txBody>
      </p:sp>
      <p:sp>
        <p:nvSpPr>
          <p:cNvPr id="17" name="Text Box 16">
            <a:extLst>
              <a:ext uri="{FF2B5EF4-FFF2-40B4-BE49-F238E27FC236}">
                <a16:creationId xmlns:a16="http://schemas.microsoft.com/office/drawing/2014/main" id="{E9ECD61C-CCF3-BC74-757B-CCA15C75C906}"/>
              </a:ext>
            </a:extLst>
          </p:cNvPr>
          <p:cNvSpPr txBox="1">
            <a:spLocks noChangeArrowheads="1"/>
          </p:cNvSpPr>
          <p:nvPr/>
        </p:nvSpPr>
        <p:spPr bwMode="auto">
          <a:xfrm>
            <a:off x="5588583" y="1772443"/>
            <a:ext cx="828560"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Inventory</a:t>
            </a:r>
          </a:p>
        </p:txBody>
      </p:sp>
      <p:sp>
        <p:nvSpPr>
          <p:cNvPr id="18" name="Text Box 17">
            <a:extLst>
              <a:ext uri="{FF2B5EF4-FFF2-40B4-BE49-F238E27FC236}">
                <a16:creationId xmlns:a16="http://schemas.microsoft.com/office/drawing/2014/main" id="{92EDBCE9-AEA9-F423-256E-BC09C8A79DA1}"/>
              </a:ext>
            </a:extLst>
          </p:cNvPr>
          <p:cNvSpPr txBox="1">
            <a:spLocks noChangeArrowheads="1"/>
          </p:cNvSpPr>
          <p:nvPr/>
        </p:nvSpPr>
        <p:spPr bwMode="auto">
          <a:xfrm>
            <a:off x="7244345" y="2636043"/>
            <a:ext cx="793166"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Receiving</a:t>
            </a:r>
          </a:p>
        </p:txBody>
      </p:sp>
      <p:sp>
        <p:nvSpPr>
          <p:cNvPr id="19" name="Text Box 18">
            <a:extLst>
              <a:ext uri="{FF2B5EF4-FFF2-40B4-BE49-F238E27FC236}">
                <a16:creationId xmlns:a16="http://schemas.microsoft.com/office/drawing/2014/main" id="{44DA663B-167E-6CD0-DE17-3A72710C9FDC}"/>
              </a:ext>
            </a:extLst>
          </p:cNvPr>
          <p:cNvSpPr txBox="1">
            <a:spLocks noChangeArrowheads="1"/>
          </p:cNvSpPr>
          <p:nvPr/>
        </p:nvSpPr>
        <p:spPr bwMode="auto">
          <a:xfrm>
            <a:off x="8198433" y="3212306"/>
            <a:ext cx="1062037" cy="284162"/>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Maintenance</a:t>
            </a:r>
          </a:p>
        </p:txBody>
      </p:sp>
      <p:sp>
        <p:nvSpPr>
          <p:cNvPr id="20" name="Text Box 19">
            <a:extLst>
              <a:ext uri="{FF2B5EF4-FFF2-40B4-BE49-F238E27FC236}">
                <a16:creationId xmlns:a16="http://schemas.microsoft.com/office/drawing/2014/main" id="{C8BFA1EC-B594-A792-4F1A-7A9C5375582A}"/>
              </a:ext>
            </a:extLst>
          </p:cNvPr>
          <p:cNvSpPr txBox="1">
            <a:spLocks noChangeArrowheads="1"/>
          </p:cNvSpPr>
          <p:nvPr/>
        </p:nvSpPr>
        <p:spPr bwMode="auto">
          <a:xfrm>
            <a:off x="1681745" y="3501231"/>
            <a:ext cx="615874"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Design</a:t>
            </a:r>
          </a:p>
        </p:txBody>
      </p:sp>
      <p:sp>
        <p:nvSpPr>
          <p:cNvPr id="21" name="Text Box 20">
            <a:extLst>
              <a:ext uri="{FF2B5EF4-FFF2-40B4-BE49-F238E27FC236}">
                <a16:creationId xmlns:a16="http://schemas.microsoft.com/office/drawing/2014/main" id="{0A382D43-23C5-C70E-E7C2-50308E5FEC86}"/>
              </a:ext>
            </a:extLst>
          </p:cNvPr>
          <p:cNvSpPr txBox="1">
            <a:spLocks noChangeArrowheads="1"/>
          </p:cNvSpPr>
          <p:nvPr/>
        </p:nvSpPr>
        <p:spPr bwMode="auto">
          <a:xfrm>
            <a:off x="2004008" y="3212306"/>
            <a:ext cx="1016432"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Procurement</a:t>
            </a:r>
          </a:p>
        </p:txBody>
      </p:sp>
      <p:sp>
        <p:nvSpPr>
          <p:cNvPr id="22" name="Text Box 21">
            <a:extLst>
              <a:ext uri="{FF2B5EF4-FFF2-40B4-BE49-F238E27FC236}">
                <a16:creationId xmlns:a16="http://schemas.microsoft.com/office/drawing/2014/main" id="{AF1C2515-CE43-7BB2-EB51-22C42A3CE5BE}"/>
              </a:ext>
            </a:extLst>
          </p:cNvPr>
          <p:cNvSpPr txBox="1">
            <a:spLocks noChangeArrowheads="1"/>
          </p:cNvSpPr>
          <p:nvPr/>
        </p:nvSpPr>
        <p:spPr bwMode="auto">
          <a:xfrm>
            <a:off x="2275470" y="2924968"/>
            <a:ext cx="1005275"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Construction</a:t>
            </a:r>
          </a:p>
        </p:txBody>
      </p:sp>
      <p:sp>
        <p:nvSpPr>
          <p:cNvPr id="23" name="Text Box 22">
            <a:extLst>
              <a:ext uri="{FF2B5EF4-FFF2-40B4-BE49-F238E27FC236}">
                <a16:creationId xmlns:a16="http://schemas.microsoft.com/office/drawing/2014/main" id="{01C97472-EEF8-A2A4-41A7-7DC508061650}"/>
              </a:ext>
            </a:extLst>
          </p:cNvPr>
          <p:cNvSpPr txBox="1">
            <a:spLocks noChangeArrowheads="1"/>
          </p:cNvSpPr>
          <p:nvPr/>
        </p:nvSpPr>
        <p:spPr bwMode="auto">
          <a:xfrm>
            <a:off x="2564395" y="2640806"/>
            <a:ext cx="1180644"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Documentation</a:t>
            </a:r>
          </a:p>
        </p:txBody>
      </p:sp>
      <p:sp>
        <p:nvSpPr>
          <p:cNvPr id="24" name="Text Box 23">
            <a:extLst>
              <a:ext uri="{FF2B5EF4-FFF2-40B4-BE49-F238E27FC236}">
                <a16:creationId xmlns:a16="http://schemas.microsoft.com/office/drawing/2014/main" id="{B2EF5124-ACFB-ED78-DF16-3B2DA618597B}"/>
              </a:ext>
            </a:extLst>
          </p:cNvPr>
          <p:cNvSpPr txBox="1">
            <a:spLocks noChangeArrowheads="1"/>
          </p:cNvSpPr>
          <p:nvPr/>
        </p:nvSpPr>
        <p:spPr bwMode="auto">
          <a:xfrm>
            <a:off x="2913645" y="2351881"/>
            <a:ext cx="1165832"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Data Extraction</a:t>
            </a:r>
          </a:p>
        </p:txBody>
      </p:sp>
      <p:sp>
        <p:nvSpPr>
          <p:cNvPr id="25" name="Text Box 24">
            <a:extLst>
              <a:ext uri="{FF2B5EF4-FFF2-40B4-BE49-F238E27FC236}">
                <a16:creationId xmlns:a16="http://schemas.microsoft.com/office/drawing/2014/main" id="{71B07375-9518-1568-8222-22FF0AA59480}"/>
              </a:ext>
            </a:extLst>
          </p:cNvPr>
          <p:cNvSpPr txBox="1">
            <a:spLocks noChangeArrowheads="1"/>
          </p:cNvSpPr>
          <p:nvPr/>
        </p:nvSpPr>
        <p:spPr bwMode="auto">
          <a:xfrm>
            <a:off x="3356558" y="2064543"/>
            <a:ext cx="1059072" cy="276999"/>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Configuration</a:t>
            </a:r>
          </a:p>
        </p:txBody>
      </p:sp>
      <p:sp>
        <p:nvSpPr>
          <p:cNvPr id="26" name="Text Box 25">
            <a:extLst>
              <a:ext uri="{FF2B5EF4-FFF2-40B4-BE49-F238E27FC236}">
                <a16:creationId xmlns:a16="http://schemas.microsoft.com/office/drawing/2014/main" id="{AB23BD04-DD5A-EC5B-EC6B-47B69FFF2042}"/>
              </a:ext>
            </a:extLst>
          </p:cNvPr>
          <p:cNvSpPr txBox="1">
            <a:spLocks noChangeArrowheads="1"/>
          </p:cNvSpPr>
          <p:nvPr/>
        </p:nvSpPr>
        <p:spPr bwMode="auto">
          <a:xfrm>
            <a:off x="3643895" y="1772443"/>
            <a:ext cx="977900" cy="284163"/>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Preparation</a:t>
            </a:r>
          </a:p>
        </p:txBody>
      </p:sp>
      <p:sp>
        <p:nvSpPr>
          <p:cNvPr id="27" name="Text Box 26">
            <a:extLst>
              <a:ext uri="{FF2B5EF4-FFF2-40B4-BE49-F238E27FC236}">
                <a16:creationId xmlns:a16="http://schemas.microsoft.com/office/drawing/2014/main" id="{AD307C15-91DA-4CDB-9F7C-208A7E934274}"/>
              </a:ext>
            </a:extLst>
          </p:cNvPr>
          <p:cNvSpPr txBox="1">
            <a:spLocks noChangeArrowheads="1"/>
          </p:cNvSpPr>
          <p:nvPr/>
        </p:nvSpPr>
        <p:spPr bwMode="auto">
          <a:xfrm>
            <a:off x="3931233" y="1483518"/>
            <a:ext cx="1198562" cy="284163"/>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Upload to ERP</a:t>
            </a:r>
          </a:p>
        </p:txBody>
      </p:sp>
      <p:grpSp>
        <p:nvGrpSpPr>
          <p:cNvPr id="28" name="Group 27">
            <a:extLst>
              <a:ext uri="{FF2B5EF4-FFF2-40B4-BE49-F238E27FC236}">
                <a16:creationId xmlns:a16="http://schemas.microsoft.com/office/drawing/2014/main" id="{C5BBAB06-B257-E416-A432-3395B9C41A07}"/>
              </a:ext>
            </a:extLst>
          </p:cNvPr>
          <p:cNvGrpSpPr>
            <a:grpSpLocks/>
          </p:cNvGrpSpPr>
          <p:nvPr/>
        </p:nvGrpSpPr>
        <p:grpSpPr bwMode="auto">
          <a:xfrm>
            <a:off x="1843670" y="1621631"/>
            <a:ext cx="7416800" cy="1806576"/>
            <a:chOff x="1161" y="1248"/>
            <a:chExt cx="4672" cy="1138"/>
          </a:xfrm>
        </p:grpSpPr>
        <p:cxnSp>
          <p:nvCxnSpPr>
            <p:cNvPr id="29" name="AutoShape 28">
              <a:extLst>
                <a:ext uri="{FF2B5EF4-FFF2-40B4-BE49-F238E27FC236}">
                  <a16:creationId xmlns:a16="http://schemas.microsoft.com/office/drawing/2014/main" id="{BBFDFACE-D88E-7F85-A42B-258E161FF4F9}"/>
                </a:ext>
              </a:extLst>
            </p:cNvPr>
            <p:cNvCxnSpPr>
              <a:cxnSpLocks noChangeShapeType="1"/>
              <a:stCxn id="19" idx="3"/>
              <a:endCxn id="12" idx="3"/>
            </p:cNvCxnSpPr>
            <p:nvPr/>
          </p:nvCxnSpPr>
          <p:spPr bwMode="auto">
            <a:xfrm flipH="1" flipV="1">
              <a:off x="3721" y="1248"/>
              <a:ext cx="2112" cy="1091"/>
            </a:xfrm>
            <a:prstGeom prst="bentConnector3">
              <a:avLst>
                <a:gd name="adj1" fmla="val -6817"/>
              </a:avLst>
            </a:prstGeom>
            <a:ln>
              <a:headEnd/>
              <a:tailEnd type="triangle" w="med" len="med"/>
            </a:ln>
          </p:spPr>
          <p:style>
            <a:lnRef idx="1">
              <a:schemeClr val="accent5"/>
            </a:lnRef>
            <a:fillRef idx="2">
              <a:schemeClr val="accent5"/>
            </a:fillRef>
            <a:effectRef idx="1">
              <a:schemeClr val="accent5"/>
            </a:effectRef>
            <a:fontRef idx="minor">
              <a:schemeClr val="dk1"/>
            </a:fontRef>
          </p:style>
        </p:cxnSp>
        <p:sp>
          <p:nvSpPr>
            <p:cNvPr id="30" name="Text Box 29">
              <a:extLst>
                <a:ext uri="{FF2B5EF4-FFF2-40B4-BE49-F238E27FC236}">
                  <a16:creationId xmlns:a16="http://schemas.microsoft.com/office/drawing/2014/main" id="{84B0014D-866C-7ED8-8E97-3849A88560CB}"/>
                </a:ext>
              </a:extLst>
            </p:cNvPr>
            <p:cNvSpPr txBox="1">
              <a:spLocks noChangeArrowheads="1"/>
            </p:cNvSpPr>
            <p:nvPr/>
          </p:nvSpPr>
          <p:spPr bwMode="auto">
            <a:xfrm>
              <a:off x="4697" y="1344"/>
              <a:ext cx="508" cy="174"/>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tima" panose="02000503060000020004"/>
                  <a:cs typeface="Times New Roman" pitchFamily="18" charset="0"/>
                </a:rPr>
                <a:t>Feedback</a:t>
              </a:r>
            </a:p>
          </p:txBody>
        </p:sp>
        <p:cxnSp>
          <p:nvCxnSpPr>
            <p:cNvPr id="31" name="AutoShape 30">
              <a:extLst>
                <a:ext uri="{FF2B5EF4-FFF2-40B4-BE49-F238E27FC236}">
                  <a16:creationId xmlns:a16="http://schemas.microsoft.com/office/drawing/2014/main" id="{C180A670-16C3-DD9F-F7B5-6BF4CFD5681E}"/>
                </a:ext>
              </a:extLst>
            </p:cNvPr>
            <p:cNvCxnSpPr>
              <a:cxnSpLocks noChangeShapeType="1"/>
              <a:stCxn id="19" idx="3"/>
            </p:cNvCxnSpPr>
            <p:nvPr/>
          </p:nvCxnSpPr>
          <p:spPr bwMode="auto">
            <a:xfrm flipH="1">
              <a:off x="1161" y="2340"/>
              <a:ext cx="4672" cy="46"/>
            </a:xfrm>
            <a:prstGeom prst="bentConnector5">
              <a:avLst>
                <a:gd name="adj1" fmla="val -3060"/>
                <a:gd name="adj2" fmla="val -2667394"/>
                <a:gd name="adj3" fmla="val 99954"/>
              </a:avLst>
            </a:prstGeom>
            <a:ln>
              <a:headEnd/>
              <a:tailEnd type="triangle" w="med" len="med"/>
            </a:ln>
          </p:spPr>
          <p:style>
            <a:lnRef idx="1">
              <a:schemeClr val="accent5"/>
            </a:lnRef>
            <a:fillRef idx="2">
              <a:schemeClr val="accent5"/>
            </a:fillRef>
            <a:effectRef idx="1">
              <a:schemeClr val="accent5"/>
            </a:effectRef>
            <a:fontRef idx="minor">
              <a:schemeClr val="dk1"/>
            </a:fontRef>
          </p:style>
        </p:cxnSp>
      </p:grpSp>
      <p:grpSp>
        <p:nvGrpSpPr>
          <p:cNvPr id="32" name="Group 31">
            <a:extLst>
              <a:ext uri="{FF2B5EF4-FFF2-40B4-BE49-F238E27FC236}">
                <a16:creationId xmlns:a16="http://schemas.microsoft.com/office/drawing/2014/main" id="{88D05756-7189-1A9E-4ED6-5D49EAD7C4D3}"/>
              </a:ext>
            </a:extLst>
          </p:cNvPr>
          <p:cNvGrpSpPr>
            <a:grpSpLocks/>
          </p:cNvGrpSpPr>
          <p:nvPr/>
        </p:nvGrpSpPr>
        <p:grpSpPr bwMode="auto">
          <a:xfrm>
            <a:off x="2996195" y="2636043"/>
            <a:ext cx="6551613" cy="3097213"/>
            <a:chOff x="1202" y="1933"/>
            <a:chExt cx="4127" cy="1951"/>
          </a:xfrm>
        </p:grpSpPr>
        <p:cxnSp>
          <p:nvCxnSpPr>
            <p:cNvPr id="33" name="AutoShape 32">
              <a:extLst>
                <a:ext uri="{FF2B5EF4-FFF2-40B4-BE49-F238E27FC236}">
                  <a16:creationId xmlns:a16="http://schemas.microsoft.com/office/drawing/2014/main" id="{5076DA1B-6472-B97B-2F3D-227C33E21F49}"/>
                </a:ext>
              </a:extLst>
            </p:cNvPr>
            <p:cNvCxnSpPr>
              <a:cxnSpLocks noChangeShapeType="1"/>
            </p:cNvCxnSpPr>
            <p:nvPr/>
          </p:nvCxnSpPr>
          <p:spPr bwMode="auto">
            <a:xfrm>
              <a:off x="3243" y="1933"/>
              <a:ext cx="2086" cy="1089"/>
            </a:xfrm>
            <a:prstGeom prst="curvedConnector3">
              <a:avLst>
                <a:gd name="adj1" fmla="val 39644"/>
              </a:avLst>
            </a:prstGeom>
            <a:ln w="190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AutoShape 33">
              <a:extLst>
                <a:ext uri="{FF2B5EF4-FFF2-40B4-BE49-F238E27FC236}">
                  <a16:creationId xmlns:a16="http://schemas.microsoft.com/office/drawing/2014/main" id="{D16A4495-F7FC-EC82-AB79-99E733451168}"/>
                </a:ext>
              </a:extLst>
            </p:cNvPr>
            <p:cNvCxnSpPr>
              <a:cxnSpLocks noChangeShapeType="1"/>
            </p:cNvCxnSpPr>
            <p:nvPr/>
          </p:nvCxnSpPr>
          <p:spPr bwMode="auto">
            <a:xfrm flipV="1">
              <a:off x="1202" y="1933"/>
              <a:ext cx="2086" cy="1951"/>
            </a:xfrm>
            <a:prstGeom prst="curvedConnector3">
              <a:avLst>
                <a:gd name="adj1" fmla="val 50000"/>
              </a:avLst>
            </a:prstGeom>
            <a:ln w="190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5" name="Text Box 34">
              <a:extLst>
                <a:ext uri="{FF2B5EF4-FFF2-40B4-BE49-F238E27FC236}">
                  <a16:creationId xmlns:a16="http://schemas.microsoft.com/office/drawing/2014/main" id="{3ADCA327-8B75-24FC-0F81-A161F4816ACD}"/>
                </a:ext>
              </a:extLst>
            </p:cNvPr>
            <p:cNvSpPr txBox="1">
              <a:spLocks noChangeArrowheads="1"/>
            </p:cNvSpPr>
            <p:nvPr/>
          </p:nvSpPr>
          <p:spPr bwMode="auto">
            <a:xfrm>
              <a:off x="1543" y="3582"/>
              <a:ext cx="383" cy="252"/>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Optima" panose="02000503060000020004"/>
                  <a:cs typeface="Times New Roman" pitchFamily="18" charset="0"/>
                </a:rPr>
                <a:t>Existing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Optima" panose="02000503060000020004"/>
                  <a:cs typeface="Times New Roman" pitchFamily="18" charset="0"/>
                </a:rPr>
                <a:t>Practice</a:t>
              </a:r>
            </a:p>
          </p:txBody>
        </p:sp>
      </p:grpSp>
      <p:grpSp>
        <p:nvGrpSpPr>
          <p:cNvPr id="36" name="Group 35">
            <a:extLst>
              <a:ext uri="{FF2B5EF4-FFF2-40B4-BE49-F238E27FC236}">
                <a16:creationId xmlns:a16="http://schemas.microsoft.com/office/drawing/2014/main" id="{104D648B-A85B-6063-38F9-AB093582C58B}"/>
              </a:ext>
            </a:extLst>
          </p:cNvPr>
          <p:cNvGrpSpPr>
            <a:grpSpLocks/>
          </p:cNvGrpSpPr>
          <p:nvPr/>
        </p:nvGrpSpPr>
        <p:grpSpPr bwMode="auto">
          <a:xfrm>
            <a:off x="1699208" y="3067843"/>
            <a:ext cx="7921625" cy="2736850"/>
            <a:chOff x="385" y="2205"/>
            <a:chExt cx="4990" cy="1724"/>
          </a:xfrm>
        </p:grpSpPr>
        <p:cxnSp>
          <p:nvCxnSpPr>
            <p:cNvPr id="37" name="AutoShape 36">
              <a:extLst>
                <a:ext uri="{FF2B5EF4-FFF2-40B4-BE49-F238E27FC236}">
                  <a16:creationId xmlns:a16="http://schemas.microsoft.com/office/drawing/2014/main" id="{97F08396-724D-4B15-B463-F7615C2C3A58}"/>
                </a:ext>
              </a:extLst>
            </p:cNvPr>
            <p:cNvCxnSpPr>
              <a:cxnSpLocks noChangeShapeType="1"/>
            </p:cNvCxnSpPr>
            <p:nvPr/>
          </p:nvCxnSpPr>
          <p:spPr bwMode="auto">
            <a:xfrm flipV="1">
              <a:off x="385" y="2205"/>
              <a:ext cx="2223" cy="1724"/>
            </a:xfrm>
            <a:prstGeom prst="curvedConnector3">
              <a:avLst>
                <a:gd name="adj1" fmla="val 49977"/>
              </a:avLst>
            </a:prstGeom>
            <a:noFill/>
            <a:ln w="38100">
              <a:solidFill>
                <a:srgbClr val="339966"/>
              </a:solidFill>
              <a:round/>
              <a:headEnd/>
              <a:tailEnd/>
            </a:ln>
          </p:spPr>
        </p:cxnSp>
        <p:cxnSp>
          <p:nvCxnSpPr>
            <p:cNvPr id="38" name="AutoShape 37">
              <a:extLst>
                <a:ext uri="{FF2B5EF4-FFF2-40B4-BE49-F238E27FC236}">
                  <a16:creationId xmlns:a16="http://schemas.microsoft.com/office/drawing/2014/main" id="{B96DEBDE-480D-E1AB-0EEC-44E55D9EA60C}"/>
                </a:ext>
              </a:extLst>
            </p:cNvPr>
            <p:cNvCxnSpPr>
              <a:cxnSpLocks noChangeShapeType="1"/>
            </p:cNvCxnSpPr>
            <p:nvPr/>
          </p:nvCxnSpPr>
          <p:spPr bwMode="auto">
            <a:xfrm>
              <a:off x="2608" y="2205"/>
              <a:ext cx="2767" cy="817"/>
            </a:xfrm>
            <a:prstGeom prst="curvedConnector3">
              <a:avLst>
                <a:gd name="adj1" fmla="val 24394"/>
              </a:avLst>
            </a:prstGeom>
            <a:noFill/>
            <a:ln w="38100">
              <a:solidFill>
                <a:srgbClr val="339966"/>
              </a:solidFill>
              <a:round/>
              <a:headEnd/>
              <a:tailEnd type="triangle" w="med" len="med"/>
            </a:ln>
          </p:spPr>
        </p:cxnSp>
        <p:sp>
          <p:nvSpPr>
            <p:cNvPr id="39" name="Text Box 38">
              <a:extLst>
                <a:ext uri="{FF2B5EF4-FFF2-40B4-BE49-F238E27FC236}">
                  <a16:creationId xmlns:a16="http://schemas.microsoft.com/office/drawing/2014/main" id="{2F0F4918-C38A-9004-AB9E-75A5C2140A62}"/>
                </a:ext>
              </a:extLst>
            </p:cNvPr>
            <p:cNvSpPr txBox="1">
              <a:spLocks noChangeArrowheads="1"/>
            </p:cNvSpPr>
            <p:nvPr/>
          </p:nvSpPr>
          <p:spPr bwMode="auto">
            <a:xfrm>
              <a:off x="1158" y="2993"/>
              <a:ext cx="577" cy="25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Optima" panose="02000503060000020004"/>
                  <a:cs typeface="Times New Roman" pitchFamily="18" charset="0"/>
                </a:rPr>
                <a:t>Best 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Optima" panose="02000503060000020004"/>
                  <a:cs typeface="Times New Roman" pitchFamily="18" charset="0"/>
                </a:rPr>
                <a:t>Practice</a:t>
              </a:r>
            </a:p>
          </p:txBody>
        </p:sp>
      </p:grpSp>
      <p:grpSp>
        <p:nvGrpSpPr>
          <p:cNvPr id="40" name="Group 39">
            <a:extLst>
              <a:ext uri="{FF2B5EF4-FFF2-40B4-BE49-F238E27FC236}">
                <a16:creationId xmlns:a16="http://schemas.microsoft.com/office/drawing/2014/main" id="{E1CE4489-A779-09F9-9288-1348E05F42C6}"/>
              </a:ext>
            </a:extLst>
          </p:cNvPr>
          <p:cNvGrpSpPr>
            <a:grpSpLocks/>
          </p:cNvGrpSpPr>
          <p:nvPr/>
        </p:nvGrpSpPr>
        <p:grpSpPr bwMode="auto">
          <a:xfrm>
            <a:off x="1627770" y="5876144"/>
            <a:ext cx="3095625" cy="246063"/>
            <a:chOff x="340" y="3974"/>
            <a:chExt cx="1950" cy="155"/>
          </a:xfrm>
        </p:grpSpPr>
        <p:sp>
          <p:nvSpPr>
            <p:cNvPr id="41" name="Line 40">
              <a:extLst>
                <a:ext uri="{FF2B5EF4-FFF2-40B4-BE49-F238E27FC236}">
                  <a16:creationId xmlns:a16="http://schemas.microsoft.com/office/drawing/2014/main" id="{22DF4F1B-4C0F-FC84-BF9C-AE8C1922DAFE}"/>
                </a:ext>
              </a:extLst>
            </p:cNvPr>
            <p:cNvSpPr>
              <a:spLocks noChangeShapeType="1"/>
            </p:cNvSpPr>
            <p:nvPr/>
          </p:nvSpPr>
          <p:spPr bwMode="auto">
            <a:xfrm flipH="1">
              <a:off x="340" y="4065"/>
              <a:ext cx="816"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42" name="Line 41">
              <a:extLst>
                <a:ext uri="{FF2B5EF4-FFF2-40B4-BE49-F238E27FC236}">
                  <a16:creationId xmlns:a16="http://schemas.microsoft.com/office/drawing/2014/main" id="{4467D914-A22F-D46D-F4C3-0398FC94DC92}"/>
                </a:ext>
              </a:extLst>
            </p:cNvPr>
            <p:cNvSpPr>
              <a:spLocks noChangeShapeType="1"/>
            </p:cNvSpPr>
            <p:nvPr/>
          </p:nvSpPr>
          <p:spPr bwMode="auto">
            <a:xfrm>
              <a:off x="1655" y="4065"/>
              <a:ext cx="635"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43" name="Text Box 42">
              <a:extLst>
                <a:ext uri="{FF2B5EF4-FFF2-40B4-BE49-F238E27FC236}">
                  <a16:creationId xmlns:a16="http://schemas.microsoft.com/office/drawing/2014/main" id="{EFA9E484-AABC-D05D-677B-74B1104B987A}"/>
                </a:ext>
              </a:extLst>
            </p:cNvPr>
            <p:cNvSpPr txBox="1">
              <a:spLocks noChangeArrowheads="1"/>
            </p:cNvSpPr>
            <p:nvPr/>
          </p:nvSpPr>
          <p:spPr bwMode="auto">
            <a:xfrm>
              <a:off x="1151" y="3974"/>
              <a:ext cx="457" cy="15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tima" panose="02000503060000020004"/>
                  <a:cs typeface="Times New Roman" pitchFamily="18" charset="0"/>
                </a:rPr>
                <a:t>4 - 5 years</a:t>
              </a:r>
            </a:p>
          </p:txBody>
        </p:sp>
      </p:grpSp>
      <p:grpSp>
        <p:nvGrpSpPr>
          <p:cNvPr id="44" name="Group 43">
            <a:extLst>
              <a:ext uri="{FF2B5EF4-FFF2-40B4-BE49-F238E27FC236}">
                <a16:creationId xmlns:a16="http://schemas.microsoft.com/office/drawing/2014/main" id="{7857399A-F3BD-C985-6046-29715911318C}"/>
              </a:ext>
            </a:extLst>
          </p:cNvPr>
          <p:cNvGrpSpPr>
            <a:grpSpLocks/>
          </p:cNvGrpSpPr>
          <p:nvPr/>
        </p:nvGrpSpPr>
        <p:grpSpPr bwMode="auto">
          <a:xfrm>
            <a:off x="5607633" y="5876144"/>
            <a:ext cx="3940175" cy="246063"/>
            <a:chOff x="2847" y="3974"/>
            <a:chExt cx="2482" cy="155"/>
          </a:xfrm>
        </p:grpSpPr>
        <p:sp>
          <p:nvSpPr>
            <p:cNvPr id="45" name="Line 44">
              <a:extLst>
                <a:ext uri="{FF2B5EF4-FFF2-40B4-BE49-F238E27FC236}">
                  <a16:creationId xmlns:a16="http://schemas.microsoft.com/office/drawing/2014/main" id="{FB5CFBB4-259E-349B-9B82-F18863E35EED}"/>
                </a:ext>
              </a:extLst>
            </p:cNvPr>
            <p:cNvSpPr>
              <a:spLocks noChangeShapeType="1"/>
            </p:cNvSpPr>
            <p:nvPr/>
          </p:nvSpPr>
          <p:spPr bwMode="auto">
            <a:xfrm flipH="1">
              <a:off x="2847" y="4065"/>
              <a:ext cx="1031"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46" name="Line 45">
              <a:extLst>
                <a:ext uri="{FF2B5EF4-FFF2-40B4-BE49-F238E27FC236}">
                  <a16:creationId xmlns:a16="http://schemas.microsoft.com/office/drawing/2014/main" id="{2E11DBD7-F9F0-9053-766F-75183E433542}"/>
                </a:ext>
              </a:extLst>
            </p:cNvPr>
            <p:cNvSpPr>
              <a:spLocks noChangeShapeType="1"/>
            </p:cNvSpPr>
            <p:nvPr/>
          </p:nvSpPr>
          <p:spPr bwMode="auto">
            <a:xfrm>
              <a:off x="4332" y="4065"/>
              <a:ext cx="997"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47" name="Text Box 46">
              <a:extLst>
                <a:ext uri="{FF2B5EF4-FFF2-40B4-BE49-F238E27FC236}">
                  <a16:creationId xmlns:a16="http://schemas.microsoft.com/office/drawing/2014/main" id="{87301583-CAD7-9E12-B3C6-E72D2BB15E47}"/>
                </a:ext>
              </a:extLst>
            </p:cNvPr>
            <p:cNvSpPr txBox="1">
              <a:spLocks noChangeArrowheads="1"/>
            </p:cNvSpPr>
            <p:nvPr/>
          </p:nvSpPr>
          <p:spPr bwMode="auto">
            <a:xfrm>
              <a:off x="3907" y="3974"/>
              <a:ext cx="436" cy="15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tima" panose="02000503060000020004"/>
                  <a:cs typeface="Times New Roman" pitchFamily="18" charset="0"/>
                </a:rPr>
                <a:t>20+ years</a:t>
              </a:r>
            </a:p>
          </p:txBody>
        </p:sp>
      </p:grpSp>
      <p:grpSp>
        <p:nvGrpSpPr>
          <p:cNvPr id="48" name="Group 47">
            <a:extLst>
              <a:ext uri="{FF2B5EF4-FFF2-40B4-BE49-F238E27FC236}">
                <a16:creationId xmlns:a16="http://schemas.microsoft.com/office/drawing/2014/main" id="{414DCB62-2B52-F851-A54F-1351B0A12755}"/>
              </a:ext>
            </a:extLst>
          </p:cNvPr>
          <p:cNvGrpSpPr>
            <a:grpSpLocks/>
          </p:cNvGrpSpPr>
          <p:nvPr/>
        </p:nvGrpSpPr>
        <p:grpSpPr bwMode="auto">
          <a:xfrm>
            <a:off x="4410660" y="1267618"/>
            <a:ext cx="1527176" cy="4884738"/>
            <a:chOff x="2093" y="1071"/>
            <a:chExt cx="962" cy="3077"/>
          </a:xfrm>
        </p:grpSpPr>
        <p:sp>
          <p:nvSpPr>
            <p:cNvPr id="49" name="Line 48">
              <a:extLst>
                <a:ext uri="{FF2B5EF4-FFF2-40B4-BE49-F238E27FC236}">
                  <a16:creationId xmlns:a16="http://schemas.microsoft.com/office/drawing/2014/main" id="{C490884E-D7DF-2E2A-EB18-3D272C30C96C}"/>
                </a:ext>
              </a:extLst>
            </p:cNvPr>
            <p:cNvSpPr>
              <a:spLocks noChangeShapeType="1"/>
            </p:cNvSpPr>
            <p:nvPr/>
          </p:nvSpPr>
          <p:spPr bwMode="auto">
            <a:xfrm>
              <a:off x="2562" y="1071"/>
              <a:ext cx="0" cy="2903"/>
            </a:xfrm>
            <a:prstGeom prst="line">
              <a:avLst/>
            </a:prstGeom>
            <a:noFill/>
            <a:ln w="25400">
              <a:solidFill>
                <a:srgbClr val="008000"/>
              </a:solidFill>
              <a:round/>
              <a:headEnd type="stealth"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50" name="Text Box 49">
              <a:extLst>
                <a:ext uri="{FF2B5EF4-FFF2-40B4-BE49-F238E27FC236}">
                  <a16:creationId xmlns:a16="http://schemas.microsoft.com/office/drawing/2014/main" id="{08C7563D-5D4D-DA38-422B-C056822A65BF}"/>
                </a:ext>
              </a:extLst>
            </p:cNvPr>
            <p:cNvSpPr txBox="1">
              <a:spLocks noChangeArrowheads="1"/>
            </p:cNvSpPr>
            <p:nvPr/>
          </p:nvSpPr>
          <p:spPr bwMode="auto">
            <a:xfrm>
              <a:off x="2299" y="3974"/>
              <a:ext cx="510" cy="17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Handover</a:t>
              </a:r>
            </a:p>
          </p:txBody>
        </p:sp>
        <p:sp>
          <p:nvSpPr>
            <p:cNvPr id="51" name="Text Box 50">
              <a:extLst>
                <a:ext uri="{FF2B5EF4-FFF2-40B4-BE49-F238E27FC236}">
                  <a16:creationId xmlns:a16="http://schemas.microsoft.com/office/drawing/2014/main" id="{343545B5-AB8B-8D8E-6F94-1A63E9DC78B3}"/>
                </a:ext>
              </a:extLst>
            </p:cNvPr>
            <p:cNvSpPr txBox="1">
              <a:spLocks noChangeArrowheads="1"/>
            </p:cNvSpPr>
            <p:nvPr/>
          </p:nvSpPr>
          <p:spPr bwMode="auto">
            <a:xfrm>
              <a:off x="2093" y="3659"/>
              <a:ext cx="962" cy="17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cs typeface="Times New Roman" pitchFamily="18" charset="0"/>
                </a:rPr>
                <a:t>Plant Commissioning</a:t>
              </a:r>
            </a:p>
          </p:txBody>
        </p:sp>
      </p:grpSp>
      <p:grpSp>
        <p:nvGrpSpPr>
          <p:cNvPr id="52" name="Group 51">
            <a:extLst>
              <a:ext uri="{FF2B5EF4-FFF2-40B4-BE49-F238E27FC236}">
                <a16:creationId xmlns:a16="http://schemas.microsoft.com/office/drawing/2014/main" id="{8D06FCA1-1344-E762-6E8B-7456BFC3F3B4}"/>
              </a:ext>
            </a:extLst>
          </p:cNvPr>
          <p:cNvGrpSpPr>
            <a:grpSpLocks/>
          </p:cNvGrpSpPr>
          <p:nvPr/>
        </p:nvGrpSpPr>
        <p:grpSpPr bwMode="auto">
          <a:xfrm>
            <a:off x="3715333" y="3752056"/>
            <a:ext cx="1439862" cy="400050"/>
            <a:chOff x="1655" y="2523"/>
            <a:chExt cx="907" cy="252"/>
          </a:xfrm>
        </p:grpSpPr>
        <p:sp>
          <p:nvSpPr>
            <p:cNvPr id="53" name="Text Box 52">
              <a:extLst>
                <a:ext uri="{FF2B5EF4-FFF2-40B4-BE49-F238E27FC236}">
                  <a16:creationId xmlns:a16="http://schemas.microsoft.com/office/drawing/2014/main" id="{C4AC6A69-8564-D36C-3F24-619C86B616AA}"/>
                </a:ext>
              </a:extLst>
            </p:cNvPr>
            <p:cNvSpPr txBox="1">
              <a:spLocks noChangeArrowheads="1"/>
            </p:cNvSpPr>
            <p:nvPr/>
          </p:nvSpPr>
          <p:spPr bwMode="auto">
            <a:xfrm>
              <a:off x="1741" y="2523"/>
              <a:ext cx="750" cy="252"/>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tima" panose="02000503060000020004"/>
                  <a:cs typeface="Times New Roman" pitchFamily="18" charset="0"/>
                </a:rPr>
                <a:t>18 months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tima" panose="02000503060000020004"/>
                  <a:cs typeface="Times New Roman" pitchFamily="18" charset="0"/>
                </a:rPr>
                <a:t>Max Level of Effort</a:t>
              </a:r>
            </a:p>
          </p:txBody>
        </p:sp>
        <p:sp>
          <p:nvSpPr>
            <p:cNvPr id="54" name="Line 53">
              <a:extLst>
                <a:ext uri="{FF2B5EF4-FFF2-40B4-BE49-F238E27FC236}">
                  <a16:creationId xmlns:a16="http://schemas.microsoft.com/office/drawing/2014/main" id="{53E61B94-7BAF-B52C-96EF-7C5D0BECFD5E}"/>
                </a:ext>
              </a:extLst>
            </p:cNvPr>
            <p:cNvSpPr>
              <a:spLocks noChangeShapeType="1"/>
            </p:cNvSpPr>
            <p:nvPr/>
          </p:nvSpPr>
          <p:spPr bwMode="auto">
            <a:xfrm flipH="1">
              <a:off x="1655" y="2614"/>
              <a:ext cx="227"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55" name="Line 54">
              <a:extLst>
                <a:ext uri="{FF2B5EF4-FFF2-40B4-BE49-F238E27FC236}">
                  <a16:creationId xmlns:a16="http://schemas.microsoft.com/office/drawing/2014/main" id="{6DC8017D-805B-A6CD-5F45-CE3D698FD698}"/>
                </a:ext>
              </a:extLst>
            </p:cNvPr>
            <p:cNvSpPr>
              <a:spLocks noChangeShapeType="1"/>
            </p:cNvSpPr>
            <p:nvPr/>
          </p:nvSpPr>
          <p:spPr bwMode="auto">
            <a:xfrm>
              <a:off x="2336" y="2614"/>
              <a:ext cx="226"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grpSp>
      <p:sp>
        <p:nvSpPr>
          <p:cNvPr id="56" name="Line 55">
            <a:extLst>
              <a:ext uri="{FF2B5EF4-FFF2-40B4-BE49-F238E27FC236}">
                <a16:creationId xmlns:a16="http://schemas.microsoft.com/office/drawing/2014/main" id="{DE19A3F0-2B28-3155-3381-64AB02EA5029}"/>
              </a:ext>
            </a:extLst>
          </p:cNvPr>
          <p:cNvSpPr>
            <a:spLocks noChangeShapeType="1"/>
          </p:cNvSpPr>
          <p:nvPr/>
        </p:nvSpPr>
        <p:spPr bwMode="auto">
          <a:xfrm>
            <a:off x="4651958" y="1772443"/>
            <a:ext cx="1584325" cy="863600"/>
          </a:xfrm>
          <a:prstGeom prst="line">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57" name="Line 56">
            <a:extLst>
              <a:ext uri="{FF2B5EF4-FFF2-40B4-BE49-F238E27FC236}">
                <a16:creationId xmlns:a16="http://schemas.microsoft.com/office/drawing/2014/main" id="{31157AF3-2910-F5AA-644C-B34A7B7455DB}"/>
              </a:ext>
            </a:extLst>
          </p:cNvPr>
          <p:cNvSpPr>
            <a:spLocks noChangeShapeType="1"/>
          </p:cNvSpPr>
          <p:nvPr/>
        </p:nvSpPr>
        <p:spPr bwMode="auto">
          <a:xfrm>
            <a:off x="4651958" y="1772443"/>
            <a:ext cx="503237" cy="1295400"/>
          </a:xfrm>
          <a:prstGeom prst="line">
            <a:avLst/>
          </a:prstGeom>
          <a:noFill/>
          <a:ln w="19050">
            <a:solidFill>
              <a:srgbClr val="339966"/>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58" name="Title 4">
            <a:extLst>
              <a:ext uri="{FF2B5EF4-FFF2-40B4-BE49-F238E27FC236}">
                <a16:creationId xmlns:a16="http://schemas.microsoft.com/office/drawing/2014/main" id="{6213D2DD-2492-506A-173E-5411279CD26E}"/>
              </a:ext>
            </a:extLst>
          </p:cNvPr>
          <p:cNvSpPr txBox="1">
            <a:spLocks/>
          </p:cNvSpPr>
          <p:nvPr/>
        </p:nvSpPr>
        <p:spPr>
          <a:xfrm>
            <a:off x="382652" y="68663"/>
            <a:ext cx="1058495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Capital Project Lifecycle Management</a:t>
            </a:r>
            <a:endParaRPr kumimoji="0" lang="en-US" sz="2400" b="1" i="0" u="sng" strike="noStrike" kern="1200" cap="none" spc="0" normalizeH="0" baseline="0" noProof="0">
              <a:ln>
                <a:noFill/>
              </a:ln>
              <a:solidFill>
                <a:srgbClr val="26B4E9"/>
              </a:solidFill>
              <a:effectLst/>
              <a:uLnTx/>
              <a:uFillTx/>
              <a:latin typeface="Optima" panose="02000503060000020004"/>
              <a:cs typeface="Arial" panose="020B0604020202020204" pitchFamily="34" charset="0"/>
            </a:endParaRPr>
          </a:p>
        </p:txBody>
      </p:sp>
      <p:pic>
        <p:nvPicPr>
          <p:cNvPr id="59" name="Graphic 58">
            <a:extLst>
              <a:ext uri="{FF2B5EF4-FFF2-40B4-BE49-F238E27FC236}">
                <a16:creationId xmlns:a16="http://schemas.microsoft.com/office/drawing/2014/main" id="{DC48EE45-0680-44EC-B365-887D7D8DD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
        <p:nvSpPr>
          <p:cNvPr id="60" name="Footer Placeholder 4">
            <a:extLst>
              <a:ext uri="{FF2B5EF4-FFF2-40B4-BE49-F238E27FC236}">
                <a16:creationId xmlns:a16="http://schemas.microsoft.com/office/drawing/2014/main" id="{8B60A55B-4165-B246-0591-DAAFB81F846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Tree>
    <p:extLst>
      <p:ext uri="{BB962C8B-B14F-4D97-AF65-F5344CB8AC3E}">
        <p14:creationId xmlns:p14="http://schemas.microsoft.com/office/powerpoint/2010/main" val="210085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0-#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1+#ppt_w/2"/>
                                          </p:val>
                                        </p:tav>
                                        <p:tav tm="100000">
                                          <p:val>
                                            <p:strVal val="#ppt_x"/>
                                          </p:val>
                                        </p:tav>
                                      </p:tavLst>
                                    </p:anim>
                                    <p:anim calcmode="lin" valueType="num">
                                      <p:cBhvr additive="base">
                                        <p:cTn id="36"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10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10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1000"/>
                                        <p:tgtEl>
                                          <p:spTgt spid="1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100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1000"/>
                                        <p:tgtEl>
                                          <p:spTgt spid="1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1000"/>
                                        <p:tgtEl>
                                          <p:spTgt spid="1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fade">
                                      <p:cBhvr>
                                        <p:cTn id="111" dur="10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fade">
                                      <p:cBhvr>
                                        <p:cTn id="116" dur="1000"/>
                                        <p:tgtEl>
                                          <p:spTgt spid="13"/>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nodeType="clickEffect">
                                  <p:stCondLst>
                                    <p:cond delay="0"/>
                                  </p:stCondLst>
                                  <p:childTnLst>
                                    <p:set>
                                      <p:cBhvr>
                                        <p:cTn id="120" dur="1" fill="hold">
                                          <p:stCondLst>
                                            <p:cond delay="0"/>
                                          </p:stCondLst>
                                        </p:cTn>
                                        <p:tgtEl>
                                          <p:spTgt spid="28"/>
                                        </p:tgtEl>
                                        <p:attrNameLst>
                                          <p:attrName>style.visibility</p:attrName>
                                        </p:attrNameLst>
                                      </p:cBhvr>
                                      <p:to>
                                        <p:strVal val="visible"/>
                                      </p:to>
                                    </p:set>
                                    <p:anim calcmode="lin" valueType="num">
                                      <p:cBhvr additive="base">
                                        <p:cTn id="121" dur="500" fill="hold"/>
                                        <p:tgtEl>
                                          <p:spTgt spid="28"/>
                                        </p:tgtEl>
                                        <p:attrNameLst>
                                          <p:attrName>ppt_x</p:attrName>
                                        </p:attrNameLst>
                                      </p:cBhvr>
                                      <p:tavLst>
                                        <p:tav tm="0">
                                          <p:val>
                                            <p:strVal val="1+#ppt_w/2"/>
                                          </p:val>
                                        </p:tav>
                                        <p:tav tm="100000">
                                          <p:val>
                                            <p:strVal val="#ppt_x"/>
                                          </p:val>
                                        </p:tav>
                                      </p:tavLst>
                                    </p:anim>
                                    <p:anim calcmode="lin" valueType="num">
                                      <p:cBhvr additive="base">
                                        <p:cTn id="1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fade">
                                      <p:cBhvr>
                                        <p:cTn id="127" dur="1000"/>
                                        <p:tgtEl>
                                          <p:spTgt spid="32"/>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56"/>
                                        </p:tgtEl>
                                        <p:attrNameLst>
                                          <p:attrName>style.visibility</p:attrName>
                                        </p:attrNameLst>
                                      </p:cBhvr>
                                      <p:to>
                                        <p:strVal val="visible"/>
                                      </p:to>
                                    </p:set>
                                    <p:anim calcmode="lin" valueType="num">
                                      <p:cBhvr additive="base">
                                        <p:cTn id="132" dur="500" fill="hold"/>
                                        <p:tgtEl>
                                          <p:spTgt spid="56"/>
                                        </p:tgtEl>
                                        <p:attrNameLst>
                                          <p:attrName>ppt_x</p:attrName>
                                        </p:attrNameLst>
                                      </p:cBhvr>
                                      <p:tavLst>
                                        <p:tav tm="0">
                                          <p:val>
                                            <p:strVal val="0-#ppt_w/2"/>
                                          </p:val>
                                        </p:tav>
                                        <p:tav tm="100000">
                                          <p:val>
                                            <p:strVal val="#ppt_x"/>
                                          </p:val>
                                        </p:tav>
                                      </p:tavLst>
                                    </p:anim>
                                    <p:anim calcmode="lin" valueType="num">
                                      <p:cBhvr additive="base">
                                        <p:cTn id="133"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7"/>
                                        </p:tgtEl>
                                        <p:attrNameLst>
                                          <p:attrName>style.visibility</p:attrName>
                                        </p:attrNameLst>
                                      </p:cBhvr>
                                      <p:to>
                                        <p:strVal val="visible"/>
                                      </p:to>
                                    </p:set>
                                    <p:animEffect transition="in" filter="fade">
                                      <p:cBhvr>
                                        <p:cTn id="138" dur="2000"/>
                                        <p:tgtEl>
                                          <p:spTgt spid="57"/>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fade">
                                      <p:cBhvr>
                                        <p:cTn id="143" dur="1000"/>
                                        <p:tgtEl>
                                          <p:spTgt spid="36"/>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fade">
                                      <p:cBhvr>
                                        <p:cTn id="148"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56" grpId="0" animBg="1"/>
      <p:bldP spid="57" grpId="0" animBg="1"/>
    </p:bldLst>
  </p:timing>
  <p:extLst>
    <p:ext uri="{6950BFC3-D8DA-4A85-94F7-54DA5524770B}">
      <p188:commentRel xmlns:p188="http://schemas.microsoft.com/office/powerpoint/2018/8/main" r:id="rId2"/>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0F99D5-4AD1-E155-FBE8-AF2DCA01E28C}"/>
              </a:ext>
            </a:extLst>
          </p:cNvPr>
          <p:cNvSpPr>
            <a:spLocks noGrp="1"/>
          </p:cNvSpPr>
          <p:nvPr>
            <p:ph type="dt" sz="half" idx="10"/>
          </p:nvPr>
        </p:nvSpPr>
        <p:spPr/>
        <p:txBody>
          <a:bodyPr/>
          <a:lstStyle/>
          <a:p>
            <a:r>
              <a:rPr lang="en-US"/>
              <a:t>© PiLog Group</a:t>
            </a:r>
          </a:p>
        </p:txBody>
      </p:sp>
      <p:sp>
        <p:nvSpPr>
          <p:cNvPr id="3" name="Footer Placeholder 2">
            <a:extLst>
              <a:ext uri="{FF2B5EF4-FFF2-40B4-BE49-F238E27FC236}">
                <a16:creationId xmlns:a16="http://schemas.microsoft.com/office/drawing/2014/main" id="{916EDDF7-A33D-FF89-E64C-158216F17AF9}"/>
              </a:ext>
            </a:extLst>
          </p:cNvPr>
          <p:cNvSpPr>
            <a:spLocks noGrp="1"/>
          </p:cNvSpPr>
          <p:nvPr>
            <p:ph type="ftr" sz="quarter" idx="11"/>
          </p:nvPr>
        </p:nvSpPr>
        <p:spPr/>
        <p:txBody>
          <a:bodyPr/>
          <a:lstStyle/>
          <a:p>
            <a:r>
              <a:rPr lang="en-US"/>
              <a:t>www.piloggroup.com</a:t>
            </a:r>
          </a:p>
        </p:txBody>
      </p:sp>
      <p:sp>
        <p:nvSpPr>
          <p:cNvPr id="4" name="Slide Number Placeholder 3">
            <a:extLst>
              <a:ext uri="{FF2B5EF4-FFF2-40B4-BE49-F238E27FC236}">
                <a16:creationId xmlns:a16="http://schemas.microsoft.com/office/drawing/2014/main" id="{8BB01F5F-FBFE-723B-F8E8-50EC927DEED5}"/>
              </a:ext>
            </a:extLst>
          </p:cNvPr>
          <p:cNvSpPr>
            <a:spLocks noGrp="1"/>
          </p:cNvSpPr>
          <p:nvPr>
            <p:ph type="sldNum" sz="quarter" idx="12"/>
          </p:nvPr>
        </p:nvSpPr>
        <p:spPr/>
        <p:txBody>
          <a:bodyPr/>
          <a:lstStyle/>
          <a:p>
            <a:fld id="{9B618960-8005-486C-9A75-10CB2AAC16F9}" type="slidenum">
              <a:rPr lang="en-US" smtClean="0"/>
              <a:t>113</a:t>
            </a:fld>
            <a:endParaRPr lang="en-US"/>
          </a:p>
        </p:txBody>
      </p:sp>
      <p:sp>
        <p:nvSpPr>
          <p:cNvPr id="5" name="Rectangle 4">
            <a:extLst>
              <a:ext uri="{FF2B5EF4-FFF2-40B4-BE49-F238E27FC236}">
                <a16:creationId xmlns:a16="http://schemas.microsoft.com/office/drawing/2014/main" id="{C7A78DC5-AD67-983B-867C-A49309968B48}"/>
              </a:ext>
            </a:extLst>
          </p:cNvPr>
          <p:cNvSpPr/>
          <p:nvPr/>
        </p:nvSpPr>
        <p:spPr>
          <a:xfrm>
            <a:off x="2359714" y="1431860"/>
            <a:ext cx="3832208" cy="270294"/>
          </a:xfrm>
          <a:prstGeom prst="rect">
            <a:avLst/>
          </a:prstGeom>
          <a:solidFill>
            <a:srgbClr val="0B4A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6" name="Straight Arrow Connector 5">
            <a:extLst>
              <a:ext uri="{FF2B5EF4-FFF2-40B4-BE49-F238E27FC236}">
                <a16:creationId xmlns:a16="http://schemas.microsoft.com/office/drawing/2014/main" id="{2E0CFA1B-D5AE-0900-B102-4DED24C833C2}"/>
              </a:ext>
            </a:extLst>
          </p:cNvPr>
          <p:cNvCxnSpPr>
            <a:cxnSpLocks/>
          </p:cNvCxnSpPr>
          <p:nvPr/>
        </p:nvCxnSpPr>
        <p:spPr>
          <a:xfrm flipV="1">
            <a:off x="2466914" y="1932045"/>
            <a:ext cx="0" cy="1262021"/>
          </a:xfrm>
          <a:prstGeom prst="straightConnector1">
            <a:avLst/>
          </a:prstGeom>
          <a:ln w="19050">
            <a:solidFill>
              <a:srgbClr val="0B4A99"/>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7940C62-140A-9E40-6486-515B3C567389}"/>
              </a:ext>
            </a:extLst>
          </p:cNvPr>
          <p:cNvSpPr/>
          <p:nvPr/>
        </p:nvSpPr>
        <p:spPr>
          <a:xfrm>
            <a:off x="10563812" y="6061521"/>
            <a:ext cx="613911" cy="270294"/>
          </a:xfrm>
          <a:prstGeom prst="rect">
            <a:avLst/>
          </a:prstGeom>
          <a:solidFill>
            <a:srgbClr val="2494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9" name="Rectangle 28">
            <a:extLst>
              <a:ext uri="{FF2B5EF4-FFF2-40B4-BE49-F238E27FC236}">
                <a16:creationId xmlns:a16="http://schemas.microsoft.com/office/drawing/2014/main" id="{E6B4825E-2564-C43B-FA5C-6B8D815E898E}"/>
              </a:ext>
            </a:extLst>
          </p:cNvPr>
          <p:cNvSpPr/>
          <p:nvPr/>
        </p:nvSpPr>
        <p:spPr>
          <a:xfrm>
            <a:off x="6486280" y="1428908"/>
            <a:ext cx="4730145" cy="270294"/>
          </a:xfrm>
          <a:prstGeom prst="rect">
            <a:avLst/>
          </a:prstGeom>
          <a:solidFill>
            <a:srgbClr val="0B4A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30" name="Straight Arrow Connector 29">
            <a:extLst>
              <a:ext uri="{FF2B5EF4-FFF2-40B4-BE49-F238E27FC236}">
                <a16:creationId xmlns:a16="http://schemas.microsoft.com/office/drawing/2014/main" id="{7AB601CB-37A4-0D04-978F-2E7E4B705E4D}"/>
              </a:ext>
            </a:extLst>
          </p:cNvPr>
          <p:cNvCxnSpPr>
            <a:cxnSpLocks/>
          </p:cNvCxnSpPr>
          <p:nvPr/>
        </p:nvCxnSpPr>
        <p:spPr>
          <a:xfrm flipV="1">
            <a:off x="1922377" y="1048437"/>
            <a:ext cx="0" cy="4941486"/>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BC52FB9-011F-C4B0-2D81-48C0251E6E4D}"/>
              </a:ext>
            </a:extLst>
          </p:cNvPr>
          <p:cNvCxnSpPr>
            <a:cxnSpLocks/>
          </p:cNvCxnSpPr>
          <p:nvPr/>
        </p:nvCxnSpPr>
        <p:spPr>
          <a:xfrm>
            <a:off x="1922377" y="5986120"/>
            <a:ext cx="938315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F1EC130-E9FD-3725-EA08-DCDD277B6788}"/>
              </a:ext>
            </a:extLst>
          </p:cNvPr>
          <p:cNvSpPr/>
          <p:nvPr/>
        </p:nvSpPr>
        <p:spPr>
          <a:xfrm>
            <a:off x="5925299" y="6039083"/>
            <a:ext cx="877018" cy="30600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33" name="Straight Arrow Connector 32">
            <a:extLst>
              <a:ext uri="{FF2B5EF4-FFF2-40B4-BE49-F238E27FC236}">
                <a16:creationId xmlns:a16="http://schemas.microsoft.com/office/drawing/2014/main" id="{F5153DFD-978F-1BA6-659F-52B6FB3E5E6B}"/>
              </a:ext>
            </a:extLst>
          </p:cNvPr>
          <p:cNvCxnSpPr>
            <a:cxnSpLocks/>
          </p:cNvCxnSpPr>
          <p:nvPr/>
        </p:nvCxnSpPr>
        <p:spPr>
          <a:xfrm flipH="1">
            <a:off x="2295171" y="6190687"/>
            <a:ext cx="1392702" cy="0"/>
          </a:xfrm>
          <a:prstGeom prst="straightConnector1">
            <a:avLst/>
          </a:prstGeom>
          <a:ln w="12700">
            <a:solidFill>
              <a:srgbClr val="10479B"/>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D80F0EE-06A4-1315-384C-8140A268EF7E}"/>
              </a:ext>
            </a:extLst>
          </p:cNvPr>
          <p:cNvCxnSpPr>
            <a:cxnSpLocks/>
          </p:cNvCxnSpPr>
          <p:nvPr/>
        </p:nvCxnSpPr>
        <p:spPr>
          <a:xfrm>
            <a:off x="4527497" y="6190687"/>
            <a:ext cx="1322949" cy="0"/>
          </a:xfrm>
          <a:prstGeom prst="straightConnector1">
            <a:avLst/>
          </a:prstGeom>
          <a:ln w="12700">
            <a:solidFill>
              <a:srgbClr val="10479B"/>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9513A1-7CC0-F8F1-2666-5350436305A2}"/>
              </a:ext>
            </a:extLst>
          </p:cNvPr>
          <p:cNvCxnSpPr>
            <a:cxnSpLocks/>
          </p:cNvCxnSpPr>
          <p:nvPr/>
        </p:nvCxnSpPr>
        <p:spPr>
          <a:xfrm flipH="1">
            <a:off x="6848647" y="6190687"/>
            <a:ext cx="1392702" cy="0"/>
          </a:xfrm>
          <a:prstGeom prst="straightConnector1">
            <a:avLst/>
          </a:prstGeom>
          <a:ln w="12700">
            <a:solidFill>
              <a:srgbClr val="10479B"/>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5BFB64-FB49-E17E-F92E-EBACA2C7FF23}"/>
              </a:ext>
            </a:extLst>
          </p:cNvPr>
          <p:cNvCxnSpPr>
            <a:cxnSpLocks/>
          </p:cNvCxnSpPr>
          <p:nvPr/>
        </p:nvCxnSpPr>
        <p:spPr>
          <a:xfrm>
            <a:off x="9123013" y="6190687"/>
            <a:ext cx="1322949" cy="0"/>
          </a:xfrm>
          <a:prstGeom prst="straightConnector1">
            <a:avLst/>
          </a:prstGeom>
          <a:ln w="12700">
            <a:solidFill>
              <a:srgbClr val="10479B"/>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92">
            <a:extLst>
              <a:ext uri="{FF2B5EF4-FFF2-40B4-BE49-F238E27FC236}">
                <a16:creationId xmlns:a16="http://schemas.microsoft.com/office/drawing/2014/main" id="{57F55650-C6D0-C4D2-69F3-DDB7AF7FC5CE}"/>
              </a:ext>
            </a:extLst>
          </p:cNvPr>
          <p:cNvSpPr txBox="1"/>
          <p:nvPr/>
        </p:nvSpPr>
        <p:spPr>
          <a:xfrm>
            <a:off x="887587" y="107368"/>
            <a:ext cx="818007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solidFill>
                  <a:srgbClr val="0B4A99"/>
                </a:solidFill>
                <a:latin typeface="Optima" pitchFamily="2" charset="0"/>
              </a:rPr>
              <a:t>Capital Project Lifecycle Management</a:t>
            </a:r>
          </a:p>
        </p:txBody>
      </p:sp>
      <p:sp>
        <p:nvSpPr>
          <p:cNvPr id="43" name="TextBox 116">
            <a:extLst>
              <a:ext uri="{FF2B5EF4-FFF2-40B4-BE49-F238E27FC236}">
                <a16:creationId xmlns:a16="http://schemas.microsoft.com/office/drawing/2014/main" id="{A205191B-28A5-F219-CDAB-BA7765D358B6}"/>
              </a:ext>
            </a:extLst>
          </p:cNvPr>
          <p:cNvSpPr txBox="1"/>
          <p:nvPr/>
        </p:nvSpPr>
        <p:spPr>
          <a:xfrm>
            <a:off x="2752008" y="1393519"/>
            <a:ext cx="2840586"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500" b="1">
                <a:solidFill>
                  <a:schemeClr val="bg1"/>
                </a:solidFill>
                <a:latin typeface="Optima" pitchFamily="2" charset="0"/>
              </a:rPr>
              <a:t>Data Acquisition / Project Phase</a:t>
            </a:r>
          </a:p>
        </p:txBody>
      </p:sp>
      <p:sp>
        <p:nvSpPr>
          <p:cNvPr id="44" name="TextBox 117">
            <a:extLst>
              <a:ext uri="{FF2B5EF4-FFF2-40B4-BE49-F238E27FC236}">
                <a16:creationId xmlns:a16="http://schemas.microsoft.com/office/drawing/2014/main" id="{0B63BDA7-0362-5D4B-6706-CCC7FB940F31}"/>
              </a:ext>
            </a:extLst>
          </p:cNvPr>
          <p:cNvSpPr txBox="1"/>
          <p:nvPr/>
        </p:nvSpPr>
        <p:spPr>
          <a:xfrm>
            <a:off x="7255106" y="1398526"/>
            <a:ext cx="3400290" cy="3231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500" b="1">
                <a:solidFill>
                  <a:schemeClr val="bg1"/>
                </a:solidFill>
                <a:latin typeface="Optima" pitchFamily="2" charset="0"/>
              </a:rPr>
              <a:t>Data Management / Operational Phase</a:t>
            </a:r>
          </a:p>
        </p:txBody>
      </p:sp>
      <p:sp>
        <p:nvSpPr>
          <p:cNvPr id="45" name="TextBox 118">
            <a:extLst>
              <a:ext uri="{FF2B5EF4-FFF2-40B4-BE49-F238E27FC236}">
                <a16:creationId xmlns:a16="http://schemas.microsoft.com/office/drawing/2014/main" id="{9FDC15FC-BC99-BDD7-3B30-D14926695046}"/>
              </a:ext>
            </a:extLst>
          </p:cNvPr>
          <p:cNvSpPr txBox="1"/>
          <p:nvPr/>
        </p:nvSpPr>
        <p:spPr>
          <a:xfrm rot="16200000">
            <a:off x="790550" y="3739645"/>
            <a:ext cx="1314784" cy="323165"/>
          </a:xfrm>
          <a:prstGeom prst="rect">
            <a:avLst/>
          </a:prstGeom>
          <a:solidFill>
            <a:srgbClr val="10479B"/>
          </a:solidFill>
          <a:ln>
            <a:solidFill>
              <a:srgbClr val="10479B"/>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500">
                <a:solidFill>
                  <a:schemeClr val="bg1"/>
                </a:solidFill>
                <a:latin typeface="Optima" pitchFamily="2" charset="0"/>
              </a:rPr>
              <a:t>Level of Effort</a:t>
            </a:r>
          </a:p>
        </p:txBody>
      </p:sp>
      <p:sp>
        <p:nvSpPr>
          <p:cNvPr id="63" name="TextBox 140">
            <a:extLst>
              <a:ext uri="{FF2B5EF4-FFF2-40B4-BE49-F238E27FC236}">
                <a16:creationId xmlns:a16="http://schemas.microsoft.com/office/drawing/2014/main" id="{0827057C-FD50-F3F9-3415-DFF997F98C63}"/>
              </a:ext>
            </a:extLst>
          </p:cNvPr>
          <p:cNvSpPr txBox="1"/>
          <p:nvPr/>
        </p:nvSpPr>
        <p:spPr>
          <a:xfrm>
            <a:off x="5992073" y="6056013"/>
            <a:ext cx="8418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a:solidFill>
                  <a:schemeClr val="bg1"/>
                </a:solidFill>
                <a:latin typeface="Optima" pitchFamily="2" charset="0"/>
              </a:rPr>
              <a:t>Handover</a:t>
            </a:r>
          </a:p>
        </p:txBody>
      </p:sp>
      <p:sp>
        <p:nvSpPr>
          <p:cNvPr id="64" name="TextBox 141">
            <a:extLst>
              <a:ext uri="{FF2B5EF4-FFF2-40B4-BE49-F238E27FC236}">
                <a16:creationId xmlns:a16="http://schemas.microsoft.com/office/drawing/2014/main" id="{F157C95A-7549-E49F-AA14-727F521243CD}"/>
              </a:ext>
            </a:extLst>
          </p:cNvPr>
          <p:cNvSpPr txBox="1"/>
          <p:nvPr/>
        </p:nvSpPr>
        <p:spPr>
          <a:xfrm>
            <a:off x="10620515" y="6063300"/>
            <a:ext cx="51809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a:solidFill>
                  <a:schemeClr val="bg1"/>
                </a:solidFill>
                <a:latin typeface="Optima" pitchFamily="2" charset="0"/>
              </a:rPr>
              <a:t>Time</a:t>
            </a:r>
          </a:p>
        </p:txBody>
      </p:sp>
      <p:sp>
        <p:nvSpPr>
          <p:cNvPr id="66" name="TextBox 138">
            <a:extLst>
              <a:ext uri="{FF2B5EF4-FFF2-40B4-BE49-F238E27FC236}">
                <a16:creationId xmlns:a16="http://schemas.microsoft.com/office/drawing/2014/main" id="{56642760-59D3-3318-0857-A93A69D8B2E7}"/>
              </a:ext>
            </a:extLst>
          </p:cNvPr>
          <p:cNvSpPr txBox="1"/>
          <p:nvPr/>
        </p:nvSpPr>
        <p:spPr>
          <a:xfrm>
            <a:off x="5350780" y="5345978"/>
            <a:ext cx="715260" cy="461665"/>
          </a:xfrm>
          <a:prstGeom prst="rect">
            <a:avLst/>
          </a:prstGeom>
          <a:solidFill>
            <a:srgbClr val="2494F3"/>
          </a:solidFill>
          <a:ln>
            <a:solidFill>
              <a:srgbClr val="10479B"/>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a:solidFill>
                  <a:schemeClr val="bg1"/>
                </a:solidFill>
                <a:latin typeface="Optima" pitchFamily="2" charset="0"/>
              </a:rPr>
              <a:t>Existing</a:t>
            </a:r>
          </a:p>
          <a:p>
            <a:pPr algn="ctr"/>
            <a:r>
              <a:rPr lang="en-IN" sz="1200" b="1">
                <a:solidFill>
                  <a:schemeClr val="bg1"/>
                </a:solidFill>
                <a:latin typeface="Optima" pitchFamily="2" charset="0"/>
              </a:rPr>
              <a:t>Practice</a:t>
            </a:r>
          </a:p>
        </p:txBody>
      </p:sp>
      <p:sp>
        <p:nvSpPr>
          <p:cNvPr id="67" name="TextBox 142">
            <a:extLst>
              <a:ext uri="{FF2B5EF4-FFF2-40B4-BE49-F238E27FC236}">
                <a16:creationId xmlns:a16="http://schemas.microsoft.com/office/drawing/2014/main" id="{E2AD1F64-2022-729C-B340-00FFEC906A5F}"/>
              </a:ext>
            </a:extLst>
          </p:cNvPr>
          <p:cNvSpPr txBox="1"/>
          <p:nvPr/>
        </p:nvSpPr>
        <p:spPr>
          <a:xfrm>
            <a:off x="3745556" y="6044436"/>
            <a:ext cx="757195"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a:solidFill>
                  <a:srgbClr val="10479B"/>
                </a:solidFill>
                <a:latin typeface="Optima" pitchFamily="2" charset="0"/>
              </a:rPr>
              <a:t>4-5 Years</a:t>
            </a:r>
          </a:p>
        </p:txBody>
      </p:sp>
      <p:sp>
        <p:nvSpPr>
          <p:cNvPr id="68" name="TextBox 143">
            <a:extLst>
              <a:ext uri="{FF2B5EF4-FFF2-40B4-BE49-F238E27FC236}">
                <a16:creationId xmlns:a16="http://schemas.microsoft.com/office/drawing/2014/main" id="{F41FD554-00F1-A006-3697-C479FF28A965}"/>
              </a:ext>
            </a:extLst>
          </p:cNvPr>
          <p:cNvSpPr txBox="1"/>
          <p:nvPr/>
        </p:nvSpPr>
        <p:spPr>
          <a:xfrm>
            <a:off x="8254013" y="6063300"/>
            <a:ext cx="7801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a:solidFill>
                  <a:srgbClr val="10479B"/>
                </a:solidFill>
                <a:latin typeface="Optima" pitchFamily="2" charset="0"/>
              </a:rPr>
              <a:t>20+ Years</a:t>
            </a:r>
          </a:p>
        </p:txBody>
      </p:sp>
      <p:sp>
        <p:nvSpPr>
          <p:cNvPr id="69" name="TextBox 144">
            <a:extLst>
              <a:ext uri="{FF2B5EF4-FFF2-40B4-BE49-F238E27FC236}">
                <a16:creationId xmlns:a16="http://schemas.microsoft.com/office/drawing/2014/main" id="{BBE180C4-A5C4-6EB9-AA87-0C4D4F0FB1C7}"/>
              </a:ext>
            </a:extLst>
          </p:cNvPr>
          <p:cNvSpPr txBox="1"/>
          <p:nvPr/>
        </p:nvSpPr>
        <p:spPr>
          <a:xfrm>
            <a:off x="2050131" y="3337406"/>
            <a:ext cx="864532"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a:solidFill>
                  <a:srgbClr val="10479B"/>
                </a:solidFill>
                <a:latin typeface="Optima" pitchFamily="2" charset="0"/>
              </a:rPr>
              <a:t>18 months</a:t>
            </a:r>
          </a:p>
          <a:p>
            <a:pPr algn="ctr"/>
            <a:r>
              <a:rPr lang="en-US" sz="1200" b="1">
                <a:solidFill>
                  <a:srgbClr val="10479B"/>
                </a:solidFill>
                <a:latin typeface="Optima" pitchFamily="2" charset="0"/>
              </a:rPr>
              <a:t>Max Level </a:t>
            </a:r>
          </a:p>
          <a:p>
            <a:pPr algn="ctr"/>
            <a:r>
              <a:rPr lang="en-US" sz="1200" b="1">
                <a:solidFill>
                  <a:srgbClr val="10479B"/>
                </a:solidFill>
                <a:latin typeface="Optima" pitchFamily="2" charset="0"/>
              </a:rPr>
              <a:t>of Effort</a:t>
            </a:r>
            <a:endParaRPr lang="en-IN" sz="1200" b="1">
              <a:solidFill>
                <a:srgbClr val="10479B"/>
              </a:solidFill>
              <a:latin typeface="Optima" pitchFamily="2" charset="0"/>
            </a:endParaRPr>
          </a:p>
        </p:txBody>
      </p:sp>
      <p:sp>
        <p:nvSpPr>
          <p:cNvPr id="70" name="TextBox 147">
            <a:extLst>
              <a:ext uri="{FF2B5EF4-FFF2-40B4-BE49-F238E27FC236}">
                <a16:creationId xmlns:a16="http://schemas.microsoft.com/office/drawing/2014/main" id="{6563FCB0-01E6-84F0-4E36-51CBACA3383F}"/>
              </a:ext>
            </a:extLst>
          </p:cNvPr>
          <p:cNvSpPr txBox="1"/>
          <p:nvPr/>
        </p:nvSpPr>
        <p:spPr>
          <a:xfrm>
            <a:off x="6573997" y="5223084"/>
            <a:ext cx="71526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a:solidFill>
                  <a:schemeClr val="bg1"/>
                </a:solidFill>
                <a:latin typeface="Optima" pitchFamily="2" charset="0"/>
              </a:rPr>
              <a:t>Existing</a:t>
            </a:r>
          </a:p>
          <a:p>
            <a:pPr algn="ctr"/>
            <a:r>
              <a:rPr lang="en-IN" sz="1200">
                <a:solidFill>
                  <a:schemeClr val="bg1"/>
                </a:solidFill>
                <a:latin typeface="Optima" pitchFamily="2" charset="0"/>
              </a:rPr>
              <a:t>Practice</a:t>
            </a:r>
          </a:p>
        </p:txBody>
      </p:sp>
      <p:sp>
        <p:nvSpPr>
          <p:cNvPr id="72" name="TextBox 149">
            <a:extLst>
              <a:ext uri="{FF2B5EF4-FFF2-40B4-BE49-F238E27FC236}">
                <a16:creationId xmlns:a16="http://schemas.microsoft.com/office/drawing/2014/main" id="{21F8B1A0-F558-7DC8-0BEC-ED79055392E7}"/>
              </a:ext>
            </a:extLst>
          </p:cNvPr>
          <p:cNvSpPr txBox="1"/>
          <p:nvPr/>
        </p:nvSpPr>
        <p:spPr>
          <a:xfrm>
            <a:off x="6671720" y="5362872"/>
            <a:ext cx="715260" cy="461665"/>
          </a:xfrm>
          <a:prstGeom prst="rect">
            <a:avLst/>
          </a:prstGeom>
          <a:solidFill>
            <a:srgbClr val="2494F3"/>
          </a:solidFill>
          <a:ln>
            <a:solidFill>
              <a:srgbClr val="10479B"/>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b="1">
                <a:solidFill>
                  <a:schemeClr val="bg1"/>
                </a:solidFill>
                <a:latin typeface="Optima" pitchFamily="2" charset="0"/>
              </a:rPr>
              <a:t>Existing</a:t>
            </a:r>
          </a:p>
          <a:p>
            <a:pPr algn="ctr"/>
            <a:r>
              <a:rPr lang="en-IN" sz="1200" b="1">
                <a:solidFill>
                  <a:schemeClr val="bg1"/>
                </a:solidFill>
                <a:latin typeface="Optima" pitchFamily="2" charset="0"/>
              </a:rPr>
              <a:t>Practice</a:t>
            </a:r>
          </a:p>
        </p:txBody>
      </p:sp>
      <p:cxnSp>
        <p:nvCxnSpPr>
          <p:cNvPr id="74" name="Straight Connector 73">
            <a:extLst>
              <a:ext uri="{FF2B5EF4-FFF2-40B4-BE49-F238E27FC236}">
                <a16:creationId xmlns:a16="http://schemas.microsoft.com/office/drawing/2014/main" id="{4DAEDEA9-6DD1-4082-D036-C80700DC143D}"/>
              </a:ext>
            </a:extLst>
          </p:cNvPr>
          <p:cNvCxnSpPr/>
          <p:nvPr/>
        </p:nvCxnSpPr>
        <p:spPr>
          <a:xfrm>
            <a:off x="6172258" y="1697020"/>
            <a:ext cx="0" cy="3861846"/>
          </a:xfrm>
          <a:prstGeom prst="line">
            <a:avLst/>
          </a:prstGeom>
          <a:ln w="28575">
            <a:solidFill>
              <a:srgbClr val="0B4A9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5EAEFE7-8573-5AD9-9676-4729291FA048}"/>
              </a:ext>
            </a:extLst>
          </p:cNvPr>
          <p:cNvCxnSpPr/>
          <p:nvPr/>
        </p:nvCxnSpPr>
        <p:spPr>
          <a:xfrm>
            <a:off x="6499841" y="1697020"/>
            <a:ext cx="0" cy="3861846"/>
          </a:xfrm>
          <a:prstGeom prst="line">
            <a:avLst/>
          </a:prstGeom>
          <a:ln w="28575">
            <a:solidFill>
              <a:srgbClr val="0B4A9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6F471F-91DA-631E-231A-2D8DD8F1A2CB}"/>
              </a:ext>
            </a:extLst>
          </p:cNvPr>
          <p:cNvCxnSpPr/>
          <p:nvPr/>
        </p:nvCxnSpPr>
        <p:spPr>
          <a:xfrm>
            <a:off x="2482397" y="4161034"/>
            <a:ext cx="0" cy="1398368"/>
          </a:xfrm>
          <a:prstGeom prst="line">
            <a:avLst/>
          </a:prstGeom>
          <a:ln w="19050">
            <a:solidFill>
              <a:srgbClr val="0B4A99"/>
            </a:solidFill>
          </a:ln>
        </p:spPr>
        <p:style>
          <a:lnRef idx="1">
            <a:schemeClr val="accent1"/>
          </a:lnRef>
          <a:fillRef idx="0">
            <a:schemeClr val="accent1"/>
          </a:fillRef>
          <a:effectRef idx="0">
            <a:schemeClr val="accent1"/>
          </a:effectRef>
          <a:fontRef idx="minor">
            <a:schemeClr val="tx1"/>
          </a:fontRef>
        </p:style>
      </p:cxnSp>
      <p:pic>
        <p:nvPicPr>
          <p:cNvPr id="80" name="Graphic 79">
            <a:extLst>
              <a:ext uri="{FF2B5EF4-FFF2-40B4-BE49-F238E27FC236}">
                <a16:creationId xmlns:a16="http://schemas.microsoft.com/office/drawing/2014/main" id="{79AD706F-8479-0B03-7B66-225FC0F864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99111" y="2223224"/>
            <a:ext cx="8201460" cy="3554394"/>
          </a:xfrm>
          <a:prstGeom prst="rect">
            <a:avLst/>
          </a:prstGeom>
        </p:spPr>
      </p:pic>
      <p:pic>
        <p:nvPicPr>
          <p:cNvPr id="81" name="Picture 80">
            <a:extLst>
              <a:ext uri="{FF2B5EF4-FFF2-40B4-BE49-F238E27FC236}">
                <a16:creationId xmlns:a16="http://schemas.microsoft.com/office/drawing/2014/main" id="{7C8D1764-C79C-307A-41E5-D3D6752F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1227" y="1995501"/>
            <a:ext cx="635676" cy="635676"/>
          </a:xfrm>
          <a:prstGeom prst="rect">
            <a:avLst/>
          </a:prstGeom>
        </p:spPr>
      </p:pic>
      <p:sp>
        <p:nvSpPr>
          <p:cNvPr id="82" name="TextBox 81">
            <a:extLst>
              <a:ext uri="{FF2B5EF4-FFF2-40B4-BE49-F238E27FC236}">
                <a16:creationId xmlns:a16="http://schemas.microsoft.com/office/drawing/2014/main" id="{D73B3096-A650-D74F-A0A8-8A6EC517721D}"/>
              </a:ext>
            </a:extLst>
          </p:cNvPr>
          <p:cNvSpPr txBox="1"/>
          <p:nvPr/>
        </p:nvSpPr>
        <p:spPr>
          <a:xfrm>
            <a:off x="4767003" y="2661007"/>
            <a:ext cx="1074461" cy="461665"/>
          </a:xfrm>
          <a:prstGeom prst="rect">
            <a:avLst/>
          </a:prstGeom>
          <a:noFill/>
        </p:spPr>
        <p:txBody>
          <a:bodyPr wrap="none" rtlCol="0">
            <a:spAutoFit/>
          </a:bodyPr>
          <a:lstStyle/>
          <a:p>
            <a:pPr algn="ctr"/>
            <a:r>
              <a:rPr lang="en-IN" sz="1200" b="1">
                <a:solidFill>
                  <a:srgbClr val="0B4A99"/>
                </a:solidFill>
                <a:latin typeface="Optima" pitchFamily="2" charset="0"/>
              </a:rPr>
              <a:t>Management </a:t>
            </a:r>
          </a:p>
          <a:p>
            <a:pPr algn="ctr"/>
            <a:r>
              <a:rPr lang="en-IN" sz="1200" b="1">
                <a:solidFill>
                  <a:srgbClr val="0B4A99"/>
                </a:solidFill>
                <a:latin typeface="Optima" pitchFamily="2" charset="0"/>
              </a:rPr>
              <a:t>in ERP</a:t>
            </a:r>
          </a:p>
        </p:txBody>
      </p:sp>
      <p:pic>
        <p:nvPicPr>
          <p:cNvPr id="84" name="Graphic 83">
            <a:extLst>
              <a:ext uri="{FF2B5EF4-FFF2-40B4-BE49-F238E27FC236}">
                <a16:creationId xmlns:a16="http://schemas.microsoft.com/office/drawing/2014/main" id="{35D1D169-CBC5-E489-73D8-2B0AA289C8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9534" y="2927586"/>
            <a:ext cx="648101" cy="664005"/>
          </a:xfrm>
          <a:prstGeom prst="rect">
            <a:avLst/>
          </a:prstGeom>
        </p:spPr>
      </p:pic>
      <p:sp>
        <p:nvSpPr>
          <p:cNvPr id="85" name="TextBox 84">
            <a:extLst>
              <a:ext uri="{FF2B5EF4-FFF2-40B4-BE49-F238E27FC236}">
                <a16:creationId xmlns:a16="http://schemas.microsoft.com/office/drawing/2014/main" id="{9785FD5B-EAEE-EE7D-3F9E-46BD55692D9D}"/>
              </a:ext>
            </a:extLst>
          </p:cNvPr>
          <p:cNvSpPr txBox="1"/>
          <p:nvPr/>
        </p:nvSpPr>
        <p:spPr>
          <a:xfrm>
            <a:off x="3714405" y="3606981"/>
            <a:ext cx="1195968" cy="461665"/>
          </a:xfrm>
          <a:prstGeom prst="rect">
            <a:avLst/>
          </a:prstGeom>
          <a:noFill/>
        </p:spPr>
        <p:txBody>
          <a:bodyPr wrap="none" rtlCol="0">
            <a:spAutoFit/>
          </a:bodyPr>
          <a:lstStyle/>
          <a:p>
            <a:pPr algn="ctr"/>
            <a:r>
              <a:rPr lang="en-IN" sz="1200" b="1">
                <a:solidFill>
                  <a:srgbClr val="0B4A99"/>
                </a:solidFill>
                <a:latin typeface="Optima" pitchFamily="2" charset="0"/>
              </a:rPr>
              <a:t>Procurement &amp; </a:t>
            </a:r>
          </a:p>
          <a:p>
            <a:pPr algn="ctr"/>
            <a:r>
              <a:rPr lang="en-IN" sz="1200" b="1">
                <a:solidFill>
                  <a:srgbClr val="0B4A99"/>
                </a:solidFill>
                <a:latin typeface="Optima" pitchFamily="2" charset="0"/>
              </a:rPr>
              <a:t>Construction</a:t>
            </a:r>
          </a:p>
        </p:txBody>
      </p:sp>
      <p:pic>
        <p:nvPicPr>
          <p:cNvPr id="87" name="Graphic 86">
            <a:extLst>
              <a:ext uri="{FF2B5EF4-FFF2-40B4-BE49-F238E27FC236}">
                <a16:creationId xmlns:a16="http://schemas.microsoft.com/office/drawing/2014/main" id="{19FAC77E-A097-44CE-D30E-ABF4B4FDB9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24815" y="4156178"/>
            <a:ext cx="696236" cy="697596"/>
          </a:xfrm>
          <a:prstGeom prst="rect">
            <a:avLst/>
          </a:prstGeom>
        </p:spPr>
      </p:pic>
      <p:sp>
        <p:nvSpPr>
          <p:cNvPr id="88" name="TextBox 87">
            <a:extLst>
              <a:ext uri="{FF2B5EF4-FFF2-40B4-BE49-F238E27FC236}">
                <a16:creationId xmlns:a16="http://schemas.microsoft.com/office/drawing/2014/main" id="{3796F5FF-7390-C37B-44E9-9287F07D1D89}"/>
              </a:ext>
            </a:extLst>
          </p:cNvPr>
          <p:cNvSpPr txBox="1"/>
          <p:nvPr/>
        </p:nvSpPr>
        <p:spPr>
          <a:xfrm>
            <a:off x="2799540" y="4834259"/>
            <a:ext cx="1072731" cy="461665"/>
          </a:xfrm>
          <a:prstGeom prst="rect">
            <a:avLst/>
          </a:prstGeom>
          <a:noFill/>
        </p:spPr>
        <p:txBody>
          <a:bodyPr wrap="none" rtlCol="0">
            <a:spAutoFit/>
          </a:bodyPr>
          <a:lstStyle/>
          <a:p>
            <a:pPr algn="ctr"/>
            <a:r>
              <a:rPr lang="en-IN" sz="1200" b="1">
                <a:solidFill>
                  <a:srgbClr val="0B4A99"/>
                </a:solidFill>
                <a:latin typeface="Optima" pitchFamily="2" charset="0"/>
              </a:rPr>
              <a:t>Best Business</a:t>
            </a:r>
          </a:p>
          <a:p>
            <a:pPr algn="ctr"/>
            <a:r>
              <a:rPr lang="en-IN" sz="1200" b="1">
                <a:solidFill>
                  <a:srgbClr val="0B4A99"/>
                </a:solidFill>
                <a:latin typeface="Optima" pitchFamily="2" charset="0"/>
              </a:rPr>
              <a:t>Practice</a:t>
            </a:r>
          </a:p>
        </p:txBody>
      </p:sp>
      <p:pic>
        <p:nvPicPr>
          <p:cNvPr id="90" name="Graphic 89">
            <a:extLst>
              <a:ext uri="{FF2B5EF4-FFF2-40B4-BE49-F238E27FC236}">
                <a16:creationId xmlns:a16="http://schemas.microsoft.com/office/drawing/2014/main" id="{A4DFA39C-2E00-BD95-3A2B-BA07A73B32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2202" y="1946030"/>
            <a:ext cx="556487" cy="630576"/>
          </a:xfrm>
          <a:prstGeom prst="rect">
            <a:avLst/>
          </a:prstGeom>
        </p:spPr>
      </p:pic>
      <p:pic>
        <p:nvPicPr>
          <p:cNvPr id="92" name="Graphic 91">
            <a:extLst>
              <a:ext uri="{FF2B5EF4-FFF2-40B4-BE49-F238E27FC236}">
                <a16:creationId xmlns:a16="http://schemas.microsoft.com/office/drawing/2014/main" id="{35570DF3-161B-2881-3BF0-99A7BA3F87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00233" y="2889663"/>
            <a:ext cx="646252" cy="643553"/>
          </a:xfrm>
          <a:prstGeom prst="rect">
            <a:avLst/>
          </a:prstGeom>
        </p:spPr>
      </p:pic>
      <p:pic>
        <p:nvPicPr>
          <p:cNvPr id="96" name="Graphic 95">
            <a:extLst>
              <a:ext uri="{FF2B5EF4-FFF2-40B4-BE49-F238E27FC236}">
                <a16:creationId xmlns:a16="http://schemas.microsoft.com/office/drawing/2014/main" id="{BF8F02CC-6F1A-6484-AABC-CEADF61936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00110" y="4120985"/>
            <a:ext cx="490592" cy="546422"/>
          </a:xfrm>
          <a:prstGeom prst="rect">
            <a:avLst/>
          </a:prstGeom>
        </p:spPr>
      </p:pic>
      <p:sp>
        <p:nvSpPr>
          <p:cNvPr id="97" name="TextBox 96">
            <a:extLst>
              <a:ext uri="{FF2B5EF4-FFF2-40B4-BE49-F238E27FC236}">
                <a16:creationId xmlns:a16="http://schemas.microsoft.com/office/drawing/2014/main" id="{0C9A741D-F0AD-1A4F-BA97-E6C612605569}"/>
              </a:ext>
            </a:extLst>
          </p:cNvPr>
          <p:cNvSpPr txBox="1"/>
          <p:nvPr/>
        </p:nvSpPr>
        <p:spPr>
          <a:xfrm>
            <a:off x="7120376" y="2591509"/>
            <a:ext cx="886782" cy="461665"/>
          </a:xfrm>
          <a:prstGeom prst="rect">
            <a:avLst/>
          </a:prstGeom>
          <a:noFill/>
        </p:spPr>
        <p:txBody>
          <a:bodyPr wrap="none" rtlCol="0">
            <a:spAutoFit/>
          </a:bodyPr>
          <a:lstStyle/>
          <a:p>
            <a:pPr algn="ctr"/>
            <a:r>
              <a:rPr lang="en-IN" sz="1200" b="1">
                <a:solidFill>
                  <a:srgbClr val="0B4A99"/>
                </a:solidFill>
                <a:latin typeface="Optima" pitchFamily="2" charset="0"/>
              </a:rPr>
              <a:t>Planning &amp;</a:t>
            </a:r>
          </a:p>
          <a:p>
            <a:pPr algn="ctr"/>
            <a:r>
              <a:rPr lang="en-IN" sz="1200" b="1">
                <a:solidFill>
                  <a:srgbClr val="0B4A99"/>
                </a:solidFill>
                <a:latin typeface="Optima" pitchFamily="2" charset="0"/>
              </a:rPr>
              <a:t>Inventory</a:t>
            </a:r>
          </a:p>
        </p:txBody>
      </p:sp>
      <p:sp>
        <p:nvSpPr>
          <p:cNvPr id="98" name="TextBox 97">
            <a:extLst>
              <a:ext uri="{FF2B5EF4-FFF2-40B4-BE49-F238E27FC236}">
                <a16:creationId xmlns:a16="http://schemas.microsoft.com/office/drawing/2014/main" id="{2E7429AA-EF2E-1906-874D-D5D0ADDF6656}"/>
              </a:ext>
            </a:extLst>
          </p:cNvPr>
          <p:cNvSpPr txBox="1"/>
          <p:nvPr/>
        </p:nvSpPr>
        <p:spPr>
          <a:xfrm>
            <a:off x="8425402" y="3538924"/>
            <a:ext cx="1072730" cy="461665"/>
          </a:xfrm>
          <a:prstGeom prst="rect">
            <a:avLst/>
          </a:prstGeom>
          <a:noFill/>
        </p:spPr>
        <p:txBody>
          <a:bodyPr wrap="none" rtlCol="0">
            <a:spAutoFit/>
          </a:bodyPr>
          <a:lstStyle/>
          <a:p>
            <a:pPr algn="ctr"/>
            <a:r>
              <a:rPr lang="en-IN" sz="1200" b="1">
                <a:solidFill>
                  <a:srgbClr val="0B4A99"/>
                </a:solidFill>
                <a:latin typeface="Optima" pitchFamily="2" charset="0"/>
              </a:rPr>
              <a:t>Operations &amp; </a:t>
            </a:r>
          </a:p>
          <a:p>
            <a:pPr algn="ctr"/>
            <a:r>
              <a:rPr lang="en-IN" sz="1200" b="1">
                <a:solidFill>
                  <a:srgbClr val="0B4A99"/>
                </a:solidFill>
                <a:latin typeface="Optima" pitchFamily="2" charset="0"/>
              </a:rPr>
              <a:t>Maintenance</a:t>
            </a:r>
          </a:p>
        </p:txBody>
      </p:sp>
      <p:sp>
        <p:nvSpPr>
          <p:cNvPr id="99" name="TextBox 98">
            <a:extLst>
              <a:ext uri="{FF2B5EF4-FFF2-40B4-BE49-F238E27FC236}">
                <a16:creationId xmlns:a16="http://schemas.microsoft.com/office/drawing/2014/main" id="{5D227966-8F0F-97E6-C8E4-07A1C495065F}"/>
              </a:ext>
            </a:extLst>
          </p:cNvPr>
          <p:cNvSpPr txBox="1"/>
          <p:nvPr/>
        </p:nvSpPr>
        <p:spPr>
          <a:xfrm>
            <a:off x="9577167" y="4761419"/>
            <a:ext cx="817853" cy="461665"/>
          </a:xfrm>
          <a:prstGeom prst="rect">
            <a:avLst/>
          </a:prstGeom>
          <a:noFill/>
        </p:spPr>
        <p:txBody>
          <a:bodyPr wrap="none" rtlCol="0">
            <a:spAutoFit/>
          </a:bodyPr>
          <a:lstStyle/>
          <a:p>
            <a:pPr algn="ctr"/>
            <a:r>
              <a:rPr lang="en-IN" sz="1200" b="1">
                <a:solidFill>
                  <a:srgbClr val="0B4A99"/>
                </a:solidFill>
                <a:latin typeface="Optima" pitchFamily="2" charset="0"/>
              </a:rPr>
              <a:t>Closure &amp;</a:t>
            </a:r>
          </a:p>
          <a:p>
            <a:pPr algn="ctr"/>
            <a:r>
              <a:rPr lang="en-IN" sz="1200" b="1">
                <a:solidFill>
                  <a:srgbClr val="0B4A99"/>
                </a:solidFill>
                <a:latin typeface="Optima" pitchFamily="2" charset="0"/>
              </a:rPr>
              <a:t>Phase out</a:t>
            </a:r>
          </a:p>
        </p:txBody>
      </p:sp>
      <p:sp>
        <p:nvSpPr>
          <p:cNvPr id="7" name="Footer Placeholder 4">
            <a:extLst>
              <a:ext uri="{FF2B5EF4-FFF2-40B4-BE49-F238E27FC236}">
                <a16:creationId xmlns:a16="http://schemas.microsoft.com/office/drawing/2014/main" id="{D1699A74-BEC5-2F1A-B1D5-E3EFF05B744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0CB2344D-8477-4769-6FD0-53104B961F8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26782448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29B12-C8F5-300A-134A-03BAD6BF4D1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58B2D4-34E5-B5DF-511E-E6AF921B108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5" name="Footer Placeholder 4">
            <a:extLst>
              <a:ext uri="{FF2B5EF4-FFF2-40B4-BE49-F238E27FC236}">
                <a16:creationId xmlns:a16="http://schemas.microsoft.com/office/drawing/2014/main" id="{C9ECA50C-21E4-D518-A88C-13D1022A2C6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rPr>
              <a:t>www.piloggroup.com</a:t>
            </a:r>
          </a:p>
        </p:txBody>
      </p:sp>
      <p:sp>
        <p:nvSpPr>
          <p:cNvPr id="6" name="Slide Number Placeholder 5">
            <a:extLst>
              <a:ext uri="{FF2B5EF4-FFF2-40B4-BE49-F238E27FC236}">
                <a16:creationId xmlns:a16="http://schemas.microsoft.com/office/drawing/2014/main" id="{CD401158-6239-FC77-CAC3-C2EDC6A55D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2" name="Title 4">
            <a:extLst>
              <a:ext uri="{FF2B5EF4-FFF2-40B4-BE49-F238E27FC236}">
                <a16:creationId xmlns:a16="http://schemas.microsoft.com/office/drawing/2014/main" id="{7352857C-42B8-CEE0-96DC-0EC57EEF6BDB}"/>
              </a:ext>
            </a:extLst>
          </p:cNvPr>
          <p:cNvSpPr txBox="1">
            <a:spLocks/>
          </p:cNvSpPr>
          <p:nvPr/>
        </p:nvSpPr>
        <p:spPr>
          <a:xfrm>
            <a:off x="177800" y="41900"/>
            <a:ext cx="1058495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Data Acquisition for SAP S/4 HANA</a:t>
            </a:r>
          </a:p>
        </p:txBody>
      </p:sp>
      <p:sp>
        <p:nvSpPr>
          <p:cNvPr id="3" name="Text Box 2">
            <a:extLst>
              <a:ext uri="{FF2B5EF4-FFF2-40B4-BE49-F238E27FC236}">
                <a16:creationId xmlns:a16="http://schemas.microsoft.com/office/drawing/2014/main" id="{A78F6309-E4EF-055C-33AF-FF6EFC58E73E}"/>
              </a:ext>
            </a:extLst>
          </p:cNvPr>
          <p:cNvSpPr txBox="1">
            <a:spLocks noChangeArrowheads="1"/>
          </p:cNvSpPr>
          <p:nvPr/>
        </p:nvSpPr>
        <p:spPr bwMode="auto">
          <a:xfrm>
            <a:off x="4438455" y="3138244"/>
            <a:ext cx="184731" cy="369332"/>
          </a:xfrm>
          <a:prstGeom prst="rect">
            <a:avLst/>
          </a:prstGeom>
          <a:noFill/>
          <a:ln w="9525">
            <a:noFill/>
            <a:miter lim="800000"/>
            <a:headEnd/>
            <a:tailEnd/>
          </a:ln>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tima" panose="02000503060000020004"/>
              <a:cs typeface="Arial" charset="0"/>
            </a:endParaRPr>
          </a:p>
        </p:txBody>
      </p:sp>
      <p:sp>
        <p:nvSpPr>
          <p:cNvPr id="7" name="Rectangle 73">
            <a:extLst>
              <a:ext uri="{FF2B5EF4-FFF2-40B4-BE49-F238E27FC236}">
                <a16:creationId xmlns:a16="http://schemas.microsoft.com/office/drawing/2014/main" id="{F9161BD8-9116-84E1-E1B4-24ABEB7850D3}"/>
              </a:ext>
            </a:extLst>
          </p:cNvPr>
          <p:cNvSpPr>
            <a:spLocks noChangeArrowheads="1"/>
          </p:cNvSpPr>
          <p:nvPr/>
        </p:nvSpPr>
        <p:spPr bwMode="auto">
          <a:xfrm>
            <a:off x="6189588" y="1317379"/>
            <a:ext cx="1187873" cy="337592"/>
          </a:xfrm>
          <a:prstGeom prst="rect">
            <a:avLst/>
          </a:prstGeom>
          <a:solidFill>
            <a:schemeClr val="accent1">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0000FF"/>
                </a:solidFill>
                <a:effectLst/>
                <a:uLnTx/>
                <a:uFillTx/>
                <a:latin typeface="Optima" panose="02000503060000020004"/>
                <a:cs typeface="Arial" charset="0"/>
              </a:rPr>
              <a:t>PACKAGE</a:t>
            </a:r>
          </a:p>
        </p:txBody>
      </p:sp>
      <p:sp>
        <p:nvSpPr>
          <p:cNvPr id="8" name="Rectangle 75">
            <a:extLst>
              <a:ext uri="{FF2B5EF4-FFF2-40B4-BE49-F238E27FC236}">
                <a16:creationId xmlns:a16="http://schemas.microsoft.com/office/drawing/2014/main" id="{67A6AFA7-54A7-7ED3-AE11-34A50FDD8AE6}"/>
              </a:ext>
            </a:extLst>
          </p:cNvPr>
          <p:cNvSpPr>
            <a:spLocks noChangeArrowheads="1"/>
          </p:cNvSpPr>
          <p:nvPr/>
        </p:nvSpPr>
        <p:spPr bwMode="auto">
          <a:xfrm>
            <a:off x="1847654" y="1088779"/>
            <a:ext cx="2145432" cy="350168"/>
          </a:xfrm>
          <a:prstGeom prst="rect">
            <a:avLst/>
          </a:prstGeom>
          <a:solidFill>
            <a:schemeClr val="accent1">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a:lstStyle/>
          <a:p>
            <a:pPr marL="0" marR="0" lvl="0" indent="0" algn="ctr" defTabSz="914400" rtl="0" eaLnBrk="1" fontAlgn="auto" latinLnBrk="0" hangingPunct="1">
              <a:lnSpc>
                <a:spcPct val="8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0000FF"/>
                </a:solidFill>
                <a:effectLst/>
                <a:uLnTx/>
                <a:uFillTx/>
                <a:latin typeface="Optima" panose="02000503060000020004"/>
                <a:cs typeface="Arial" charset="0"/>
              </a:rPr>
              <a:t>EQP PO/CONTRACT</a:t>
            </a:r>
          </a:p>
        </p:txBody>
      </p:sp>
      <p:sp>
        <p:nvSpPr>
          <p:cNvPr id="9" name="Rectangle 76">
            <a:extLst>
              <a:ext uri="{FF2B5EF4-FFF2-40B4-BE49-F238E27FC236}">
                <a16:creationId xmlns:a16="http://schemas.microsoft.com/office/drawing/2014/main" id="{2A797360-DE31-D39C-EBC4-CD0FF3CEECF5}"/>
              </a:ext>
            </a:extLst>
          </p:cNvPr>
          <p:cNvSpPr>
            <a:spLocks noChangeArrowheads="1"/>
          </p:cNvSpPr>
          <p:nvPr/>
        </p:nvSpPr>
        <p:spPr bwMode="auto">
          <a:xfrm>
            <a:off x="2551038" y="1798987"/>
            <a:ext cx="1874095" cy="280392"/>
          </a:xfrm>
          <a:prstGeom prst="rect">
            <a:avLst/>
          </a:prstGeom>
          <a:solidFill>
            <a:schemeClr val="accent1">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FF3300"/>
                </a:solidFill>
                <a:effectLst/>
                <a:uLnTx/>
                <a:uFillTx/>
                <a:latin typeface="Optima" panose="02000503060000020004"/>
                <a:cs typeface="Arial" charset="0"/>
              </a:rPr>
              <a:t>(2</a:t>
            </a:r>
            <a:r>
              <a:rPr kumimoji="0" lang="en-US" sz="1400" b="1" i="0" u="none" strike="noStrike" kern="1200" cap="none" spc="0" normalizeH="0" baseline="0" noProof="0">
                <a:ln>
                  <a:noFill/>
                </a:ln>
                <a:solidFill>
                  <a:srgbClr val="FF0000"/>
                </a:solidFill>
                <a:effectLst/>
                <a:uLnTx/>
                <a:uFillTx/>
                <a:latin typeface="Optima" panose="02000503060000020004"/>
                <a:cs typeface="Arial" charset="0"/>
              </a:rPr>
              <a:t>)</a:t>
            </a:r>
            <a:r>
              <a:rPr kumimoji="0" lang="en-US" sz="1400" b="1" i="0" u="none" strike="noStrike" kern="1200" cap="none" spc="0" normalizeH="0" baseline="0" noProof="0">
                <a:ln>
                  <a:noFill/>
                </a:ln>
                <a:solidFill>
                  <a:srgbClr val="0000FF"/>
                </a:solidFill>
                <a:effectLst/>
                <a:uLnTx/>
                <a:uFillTx/>
                <a:latin typeface="Optima" panose="02000503060000020004"/>
                <a:cs typeface="Arial" charset="0"/>
              </a:rPr>
              <a:t> EQUIPMENT</a:t>
            </a:r>
          </a:p>
        </p:txBody>
      </p:sp>
      <p:sp>
        <p:nvSpPr>
          <p:cNvPr id="10" name="Rectangle 77">
            <a:extLst>
              <a:ext uri="{FF2B5EF4-FFF2-40B4-BE49-F238E27FC236}">
                <a16:creationId xmlns:a16="http://schemas.microsoft.com/office/drawing/2014/main" id="{B4EA16CB-0F22-D21E-96DA-7B6214E1CE4C}"/>
              </a:ext>
            </a:extLst>
          </p:cNvPr>
          <p:cNvSpPr>
            <a:spLocks noChangeArrowheads="1"/>
          </p:cNvSpPr>
          <p:nvPr/>
        </p:nvSpPr>
        <p:spPr bwMode="auto">
          <a:xfrm>
            <a:off x="3254424" y="2447059"/>
            <a:ext cx="1386733" cy="318120"/>
          </a:xfrm>
          <a:prstGeom prst="rect">
            <a:avLst/>
          </a:prstGeom>
          <a:solidFill>
            <a:schemeClr val="accent1">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FF3300"/>
                </a:solidFill>
                <a:effectLst/>
                <a:uLnTx/>
                <a:uFillTx/>
                <a:latin typeface="Optima" panose="02000503060000020004"/>
                <a:cs typeface="Arial" charset="0"/>
              </a:rPr>
              <a:t>(3)</a:t>
            </a:r>
            <a:r>
              <a:rPr kumimoji="0" lang="en-US" sz="1400" b="1" i="0" u="none" strike="noStrike" kern="1200" cap="none" spc="0" normalizeH="0" baseline="0" noProof="0">
                <a:ln>
                  <a:noFill/>
                </a:ln>
                <a:solidFill>
                  <a:srgbClr val="008000"/>
                </a:solidFill>
                <a:effectLst/>
                <a:uLnTx/>
                <a:uFillTx/>
                <a:latin typeface="Optima" panose="02000503060000020004"/>
                <a:cs typeface="Arial" charset="0"/>
              </a:rPr>
              <a:t> </a:t>
            </a:r>
            <a:r>
              <a:rPr kumimoji="0" lang="en-US" sz="1400" b="1" i="0" u="none" strike="noStrike" kern="1200" cap="none" spc="0" normalizeH="0" baseline="0" noProof="0">
                <a:ln>
                  <a:noFill/>
                </a:ln>
                <a:solidFill>
                  <a:srgbClr val="0000FF"/>
                </a:solidFill>
                <a:effectLst/>
                <a:uLnTx/>
                <a:uFillTx/>
                <a:latin typeface="Optima" panose="02000503060000020004"/>
                <a:cs typeface="Arial" charset="0"/>
              </a:rPr>
              <a:t>SPARES</a:t>
            </a:r>
          </a:p>
        </p:txBody>
      </p:sp>
      <p:cxnSp>
        <p:nvCxnSpPr>
          <p:cNvPr id="11" name="AutoShape 78">
            <a:extLst>
              <a:ext uri="{FF2B5EF4-FFF2-40B4-BE49-F238E27FC236}">
                <a16:creationId xmlns:a16="http://schemas.microsoft.com/office/drawing/2014/main" id="{FCF6A7C7-2863-55D7-D84E-3BC46BCCB8CD}"/>
              </a:ext>
            </a:extLst>
          </p:cNvPr>
          <p:cNvCxnSpPr>
            <a:cxnSpLocks noChangeShapeType="1"/>
          </p:cNvCxnSpPr>
          <p:nvPr/>
        </p:nvCxnSpPr>
        <p:spPr bwMode="auto">
          <a:xfrm rot="16200000" flipH="1">
            <a:off x="2143662" y="1535626"/>
            <a:ext cx="533400" cy="281354"/>
          </a:xfrm>
          <a:prstGeom prst="bentConnector2">
            <a:avLst/>
          </a:prstGeom>
          <a:noFill/>
          <a:ln w="19050">
            <a:solidFill>
              <a:schemeClr val="tx1"/>
            </a:solidFill>
            <a:miter lim="800000"/>
            <a:headEnd/>
            <a:tailEnd/>
          </a:ln>
          <a:effectLst/>
        </p:spPr>
      </p:cxnSp>
      <p:cxnSp>
        <p:nvCxnSpPr>
          <p:cNvPr id="12" name="AutoShape 79">
            <a:extLst>
              <a:ext uri="{FF2B5EF4-FFF2-40B4-BE49-F238E27FC236}">
                <a16:creationId xmlns:a16="http://schemas.microsoft.com/office/drawing/2014/main" id="{03DA6970-7A7A-0DD5-57AD-1E7745A170D7}"/>
              </a:ext>
            </a:extLst>
          </p:cNvPr>
          <p:cNvCxnSpPr>
            <a:cxnSpLocks noChangeShapeType="1"/>
          </p:cNvCxnSpPr>
          <p:nvPr/>
        </p:nvCxnSpPr>
        <p:spPr bwMode="auto">
          <a:xfrm rot="16200000" flipH="1">
            <a:off x="2847046" y="2205402"/>
            <a:ext cx="533400" cy="281354"/>
          </a:xfrm>
          <a:prstGeom prst="bentConnector2">
            <a:avLst/>
          </a:prstGeom>
          <a:noFill/>
          <a:ln w="19050">
            <a:solidFill>
              <a:schemeClr val="tx1"/>
            </a:solidFill>
            <a:miter lim="800000"/>
            <a:headEnd/>
            <a:tailEnd/>
          </a:ln>
          <a:effectLst/>
        </p:spPr>
      </p:cxnSp>
      <p:cxnSp>
        <p:nvCxnSpPr>
          <p:cNvPr id="13" name="AutoShape 80">
            <a:extLst>
              <a:ext uri="{FF2B5EF4-FFF2-40B4-BE49-F238E27FC236}">
                <a16:creationId xmlns:a16="http://schemas.microsoft.com/office/drawing/2014/main" id="{881ED17A-49CA-3217-CA52-D96F7181A920}"/>
              </a:ext>
            </a:extLst>
          </p:cNvPr>
          <p:cNvCxnSpPr>
            <a:cxnSpLocks noChangeShapeType="1"/>
          </p:cNvCxnSpPr>
          <p:nvPr/>
        </p:nvCxnSpPr>
        <p:spPr bwMode="auto">
          <a:xfrm>
            <a:off x="4425133" y="1943003"/>
            <a:ext cx="299071" cy="902196"/>
          </a:xfrm>
          <a:prstGeom prst="bentConnector2">
            <a:avLst/>
          </a:prstGeom>
          <a:noFill/>
          <a:ln w="19050">
            <a:solidFill>
              <a:schemeClr val="tx1"/>
            </a:solidFill>
            <a:miter lim="800000"/>
            <a:headEnd/>
            <a:tailEnd/>
          </a:ln>
          <a:effectLst/>
        </p:spPr>
      </p:cxnSp>
      <p:cxnSp>
        <p:nvCxnSpPr>
          <p:cNvPr id="14" name="AutoShape 81">
            <a:extLst>
              <a:ext uri="{FF2B5EF4-FFF2-40B4-BE49-F238E27FC236}">
                <a16:creationId xmlns:a16="http://schemas.microsoft.com/office/drawing/2014/main" id="{5C0483EC-8A87-01ED-506C-734B45CE46A1}"/>
              </a:ext>
            </a:extLst>
          </p:cNvPr>
          <p:cNvCxnSpPr>
            <a:cxnSpLocks noChangeShapeType="1"/>
          </p:cNvCxnSpPr>
          <p:nvPr/>
        </p:nvCxnSpPr>
        <p:spPr bwMode="auto">
          <a:xfrm>
            <a:off x="4634815" y="1926979"/>
            <a:ext cx="281354" cy="0"/>
          </a:xfrm>
          <a:prstGeom prst="straightConnector1">
            <a:avLst/>
          </a:prstGeom>
          <a:noFill/>
          <a:ln w="19050">
            <a:solidFill>
              <a:schemeClr val="tx1"/>
            </a:solidFill>
            <a:round/>
            <a:headEnd/>
            <a:tailEnd/>
          </a:ln>
          <a:effectLst/>
        </p:spPr>
      </p:cxnSp>
      <p:cxnSp>
        <p:nvCxnSpPr>
          <p:cNvPr id="15" name="AutoShape 82">
            <a:extLst>
              <a:ext uri="{FF2B5EF4-FFF2-40B4-BE49-F238E27FC236}">
                <a16:creationId xmlns:a16="http://schemas.microsoft.com/office/drawing/2014/main" id="{71FCAB56-B2E8-1F9B-982E-33ACE4DFC7D4}"/>
              </a:ext>
            </a:extLst>
          </p:cNvPr>
          <p:cNvCxnSpPr>
            <a:cxnSpLocks noChangeShapeType="1"/>
          </p:cNvCxnSpPr>
          <p:nvPr/>
        </p:nvCxnSpPr>
        <p:spPr bwMode="auto">
          <a:xfrm>
            <a:off x="4712481" y="2220670"/>
            <a:ext cx="193431" cy="1587"/>
          </a:xfrm>
          <a:prstGeom prst="straightConnector1">
            <a:avLst/>
          </a:prstGeom>
          <a:noFill/>
          <a:ln w="19050">
            <a:solidFill>
              <a:schemeClr val="tx1"/>
            </a:solidFill>
            <a:round/>
            <a:headEnd/>
            <a:tailEnd/>
          </a:ln>
          <a:effectLst/>
        </p:spPr>
      </p:cxnSp>
      <p:sp>
        <p:nvSpPr>
          <p:cNvPr id="16" name="Text Box 83">
            <a:extLst>
              <a:ext uri="{FF2B5EF4-FFF2-40B4-BE49-F238E27FC236}">
                <a16:creationId xmlns:a16="http://schemas.microsoft.com/office/drawing/2014/main" id="{4DF529E6-1F12-87D2-5478-BF61B71DBF56}"/>
              </a:ext>
            </a:extLst>
          </p:cNvPr>
          <p:cNvSpPr txBox="1">
            <a:spLocks noChangeArrowheads="1"/>
          </p:cNvSpPr>
          <p:nvPr/>
        </p:nvSpPr>
        <p:spPr bwMode="auto">
          <a:xfrm>
            <a:off x="4859020" y="1785694"/>
            <a:ext cx="1143000" cy="244475"/>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STRUCTURE</a:t>
            </a:r>
          </a:p>
        </p:txBody>
      </p:sp>
      <p:sp>
        <p:nvSpPr>
          <p:cNvPr id="17" name="Text Box 84">
            <a:extLst>
              <a:ext uri="{FF2B5EF4-FFF2-40B4-BE49-F238E27FC236}">
                <a16:creationId xmlns:a16="http://schemas.microsoft.com/office/drawing/2014/main" id="{7DCC74D2-E03D-9050-983D-CD6090683133}"/>
              </a:ext>
            </a:extLst>
          </p:cNvPr>
          <p:cNvSpPr txBox="1">
            <a:spLocks noChangeArrowheads="1"/>
          </p:cNvSpPr>
          <p:nvPr/>
        </p:nvSpPr>
        <p:spPr bwMode="auto">
          <a:xfrm>
            <a:off x="4859020" y="2090495"/>
            <a:ext cx="1143000" cy="244475"/>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SUPPLIER</a:t>
            </a:r>
          </a:p>
        </p:txBody>
      </p:sp>
      <p:sp>
        <p:nvSpPr>
          <p:cNvPr id="18" name="Text Box 85">
            <a:extLst>
              <a:ext uri="{FF2B5EF4-FFF2-40B4-BE49-F238E27FC236}">
                <a16:creationId xmlns:a16="http://schemas.microsoft.com/office/drawing/2014/main" id="{42B8D8FA-CEF7-C74C-FAD9-B4733A14B7BB}"/>
              </a:ext>
            </a:extLst>
          </p:cNvPr>
          <p:cNvSpPr txBox="1">
            <a:spLocks noChangeArrowheads="1"/>
          </p:cNvSpPr>
          <p:nvPr/>
        </p:nvSpPr>
        <p:spPr bwMode="auto">
          <a:xfrm>
            <a:off x="4859020" y="2382595"/>
            <a:ext cx="1143000" cy="244475"/>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CRITICALITY</a:t>
            </a:r>
          </a:p>
        </p:txBody>
      </p:sp>
      <p:sp>
        <p:nvSpPr>
          <p:cNvPr id="19" name="Text Box 86">
            <a:extLst>
              <a:ext uri="{FF2B5EF4-FFF2-40B4-BE49-F238E27FC236}">
                <a16:creationId xmlns:a16="http://schemas.microsoft.com/office/drawing/2014/main" id="{288EE2B8-5219-6F66-61F1-A2C0133C1AF7}"/>
              </a:ext>
            </a:extLst>
          </p:cNvPr>
          <p:cNvSpPr txBox="1">
            <a:spLocks noChangeArrowheads="1"/>
          </p:cNvSpPr>
          <p:nvPr/>
        </p:nvSpPr>
        <p:spPr bwMode="auto">
          <a:xfrm>
            <a:off x="4872208" y="2688982"/>
            <a:ext cx="1524000" cy="244475"/>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CLASSIFICATION</a:t>
            </a:r>
          </a:p>
        </p:txBody>
      </p:sp>
      <p:cxnSp>
        <p:nvCxnSpPr>
          <p:cNvPr id="20" name="AutoShape 87">
            <a:extLst>
              <a:ext uri="{FF2B5EF4-FFF2-40B4-BE49-F238E27FC236}">
                <a16:creationId xmlns:a16="http://schemas.microsoft.com/office/drawing/2014/main" id="{38EF0A5A-9291-C949-FBAA-4927097D70DA}"/>
              </a:ext>
            </a:extLst>
          </p:cNvPr>
          <p:cNvCxnSpPr>
            <a:cxnSpLocks noChangeShapeType="1"/>
            <a:stCxn id="10" idx="2"/>
          </p:cNvCxnSpPr>
          <p:nvPr/>
        </p:nvCxnSpPr>
        <p:spPr bwMode="auto">
          <a:xfrm rot="16200000" flipH="1">
            <a:off x="3856083" y="2856887"/>
            <a:ext cx="762000" cy="578584"/>
          </a:xfrm>
          <a:prstGeom prst="bentConnector3">
            <a:avLst>
              <a:gd name="adj1" fmla="val 50000"/>
            </a:avLst>
          </a:prstGeom>
          <a:noFill/>
          <a:ln w="19050">
            <a:solidFill>
              <a:schemeClr val="tx1"/>
            </a:solidFill>
            <a:miter lim="800000"/>
            <a:headEnd/>
            <a:tailEnd/>
          </a:ln>
          <a:effectLst/>
        </p:spPr>
      </p:cxnSp>
      <p:sp>
        <p:nvSpPr>
          <p:cNvPr id="21" name="Line 89">
            <a:extLst>
              <a:ext uri="{FF2B5EF4-FFF2-40B4-BE49-F238E27FC236}">
                <a16:creationId xmlns:a16="http://schemas.microsoft.com/office/drawing/2014/main" id="{42D44B0B-41C1-7D60-3306-97A62AD5B182}"/>
              </a:ext>
            </a:extLst>
          </p:cNvPr>
          <p:cNvSpPr>
            <a:spLocks noChangeShapeType="1"/>
          </p:cNvSpPr>
          <p:nvPr/>
        </p:nvSpPr>
        <p:spPr bwMode="auto">
          <a:xfrm>
            <a:off x="4552382" y="3298579"/>
            <a:ext cx="304800" cy="0"/>
          </a:xfrm>
          <a:prstGeom prst="line">
            <a:avLst/>
          </a:prstGeom>
          <a:noFill/>
          <a:ln w="19050">
            <a:solidFill>
              <a:schemeClr val="tx1"/>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22" name="Line 90">
            <a:extLst>
              <a:ext uri="{FF2B5EF4-FFF2-40B4-BE49-F238E27FC236}">
                <a16:creationId xmlns:a16="http://schemas.microsoft.com/office/drawing/2014/main" id="{F59CFB1C-FF9F-58A0-85F7-362276443687}"/>
              </a:ext>
            </a:extLst>
          </p:cNvPr>
          <p:cNvSpPr>
            <a:spLocks noChangeShapeType="1"/>
          </p:cNvSpPr>
          <p:nvPr/>
        </p:nvSpPr>
        <p:spPr bwMode="auto">
          <a:xfrm>
            <a:off x="4520516" y="3527179"/>
            <a:ext cx="304800" cy="0"/>
          </a:xfrm>
          <a:prstGeom prst="line">
            <a:avLst/>
          </a:prstGeom>
          <a:noFill/>
          <a:ln w="19050">
            <a:solidFill>
              <a:schemeClr val="tx1"/>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23" name="Text Box 91">
            <a:extLst>
              <a:ext uri="{FF2B5EF4-FFF2-40B4-BE49-F238E27FC236}">
                <a16:creationId xmlns:a16="http://schemas.microsoft.com/office/drawing/2014/main" id="{8394FD1A-A691-E075-BC5D-B62DFF4D3D13}"/>
              </a:ext>
            </a:extLst>
          </p:cNvPr>
          <p:cNvSpPr txBox="1">
            <a:spLocks noChangeArrowheads="1"/>
          </p:cNvSpPr>
          <p:nvPr/>
        </p:nvSpPr>
        <p:spPr bwMode="auto">
          <a:xfrm>
            <a:off x="4804802" y="3146179"/>
            <a:ext cx="1192823" cy="260350"/>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100" b="1" i="0" u="none" strike="noStrike" kern="1200" cap="none" spc="0" normalizeH="0" baseline="0" noProof="0">
                <a:ln>
                  <a:noFill/>
                </a:ln>
                <a:solidFill>
                  <a:srgbClr val="10479B"/>
                </a:solidFill>
                <a:effectLst/>
                <a:uLnTx/>
                <a:uFillTx/>
                <a:latin typeface="Optima" panose="02000503060000020004"/>
                <a:cs typeface="Arial" charset="0"/>
              </a:rPr>
              <a:t>(1)</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a:t>
            </a: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SUPPLIER</a:t>
            </a:r>
          </a:p>
        </p:txBody>
      </p:sp>
      <p:sp>
        <p:nvSpPr>
          <p:cNvPr id="24" name="Text Box 92">
            <a:extLst>
              <a:ext uri="{FF2B5EF4-FFF2-40B4-BE49-F238E27FC236}">
                <a16:creationId xmlns:a16="http://schemas.microsoft.com/office/drawing/2014/main" id="{F4356AFD-27AB-3510-B25C-C0C616DF86A2}"/>
              </a:ext>
            </a:extLst>
          </p:cNvPr>
          <p:cNvSpPr txBox="1">
            <a:spLocks noChangeArrowheads="1"/>
          </p:cNvSpPr>
          <p:nvPr/>
        </p:nvSpPr>
        <p:spPr bwMode="auto">
          <a:xfrm>
            <a:off x="4784285" y="3450979"/>
            <a:ext cx="2057400" cy="260350"/>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QUANTITY</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(Min, Max ROP)</a:t>
            </a:r>
          </a:p>
        </p:txBody>
      </p:sp>
      <p:sp>
        <p:nvSpPr>
          <p:cNvPr id="25" name="Rectangle 93">
            <a:extLst>
              <a:ext uri="{FF2B5EF4-FFF2-40B4-BE49-F238E27FC236}">
                <a16:creationId xmlns:a16="http://schemas.microsoft.com/office/drawing/2014/main" id="{A8AF9FF3-F8FA-517E-E552-65F59297FC12}"/>
              </a:ext>
            </a:extLst>
          </p:cNvPr>
          <p:cNvSpPr>
            <a:spLocks noChangeArrowheads="1"/>
          </p:cNvSpPr>
          <p:nvPr/>
        </p:nvSpPr>
        <p:spPr bwMode="auto">
          <a:xfrm>
            <a:off x="2269686" y="3298579"/>
            <a:ext cx="703385" cy="304800"/>
          </a:xfrm>
          <a:prstGeom prst="rect">
            <a:avLst/>
          </a:prstGeom>
          <a:solidFill>
            <a:schemeClr val="accent1">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0000FF"/>
                </a:solidFill>
                <a:effectLst/>
                <a:uLnTx/>
                <a:uFillTx/>
                <a:latin typeface="Optima" panose="02000503060000020004"/>
                <a:cs typeface="Arial" charset="0"/>
              </a:rPr>
              <a:t>SPIR</a:t>
            </a:r>
          </a:p>
        </p:txBody>
      </p:sp>
      <p:sp>
        <p:nvSpPr>
          <p:cNvPr id="26" name="Rectangle 94">
            <a:extLst>
              <a:ext uri="{FF2B5EF4-FFF2-40B4-BE49-F238E27FC236}">
                <a16:creationId xmlns:a16="http://schemas.microsoft.com/office/drawing/2014/main" id="{0A385F48-9A77-56F4-3CBE-CCE16FB6A8E2}"/>
              </a:ext>
            </a:extLst>
          </p:cNvPr>
          <p:cNvSpPr>
            <a:spLocks noChangeArrowheads="1"/>
          </p:cNvSpPr>
          <p:nvPr/>
        </p:nvSpPr>
        <p:spPr bwMode="auto">
          <a:xfrm>
            <a:off x="3053666" y="3908179"/>
            <a:ext cx="533400" cy="533400"/>
          </a:xfrm>
          <a:prstGeom prst="rect">
            <a:avLst/>
          </a:prstGeom>
          <a:solidFill>
            <a:schemeClr val="accent1">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
                <a:srgbClr val="003399"/>
              </a:buClr>
              <a:buSzTx/>
              <a:buFontTx/>
              <a:buChar char="•"/>
              <a:tabLst/>
              <a:defRPr/>
            </a:pPr>
            <a:endParaRPr kumimoji="0" lang="en-US" sz="400" b="1" i="0" u="none" strike="noStrike" kern="1200" cap="none" spc="0" normalizeH="0" baseline="0" noProof="0">
              <a:ln>
                <a:noFill/>
              </a:ln>
              <a:solidFill>
                <a:srgbClr val="008000"/>
              </a:solidFill>
              <a:effectLst/>
              <a:uLnTx/>
              <a:uFillTx/>
              <a:latin typeface="Optima" panose="02000503060000020004"/>
              <a:cs typeface="Arial" charset="0"/>
            </a:endParaRPr>
          </a:p>
          <a:p>
            <a:pPr marL="0" marR="0" lvl="0" indent="0" algn="ctr" defTabSz="914400" rtl="0" eaLnBrk="1" fontAlgn="auto" latinLnBrk="0" hangingPunct="1">
              <a:lnSpc>
                <a:spcPct val="10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0000FF"/>
                </a:solidFill>
                <a:effectLst/>
                <a:uLnTx/>
                <a:uFillTx/>
                <a:latin typeface="Optima" panose="02000503060000020004"/>
                <a:cs typeface="Arial" charset="0"/>
              </a:rPr>
              <a:t>PO</a:t>
            </a:r>
          </a:p>
        </p:txBody>
      </p:sp>
      <p:sp>
        <p:nvSpPr>
          <p:cNvPr id="27" name="Rectangle 95">
            <a:extLst>
              <a:ext uri="{FF2B5EF4-FFF2-40B4-BE49-F238E27FC236}">
                <a16:creationId xmlns:a16="http://schemas.microsoft.com/office/drawing/2014/main" id="{A09F56E0-690F-0F81-B811-ED236B883AF2}"/>
              </a:ext>
            </a:extLst>
          </p:cNvPr>
          <p:cNvSpPr>
            <a:spLocks noChangeArrowheads="1"/>
          </p:cNvSpPr>
          <p:nvPr/>
        </p:nvSpPr>
        <p:spPr bwMode="auto">
          <a:xfrm>
            <a:off x="3862560" y="3908179"/>
            <a:ext cx="1150326" cy="533400"/>
          </a:xfrm>
          <a:prstGeom prst="rect">
            <a:avLst/>
          </a:prstGeom>
          <a:solidFill>
            <a:schemeClr val="accent1">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0000FF"/>
                </a:solidFill>
                <a:effectLst/>
                <a:uLnTx/>
                <a:uFillTx/>
                <a:latin typeface="Optima" panose="02000503060000020004"/>
                <a:cs typeface="Arial" charset="0"/>
              </a:rPr>
              <a:t>Inspection Report</a:t>
            </a:r>
          </a:p>
        </p:txBody>
      </p:sp>
      <p:sp>
        <p:nvSpPr>
          <p:cNvPr id="28" name="Rectangle 96">
            <a:extLst>
              <a:ext uri="{FF2B5EF4-FFF2-40B4-BE49-F238E27FC236}">
                <a16:creationId xmlns:a16="http://schemas.microsoft.com/office/drawing/2014/main" id="{AC5500AD-8517-E29B-5C71-78224FDE2893}"/>
              </a:ext>
            </a:extLst>
          </p:cNvPr>
          <p:cNvSpPr>
            <a:spLocks noChangeArrowheads="1"/>
          </p:cNvSpPr>
          <p:nvPr/>
        </p:nvSpPr>
        <p:spPr bwMode="auto">
          <a:xfrm>
            <a:off x="5300101" y="3908179"/>
            <a:ext cx="1717321" cy="533400"/>
          </a:xfrm>
          <a:prstGeom prst="rect">
            <a:avLst/>
          </a:prstGeom>
          <a:solidFill>
            <a:schemeClr val="accent1">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0000FF"/>
                </a:solidFill>
                <a:effectLst/>
                <a:uLnTx/>
                <a:uFillTx/>
                <a:latin typeface="Optima" panose="02000503060000020004"/>
                <a:cs typeface="Arial" charset="0"/>
              </a:rPr>
              <a:t>Spares Delivery Report</a:t>
            </a:r>
          </a:p>
        </p:txBody>
      </p:sp>
      <p:sp>
        <p:nvSpPr>
          <p:cNvPr id="29" name="Rectangle 97">
            <a:extLst>
              <a:ext uri="{FF2B5EF4-FFF2-40B4-BE49-F238E27FC236}">
                <a16:creationId xmlns:a16="http://schemas.microsoft.com/office/drawing/2014/main" id="{6DD7FA37-9E69-6185-DC32-5CF2A8A72883}"/>
              </a:ext>
            </a:extLst>
          </p:cNvPr>
          <p:cNvSpPr>
            <a:spLocks noChangeArrowheads="1"/>
          </p:cNvSpPr>
          <p:nvPr/>
        </p:nvSpPr>
        <p:spPr bwMode="auto">
          <a:xfrm>
            <a:off x="7325488" y="3908179"/>
            <a:ext cx="844062" cy="533400"/>
          </a:xfrm>
          <a:prstGeom prst="rect">
            <a:avLst/>
          </a:prstGeom>
          <a:solidFill>
            <a:schemeClr val="accent1">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0000FF"/>
                </a:solidFill>
                <a:effectLst/>
                <a:uLnTx/>
                <a:uFillTx/>
                <a:latin typeface="Optima" panose="02000503060000020004"/>
                <a:cs typeface="Arial" charset="0"/>
              </a:rPr>
              <a:t>Client Bin</a:t>
            </a:r>
          </a:p>
        </p:txBody>
      </p:sp>
      <p:cxnSp>
        <p:nvCxnSpPr>
          <p:cNvPr id="30" name="AutoShape 98">
            <a:extLst>
              <a:ext uri="{FF2B5EF4-FFF2-40B4-BE49-F238E27FC236}">
                <a16:creationId xmlns:a16="http://schemas.microsoft.com/office/drawing/2014/main" id="{C61ED004-0FDE-F1C6-EF8E-7CD8DE70B0B1}"/>
              </a:ext>
            </a:extLst>
          </p:cNvPr>
          <p:cNvCxnSpPr>
            <a:cxnSpLocks noChangeShapeType="1"/>
          </p:cNvCxnSpPr>
          <p:nvPr/>
        </p:nvCxnSpPr>
        <p:spPr bwMode="auto">
          <a:xfrm>
            <a:off x="3587066" y="4060579"/>
            <a:ext cx="281354" cy="0"/>
          </a:xfrm>
          <a:prstGeom prst="straightConnector1">
            <a:avLst/>
          </a:prstGeom>
          <a:noFill/>
          <a:ln w="19050">
            <a:solidFill>
              <a:schemeClr val="tx1"/>
            </a:solidFill>
            <a:round/>
            <a:headEnd/>
            <a:tailEnd/>
          </a:ln>
          <a:effectLst/>
        </p:spPr>
      </p:cxnSp>
      <p:cxnSp>
        <p:nvCxnSpPr>
          <p:cNvPr id="31" name="AutoShape 99">
            <a:extLst>
              <a:ext uri="{FF2B5EF4-FFF2-40B4-BE49-F238E27FC236}">
                <a16:creationId xmlns:a16="http://schemas.microsoft.com/office/drawing/2014/main" id="{CDA456A9-BCBA-E0AD-36E9-AD5B96F546AE}"/>
              </a:ext>
            </a:extLst>
          </p:cNvPr>
          <p:cNvCxnSpPr>
            <a:cxnSpLocks noChangeShapeType="1"/>
            <a:stCxn id="27" idx="3"/>
            <a:endCxn id="28" idx="1"/>
          </p:cNvCxnSpPr>
          <p:nvPr/>
        </p:nvCxnSpPr>
        <p:spPr bwMode="auto">
          <a:xfrm>
            <a:off x="5012886" y="4174879"/>
            <a:ext cx="287215" cy="1588"/>
          </a:xfrm>
          <a:prstGeom prst="straightConnector1">
            <a:avLst/>
          </a:prstGeom>
          <a:noFill/>
          <a:ln w="19050">
            <a:solidFill>
              <a:schemeClr val="tx1"/>
            </a:solidFill>
            <a:round/>
            <a:headEnd/>
            <a:tailEnd/>
          </a:ln>
          <a:effectLst/>
        </p:spPr>
      </p:cxnSp>
      <p:cxnSp>
        <p:nvCxnSpPr>
          <p:cNvPr id="32" name="AutoShape 100">
            <a:extLst>
              <a:ext uri="{FF2B5EF4-FFF2-40B4-BE49-F238E27FC236}">
                <a16:creationId xmlns:a16="http://schemas.microsoft.com/office/drawing/2014/main" id="{833105A0-3DE5-D7B1-B45B-86D2647CB2AE}"/>
              </a:ext>
            </a:extLst>
          </p:cNvPr>
          <p:cNvCxnSpPr>
            <a:cxnSpLocks noChangeShapeType="1"/>
            <a:stCxn id="28" idx="3"/>
            <a:endCxn id="29" idx="1"/>
          </p:cNvCxnSpPr>
          <p:nvPr/>
        </p:nvCxnSpPr>
        <p:spPr bwMode="auto">
          <a:xfrm>
            <a:off x="7017422" y="4174879"/>
            <a:ext cx="308066" cy="1588"/>
          </a:xfrm>
          <a:prstGeom prst="straightConnector1">
            <a:avLst/>
          </a:prstGeom>
          <a:noFill/>
          <a:ln w="19050">
            <a:solidFill>
              <a:schemeClr val="tx1"/>
            </a:solidFill>
            <a:round/>
            <a:headEnd/>
            <a:tailEnd/>
          </a:ln>
          <a:effectLst/>
        </p:spPr>
      </p:cxnSp>
      <p:cxnSp>
        <p:nvCxnSpPr>
          <p:cNvPr id="33" name="AutoShape 101">
            <a:extLst>
              <a:ext uri="{FF2B5EF4-FFF2-40B4-BE49-F238E27FC236}">
                <a16:creationId xmlns:a16="http://schemas.microsoft.com/office/drawing/2014/main" id="{04220037-FF4D-FF26-D592-E8B722A2B9F6}"/>
              </a:ext>
            </a:extLst>
          </p:cNvPr>
          <p:cNvCxnSpPr>
            <a:cxnSpLocks noChangeShapeType="1"/>
          </p:cNvCxnSpPr>
          <p:nvPr/>
        </p:nvCxnSpPr>
        <p:spPr bwMode="auto">
          <a:xfrm flipV="1">
            <a:off x="3304246" y="4441579"/>
            <a:ext cx="1466" cy="228600"/>
          </a:xfrm>
          <a:prstGeom prst="straightConnector1">
            <a:avLst/>
          </a:prstGeom>
          <a:noFill/>
          <a:ln w="19050">
            <a:solidFill>
              <a:schemeClr val="tx1"/>
            </a:solidFill>
            <a:round/>
            <a:headEnd/>
            <a:tailEnd/>
          </a:ln>
          <a:effectLst/>
        </p:spPr>
      </p:cxnSp>
      <p:sp>
        <p:nvSpPr>
          <p:cNvPr id="34" name="Text Box 102">
            <a:extLst>
              <a:ext uri="{FF2B5EF4-FFF2-40B4-BE49-F238E27FC236}">
                <a16:creationId xmlns:a16="http://schemas.microsoft.com/office/drawing/2014/main" id="{BA292F2B-5A59-AAF1-FBA6-E7B900FC5390}"/>
              </a:ext>
            </a:extLst>
          </p:cNvPr>
          <p:cNvSpPr txBox="1">
            <a:spLocks noChangeArrowheads="1"/>
          </p:cNvSpPr>
          <p:nvPr/>
        </p:nvSpPr>
        <p:spPr bwMode="auto">
          <a:xfrm>
            <a:off x="2879285" y="4622557"/>
            <a:ext cx="914400" cy="396875"/>
          </a:xfrm>
          <a:prstGeom prst="rect">
            <a:avLst/>
          </a:prstGeom>
          <a:noFill/>
          <a:ln w="9525" algn="ctr">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Date of PO placement</a:t>
            </a:r>
          </a:p>
        </p:txBody>
      </p:sp>
      <p:sp>
        <p:nvSpPr>
          <p:cNvPr id="35" name="Rectangle 103">
            <a:extLst>
              <a:ext uri="{FF2B5EF4-FFF2-40B4-BE49-F238E27FC236}">
                <a16:creationId xmlns:a16="http://schemas.microsoft.com/office/drawing/2014/main" id="{4EC11714-28E1-D6E1-17E2-E14C0F20DE7A}"/>
              </a:ext>
            </a:extLst>
          </p:cNvPr>
          <p:cNvSpPr>
            <a:spLocks noChangeArrowheads="1"/>
          </p:cNvSpPr>
          <p:nvPr/>
        </p:nvSpPr>
        <p:spPr bwMode="auto">
          <a:xfrm>
            <a:off x="3273006" y="631579"/>
            <a:ext cx="4464496" cy="303312"/>
          </a:xfrm>
          <a:prstGeom prst="rect">
            <a:avLst/>
          </a:prstGeom>
          <a:solidFill>
            <a:srgbClr val="10479B"/>
          </a:solidFill>
          <a:ln>
            <a:headEnd/>
            <a:tailEnd/>
          </a:ln>
        </p:spPr>
        <p:style>
          <a:lnRef idx="1">
            <a:schemeClr val="accent1"/>
          </a:lnRef>
          <a:fillRef idx="2">
            <a:schemeClr val="accent1"/>
          </a:fillRef>
          <a:effectRef idx="1">
            <a:schemeClr val="accent1"/>
          </a:effectRef>
          <a:fontRef idx="minor">
            <a:schemeClr val="dk1"/>
          </a:fontRef>
        </p:style>
        <p:txBody>
          <a:bodyPr/>
          <a:lstStyle/>
          <a:p>
            <a:pPr marL="0" marR="0" lvl="0" indent="0" algn="ctr" defTabSz="914400" rtl="0" eaLnBrk="1" fontAlgn="auto" latinLnBrk="0" hangingPunct="1">
              <a:lnSpc>
                <a:spcPct val="100000"/>
              </a:lnSpc>
              <a:spcBef>
                <a:spcPct val="20000"/>
              </a:spcBef>
              <a:spcAft>
                <a:spcPts val="0"/>
              </a:spcAft>
              <a:buClr>
                <a:srgbClr val="003399"/>
              </a:buClr>
              <a:buSzTx/>
              <a:buFontTx/>
              <a:buNone/>
              <a:tabLst/>
              <a:defRPr/>
            </a:pPr>
            <a:r>
              <a:rPr kumimoji="0" lang="en-US" sz="1400" b="1" i="0" u="none" strike="noStrike" kern="1200" cap="none" spc="0" normalizeH="0" baseline="0" noProof="0">
                <a:ln>
                  <a:noFill/>
                </a:ln>
                <a:solidFill>
                  <a:srgbClr val="FF0000"/>
                </a:solidFill>
                <a:effectLst/>
                <a:uLnTx/>
                <a:uFillTx/>
                <a:latin typeface="Optima" panose="02000503060000020004"/>
                <a:cs typeface="Arial" charset="0"/>
              </a:rPr>
              <a:t>(1) </a:t>
            </a:r>
            <a:r>
              <a:rPr kumimoji="0" lang="en-US" sz="1400" b="1" i="0" u="none" strike="noStrike" kern="1200" cap="none" spc="0" normalizeH="0" baseline="0" noProof="0">
                <a:ln>
                  <a:noFill/>
                </a:ln>
                <a:solidFill>
                  <a:prstClr val="white"/>
                </a:solidFill>
                <a:effectLst/>
                <a:uLnTx/>
                <a:uFillTx/>
                <a:latin typeface="Optima" panose="02000503060000020004"/>
                <a:cs typeface="Arial" charset="0"/>
              </a:rPr>
              <a:t>{PO, VENDOR, TYPE OF PO, STATUS OF PO}</a:t>
            </a:r>
          </a:p>
        </p:txBody>
      </p:sp>
      <p:cxnSp>
        <p:nvCxnSpPr>
          <p:cNvPr id="36" name="AutoShape 104">
            <a:extLst>
              <a:ext uri="{FF2B5EF4-FFF2-40B4-BE49-F238E27FC236}">
                <a16:creationId xmlns:a16="http://schemas.microsoft.com/office/drawing/2014/main" id="{200129FF-2894-2F8A-9433-F07D06425FA6}"/>
              </a:ext>
            </a:extLst>
          </p:cNvPr>
          <p:cNvCxnSpPr>
            <a:cxnSpLocks noChangeShapeType="1"/>
            <a:stCxn id="8" idx="0"/>
          </p:cNvCxnSpPr>
          <p:nvPr/>
        </p:nvCxnSpPr>
        <p:spPr bwMode="auto">
          <a:xfrm rot="5400000" flipH="1" flipV="1">
            <a:off x="2936793" y="767556"/>
            <a:ext cx="304800" cy="337646"/>
          </a:xfrm>
          <a:prstGeom prst="bentConnector2">
            <a:avLst/>
          </a:prstGeom>
          <a:noFill/>
          <a:ln w="19050">
            <a:solidFill>
              <a:schemeClr val="tx1"/>
            </a:solidFill>
            <a:miter lim="800000"/>
            <a:headEnd/>
            <a:tailEnd/>
          </a:ln>
          <a:effectLst/>
        </p:spPr>
      </p:cxnSp>
      <p:cxnSp>
        <p:nvCxnSpPr>
          <p:cNvPr id="37" name="AutoShape 105">
            <a:extLst>
              <a:ext uri="{FF2B5EF4-FFF2-40B4-BE49-F238E27FC236}">
                <a16:creationId xmlns:a16="http://schemas.microsoft.com/office/drawing/2014/main" id="{F1D13B3B-FCAD-A3F2-70D5-7ACB966E45F3}"/>
              </a:ext>
            </a:extLst>
          </p:cNvPr>
          <p:cNvCxnSpPr>
            <a:cxnSpLocks noChangeShapeType="1"/>
          </p:cNvCxnSpPr>
          <p:nvPr/>
        </p:nvCxnSpPr>
        <p:spPr bwMode="auto">
          <a:xfrm>
            <a:off x="6470944" y="1654971"/>
            <a:ext cx="422031" cy="304800"/>
          </a:xfrm>
          <a:prstGeom prst="bentConnector3">
            <a:avLst>
              <a:gd name="adj1" fmla="val 50000"/>
            </a:avLst>
          </a:prstGeom>
          <a:noFill/>
          <a:ln w="19050">
            <a:solidFill>
              <a:schemeClr val="tx1"/>
            </a:solidFill>
            <a:miter lim="800000"/>
            <a:headEnd/>
            <a:tailEnd/>
          </a:ln>
          <a:effectLst/>
        </p:spPr>
      </p:cxnSp>
      <p:cxnSp>
        <p:nvCxnSpPr>
          <p:cNvPr id="38" name="AutoShape 106">
            <a:extLst>
              <a:ext uri="{FF2B5EF4-FFF2-40B4-BE49-F238E27FC236}">
                <a16:creationId xmlns:a16="http://schemas.microsoft.com/office/drawing/2014/main" id="{7981B18E-320C-E571-554D-B1D5254E3915}"/>
              </a:ext>
            </a:extLst>
          </p:cNvPr>
          <p:cNvCxnSpPr>
            <a:cxnSpLocks noChangeShapeType="1"/>
          </p:cNvCxnSpPr>
          <p:nvPr/>
        </p:nvCxnSpPr>
        <p:spPr bwMode="auto">
          <a:xfrm>
            <a:off x="6894439" y="1782517"/>
            <a:ext cx="281354" cy="0"/>
          </a:xfrm>
          <a:prstGeom prst="straightConnector1">
            <a:avLst/>
          </a:prstGeom>
          <a:noFill/>
          <a:ln w="19050">
            <a:solidFill>
              <a:schemeClr val="tx1"/>
            </a:solidFill>
            <a:round/>
            <a:headEnd/>
            <a:tailEnd/>
          </a:ln>
          <a:effectLst/>
        </p:spPr>
      </p:cxnSp>
      <p:cxnSp>
        <p:nvCxnSpPr>
          <p:cNvPr id="39" name="AutoShape 107">
            <a:extLst>
              <a:ext uri="{FF2B5EF4-FFF2-40B4-BE49-F238E27FC236}">
                <a16:creationId xmlns:a16="http://schemas.microsoft.com/office/drawing/2014/main" id="{AA3D4BA7-F775-C90A-9116-14258FB7BAD9}"/>
              </a:ext>
            </a:extLst>
          </p:cNvPr>
          <p:cNvCxnSpPr>
            <a:cxnSpLocks noChangeShapeType="1"/>
          </p:cNvCxnSpPr>
          <p:nvPr/>
        </p:nvCxnSpPr>
        <p:spPr bwMode="auto">
          <a:xfrm>
            <a:off x="6892974" y="2087317"/>
            <a:ext cx="281354" cy="0"/>
          </a:xfrm>
          <a:prstGeom prst="straightConnector1">
            <a:avLst/>
          </a:prstGeom>
          <a:noFill/>
          <a:ln w="19050">
            <a:solidFill>
              <a:schemeClr val="tx1"/>
            </a:solidFill>
            <a:round/>
            <a:headEnd/>
            <a:tailEnd/>
          </a:ln>
          <a:effectLst/>
        </p:spPr>
      </p:cxnSp>
      <p:cxnSp>
        <p:nvCxnSpPr>
          <p:cNvPr id="40" name="AutoShape 108">
            <a:extLst>
              <a:ext uri="{FF2B5EF4-FFF2-40B4-BE49-F238E27FC236}">
                <a16:creationId xmlns:a16="http://schemas.microsoft.com/office/drawing/2014/main" id="{3FCC5D95-40F2-F2DD-A3A1-5F6CEEB0840A}"/>
              </a:ext>
            </a:extLst>
          </p:cNvPr>
          <p:cNvCxnSpPr>
            <a:cxnSpLocks noChangeShapeType="1"/>
          </p:cNvCxnSpPr>
          <p:nvPr/>
        </p:nvCxnSpPr>
        <p:spPr bwMode="auto">
          <a:xfrm>
            <a:off x="6892974" y="2392117"/>
            <a:ext cx="281354" cy="0"/>
          </a:xfrm>
          <a:prstGeom prst="straightConnector1">
            <a:avLst/>
          </a:prstGeom>
          <a:noFill/>
          <a:ln w="19050">
            <a:solidFill>
              <a:schemeClr val="tx1"/>
            </a:solidFill>
            <a:round/>
            <a:headEnd/>
            <a:tailEnd/>
          </a:ln>
          <a:effectLst/>
        </p:spPr>
      </p:cxnSp>
      <p:cxnSp>
        <p:nvCxnSpPr>
          <p:cNvPr id="41" name="AutoShape 109">
            <a:extLst>
              <a:ext uri="{FF2B5EF4-FFF2-40B4-BE49-F238E27FC236}">
                <a16:creationId xmlns:a16="http://schemas.microsoft.com/office/drawing/2014/main" id="{A132E1DB-A0BD-AD27-DACB-BBF06B04B52B}"/>
              </a:ext>
            </a:extLst>
          </p:cNvPr>
          <p:cNvCxnSpPr>
            <a:cxnSpLocks noChangeShapeType="1"/>
          </p:cNvCxnSpPr>
          <p:nvPr/>
        </p:nvCxnSpPr>
        <p:spPr bwMode="auto">
          <a:xfrm>
            <a:off x="6892974" y="2663083"/>
            <a:ext cx="281354" cy="0"/>
          </a:xfrm>
          <a:prstGeom prst="straightConnector1">
            <a:avLst/>
          </a:prstGeom>
          <a:noFill/>
          <a:ln w="19050">
            <a:solidFill>
              <a:schemeClr val="tx1"/>
            </a:solidFill>
            <a:round/>
            <a:headEnd/>
            <a:tailEnd/>
          </a:ln>
          <a:effectLst/>
        </p:spPr>
      </p:cxnSp>
      <p:sp>
        <p:nvSpPr>
          <p:cNvPr id="42" name="Text Box 110">
            <a:extLst>
              <a:ext uri="{FF2B5EF4-FFF2-40B4-BE49-F238E27FC236}">
                <a16:creationId xmlns:a16="http://schemas.microsoft.com/office/drawing/2014/main" id="{1DCF0A67-D254-1D32-3EAA-FA6095CA8BD2}"/>
              </a:ext>
            </a:extLst>
          </p:cNvPr>
          <p:cNvSpPr txBox="1">
            <a:spLocks noChangeArrowheads="1"/>
          </p:cNvSpPr>
          <p:nvPr/>
        </p:nvSpPr>
        <p:spPr bwMode="auto">
          <a:xfrm>
            <a:off x="7142089" y="1626945"/>
            <a:ext cx="1143000" cy="244475"/>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FILTRATION</a:t>
            </a:r>
          </a:p>
        </p:txBody>
      </p:sp>
      <p:sp>
        <p:nvSpPr>
          <p:cNvPr id="43" name="Text Box 111">
            <a:extLst>
              <a:ext uri="{FF2B5EF4-FFF2-40B4-BE49-F238E27FC236}">
                <a16:creationId xmlns:a16="http://schemas.microsoft.com/office/drawing/2014/main" id="{7D30F299-0E14-39CE-A43B-E38CA0A622BE}"/>
              </a:ext>
            </a:extLst>
          </p:cNvPr>
          <p:cNvSpPr txBox="1">
            <a:spLocks noChangeArrowheads="1"/>
          </p:cNvSpPr>
          <p:nvPr/>
        </p:nvSpPr>
        <p:spPr bwMode="auto">
          <a:xfrm>
            <a:off x="7131831" y="1944443"/>
            <a:ext cx="1143000" cy="244475"/>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CIRCULATION</a:t>
            </a:r>
          </a:p>
        </p:txBody>
      </p:sp>
      <p:sp>
        <p:nvSpPr>
          <p:cNvPr id="44" name="Text Box 112">
            <a:extLst>
              <a:ext uri="{FF2B5EF4-FFF2-40B4-BE49-F238E27FC236}">
                <a16:creationId xmlns:a16="http://schemas.microsoft.com/office/drawing/2014/main" id="{9EF40BFA-AC5E-43CB-88FE-FC68B8D79A53}"/>
              </a:ext>
            </a:extLst>
          </p:cNvPr>
          <p:cNvSpPr txBox="1">
            <a:spLocks noChangeArrowheads="1"/>
          </p:cNvSpPr>
          <p:nvPr/>
        </p:nvSpPr>
        <p:spPr bwMode="auto">
          <a:xfrm>
            <a:off x="7128901" y="2247654"/>
            <a:ext cx="1846385" cy="260350"/>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TREATMENT</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 </a:t>
            </a: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DOSING</a:t>
            </a:r>
          </a:p>
        </p:txBody>
      </p:sp>
      <p:sp>
        <p:nvSpPr>
          <p:cNvPr id="45" name="Text Box 113">
            <a:extLst>
              <a:ext uri="{FF2B5EF4-FFF2-40B4-BE49-F238E27FC236}">
                <a16:creationId xmlns:a16="http://schemas.microsoft.com/office/drawing/2014/main" id="{33B37C8C-770B-4C3B-E306-39D1E160DC12}"/>
              </a:ext>
            </a:extLst>
          </p:cNvPr>
          <p:cNvSpPr txBox="1">
            <a:spLocks noChangeArrowheads="1"/>
          </p:cNvSpPr>
          <p:nvPr/>
        </p:nvSpPr>
        <p:spPr bwMode="auto">
          <a:xfrm>
            <a:off x="7139158" y="2544517"/>
            <a:ext cx="1688123" cy="260350"/>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TYPES</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a:t>
            </a: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OF</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a:t>
            </a: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SPARES</a:t>
            </a:r>
          </a:p>
        </p:txBody>
      </p:sp>
      <p:sp>
        <p:nvSpPr>
          <p:cNvPr id="46" name="Line 114">
            <a:extLst>
              <a:ext uri="{FF2B5EF4-FFF2-40B4-BE49-F238E27FC236}">
                <a16:creationId xmlns:a16="http://schemas.microsoft.com/office/drawing/2014/main" id="{FC0644B7-9CDE-1FD9-C3A7-09A068793FDD}"/>
              </a:ext>
            </a:extLst>
          </p:cNvPr>
          <p:cNvSpPr>
            <a:spLocks noChangeShapeType="1"/>
          </p:cNvSpPr>
          <p:nvPr/>
        </p:nvSpPr>
        <p:spPr bwMode="auto">
          <a:xfrm flipH="1">
            <a:off x="7756086" y="3049345"/>
            <a:ext cx="51289" cy="630237"/>
          </a:xfrm>
          <a:prstGeom prst="line">
            <a:avLst/>
          </a:prstGeom>
          <a:noFill/>
          <a:ln w="9525">
            <a:no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47" name="Line 115">
            <a:extLst>
              <a:ext uri="{FF2B5EF4-FFF2-40B4-BE49-F238E27FC236}">
                <a16:creationId xmlns:a16="http://schemas.microsoft.com/office/drawing/2014/main" id="{5C679F1F-0449-F4F3-8E5D-557991148571}"/>
              </a:ext>
            </a:extLst>
          </p:cNvPr>
          <p:cNvSpPr>
            <a:spLocks noChangeShapeType="1"/>
          </p:cNvSpPr>
          <p:nvPr/>
        </p:nvSpPr>
        <p:spPr bwMode="auto">
          <a:xfrm>
            <a:off x="7807374" y="2973142"/>
            <a:ext cx="304800" cy="0"/>
          </a:xfrm>
          <a:prstGeom prst="line">
            <a:avLst/>
          </a:prstGeom>
          <a:noFill/>
          <a:ln w="9525">
            <a:no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48" name="Line 116">
            <a:extLst>
              <a:ext uri="{FF2B5EF4-FFF2-40B4-BE49-F238E27FC236}">
                <a16:creationId xmlns:a16="http://schemas.microsoft.com/office/drawing/2014/main" id="{A989516E-BB30-FB7E-B449-675DF5E3DB96}"/>
              </a:ext>
            </a:extLst>
          </p:cNvPr>
          <p:cNvSpPr>
            <a:spLocks noChangeShapeType="1"/>
          </p:cNvSpPr>
          <p:nvPr/>
        </p:nvSpPr>
        <p:spPr bwMode="auto">
          <a:xfrm>
            <a:off x="7807374" y="3341442"/>
            <a:ext cx="304800" cy="0"/>
          </a:xfrm>
          <a:prstGeom prst="line">
            <a:avLst/>
          </a:prstGeom>
          <a:noFill/>
          <a:ln w="9525">
            <a:no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49" name="Line 117">
            <a:extLst>
              <a:ext uri="{FF2B5EF4-FFF2-40B4-BE49-F238E27FC236}">
                <a16:creationId xmlns:a16="http://schemas.microsoft.com/office/drawing/2014/main" id="{507F7B7E-78CD-CA2E-C14C-A1754A0489C9}"/>
              </a:ext>
            </a:extLst>
          </p:cNvPr>
          <p:cNvSpPr>
            <a:spLocks noChangeShapeType="1"/>
          </p:cNvSpPr>
          <p:nvPr/>
        </p:nvSpPr>
        <p:spPr bwMode="auto">
          <a:xfrm>
            <a:off x="7807374" y="3763717"/>
            <a:ext cx="304800" cy="0"/>
          </a:xfrm>
          <a:prstGeom prst="line">
            <a:avLst/>
          </a:prstGeom>
          <a:noFill/>
          <a:ln w="9525">
            <a:noFill/>
            <a:round/>
            <a:headEnd/>
            <a:tailEnd/>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50" name="Text Box 118">
            <a:extLst>
              <a:ext uri="{FF2B5EF4-FFF2-40B4-BE49-F238E27FC236}">
                <a16:creationId xmlns:a16="http://schemas.microsoft.com/office/drawing/2014/main" id="{8BD1B740-8E62-5B19-BBE0-485CD4C8A317}"/>
              </a:ext>
            </a:extLst>
          </p:cNvPr>
          <p:cNvSpPr txBox="1">
            <a:spLocks noChangeArrowheads="1"/>
          </p:cNvSpPr>
          <p:nvPr/>
        </p:nvSpPr>
        <p:spPr bwMode="auto">
          <a:xfrm>
            <a:off x="8109244" y="2917582"/>
            <a:ext cx="773723" cy="244475"/>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CAPITAL</a:t>
            </a:r>
          </a:p>
        </p:txBody>
      </p:sp>
      <p:sp>
        <p:nvSpPr>
          <p:cNvPr id="51" name="Text Box 119">
            <a:extLst>
              <a:ext uri="{FF2B5EF4-FFF2-40B4-BE49-F238E27FC236}">
                <a16:creationId xmlns:a16="http://schemas.microsoft.com/office/drawing/2014/main" id="{F4B2EAD2-FA69-DB86-E362-D42CA62E44EF}"/>
              </a:ext>
            </a:extLst>
          </p:cNvPr>
          <p:cNvSpPr txBox="1">
            <a:spLocks noChangeArrowheads="1"/>
          </p:cNvSpPr>
          <p:nvPr/>
        </p:nvSpPr>
        <p:spPr bwMode="auto">
          <a:xfrm>
            <a:off x="8107778" y="3214442"/>
            <a:ext cx="1336431" cy="412750"/>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COMMISSIONING</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a:t>
            </a: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ERECTION</a:t>
            </a:r>
          </a:p>
        </p:txBody>
      </p:sp>
      <p:sp>
        <p:nvSpPr>
          <p:cNvPr id="52" name="Line 120">
            <a:extLst>
              <a:ext uri="{FF2B5EF4-FFF2-40B4-BE49-F238E27FC236}">
                <a16:creationId xmlns:a16="http://schemas.microsoft.com/office/drawing/2014/main" id="{283E5912-DADF-5C08-A32F-653DF4ECCC7A}"/>
              </a:ext>
            </a:extLst>
          </p:cNvPr>
          <p:cNvSpPr>
            <a:spLocks noChangeShapeType="1"/>
          </p:cNvSpPr>
          <p:nvPr/>
        </p:nvSpPr>
        <p:spPr bwMode="auto">
          <a:xfrm>
            <a:off x="6892974" y="1774579"/>
            <a:ext cx="0" cy="914400"/>
          </a:xfrm>
          <a:prstGeom prst="line">
            <a:avLst/>
          </a:prstGeom>
          <a:noFill/>
          <a:ln w="19050">
            <a:solidFill>
              <a:schemeClr val="tx1"/>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cxnSp>
        <p:nvCxnSpPr>
          <p:cNvPr id="53" name="AutoShape 121">
            <a:extLst>
              <a:ext uri="{FF2B5EF4-FFF2-40B4-BE49-F238E27FC236}">
                <a16:creationId xmlns:a16="http://schemas.microsoft.com/office/drawing/2014/main" id="{D0CF95C5-E377-90AB-D25A-C31EB608481F}"/>
              </a:ext>
            </a:extLst>
          </p:cNvPr>
          <p:cNvCxnSpPr>
            <a:cxnSpLocks noChangeShapeType="1"/>
          </p:cNvCxnSpPr>
          <p:nvPr/>
        </p:nvCxnSpPr>
        <p:spPr bwMode="auto">
          <a:xfrm rot="16200000" flipH="1">
            <a:off x="7399997" y="2910252"/>
            <a:ext cx="533400" cy="281354"/>
          </a:xfrm>
          <a:prstGeom prst="bentConnector2">
            <a:avLst/>
          </a:prstGeom>
          <a:noFill/>
          <a:ln w="9525">
            <a:noFill/>
            <a:miter lim="800000"/>
            <a:headEnd/>
            <a:tailEnd/>
          </a:ln>
          <a:effectLst/>
        </p:spPr>
      </p:cxnSp>
      <p:sp>
        <p:nvSpPr>
          <p:cNvPr id="54" name="Text Box 122">
            <a:extLst>
              <a:ext uri="{FF2B5EF4-FFF2-40B4-BE49-F238E27FC236}">
                <a16:creationId xmlns:a16="http://schemas.microsoft.com/office/drawing/2014/main" id="{DE9110D8-13DF-9631-2A9F-EF4A6A64613E}"/>
              </a:ext>
            </a:extLst>
          </p:cNvPr>
          <p:cNvSpPr txBox="1">
            <a:spLocks noChangeArrowheads="1"/>
          </p:cNvSpPr>
          <p:nvPr/>
        </p:nvSpPr>
        <p:spPr bwMode="auto">
          <a:xfrm>
            <a:off x="8107777" y="3689104"/>
            <a:ext cx="1600200" cy="260350"/>
          </a:xfrm>
          <a:prstGeom prst="rect">
            <a:avLst/>
          </a:prstGeom>
          <a:noFill/>
          <a:ln w="9525" algn="ctr">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2</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a:t>
            </a: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Yrs</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a:t>
            </a: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OPERATIONAL</a:t>
            </a:r>
          </a:p>
        </p:txBody>
      </p:sp>
      <p:sp>
        <p:nvSpPr>
          <p:cNvPr id="55" name="Text Box 123">
            <a:extLst>
              <a:ext uri="{FF2B5EF4-FFF2-40B4-BE49-F238E27FC236}">
                <a16:creationId xmlns:a16="http://schemas.microsoft.com/office/drawing/2014/main" id="{7E8C7517-41A5-81B8-12BF-5CB5BA53A7DB}"/>
              </a:ext>
            </a:extLst>
          </p:cNvPr>
          <p:cNvSpPr txBox="1">
            <a:spLocks noChangeArrowheads="1"/>
          </p:cNvSpPr>
          <p:nvPr/>
        </p:nvSpPr>
        <p:spPr bwMode="auto">
          <a:xfrm>
            <a:off x="1073931" y="4974982"/>
            <a:ext cx="8510954" cy="1292662"/>
          </a:xfrm>
          <a:prstGeom prst="rect">
            <a:avLst/>
          </a:prstGeom>
          <a:noFill/>
          <a:ln w="9525">
            <a:noFill/>
            <a:miter lim="800000"/>
            <a:headEnd/>
            <a:tailEnd/>
          </a:ln>
          <a:effectLst/>
        </p:spPr>
        <p:txBody>
          <a:bodyPr lIns="0" tIns="0" rIns="0" bIns="0">
            <a:spAutoFit/>
          </a:bodyPr>
          <a:lstStyle/>
          <a:p>
            <a:pPr marL="457200" marR="0" lvl="1" indent="0" algn="l" defTabSz="914400" rtl="0" eaLnBrk="1" fontAlgn="auto" latinLnBrk="0" hangingPunct="1">
              <a:lnSpc>
                <a:spcPct val="100000"/>
              </a:lnSpc>
              <a:spcBef>
                <a:spcPct val="50000"/>
              </a:spcBef>
              <a:spcAft>
                <a:spcPts val="0"/>
              </a:spcAft>
              <a:buClrTx/>
              <a:buSzTx/>
              <a:buFontTx/>
              <a:buNone/>
              <a:tabLst/>
              <a:defRPr/>
            </a:pPr>
            <a:r>
              <a:rPr kumimoji="0" lang="en-US" sz="1200" b="1" i="0" u="sng" strike="noStrike" kern="1200" cap="none" spc="0" normalizeH="0" baseline="0" noProof="0">
                <a:ln>
                  <a:noFill/>
                </a:ln>
                <a:solidFill>
                  <a:srgbClr val="10479B"/>
                </a:solidFill>
                <a:effectLst/>
                <a:uLnTx/>
                <a:uFillTx/>
                <a:latin typeface="Optima" panose="02000503060000020004"/>
                <a:cs typeface="Arial" charset="0"/>
              </a:rPr>
              <a:t>ERP Requirements</a:t>
            </a:r>
          </a:p>
          <a:p>
            <a:pPr marL="914400" marR="0" lvl="2" indent="0" algn="l" defTabSz="914400" rtl="0" eaLnBrk="1" fontAlgn="auto" latinLnBrk="0" hangingPunct="1">
              <a:lnSpc>
                <a:spcPct val="100000"/>
              </a:lnSpc>
              <a:spcBef>
                <a:spcPct val="5000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cs typeface="Arial" charset="0"/>
              </a:rPr>
              <a:t>A = (1) Vendor Master			E = (3)+(1) = Vendor info Record</a:t>
            </a:r>
          </a:p>
          <a:p>
            <a:pPr marL="914400" marR="0" lvl="2" indent="0" algn="l" defTabSz="914400" rtl="0" eaLnBrk="1" fontAlgn="auto" latinLnBrk="0" hangingPunct="1">
              <a:lnSpc>
                <a:spcPct val="100000"/>
              </a:lnSpc>
              <a:spcBef>
                <a:spcPct val="5000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cs typeface="Arial" charset="0"/>
              </a:rPr>
              <a:t>B = (2) Equipment Master			F = (2)+ Classification = Equipment Classification </a:t>
            </a:r>
          </a:p>
          <a:p>
            <a:pPr marL="914400" marR="0" lvl="2" indent="0" algn="l" defTabSz="914400" rtl="0" eaLnBrk="1" fontAlgn="auto" latinLnBrk="0" hangingPunct="1">
              <a:lnSpc>
                <a:spcPct val="100000"/>
              </a:lnSpc>
              <a:spcBef>
                <a:spcPct val="5000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cs typeface="Arial" charset="0"/>
              </a:rPr>
              <a:t>C = (3) Material Master			G = (3)+Inv Level = Inventory</a:t>
            </a:r>
          </a:p>
          <a:p>
            <a:pPr marL="914400" marR="0" lvl="2" indent="0" algn="l" defTabSz="914400" rtl="0" eaLnBrk="1" fontAlgn="auto" latinLnBrk="0" hangingPunct="1">
              <a:lnSpc>
                <a:spcPct val="100000"/>
              </a:lnSpc>
              <a:spcBef>
                <a:spcPct val="5000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cs typeface="Arial" charset="0"/>
              </a:rPr>
              <a:t>D = (2)+(3) = Plant Maintenance BOM		H = (2)+</a:t>
            </a:r>
            <a:r>
              <a:rPr kumimoji="0" lang="en-US" sz="1200" b="1" i="0" u="none" strike="noStrike" kern="1200" cap="none" spc="0" normalizeH="0" baseline="0" noProof="0" err="1">
                <a:ln>
                  <a:noFill/>
                </a:ln>
                <a:solidFill>
                  <a:srgbClr val="10479B"/>
                </a:solidFill>
                <a:effectLst/>
                <a:uLnTx/>
                <a:uFillTx/>
                <a:latin typeface="Optima" panose="02000503060000020004"/>
                <a:cs typeface="Arial" charset="0"/>
              </a:rPr>
              <a:t>Maint</a:t>
            </a:r>
            <a:r>
              <a:rPr kumimoji="0" lang="en-US" sz="1200" b="1" i="0" u="none" strike="noStrike" kern="1200" cap="none" spc="0" normalizeH="0" baseline="0" noProof="0">
                <a:ln>
                  <a:noFill/>
                </a:ln>
                <a:solidFill>
                  <a:srgbClr val="10479B"/>
                </a:solidFill>
                <a:effectLst/>
                <a:uLnTx/>
                <a:uFillTx/>
                <a:latin typeface="Optima" panose="02000503060000020004"/>
                <a:cs typeface="Arial" charset="0"/>
              </a:rPr>
              <a:t> Task = PM </a:t>
            </a:r>
            <a:r>
              <a:rPr kumimoji="0" lang="en-US" sz="1200" b="1" i="0" u="none" strike="noStrike" kern="1200" cap="none" spc="0" normalizeH="0" baseline="0" noProof="0" err="1">
                <a:ln>
                  <a:noFill/>
                </a:ln>
                <a:solidFill>
                  <a:srgbClr val="10479B"/>
                </a:solidFill>
                <a:effectLst/>
                <a:uLnTx/>
                <a:uFillTx/>
                <a:latin typeface="Optima" panose="02000503060000020004"/>
                <a:cs typeface="Arial" charset="0"/>
              </a:rPr>
              <a:t>Maint</a:t>
            </a:r>
            <a:r>
              <a:rPr kumimoji="0" lang="en-US" sz="1200" b="1" i="0" u="none" strike="noStrike" kern="1200" cap="none" spc="0" normalizeH="0" baseline="0" noProof="0">
                <a:ln>
                  <a:noFill/>
                </a:ln>
                <a:solidFill>
                  <a:srgbClr val="10479B"/>
                </a:solidFill>
                <a:effectLst/>
                <a:uLnTx/>
                <a:uFillTx/>
                <a:latin typeface="Optima" panose="02000503060000020004"/>
                <a:cs typeface="Arial" charset="0"/>
              </a:rPr>
              <a:t> Task</a:t>
            </a:r>
          </a:p>
        </p:txBody>
      </p:sp>
      <p:sp>
        <p:nvSpPr>
          <p:cNvPr id="56" name="Text Box 124">
            <a:extLst>
              <a:ext uri="{FF2B5EF4-FFF2-40B4-BE49-F238E27FC236}">
                <a16:creationId xmlns:a16="http://schemas.microsoft.com/office/drawing/2014/main" id="{01E34E5D-F402-047C-49B6-53F70DE0AA1B}"/>
              </a:ext>
            </a:extLst>
          </p:cNvPr>
          <p:cNvSpPr txBox="1">
            <a:spLocks noChangeArrowheads="1"/>
          </p:cNvSpPr>
          <p:nvPr/>
        </p:nvSpPr>
        <p:spPr bwMode="auto">
          <a:xfrm>
            <a:off x="1495963" y="6270379"/>
            <a:ext cx="8088922" cy="261610"/>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100" b="1" i="0" u="none" strike="noStrike" kern="1200" cap="none" spc="0" normalizeH="0" baseline="0" noProof="0">
                <a:ln>
                  <a:noFill/>
                </a:ln>
                <a:solidFill>
                  <a:srgbClr val="10479B"/>
                </a:solidFill>
                <a:effectLst/>
                <a:uLnTx/>
                <a:uFillTx/>
                <a:latin typeface="Optima" panose="02000503060000020004"/>
                <a:cs typeface="Arial" charset="0"/>
              </a:rPr>
              <a:t>Inspection Planning:</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a:t>
            </a: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Lead Time + Transport = Planned / Expected delivery of spares. (From the date of PO)</a:t>
            </a:r>
          </a:p>
        </p:txBody>
      </p:sp>
      <p:cxnSp>
        <p:nvCxnSpPr>
          <p:cNvPr id="57" name="AutoShape 125">
            <a:extLst>
              <a:ext uri="{FF2B5EF4-FFF2-40B4-BE49-F238E27FC236}">
                <a16:creationId xmlns:a16="http://schemas.microsoft.com/office/drawing/2014/main" id="{C6967433-5E3A-AE1D-7F3A-17F2667C31B2}"/>
              </a:ext>
            </a:extLst>
          </p:cNvPr>
          <p:cNvCxnSpPr>
            <a:cxnSpLocks noChangeShapeType="1"/>
          </p:cNvCxnSpPr>
          <p:nvPr/>
        </p:nvCxnSpPr>
        <p:spPr bwMode="auto">
          <a:xfrm>
            <a:off x="4712481" y="2839795"/>
            <a:ext cx="193431" cy="1587"/>
          </a:xfrm>
          <a:prstGeom prst="straightConnector1">
            <a:avLst/>
          </a:prstGeom>
          <a:noFill/>
          <a:ln w="19050">
            <a:solidFill>
              <a:schemeClr val="tx1"/>
            </a:solidFill>
            <a:round/>
            <a:headEnd/>
            <a:tailEnd/>
          </a:ln>
          <a:effectLst/>
        </p:spPr>
      </p:cxnSp>
      <p:cxnSp>
        <p:nvCxnSpPr>
          <p:cNvPr id="58" name="AutoShape 126">
            <a:extLst>
              <a:ext uri="{FF2B5EF4-FFF2-40B4-BE49-F238E27FC236}">
                <a16:creationId xmlns:a16="http://schemas.microsoft.com/office/drawing/2014/main" id="{6671EB9C-40E7-298F-3AEF-DD1078F59E9F}"/>
              </a:ext>
            </a:extLst>
          </p:cNvPr>
          <p:cNvCxnSpPr>
            <a:cxnSpLocks noChangeShapeType="1"/>
          </p:cNvCxnSpPr>
          <p:nvPr/>
        </p:nvCxnSpPr>
        <p:spPr bwMode="auto">
          <a:xfrm>
            <a:off x="4712481" y="2515945"/>
            <a:ext cx="193431" cy="1587"/>
          </a:xfrm>
          <a:prstGeom prst="straightConnector1">
            <a:avLst/>
          </a:prstGeom>
          <a:noFill/>
          <a:ln w="19050">
            <a:solidFill>
              <a:schemeClr val="tx1"/>
            </a:solidFill>
            <a:round/>
            <a:headEnd/>
            <a:tailEnd/>
          </a:ln>
          <a:effectLst/>
        </p:spPr>
      </p:cxnSp>
      <p:sp>
        <p:nvSpPr>
          <p:cNvPr id="59" name="Text Box 127">
            <a:extLst>
              <a:ext uri="{FF2B5EF4-FFF2-40B4-BE49-F238E27FC236}">
                <a16:creationId xmlns:a16="http://schemas.microsoft.com/office/drawing/2014/main" id="{61B8CCBB-4779-5D02-37D7-41D0781B29BC}"/>
              </a:ext>
            </a:extLst>
          </p:cNvPr>
          <p:cNvSpPr txBox="1">
            <a:spLocks noChangeArrowheads="1"/>
          </p:cNvSpPr>
          <p:nvPr/>
        </p:nvSpPr>
        <p:spPr bwMode="auto">
          <a:xfrm>
            <a:off x="824734" y="2736252"/>
            <a:ext cx="1688123" cy="430887"/>
          </a:xfrm>
          <a:prstGeom prst="rect">
            <a:avLst/>
          </a:prstGeom>
          <a:noFill/>
          <a:ln w="9525" algn="ctr">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100" b="1" i="0" u="none" strike="noStrike" kern="1200" cap="none" spc="0" normalizeH="0" baseline="0" noProof="0">
                <a:ln>
                  <a:noFill/>
                </a:ln>
                <a:solidFill>
                  <a:srgbClr val="10479B"/>
                </a:solidFill>
                <a:effectLst/>
                <a:uLnTx/>
                <a:uFillTx/>
                <a:latin typeface="Optima" panose="02000503060000020004"/>
                <a:cs typeface="Arial" charset="0"/>
              </a:rPr>
              <a:t>DOCUMENT</a:t>
            </a: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 </a:t>
            </a:r>
            <a:r>
              <a:rPr kumimoji="0" lang="en-US" sz="1100" b="1" i="0" u="none" strike="noStrike" kern="1200" cap="none" spc="0" normalizeH="0" baseline="0" noProof="0">
                <a:ln>
                  <a:noFill/>
                </a:ln>
                <a:solidFill>
                  <a:srgbClr val="10479B"/>
                </a:solidFill>
                <a:effectLst/>
                <a:uLnTx/>
                <a:uFillTx/>
                <a:latin typeface="Optima" panose="02000503060000020004"/>
                <a:cs typeface="Arial" charset="0"/>
              </a:rPr>
              <a:t>CONTROL</a:t>
            </a:r>
          </a:p>
        </p:txBody>
      </p:sp>
      <p:cxnSp>
        <p:nvCxnSpPr>
          <p:cNvPr id="60" name="AutoShape 128">
            <a:extLst>
              <a:ext uri="{FF2B5EF4-FFF2-40B4-BE49-F238E27FC236}">
                <a16:creationId xmlns:a16="http://schemas.microsoft.com/office/drawing/2014/main" id="{EA6488F7-1188-87AE-1475-04FDD20D7795}"/>
              </a:ext>
            </a:extLst>
          </p:cNvPr>
          <p:cNvCxnSpPr>
            <a:cxnSpLocks noChangeShapeType="1"/>
          </p:cNvCxnSpPr>
          <p:nvPr/>
        </p:nvCxnSpPr>
        <p:spPr bwMode="auto">
          <a:xfrm>
            <a:off x="7734308" y="783979"/>
            <a:ext cx="492369" cy="304800"/>
          </a:xfrm>
          <a:prstGeom prst="bentConnector3">
            <a:avLst>
              <a:gd name="adj1" fmla="val 50000"/>
            </a:avLst>
          </a:prstGeom>
          <a:noFill/>
          <a:ln w="19050">
            <a:solidFill>
              <a:schemeClr val="tx1"/>
            </a:solidFill>
            <a:miter lim="800000"/>
            <a:headEnd/>
            <a:tailEnd/>
          </a:ln>
          <a:effectLst/>
        </p:spPr>
      </p:cxnSp>
      <p:cxnSp>
        <p:nvCxnSpPr>
          <p:cNvPr id="61" name="AutoShape 129">
            <a:extLst>
              <a:ext uri="{FF2B5EF4-FFF2-40B4-BE49-F238E27FC236}">
                <a16:creationId xmlns:a16="http://schemas.microsoft.com/office/drawing/2014/main" id="{A67C9D4B-C66E-FFEC-3E85-603B717B5AE5}"/>
              </a:ext>
            </a:extLst>
          </p:cNvPr>
          <p:cNvCxnSpPr>
            <a:cxnSpLocks noChangeShapeType="1"/>
          </p:cNvCxnSpPr>
          <p:nvPr/>
        </p:nvCxnSpPr>
        <p:spPr bwMode="auto">
          <a:xfrm>
            <a:off x="7960204" y="783979"/>
            <a:ext cx="281354" cy="0"/>
          </a:xfrm>
          <a:prstGeom prst="straightConnector1">
            <a:avLst/>
          </a:prstGeom>
          <a:noFill/>
          <a:ln w="19050">
            <a:solidFill>
              <a:schemeClr val="tx1"/>
            </a:solidFill>
            <a:round/>
            <a:headEnd/>
            <a:tailEnd/>
          </a:ln>
          <a:effectLst/>
        </p:spPr>
      </p:cxnSp>
      <p:sp>
        <p:nvSpPr>
          <p:cNvPr id="62" name="Text Box 130">
            <a:extLst>
              <a:ext uri="{FF2B5EF4-FFF2-40B4-BE49-F238E27FC236}">
                <a16:creationId xmlns:a16="http://schemas.microsoft.com/office/drawing/2014/main" id="{A22B405B-3D8E-C3E2-7C68-E017236004E7}"/>
              </a:ext>
            </a:extLst>
          </p:cNvPr>
          <p:cNvSpPr txBox="1">
            <a:spLocks noChangeArrowheads="1"/>
          </p:cNvSpPr>
          <p:nvPr/>
        </p:nvSpPr>
        <p:spPr bwMode="auto">
          <a:xfrm>
            <a:off x="8154670" y="650632"/>
            <a:ext cx="1266092" cy="244475"/>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EQUIPMENT</a:t>
            </a:r>
          </a:p>
        </p:txBody>
      </p:sp>
      <p:sp>
        <p:nvSpPr>
          <p:cNvPr id="63" name="Text Box 131">
            <a:extLst>
              <a:ext uri="{FF2B5EF4-FFF2-40B4-BE49-F238E27FC236}">
                <a16:creationId xmlns:a16="http://schemas.microsoft.com/office/drawing/2014/main" id="{964CB133-2A3E-3F55-30CF-F1CCDF36BB7B}"/>
              </a:ext>
            </a:extLst>
          </p:cNvPr>
          <p:cNvSpPr txBox="1">
            <a:spLocks noChangeArrowheads="1"/>
          </p:cNvSpPr>
          <p:nvPr/>
        </p:nvSpPr>
        <p:spPr bwMode="auto">
          <a:xfrm>
            <a:off x="8154669" y="936381"/>
            <a:ext cx="806969" cy="246221"/>
          </a:xfrm>
          <a:prstGeom prst="rect">
            <a:avLst/>
          </a:prstGeom>
          <a:noFill/>
          <a:ln w="9525">
            <a:noFill/>
            <a:miter lim="800000"/>
            <a:headEnd/>
            <a:tailEnd/>
          </a:ln>
          <a:effec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cs typeface="Arial" charset="0"/>
              </a:rPr>
              <a:t>SPARES</a:t>
            </a:r>
          </a:p>
        </p:txBody>
      </p:sp>
      <p:sp>
        <p:nvSpPr>
          <p:cNvPr id="64" name="Rectangle 132">
            <a:extLst>
              <a:ext uri="{FF2B5EF4-FFF2-40B4-BE49-F238E27FC236}">
                <a16:creationId xmlns:a16="http://schemas.microsoft.com/office/drawing/2014/main" id="{2829FACC-DECD-5A4D-C5F6-B71E9C4B4EA8}"/>
              </a:ext>
            </a:extLst>
          </p:cNvPr>
          <p:cNvSpPr>
            <a:spLocks noChangeArrowheads="1"/>
          </p:cNvSpPr>
          <p:nvPr/>
        </p:nvSpPr>
        <p:spPr bwMode="auto">
          <a:xfrm>
            <a:off x="1267363" y="3146179"/>
            <a:ext cx="1756997" cy="1143000"/>
          </a:xfrm>
          <a:prstGeom prst="rect">
            <a:avLst/>
          </a:prstGeom>
          <a:noFill/>
          <a:ln w="28575" algn="ctr">
            <a:solidFill>
              <a:srgbClr val="FF3300"/>
            </a:solidFill>
            <a:prstDash val="dash"/>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
                <a:srgbClr val="003399"/>
              </a:buClr>
              <a:buSzTx/>
              <a:buFontTx/>
              <a:buChar char="•"/>
              <a:tabLst/>
              <a:defRPr/>
            </a:pPr>
            <a:endParaRPr kumimoji="0" lang="en-US" sz="1400" b="0" i="0" u="none" strike="noStrike" kern="1200" cap="none" spc="0" normalizeH="0" baseline="0" noProof="0">
              <a:ln>
                <a:noFill/>
              </a:ln>
              <a:solidFill>
                <a:prstClr val="white"/>
              </a:solidFill>
              <a:effectLst/>
              <a:uLnTx/>
              <a:uFillTx/>
              <a:latin typeface="Optima" panose="02000503060000020004"/>
              <a:cs typeface="Arial" charset="0"/>
            </a:endParaRPr>
          </a:p>
        </p:txBody>
      </p:sp>
      <p:sp>
        <p:nvSpPr>
          <p:cNvPr id="65" name="Text Box 133">
            <a:extLst>
              <a:ext uri="{FF2B5EF4-FFF2-40B4-BE49-F238E27FC236}">
                <a16:creationId xmlns:a16="http://schemas.microsoft.com/office/drawing/2014/main" id="{52A275E9-D441-8A8E-57A3-896EDA5EE44D}"/>
              </a:ext>
            </a:extLst>
          </p:cNvPr>
          <p:cNvSpPr txBox="1">
            <a:spLocks noChangeArrowheads="1"/>
          </p:cNvSpPr>
          <p:nvPr/>
        </p:nvSpPr>
        <p:spPr bwMode="auto">
          <a:xfrm>
            <a:off x="1217539" y="3127132"/>
            <a:ext cx="1099038" cy="769441"/>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a:cs typeface="Arial" charset="0"/>
              </a:rPr>
              <a:t>Planned Del, Actual Del, Actions/ Status with dates</a:t>
            </a:r>
          </a:p>
        </p:txBody>
      </p:sp>
      <p:sp>
        <p:nvSpPr>
          <p:cNvPr id="66" name="Rectangle 134">
            <a:extLst>
              <a:ext uri="{FF2B5EF4-FFF2-40B4-BE49-F238E27FC236}">
                <a16:creationId xmlns:a16="http://schemas.microsoft.com/office/drawing/2014/main" id="{1F5CC69D-4DD2-28E8-8EF9-73BF8B26E277}"/>
              </a:ext>
            </a:extLst>
          </p:cNvPr>
          <p:cNvSpPr>
            <a:spLocks noChangeArrowheads="1"/>
          </p:cNvSpPr>
          <p:nvPr/>
        </p:nvSpPr>
        <p:spPr bwMode="auto">
          <a:xfrm>
            <a:off x="2181762" y="1698379"/>
            <a:ext cx="4429858" cy="1981200"/>
          </a:xfrm>
          <a:prstGeom prst="rect">
            <a:avLst/>
          </a:prstGeom>
          <a:noFill/>
          <a:ln w="28575" algn="ctr">
            <a:solidFill>
              <a:srgbClr val="FF3300"/>
            </a:solidFill>
            <a:prstDash val="dash"/>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
                <a:srgbClr val="003399"/>
              </a:buClr>
              <a:buSzTx/>
              <a:buFontTx/>
              <a:buChar char="•"/>
              <a:tabLst/>
              <a:defRPr/>
            </a:pPr>
            <a:endParaRPr kumimoji="0" lang="en-US" sz="1400" b="1" i="0" u="none" strike="noStrike" kern="1200" cap="none" spc="0" normalizeH="0" baseline="0" noProof="0">
              <a:ln>
                <a:noFill/>
              </a:ln>
              <a:solidFill>
                <a:prstClr val="white"/>
              </a:solidFill>
              <a:effectLst/>
              <a:uLnTx/>
              <a:uFillTx/>
              <a:latin typeface="Optima" panose="02000503060000020004"/>
              <a:cs typeface="Arial" charset="0"/>
            </a:endParaRPr>
          </a:p>
        </p:txBody>
      </p:sp>
      <p:sp>
        <p:nvSpPr>
          <p:cNvPr id="67" name="Line 135">
            <a:extLst>
              <a:ext uri="{FF2B5EF4-FFF2-40B4-BE49-F238E27FC236}">
                <a16:creationId xmlns:a16="http://schemas.microsoft.com/office/drawing/2014/main" id="{5223097F-9BF4-9568-3959-2CF5B832C1C2}"/>
              </a:ext>
            </a:extLst>
          </p:cNvPr>
          <p:cNvSpPr>
            <a:spLocks noChangeShapeType="1"/>
          </p:cNvSpPr>
          <p:nvPr/>
        </p:nvSpPr>
        <p:spPr bwMode="auto">
          <a:xfrm>
            <a:off x="7791254" y="3054104"/>
            <a:ext cx="0" cy="782638"/>
          </a:xfrm>
          <a:prstGeom prst="line">
            <a:avLst/>
          </a:prstGeom>
          <a:noFill/>
          <a:ln w="19050">
            <a:solidFill>
              <a:schemeClr val="tx1"/>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68" name="Line 136">
            <a:extLst>
              <a:ext uri="{FF2B5EF4-FFF2-40B4-BE49-F238E27FC236}">
                <a16:creationId xmlns:a16="http://schemas.microsoft.com/office/drawing/2014/main" id="{21135328-7F01-EF5D-03D9-5147DCE13452}"/>
              </a:ext>
            </a:extLst>
          </p:cNvPr>
          <p:cNvSpPr>
            <a:spLocks noChangeShapeType="1"/>
          </p:cNvSpPr>
          <p:nvPr/>
        </p:nvSpPr>
        <p:spPr bwMode="auto">
          <a:xfrm>
            <a:off x="7791254" y="3054104"/>
            <a:ext cx="304800" cy="0"/>
          </a:xfrm>
          <a:prstGeom prst="line">
            <a:avLst/>
          </a:prstGeom>
          <a:noFill/>
          <a:ln w="19050">
            <a:solidFill>
              <a:schemeClr val="tx1"/>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69" name="Line 137">
            <a:extLst>
              <a:ext uri="{FF2B5EF4-FFF2-40B4-BE49-F238E27FC236}">
                <a16:creationId xmlns:a16="http://schemas.microsoft.com/office/drawing/2014/main" id="{430355DE-781C-3417-2799-97A3CAD4BF7A}"/>
              </a:ext>
            </a:extLst>
          </p:cNvPr>
          <p:cNvSpPr>
            <a:spLocks noChangeShapeType="1"/>
          </p:cNvSpPr>
          <p:nvPr/>
        </p:nvSpPr>
        <p:spPr bwMode="auto">
          <a:xfrm>
            <a:off x="7791254" y="3450979"/>
            <a:ext cx="304800" cy="0"/>
          </a:xfrm>
          <a:prstGeom prst="line">
            <a:avLst/>
          </a:prstGeom>
          <a:noFill/>
          <a:ln w="19050">
            <a:solidFill>
              <a:schemeClr val="tx1"/>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sp>
        <p:nvSpPr>
          <p:cNvPr id="70" name="Line 138">
            <a:extLst>
              <a:ext uri="{FF2B5EF4-FFF2-40B4-BE49-F238E27FC236}">
                <a16:creationId xmlns:a16="http://schemas.microsoft.com/office/drawing/2014/main" id="{F6622DD3-95DA-944F-80AF-3704A7D08AD9}"/>
              </a:ext>
            </a:extLst>
          </p:cNvPr>
          <p:cNvSpPr>
            <a:spLocks noChangeShapeType="1"/>
          </p:cNvSpPr>
          <p:nvPr/>
        </p:nvSpPr>
        <p:spPr bwMode="auto">
          <a:xfrm>
            <a:off x="7791254" y="3831979"/>
            <a:ext cx="304800" cy="0"/>
          </a:xfrm>
          <a:prstGeom prst="line">
            <a:avLst/>
          </a:prstGeom>
          <a:noFill/>
          <a:ln w="19050">
            <a:solidFill>
              <a:schemeClr val="tx1"/>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Optima" panose="02000503060000020004"/>
            </a:endParaRPr>
          </a:p>
        </p:txBody>
      </p:sp>
      <p:cxnSp>
        <p:nvCxnSpPr>
          <p:cNvPr id="71" name="AutoShape 139">
            <a:extLst>
              <a:ext uri="{FF2B5EF4-FFF2-40B4-BE49-F238E27FC236}">
                <a16:creationId xmlns:a16="http://schemas.microsoft.com/office/drawing/2014/main" id="{D1678F84-126D-9745-BF76-B8A2020D7CD1}"/>
              </a:ext>
            </a:extLst>
          </p:cNvPr>
          <p:cNvCxnSpPr>
            <a:cxnSpLocks noChangeShapeType="1"/>
          </p:cNvCxnSpPr>
          <p:nvPr/>
        </p:nvCxnSpPr>
        <p:spPr bwMode="auto">
          <a:xfrm rot="16200000" flipH="1">
            <a:off x="7383877" y="2915015"/>
            <a:ext cx="533400" cy="281354"/>
          </a:xfrm>
          <a:prstGeom prst="bentConnector2">
            <a:avLst/>
          </a:prstGeom>
          <a:noFill/>
          <a:ln w="19050">
            <a:solidFill>
              <a:schemeClr val="tx1"/>
            </a:solidFill>
            <a:miter lim="800000"/>
            <a:headEnd/>
            <a:tailEnd/>
          </a:ln>
          <a:effectLst/>
        </p:spPr>
      </p:cxnSp>
      <p:cxnSp>
        <p:nvCxnSpPr>
          <p:cNvPr id="72" name="AutoShape 140">
            <a:extLst>
              <a:ext uri="{FF2B5EF4-FFF2-40B4-BE49-F238E27FC236}">
                <a16:creationId xmlns:a16="http://schemas.microsoft.com/office/drawing/2014/main" id="{5C189EC6-B759-6396-963C-DE1A40F5C8B2}"/>
              </a:ext>
            </a:extLst>
          </p:cNvPr>
          <p:cNvCxnSpPr>
            <a:cxnSpLocks noChangeShapeType="1"/>
          </p:cNvCxnSpPr>
          <p:nvPr/>
        </p:nvCxnSpPr>
        <p:spPr bwMode="auto">
          <a:xfrm rot="16200000" flipH="1">
            <a:off x="2636031" y="3729402"/>
            <a:ext cx="533400" cy="281354"/>
          </a:xfrm>
          <a:prstGeom prst="bentConnector2">
            <a:avLst/>
          </a:prstGeom>
          <a:noFill/>
          <a:ln w="19050">
            <a:solidFill>
              <a:schemeClr val="tx1"/>
            </a:solidFill>
            <a:miter lim="800000"/>
            <a:headEnd/>
            <a:tailEnd/>
          </a:ln>
          <a:effectLst/>
        </p:spPr>
      </p:cxnSp>
      <p:cxnSp>
        <p:nvCxnSpPr>
          <p:cNvPr id="73" name="AutoShape 141">
            <a:extLst>
              <a:ext uri="{FF2B5EF4-FFF2-40B4-BE49-F238E27FC236}">
                <a16:creationId xmlns:a16="http://schemas.microsoft.com/office/drawing/2014/main" id="{6ECA94A9-F60C-A8ED-83B8-C7B47F494647}"/>
              </a:ext>
            </a:extLst>
          </p:cNvPr>
          <p:cNvCxnSpPr>
            <a:cxnSpLocks noChangeShapeType="1"/>
          </p:cNvCxnSpPr>
          <p:nvPr/>
        </p:nvCxnSpPr>
        <p:spPr bwMode="auto">
          <a:xfrm rot="16200000" flipH="1">
            <a:off x="5578218" y="876117"/>
            <a:ext cx="522288" cy="668215"/>
          </a:xfrm>
          <a:prstGeom prst="bentConnector2">
            <a:avLst/>
          </a:prstGeom>
          <a:noFill/>
          <a:ln w="19050">
            <a:solidFill>
              <a:schemeClr val="tx1"/>
            </a:solidFill>
            <a:miter lim="800000"/>
            <a:headEnd/>
            <a:tailEnd/>
          </a:ln>
          <a:effectLst/>
        </p:spPr>
      </p:cxnSp>
      <p:pic>
        <p:nvPicPr>
          <p:cNvPr id="74" name="Graphic 73">
            <a:extLst>
              <a:ext uri="{FF2B5EF4-FFF2-40B4-BE49-F238E27FC236}">
                <a16:creationId xmlns:a16="http://schemas.microsoft.com/office/drawing/2014/main" id="{37E5C2D9-C9A9-A583-B4CB-BC876D7BC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
        <p:nvSpPr>
          <p:cNvPr id="75" name="Footer Placeholder 4">
            <a:extLst>
              <a:ext uri="{FF2B5EF4-FFF2-40B4-BE49-F238E27FC236}">
                <a16:creationId xmlns:a16="http://schemas.microsoft.com/office/drawing/2014/main" id="{EA51C3C4-223A-5021-CE1E-E52FDF17CED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Tree>
    <p:extLst>
      <p:ext uri="{BB962C8B-B14F-4D97-AF65-F5344CB8AC3E}">
        <p14:creationId xmlns:p14="http://schemas.microsoft.com/office/powerpoint/2010/main" val="25607762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359940-C9E4-6F28-6FB1-CC2A4E67CF12}"/>
              </a:ext>
            </a:extLst>
          </p:cNvPr>
          <p:cNvSpPr>
            <a:spLocks noGrp="1"/>
          </p:cNvSpPr>
          <p:nvPr>
            <p:ph type="dt" sz="half" idx="10"/>
          </p:nvPr>
        </p:nvSpPr>
        <p:spPr/>
        <p:txBody>
          <a:bodyPr/>
          <a:lstStyle/>
          <a:p>
            <a:r>
              <a:rPr lang="en-US">
                <a:latin typeface="Optima" panose="02000503060000020004"/>
              </a:rPr>
              <a:t>© PiLog Group</a:t>
            </a:r>
          </a:p>
        </p:txBody>
      </p:sp>
      <p:sp>
        <p:nvSpPr>
          <p:cNvPr id="5" name="Footer Placeholder 4">
            <a:extLst>
              <a:ext uri="{FF2B5EF4-FFF2-40B4-BE49-F238E27FC236}">
                <a16:creationId xmlns:a16="http://schemas.microsoft.com/office/drawing/2014/main" id="{1F367CD8-9C03-2399-658E-7AD8DB1A4543}"/>
              </a:ext>
            </a:extLst>
          </p:cNvPr>
          <p:cNvSpPr>
            <a:spLocks noGrp="1"/>
          </p:cNvSpPr>
          <p:nvPr>
            <p:ph type="ftr" sz="quarter" idx="11"/>
          </p:nvPr>
        </p:nvSpPr>
        <p:spPr/>
        <p:txBody>
          <a:bodyPr/>
          <a:lstStyle/>
          <a:p>
            <a:r>
              <a:rPr lang="en-US">
                <a:latin typeface="Optima" panose="02000503060000020004"/>
              </a:rPr>
              <a:t>www.piloggroup.com</a:t>
            </a:r>
          </a:p>
        </p:txBody>
      </p:sp>
      <p:sp>
        <p:nvSpPr>
          <p:cNvPr id="6" name="Slide Number Placeholder 5">
            <a:extLst>
              <a:ext uri="{FF2B5EF4-FFF2-40B4-BE49-F238E27FC236}">
                <a16:creationId xmlns:a16="http://schemas.microsoft.com/office/drawing/2014/main" id="{9D90C3CB-2F6B-728E-545C-B4B1564FAB0A}"/>
              </a:ext>
            </a:extLst>
          </p:cNvPr>
          <p:cNvSpPr>
            <a:spLocks noGrp="1"/>
          </p:cNvSpPr>
          <p:nvPr>
            <p:ph type="sldNum" sz="quarter" idx="12"/>
          </p:nvPr>
        </p:nvSpPr>
        <p:spPr/>
        <p:txBody>
          <a:bodyPr/>
          <a:lstStyle/>
          <a:p>
            <a:fld id="{9B618960-8005-486C-9A75-10CB2AAC16F9}" type="slidenum">
              <a:rPr lang="en-US" smtClean="0">
                <a:latin typeface="Optima" panose="02000503060000020004"/>
              </a:rPr>
              <a:t>115</a:t>
            </a:fld>
            <a:endParaRPr lang="en-US">
              <a:latin typeface="Optima" panose="02000503060000020004"/>
            </a:endParaRPr>
          </a:p>
        </p:txBody>
      </p:sp>
      <p:sp>
        <p:nvSpPr>
          <p:cNvPr id="7" name="Title 1">
            <a:extLst>
              <a:ext uri="{FF2B5EF4-FFF2-40B4-BE49-F238E27FC236}">
                <a16:creationId xmlns:a16="http://schemas.microsoft.com/office/drawing/2014/main" id="{D1F14364-FA2C-15F1-418B-5BCA9C19B765}"/>
              </a:ext>
            </a:extLst>
          </p:cNvPr>
          <p:cNvSpPr txBox="1"/>
          <p:nvPr/>
        </p:nvSpPr>
        <p:spPr bwMode="auto">
          <a:xfrm>
            <a:off x="249382" y="88900"/>
            <a:ext cx="11528090" cy="757238"/>
          </a:xfrm>
          <a:prstGeom prst="rect">
            <a:avLst/>
          </a:prstGeom>
          <a:noFill/>
          <a:ln w="9525">
            <a:noFill/>
            <a:miter lim="800000"/>
          </a:ln>
          <a:effectLst/>
        </p:spPr>
        <p:txBody>
          <a:bodyPr lIns="68580" tIns="34290" rIns="68580" bIns="34290" anchor="ct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a:lstStyle>
          <a:p>
            <a:pPr algn="l" eaLnBrk="1" hangingPunct="1">
              <a:defRPr/>
            </a:pPr>
            <a:r>
              <a:rPr lang="en-US" altLang="en-US" sz="2400" b="1" kern="0">
                <a:solidFill>
                  <a:srgbClr val="10479B"/>
                </a:solidFill>
                <a:effectLst/>
                <a:latin typeface="Optima"/>
                <a:cs typeface="Arial" panose="020B0604020202020204" pitchFamily="34" charset="0"/>
              </a:rPr>
              <a:t>iSPIR, an operational lifeline for equipment health management</a:t>
            </a:r>
          </a:p>
        </p:txBody>
      </p:sp>
      <p:grpSp>
        <p:nvGrpSpPr>
          <p:cNvPr id="8" name="Group 7">
            <a:extLst>
              <a:ext uri="{FF2B5EF4-FFF2-40B4-BE49-F238E27FC236}">
                <a16:creationId xmlns:a16="http://schemas.microsoft.com/office/drawing/2014/main" id="{B6D4BB1C-69B2-DCB2-453D-4B67968837C7}"/>
              </a:ext>
            </a:extLst>
          </p:cNvPr>
          <p:cNvGrpSpPr/>
          <p:nvPr/>
        </p:nvGrpSpPr>
        <p:grpSpPr>
          <a:xfrm>
            <a:off x="369115" y="922516"/>
            <a:ext cx="8631828" cy="4377013"/>
            <a:chOff x="171526" y="669074"/>
            <a:chExt cx="8562897" cy="3929910"/>
          </a:xfrm>
        </p:grpSpPr>
        <p:sp>
          <p:nvSpPr>
            <p:cNvPr id="9" name="Rounded Rectangle 47">
              <a:extLst>
                <a:ext uri="{FF2B5EF4-FFF2-40B4-BE49-F238E27FC236}">
                  <a16:creationId xmlns:a16="http://schemas.microsoft.com/office/drawing/2014/main" id="{A3776F0E-4F91-6DCD-1A09-79E39A9F009B}"/>
                </a:ext>
              </a:extLst>
            </p:cNvPr>
            <p:cNvSpPr/>
            <p:nvPr/>
          </p:nvSpPr>
          <p:spPr>
            <a:xfrm>
              <a:off x="171526" y="780585"/>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PO Registration</a:t>
              </a:r>
            </a:p>
          </p:txBody>
        </p:sp>
        <p:sp>
          <p:nvSpPr>
            <p:cNvPr id="10" name="Rounded Rectangle 48">
              <a:extLst>
                <a:ext uri="{FF2B5EF4-FFF2-40B4-BE49-F238E27FC236}">
                  <a16:creationId xmlns:a16="http://schemas.microsoft.com/office/drawing/2014/main" id="{A7262C9B-352B-664D-A058-0DB7AC188DB9}"/>
                </a:ext>
              </a:extLst>
            </p:cNvPr>
            <p:cNvSpPr/>
            <p:nvPr/>
          </p:nvSpPr>
          <p:spPr>
            <a:xfrm>
              <a:off x="1483653" y="780584"/>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SPIR Registration</a:t>
              </a:r>
            </a:p>
          </p:txBody>
        </p:sp>
        <p:sp>
          <p:nvSpPr>
            <p:cNvPr id="11" name="Rounded Rectangle 49">
              <a:extLst>
                <a:ext uri="{FF2B5EF4-FFF2-40B4-BE49-F238E27FC236}">
                  <a16:creationId xmlns:a16="http://schemas.microsoft.com/office/drawing/2014/main" id="{F4136336-F434-137A-AA4F-07849589670E}"/>
                </a:ext>
              </a:extLst>
            </p:cNvPr>
            <p:cNvSpPr/>
            <p:nvPr/>
          </p:nvSpPr>
          <p:spPr>
            <a:xfrm>
              <a:off x="2795780" y="669074"/>
              <a:ext cx="1599503" cy="591016"/>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Collect SPDP and Engineering Documents</a:t>
              </a:r>
            </a:p>
          </p:txBody>
        </p:sp>
        <p:cxnSp>
          <p:nvCxnSpPr>
            <p:cNvPr id="12" name="Straight Arrow Connector 11">
              <a:extLst>
                <a:ext uri="{FF2B5EF4-FFF2-40B4-BE49-F238E27FC236}">
                  <a16:creationId xmlns:a16="http://schemas.microsoft.com/office/drawing/2014/main" id="{B194E31C-9D92-F8B0-A870-DDF134F7397A}"/>
                </a:ext>
              </a:extLst>
            </p:cNvPr>
            <p:cNvCxnSpPr>
              <a:stCxn id="9" idx="3"/>
            </p:cNvCxnSpPr>
            <p:nvPr/>
          </p:nvCxnSpPr>
          <p:spPr>
            <a:xfrm>
              <a:off x="1272311" y="964581"/>
              <a:ext cx="210712" cy="55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3C87EE6-61A8-E129-949B-DD50216C7C0F}"/>
                </a:ext>
              </a:extLst>
            </p:cNvPr>
            <p:cNvCxnSpPr>
              <a:stCxn id="10" idx="3"/>
              <a:endCxn id="11" idx="1"/>
            </p:cNvCxnSpPr>
            <p:nvPr/>
          </p:nvCxnSpPr>
          <p:spPr>
            <a:xfrm>
              <a:off x="2584438" y="964580"/>
              <a:ext cx="211026" cy="57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4" name="Diamond 13">
              <a:extLst>
                <a:ext uri="{FF2B5EF4-FFF2-40B4-BE49-F238E27FC236}">
                  <a16:creationId xmlns:a16="http://schemas.microsoft.com/office/drawing/2014/main" id="{AAFA468B-5FB1-5B8D-E8CA-E3BEACE3F46C}"/>
                </a:ext>
              </a:extLst>
            </p:cNvPr>
            <p:cNvSpPr/>
            <p:nvPr/>
          </p:nvSpPr>
          <p:spPr>
            <a:xfrm>
              <a:off x="2923322" y="1393661"/>
              <a:ext cx="1343631" cy="807395"/>
            </a:xfrm>
            <a:prstGeom prst="diamond">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Validate SPDP and SPIR?</a:t>
              </a:r>
            </a:p>
          </p:txBody>
        </p:sp>
        <p:sp>
          <p:nvSpPr>
            <p:cNvPr id="15" name="TextBox 14">
              <a:extLst>
                <a:ext uri="{FF2B5EF4-FFF2-40B4-BE49-F238E27FC236}">
                  <a16:creationId xmlns:a16="http://schemas.microsoft.com/office/drawing/2014/main" id="{3082B2B4-CE78-EDBA-2055-B1393D8CFD96}"/>
                </a:ext>
              </a:extLst>
            </p:cNvPr>
            <p:cNvSpPr txBox="1"/>
            <p:nvPr/>
          </p:nvSpPr>
          <p:spPr>
            <a:xfrm>
              <a:off x="4274926" y="1607494"/>
              <a:ext cx="129806" cy="206389"/>
            </a:xfrm>
            <a:prstGeom prst="rect">
              <a:avLst/>
            </a:prstGeom>
            <a:noFill/>
          </p:spPr>
          <p:txBody>
            <a:bodyPr wrap="square" rtlCol="0">
              <a:spAutoFit/>
            </a:bodyPr>
            <a:lstStyle/>
            <a:p>
              <a:r>
                <a:rPr lang="en-US" sz="900" b="1">
                  <a:solidFill>
                    <a:srgbClr val="002060"/>
                  </a:solidFill>
                  <a:latin typeface="Optima" panose="02000503060000020004"/>
                </a:rPr>
                <a:t>N</a:t>
              </a:r>
            </a:p>
          </p:txBody>
        </p:sp>
        <p:cxnSp>
          <p:nvCxnSpPr>
            <p:cNvPr id="16" name="Straight Arrow Connector 15">
              <a:extLst>
                <a:ext uri="{FF2B5EF4-FFF2-40B4-BE49-F238E27FC236}">
                  <a16:creationId xmlns:a16="http://schemas.microsoft.com/office/drawing/2014/main" id="{74CA1653-CAB7-FE31-3BD8-BA4AC25E7888}"/>
                </a:ext>
              </a:extLst>
            </p:cNvPr>
            <p:cNvCxnSpPr>
              <a:stCxn id="11" idx="2"/>
              <a:endCxn id="14" idx="0"/>
            </p:cNvCxnSpPr>
            <p:nvPr/>
          </p:nvCxnSpPr>
          <p:spPr>
            <a:xfrm>
              <a:off x="3595532" y="1260660"/>
              <a:ext cx="0" cy="13341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7" name="Elbow Connector 55">
              <a:extLst>
                <a:ext uri="{FF2B5EF4-FFF2-40B4-BE49-F238E27FC236}">
                  <a16:creationId xmlns:a16="http://schemas.microsoft.com/office/drawing/2014/main" id="{AB534BD0-F09C-CF15-C4C9-47548E6B6DC2}"/>
                </a:ext>
              </a:extLst>
            </p:cNvPr>
            <p:cNvCxnSpPr>
              <a:stCxn id="14" idx="3"/>
              <a:endCxn id="11" idx="3"/>
            </p:cNvCxnSpPr>
            <p:nvPr/>
          </p:nvCxnSpPr>
          <p:spPr>
            <a:xfrm flipV="1">
              <a:off x="4267146" y="965099"/>
              <a:ext cx="127876" cy="832399"/>
            </a:xfrm>
            <a:prstGeom prst="bentConnector3">
              <a:avLst>
                <a:gd name="adj1" fmla="val 284589"/>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Rounded Rectangle 56">
              <a:extLst>
                <a:ext uri="{FF2B5EF4-FFF2-40B4-BE49-F238E27FC236}">
                  <a16:creationId xmlns:a16="http://schemas.microsoft.com/office/drawing/2014/main" id="{24A1E546-753F-D3DF-F96E-13F0930C1EA5}"/>
                </a:ext>
              </a:extLst>
            </p:cNvPr>
            <p:cNvSpPr/>
            <p:nvPr/>
          </p:nvSpPr>
          <p:spPr>
            <a:xfrm>
              <a:off x="1467467" y="1627093"/>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Upload SPIR into Staging</a:t>
              </a:r>
            </a:p>
          </p:txBody>
        </p:sp>
        <p:cxnSp>
          <p:nvCxnSpPr>
            <p:cNvPr id="19" name="Straight Arrow Connector 18">
              <a:extLst>
                <a:ext uri="{FF2B5EF4-FFF2-40B4-BE49-F238E27FC236}">
                  <a16:creationId xmlns:a16="http://schemas.microsoft.com/office/drawing/2014/main" id="{28D8281D-526B-75E8-5B11-076CA65761BB}"/>
                </a:ext>
              </a:extLst>
            </p:cNvPr>
            <p:cNvCxnSpPr>
              <a:stCxn id="14" idx="1"/>
              <a:endCxn id="18" idx="3"/>
            </p:cNvCxnSpPr>
            <p:nvPr/>
          </p:nvCxnSpPr>
          <p:spPr>
            <a:xfrm flipH="1">
              <a:off x="2568672" y="1797359"/>
              <a:ext cx="354650" cy="1368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0" name="Rounded Rectangle 58">
              <a:extLst>
                <a:ext uri="{FF2B5EF4-FFF2-40B4-BE49-F238E27FC236}">
                  <a16:creationId xmlns:a16="http://schemas.microsoft.com/office/drawing/2014/main" id="{8984AF0E-26DB-B0DE-F1BD-71B94AB66C66}"/>
                </a:ext>
              </a:extLst>
            </p:cNvPr>
            <p:cNvSpPr/>
            <p:nvPr/>
          </p:nvSpPr>
          <p:spPr>
            <a:xfrm>
              <a:off x="305802" y="3055097"/>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Duplicate Items</a:t>
              </a:r>
            </a:p>
          </p:txBody>
        </p:sp>
        <p:sp>
          <p:nvSpPr>
            <p:cNvPr id="21" name="Diamond 20">
              <a:extLst>
                <a:ext uri="{FF2B5EF4-FFF2-40B4-BE49-F238E27FC236}">
                  <a16:creationId xmlns:a16="http://schemas.microsoft.com/office/drawing/2014/main" id="{1C971749-6315-6D66-7E5F-3E82D5A13155}"/>
                </a:ext>
              </a:extLst>
            </p:cNvPr>
            <p:cNvSpPr/>
            <p:nvPr/>
          </p:nvSpPr>
          <p:spPr>
            <a:xfrm>
              <a:off x="1355995" y="2105201"/>
              <a:ext cx="1329434" cy="1023775"/>
            </a:xfrm>
            <a:prstGeom prst="diamond">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800" b="1">
                  <a:solidFill>
                    <a:srgbClr val="002060"/>
                  </a:solidFill>
                  <a:latin typeface="Optima"/>
                  <a:cs typeface="Arial" panose="020B0604020202020204"/>
                </a:rPr>
                <a:t>Duplicate project and Catalogued Items?</a:t>
              </a:r>
            </a:p>
            <a:p>
              <a:pPr algn="ctr"/>
              <a:r>
                <a:rPr lang="en-US" sz="800" b="1">
                  <a:solidFill>
                    <a:srgbClr val="002060"/>
                  </a:solidFill>
                  <a:latin typeface="Optima"/>
                  <a:cs typeface="Arial" panose="020B0604020202020204"/>
                </a:rPr>
                <a:t>(PDR1)</a:t>
              </a:r>
            </a:p>
          </p:txBody>
        </p:sp>
        <p:cxnSp>
          <p:nvCxnSpPr>
            <p:cNvPr id="22" name="Straight Arrow Connector 21">
              <a:extLst>
                <a:ext uri="{FF2B5EF4-FFF2-40B4-BE49-F238E27FC236}">
                  <a16:creationId xmlns:a16="http://schemas.microsoft.com/office/drawing/2014/main" id="{FD988EF3-2C10-C898-6D0D-4893B2E41465}"/>
                </a:ext>
              </a:extLst>
            </p:cNvPr>
            <p:cNvCxnSpPr>
              <a:stCxn id="18" idx="2"/>
              <a:endCxn id="21" idx="0"/>
            </p:cNvCxnSpPr>
            <p:nvPr/>
          </p:nvCxnSpPr>
          <p:spPr>
            <a:xfrm>
              <a:off x="2018175" y="1994514"/>
              <a:ext cx="2520" cy="11060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61">
              <a:extLst>
                <a:ext uri="{FF2B5EF4-FFF2-40B4-BE49-F238E27FC236}">
                  <a16:creationId xmlns:a16="http://schemas.microsoft.com/office/drawing/2014/main" id="{CA63D2A9-68BA-5F05-985C-18BA644CE84D}"/>
                </a:ext>
              </a:extLst>
            </p:cNvPr>
            <p:cNvCxnSpPr>
              <a:stCxn id="21" idx="1"/>
              <a:endCxn id="20" idx="0"/>
            </p:cNvCxnSpPr>
            <p:nvPr/>
          </p:nvCxnSpPr>
          <p:spPr>
            <a:xfrm rot="10800000" flipV="1">
              <a:off x="856080" y="2617354"/>
              <a:ext cx="500164" cy="437864"/>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80F7DDD-898C-9874-F448-8C905AD7C025}"/>
                </a:ext>
              </a:extLst>
            </p:cNvPr>
            <p:cNvSpPr txBox="1"/>
            <p:nvPr/>
          </p:nvSpPr>
          <p:spPr>
            <a:xfrm>
              <a:off x="1224487" y="2349317"/>
              <a:ext cx="129806" cy="206389"/>
            </a:xfrm>
            <a:prstGeom prst="rect">
              <a:avLst/>
            </a:prstGeom>
            <a:noFill/>
          </p:spPr>
          <p:txBody>
            <a:bodyPr wrap="square" rtlCol="0">
              <a:spAutoFit/>
            </a:bodyPr>
            <a:lstStyle/>
            <a:p>
              <a:r>
                <a:rPr lang="en-US" sz="900" b="1">
                  <a:solidFill>
                    <a:srgbClr val="002060"/>
                  </a:solidFill>
                  <a:latin typeface="Optima" panose="02000503060000020004"/>
                </a:rPr>
                <a:t>Y</a:t>
              </a:r>
            </a:p>
          </p:txBody>
        </p:sp>
        <p:sp>
          <p:nvSpPr>
            <p:cNvPr id="25" name="Rounded Rectangle 63">
              <a:extLst>
                <a:ext uri="{FF2B5EF4-FFF2-40B4-BE49-F238E27FC236}">
                  <a16:creationId xmlns:a16="http://schemas.microsoft.com/office/drawing/2014/main" id="{2160EFDD-EA29-1CFD-F4BD-A3E9983432B2}"/>
                </a:ext>
              </a:extLst>
            </p:cNvPr>
            <p:cNvSpPr/>
            <p:nvPr/>
          </p:nvSpPr>
          <p:spPr>
            <a:xfrm>
              <a:off x="305801" y="3566984"/>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Merge Duplicates</a:t>
              </a:r>
            </a:p>
          </p:txBody>
        </p:sp>
        <p:sp>
          <p:nvSpPr>
            <p:cNvPr id="26" name="Oval 25">
              <a:extLst>
                <a:ext uri="{FF2B5EF4-FFF2-40B4-BE49-F238E27FC236}">
                  <a16:creationId xmlns:a16="http://schemas.microsoft.com/office/drawing/2014/main" id="{09D9D323-3696-30DA-9979-47289814353B}"/>
                </a:ext>
              </a:extLst>
            </p:cNvPr>
            <p:cNvSpPr/>
            <p:nvPr/>
          </p:nvSpPr>
          <p:spPr>
            <a:xfrm>
              <a:off x="539772" y="4152935"/>
              <a:ext cx="633472" cy="446049"/>
            </a:xfrm>
            <a:prstGeom prst="ellips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End</a:t>
              </a:r>
            </a:p>
          </p:txBody>
        </p:sp>
        <p:cxnSp>
          <p:nvCxnSpPr>
            <p:cNvPr id="27" name="Straight Arrow Connector 26">
              <a:extLst>
                <a:ext uri="{FF2B5EF4-FFF2-40B4-BE49-F238E27FC236}">
                  <a16:creationId xmlns:a16="http://schemas.microsoft.com/office/drawing/2014/main" id="{68D9FCC7-1C0F-80A3-7026-82D869AB9329}"/>
                </a:ext>
              </a:extLst>
            </p:cNvPr>
            <p:cNvCxnSpPr>
              <a:stCxn id="20" idx="2"/>
              <a:endCxn id="25" idx="0"/>
            </p:cNvCxnSpPr>
            <p:nvPr/>
          </p:nvCxnSpPr>
          <p:spPr>
            <a:xfrm flipH="1">
              <a:off x="856509" y="3423088"/>
              <a:ext cx="1" cy="14389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6140652-A182-0354-71B7-05D86A15F23B}"/>
                </a:ext>
              </a:extLst>
            </p:cNvPr>
            <p:cNvCxnSpPr>
              <a:stCxn id="25" idx="2"/>
              <a:endCxn id="26" idx="0"/>
            </p:cNvCxnSpPr>
            <p:nvPr/>
          </p:nvCxnSpPr>
          <p:spPr>
            <a:xfrm flipH="1">
              <a:off x="856508" y="3934975"/>
              <a:ext cx="1" cy="21796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FC410C5-BC62-BA92-AC11-6AA9B6108765}"/>
                </a:ext>
              </a:extLst>
            </p:cNvPr>
            <p:cNvSpPr txBox="1"/>
            <p:nvPr/>
          </p:nvSpPr>
          <p:spPr>
            <a:xfrm>
              <a:off x="2692731" y="1576163"/>
              <a:ext cx="129806" cy="206389"/>
            </a:xfrm>
            <a:prstGeom prst="rect">
              <a:avLst/>
            </a:prstGeom>
            <a:noFill/>
          </p:spPr>
          <p:txBody>
            <a:bodyPr wrap="square" rtlCol="0">
              <a:spAutoFit/>
            </a:bodyPr>
            <a:lstStyle/>
            <a:p>
              <a:r>
                <a:rPr lang="en-US" sz="900" b="1">
                  <a:solidFill>
                    <a:srgbClr val="002060"/>
                  </a:solidFill>
                  <a:latin typeface="Optima" panose="02000503060000020004"/>
                </a:rPr>
                <a:t>Y</a:t>
              </a:r>
            </a:p>
          </p:txBody>
        </p:sp>
        <p:sp>
          <p:nvSpPr>
            <p:cNvPr id="30" name="TextBox 29">
              <a:extLst>
                <a:ext uri="{FF2B5EF4-FFF2-40B4-BE49-F238E27FC236}">
                  <a16:creationId xmlns:a16="http://schemas.microsoft.com/office/drawing/2014/main" id="{B500A21F-F0EB-D92F-3327-C88940D5FEBD}"/>
                </a:ext>
              </a:extLst>
            </p:cNvPr>
            <p:cNvSpPr txBox="1"/>
            <p:nvPr/>
          </p:nvSpPr>
          <p:spPr>
            <a:xfrm>
              <a:off x="2619115" y="2371766"/>
              <a:ext cx="129806" cy="206389"/>
            </a:xfrm>
            <a:prstGeom prst="rect">
              <a:avLst/>
            </a:prstGeom>
            <a:noFill/>
          </p:spPr>
          <p:txBody>
            <a:bodyPr wrap="square" rtlCol="0">
              <a:spAutoFit/>
            </a:bodyPr>
            <a:lstStyle/>
            <a:p>
              <a:r>
                <a:rPr lang="en-US" sz="900" b="1">
                  <a:solidFill>
                    <a:srgbClr val="002060"/>
                  </a:solidFill>
                  <a:latin typeface="Optima" panose="02000503060000020004"/>
                </a:rPr>
                <a:t>N</a:t>
              </a:r>
            </a:p>
          </p:txBody>
        </p:sp>
        <p:sp>
          <p:nvSpPr>
            <p:cNvPr id="31" name="Rounded Rectangle 112">
              <a:extLst>
                <a:ext uri="{FF2B5EF4-FFF2-40B4-BE49-F238E27FC236}">
                  <a16:creationId xmlns:a16="http://schemas.microsoft.com/office/drawing/2014/main" id="{7E8E3FDD-7ED5-D34B-1BB6-6F5C012903AB}"/>
                </a:ext>
              </a:extLst>
            </p:cNvPr>
            <p:cNvSpPr/>
            <p:nvPr/>
          </p:nvSpPr>
          <p:spPr>
            <a:xfrm>
              <a:off x="2947454" y="2334627"/>
              <a:ext cx="1241794" cy="57511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Transfer Non Duplicate SPIR Items to OPS Catalogue</a:t>
              </a:r>
            </a:p>
          </p:txBody>
        </p:sp>
        <p:cxnSp>
          <p:nvCxnSpPr>
            <p:cNvPr id="32" name="Straight Arrow Connector 31">
              <a:extLst>
                <a:ext uri="{FF2B5EF4-FFF2-40B4-BE49-F238E27FC236}">
                  <a16:creationId xmlns:a16="http://schemas.microsoft.com/office/drawing/2014/main" id="{59F9BECA-1B89-C124-68E4-04943D3FED7B}"/>
                </a:ext>
              </a:extLst>
            </p:cNvPr>
            <p:cNvCxnSpPr>
              <a:stCxn id="21" idx="3"/>
              <a:endCxn id="31" idx="1"/>
            </p:cNvCxnSpPr>
            <p:nvPr/>
          </p:nvCxnSpPr>
          <p:spPr>
            <a:xfrm>
              <a:off x="2685429" y="2617089"/>
              <a:ext cx="262051" cy="513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114">
              <a:extLst>
                <a:ext uri="{FF2B5EF4-FFF2-40B4-BE49-F238E27FC236}">
                  <a16:creationId xmlns:a16="http://schemas.microsoft.com/office/drawing/2014/main" id="{D61DB060-30E0-598E-3E3E-94AE63614DC8}"/>
                </a:ext>
              </a:extLst>
            </p:cNvPr>
            <p:cNvSpPr/>
            <p:nvPr/>
          </p:nvSpPr>
          <p:spPr>
            <a:xfrm>
              <a:off x="4630842" y="1926785"/>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Catalogue &amp; Enrich Spares</a:t>
              </a:r>
            </a:p>
          </p:txBody>
        </p:sp>
        <p:sp>
          <p:nvSpPr>
            <p:cNvPr id="34" name="Rounded Rectangle 115">
              <a:extLst>
                <a:ext uri="{FF2B5EF4-FFF2-40B4-BE49-F238E27FC236}">
                  <a16:creationId xmlns:a16="http://schemas.microsoft.com/office/drawing/2014/main" id="{4B9A7AD1-1CDE-1307-83DE-F0C1F080CE7E}"/>
                </a:ext>
              </a:extLst>
            </p:cNvPr>
            <p:cNvSpPr/>
            <p:nvPr/>
          </p:nvSpPr>
          <p:spPr>
            <a:xfrm>
              <a:off x="4630842" y="2398284"/>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a:cs typeface="Arial" panose="020B0604020202020204"/>
                </a:rPr>
                <a:t>Register Vendors</a:t>
              </a:r>
            </a:p>
            <a:p>
              <a:pPr algn="ctr"/>
              <a:r>
                <a:rPr lang="en-US" sz="900" b="1">
                  <a:solidFill>
                    <a:srgbClr val="002060"/>
                  </a:solidFill>
                  <a:latin typeface="Optima"/>
                  <a:cs typeface="Arial" panose="020B0604020202020204"/>
                </a:rPr>
                <a:t>(Auto)</a:t>
              </a:r>
            </a:p>
          </p:txBody>
        </p:sp>
        <p:sp>
          <p:nvSpPr>
            <p:cNvPr id="35" name="Rounded Rectangle 116">
              <a:extLst>
                <a:ext uri="{FF2B5EF4-FFF2-40B4-BE49-F238E27FC236}">
                  <a16:creationId xmlns:a16="http://schemas.microsoft.com/office/drawing/2014/main" id="{53901BCD-DABE-1F25-D175-2C40430A8585}"/>
                </a:ext>
              </a:extLst>
            </p:cNvPr>
            <p:cNvSpPr/>
            <p:nvPr/>
          </p:nvSpPr>
          <p:spPr>
            <a:xfrm>
              <a:off x="4630842" y="2866698"/>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a:cs typeface="Arial" panose="020B0604020202020204"/>
                </a:rPr>
                <a:t>Register Equipment</a:t>
              </a:r>
            </a:p>
            <a:p>
              <a:pPr algn="ctr"/>
              <a:r>
                <a:rPr lang="en-US" sz="900" b="1">
                  <a:solidFill>
                    <a:srgbClr val="002060"/>
                  </a:solidFill>
                  <a:latin typeface="Optima"/>
                  <a:cs typeface="Arial" panose="020B0604020202020204"/>
                </a:rPr>
                <a:t>(Auto)</a:t>
              </a:r>
            </a:p>
          </p:txBody>
        </p:sp>
        <p:sp>
          <p:nvSpPr>
            <p:cNvPr id="36" name="Rounded Rectangle 117">
              <a:extLst>
                <a:ext uri="{FF2B5EF4-FFF2-40B4-BE49-F238E27FC236}">
                  <a16:creationId xmlns:a16="http://schemas.microsoft.com/office/drawing/2014/main" id="{873C494A-BAC9-76D1-7990-2F076092DE34}"/>
                </a:ext>
              </a:extLst>
            </p:cNvPr>
            <p:cNvSpPr/>
            <p:nvPr/>
          </p:nvSpPr>
          <p:spPr>
            <a:xfrm>
              <a:off x="4630842" y="3333759"/>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a:cs typeface="Arial" panose="020B0604020202020204"/>
                </a:rPr>
                <a:t>Register Equipment BoM</a:t>
              </a:r>
            </a:p>
            <a:p>
              <a:pPr algn="ctr"/>
              <a:r>
                <a:rPr lang="en-US" sz="900" b="1">
                  <a:solidFill>
                    <a:srgbClr val="002060"/>
                  </a:solidFill>
                  <a:latin typeface="Optima"/>
                  <a:cs typeface="Arial" panose="020B0604020202020204"/>
                </a:rPr>
                <a:t>(Auto)</a:t>
              </a:r>
            </a:p>
          </p:txBody>
        </p:sp>
        <p:cxnSp>
          <p:nvCxnSpPr>
            <p:cNvPr id="37" name="Elbow Connector 118">
              <a:extLst>
                <a:ext uri="{FF2B5EF4-FFF2-40B4-BE49-F238E27FC236}">
                  <a16:creationId xmlns:a16="http://schemas.microsoft.com/office/drawing/2014/main" id="{A569DE59-AA42-1EBE-750D-74AC404E198C}"/>
                </a:ext>
              </a:extLst>
            </p:cNvPr>
            <p:cNvCxnSpPr>
              <a:stCxn id="31" idx="3"/>
              <a:endCxn id="33" idx="1"/>
            </p:cNvCxnSpPr>
            <p:nvPr/>
          </p:nvCxnSpPr>
          <p:spPr>
            <a:xfrm flipV="1">
              <a:off x="4189035" y="2111073"/>
              <a:ext cx="441580" cy="511412"/>
            </a:xfrm>
            <a:prstGeom prst="bentConnector3">
              <a:avLst>
                <a:gd name="adj1" fmla="val 5003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119">
              <a:extLst>
                <a:ext uri="{FF2B5EF4-FFF2-40B4-BE49-F238E27FC236}">
                  <a16:creationId xmlns:a16="http://schemas.microsoft.com/office/drawing/2014/main" id="{D13FBEBD-D459-4C8D-E070-6841A9EC9EEC}"/>
                </a:ext>
              </a:extLst>
            </p:cNvPr>
            <p:cNvCxnSpPr>
              <a:stCxn id="31" idx="3"/>
              <a:endCxn id="34" idx="1"/>
            </p:cNvCxnSpPr>
            <p:nvPr/>
          </p:nvCxnSpPr>
          <p:spPr>
            <a:xfrm flipV="1">
              <a:off x="4189035" y="2582575"/>
              <a:ext cx="441580" cy="39910"/>
            </a:xfrm>
            <a:prstGeom prst="bentConnector3">
              <a:avLst>
                <a:gd name="adj1" fmla="val 5003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120">
              <a:extLst>
                <a:ext uri="{FF2B5EF4-FFF2-40B4-BE49-F238E27FC236}">
                  <a16:creationId xmlns:a16="http://schemas.microsoft.com/office/drawing/2014/main" id="{5E5D5276-5B3E-0FC6-32ED-51ECD2F894D4}"/>
                </a:ext>
              </a:extLst>
            </p:cNvPr>
            <p:cNvCxnSpPr>
              <a:stCxn id="31" idx="3"/>
              <a:endCxn id="35" idx="1"/>
            </p:cNvCxnSpPr>
            <p:nvPr/>
          </p:nvCxnSpPr>
          <p:spPr>
            <a:xfrm>
              <a:off x="4189035" y="2622485"/>
              <a:ext cx="441580" cy="428172"/>
            </a:xfrm>
            <a:prstGeom prst="bentConnector3">
              <a:avLst>
                <a:gd name="adj1" fmla="val 5003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0" name="Elbow Connector 121">
              <a:extLst>
                <a:ext uri="{FF2B5EF4-FFF2-40B4-BE49-F238E27FC236}">
                  <a16:creationId xmlns:a16="http://schemas.microsoft.com/office/drawing/2014/main" id="{D69F498E-FB2A-E0DB-6D35-5451046D8B30}"/>
                </a:ext>
              </a:extLst>
            </p:cNvPr>
            <p:cNvCxnSpPr>
              <a:stCxn id="31" idx="3"/>
              <a:endCxn id="36" idx="1"/>
            </p:cNvCxnSpPr>
            <p:nvPr/>
          </p:nvCxnSpPr>
          <p:spPr>
            <a:xfrm>
              <a:off x="4189035" y="2622485"/>
              <a:ext cx="441580" cy="895684"/>
            </a:xfrm>
            <a:prstGeom prst="bentConnector3">
              <a:avLst>
                <a:gd name="adj1" fmla="val 5003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1" name="Diamond 40">
              <a:extLst>
                <a:ext uri="{FF2B5EF4-FFF2-40B4-BE49-F238E27FC236}">
                  <a16:creationId xmlns:a16="http://schemas.microsoft.com/office/drawing/2014/main" id="{2BF956CE-D0EC-83F3-C524-146D530B7B20}"/>
                </a:ext>
              </a:extLst>
            </p:cNvPr>
            <p:cNvSpPr/>
            <p:nvPr/>
          </p:nvSpPr>
          <p:spPr>
            <a:xfrm>
              <a:off x="5896768" y="1712445"/>
              <a:ext cx="1343631" cy="807395"/>
            </a:xfrm>
            <a:prstGeom prst="diamond">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a:cs typeface="Arial" panose="020B0604020202020204"/>
                </a:rPr>
                <a:t>Duplicate Item?</a:t>
              </a:r>
            </a:p>
            <a:p>
              <a:pPr algn="ctr"/>
              <a:r>
                <a:rPr lang="en-US" sz="900" b="1">
                  <a:solidFill>
                    <a:srgbClr val="002060"/>
                  </a:solidFill>
                  <a:latin typeface="Optima"/>
                  <a:cs typeface="Arial" panose="020B0604020202020204"/>
                </a:rPr>
                <a:t> (PDR1&amp;2)</a:t>
              </a:r>
            </a:p>
          </p:txBody>
        </p:sp>
        <p:cxnSp>
          <p:nvCxnSpPr>
            <p:cNvPr id="42" name="Straight Arrow Connector 41">
              <a:extLst>
                <a:ext uri="{FF2B5EF4-FFF2-40B4-BE49-F238E27FC236}">
                  <a16:creationId xmlns:a16="http://schemas.microsoft.com/office/drawing/2014/main" id="{766F44F6-55FF-0874-D720-973FB3389E89}"/>
                </a:ext>
              </a:extLst>
            </p:cNvPr>
            <p:cNvCxnSpPr/>
            <p:nvPr/>
          </p:nvCxnSpPr>
          <p:spPr>
            <a:xfrm>
              <a:off x="5741706" y="2110781"/>
              <a:ext cx="164511" cy="536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3" name="Rounded Rectangle 124">
              <a:extLst>
                <a:ext uri="{FF2B5EF4-FFF2-40B4-BE49-F238E27FC236}">
                  <a16:creationId xmlns:a16="http://schemas.microsoft.com/office/drawing/2014/main" id="{E463185D-C60D-AE18-72F9-A37A499D977A}"/>
                </a:ext>
              </a:extLst>
            </p:cNvPr>
            <p:cNvSpPr/>
            <p:nvPr/>
          </p:nvSpPr>
          <p:spPr>
            <a:xfrm>
              <a:off x="6019800" y="2672022"/>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Duplicate Items</a:t>
              </a:r>
            </a:p>
          </p:txBody>
        </p:sp>
        <p:sp>
          <p:nvSpPr>
            <p:cNvPr id="44" name="Rounded Rectangle 125">
              <a:extLst>
                <a:ext uri="{FF2B5EF4-FFF2-40B4-BE49-F238E27FC236}">
                  <a16:creationId xmlns:a16="http://schemas.microsoft.com/office/drawing/2014/main" id="{C50899D4-4278-813D-C65B-93D49D5B6E1A}"/>
                </a:ext>
              </a:extLst>
            </p:cNvPr>
            <p:cNvSpPr/>
            <p:nvPr/>
          </p:nvSpPr>
          <p:spPr>
            <a:xfrm>
              <a:off x="6019799" y="3183909"/>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Merge Duplicates</a:t>
              </a:r>
            </a:p>
          </p:txBody>
        </p:sp>
        <p:sp>
          <p:nvSpPr>
            <p:cNvPr id="45" name="Oval 44">
              <a:extLst>
                <a:ext uri="{FF2B5EF4-FFF2-40B4-BE49-F238E27FC236}">
                  <a16:creationId xmlns:a16="http://schemas.microsoft.com/office/drawing/2014/main" id="{C337165B-6221-D16C-CC8E-E67E940C9C69}"/>
                </a:ext>
              </a:extLst>
            </p:cNvPr>
            <p:cNvSpPr/>
            <p:nvPr/>
          </p:nvSpPr>
          <p:spPr>
            <a:xfrm>
              <a:off x="6253770" y="3769860"/>
              <a:ext cx="633472" cy="446049"/>
            </a:xfrm>
            <a:prstGeom prst="ellips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End</a:t>
              </a:r>
            </a:p>
          </p:txBody>
        </p:sp>
        <p:cxnSp>
          <p:nvCxnSpPr>
            <p:cNvPr id="46" name="Straight Arrow Connector 45">
              <a:extLst>
                <a:ext uri="{FF2B5EF4-FFF2-40B4-BE49-F238E27FC236}">
                  <a16:creationId xmlns:a16="http://schemas.microsoft.com/office/drawing/2014/main" id="{EAB9A7A9-3523-37C9-0008-BB63A0A722D3}"/>
                </a:ext>
              </a:extLst>
            </p:cNvPr>
            <p:cNvCxnSpPr>
              <a:stCxn id="43" idx="2"/>
              <a:endCxn id="44" idx="0"/>
            </p:cNvCxnSpPr>
            <p:nvPr/>
          </p:nvCxnSpPr>
          <p:spPr>
            <a:xfrm flipH="1">
              <a:off x="6570507" y="3040013"/>
              <a:ext cx="1" cy="14389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9CC69E42-36DA-EC2E-22E2-4B02960FDE5B}"/>
                </a:ext>
              </a:extLst>
            </p:cNvPr>
            <p:cNvCxnSpPr>
              <a:stCxn id="44" idx="2"/>
              <a:endCxn id="45" idx="0"/>
            </p:cNvCxnSpPr>
            <p:nvPr/>
          </p:nvCxnSpPr>
          <p:spPr>
            <a:xfrm flipH="1">
              <a:off x="6570506" y="3551900"/>
              <a:ext cx="1" cy="21796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6A23420-A450-DE78-04FF-5B596D02069D}"/>
                </a:ext>
              </a:extLst>
            </p:cNvPr>
            <p:cNvCxnSpPr/>
            <p:nvPr/>
          </p:nvCxnSpPr>
          <p:spPr>
            <a:xfrm>
              <a:off x="6567954" y="2519840"/>
              <a:ext cx="1924" cy="15218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32BBC92-A65A-29A2-413B-C81C4C634061}"/>
                </a:ext>
              </a:extLst>
            </p:cNvPr>
            <p:cNvSpPr txBox="1"/>
            <p:nvPr/>
          </p:nvSpPr>
          <p:spPr>
            <a:xfrm>
              <a:off x="6343968" y="2481960"/>
              <a:ext cx="129806" cy="206389"/>
            </a:xfrm>
            <a:prstGeom prst="rect">
              <a:avLst/>
            </a:prstGeom>
            <a:noFill/>
          </p:spPr>
          <p:txBody>
            <a:bodyPr wrap="square" rtlCol="0">
              <a:spAutoFit/>
            </a:bodyPr>
            <a:lstStyle/>
            <a:p>
              <a:r>
                <a:rPr lang="en-US" sz="900" b="1">
                  <a:solidFill>
                    <a:srgbClr val="002060"/>
                  </a:solidFill>
                  <a:latin typeface="Optima" panose="02000503060000020004"/>
                </a:rPr>
                <a:t>Y</a:t>
              </a:r>
            </a:p>
          </p:txBody>
        </p:sp>
        <p:sp>
          <p:nvSpPr>
            <p:cNvPr id="50" name="Rounded Rectangle 131">
              <a:extLst>
                <a:ext uri="{FF2B5EF4-FFF2-40B4-BE49-F238E27FC236}">
                  <a16:creationId xmlns:a16="http://schemas.microsoft.com/office/drawing/2014/main" id="{C0CBEFF1-2E06-5005-0E32-695DD7FE2003}"/>
                </a:ext>
              </a:extLst>
            </p:cNvPr>
            <p:cNvSpPr/>
            <p:nvPr/>
          </p:nvSpPr>
          <p:spPr>
            <a:xfrm>
              <a:off x="7631020" y="1929466"/>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Transfer to MDG</a:t>
              </a:r>
            </a:p>
          </p:txBody>
        </p:sp>
        <p:sp>
          <p:nvSpPr>
            <p:cNvPr id="51" name="TextBox 50">
              <a:extLst>
                <a:ext uri="{FF2B5EF4-FFF2-40B4-BE49-F238E27FC236}">
                  <a16:creationId xmlns:a16="http://schemas.microsoft.com/office/drawing/2014/main" id="{E5B40800-6FE9-1688-4DD2-4EA94D846166}"/>
                </a:ext>
              </a:extLst>
            </p:cNvPr>
            <p:cNvSpPr txBox="1"/>
            <p:nvPr/>
          </p:nvSpPr>
          <p:spPr>
            <a:xfrm>
              <a:off x="7427001" y="1882555"/>
              <a:ext cx="129806" cy="206389"/>
            </a:xfrm>
            <a:prstGeom prst="rect">
              <a:avLst/>
            </a:prstGeom>
            <a:noFill/>
          </p:spPr>
          <p:txBody>
            <a:bodyPr wrap="square" rtlCol="0">
              <a:spAutoFit/>
            </a:bodyPr>
            <a:lstStyle/>
            <a:p>
              <a:r>
                <a:rPr lang="en-US" sz="900" b="1">
                  <a:solidFill>
                    <a:srgbClr val="002060"/>
                  </a:solidFill>
                  <a:latin typeface="Optima" panose="02000503060000020004"/>
                </a:rPr>
                <a:t>N</a:t>
              </a:r>
            </a:p>
          </p:txBody>
        </p:sp>
        <p:cxnSp>
          <p:nvCxnSpPr>
            <p:cNvPr id="52" name="Straight Arrow Connector 51">
              <a:extLst>
                <a:ext uri="{FF2B5EF4-FFF2-40B4-BE49-F238E27FC236}">
                  <a16:creationId xmlns:a16="http://schemas.microsoft.com/office/drawing/2014/main" id="{A68B35DE-E9B4-3B14-F3C0-71A33FEE91D1}"/>
                </a:ext>
              </a:extLst>
            </p:cNvPr>
            <p:cNvCxnSpPr>
              <a:stCxn id="41" idx="3"/>
              <a:endCxn id="50" idx="1"/>
            </p:cNvCxnSpPr>
            <p:nvPr/>
          </p:nvCxnSpPr>
          <p:spPr>
            <a:xfrm flipV="1">
              <a:off x="7240399" y="2113462"/>
              <a:ext cx="390621" cy="268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53" name="Rounded Rectangle 134">
              <a:extLst>
                <a:ext uri="{FF2B5EF4-FFF2-40B4-BE49-F238E27FC236}">
                  <a16:creationId xmlns:a16="http://schemas.microsoft.com/office/drawing/2014/main" id="{94BB4166-A6AF-F93B-FAF7-E69908571880}"/>
                </a:ext>
              </a:extLst>
            </p:cNvPr>
            <p:cNvSpPr/>
            <p:nvPr/>
          </p:nvSpPr>
          <p:spPr>
            <a:xfrm>
              <a:off x="7633008" y="2689540"/>
              <a:ext cx="1101415" cy="36799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Transfer to ERP</a:t>
              </a:r>
            </a:p>
          </p:txBody>
        </p:sp>
        <p:sp>
          <p:nvSpPr>
            <p:cNvPr id="54" name="Oval 53">
              <a:extLst>
                <a:ext uri="{FF2B5EF4-FFF2-40B4-BE49-F238E27FC236}">
                  <a16:creationId xmlns:a16="http://schemas.microsoft.com/office/drawing/2014/main" id="{94A8D4FB-8BBE-4BAD-0BA4-E2D48EC8713D}"/>
                </a:ext>
              </a:extLst>
            </p:cNvPr>
            <p:cNvSpPr/>
            <p:nvPr/>
          </p:nvSpPr>
          <p:spPr>
            <a:xfrm>
              <a:off x="7866979" y="3275491"/>
              <a:ext cx="633472" cy="446049"/>
            </a:xfrm>
            <a:prstGeom prst="ellips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US" sz="900" b="1">
                  <a:solidFill>
                    <a:srgbClr val="002060"/>
                  </a:solidFill>
                  <a:latin typeface="Optima" panose="02000503060000020004"/>
                  <a:cs typeface="Arial" panose="020B0604020202020204"/>
                </a:rPr>
                <a:t>End</a:t>
              </a:r>
            </a:p>
          </p:txBody>
        </p:sp>
        <p:cxnSp>
          <p:nvCxnSpPr>
            <p:cNvPr id="55" name="Straight Arrow Connector 54">
              <a:extLst>
                <a:ext uri="{FF2B5EF4-FFF2-40B4-BE49-F238E27FC236}">
                  <a16:creationId xmlns:a16="http://schemas.microsoft.com/office/drawing/2014/main" id="{BD96F17A-B822-721D-2007-8885A64B0B66}"/>
                </a:ext>
              </a:extLst>
            </p:cNvPr>
            <p:cNvCxnSpPr>
              <a:stCxn id="53" idx="2"/>
              <a:endCxn id="54" idx="0"/>
            </p:cNvCxnSpPr>
            <p:nvPr/>
          </p:nvCxnSpPr>
          <p:spPr>
            <a:xfrm flipH="1">
              <a:off x="8183715" y="3057531"/>
              <a:ext cx="1" cy="21796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767C0919-642E-1827-53EE-044FA02496E7}"/>
                </a:ext>
              </a:extLst>
            </p:cNvPr>
            <p:cNvCxnSpPr>
              <a:stCxn id="50" idx="2"/>
              <a:endCxn id="53" idx="0"/>
            </p:cNvCxnSpPr>
            <p:nvPr/>
          </p:nvCxnSpPr>
          <p:spPr>
            <a:xfrm>
              <a:off x="8181728" y="2297457"/>
              <a:ext cx="1988" cy="39208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sp>
        <p:nvSpPr>
          <p:cNvPr id="57" name="Rectangle 56">
            <a:extLst>
              <a:ext uri="{FF2B5EF4-FFF2-40B4-BE49-F238E27FC236}">
                <a16:creationId xmlns:a16="http://schemas.microsoft.com/office/drawing/2014/main" id="{10BE6516-AD6D-47EF-81D7-8ED455A3DBFE}"/>
              </a:ext>
            </a:extLst>
          </p:cNvPr>
          <p:cNvSpPr/>
          <p:nvPr/>
        </p:nvSpPr>
        <p:spPr>
          <a:xfrm>
            <a:off x="9251994" y="1049235"/>
            <a:ext cx="2701925" cy="736600"/>
          </a:xfrm>
          <a:prstGeom prst="rect">
            <a:avLst/>
          </a:prstGeom>
          <a:solidFill>
            <a:srgbClr val="10479B"/>
          </a:solidFill>
          <a:ln w="254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sz="1400" b="1" kern="0">
                <a:solidFill>
                  <a:schemeClr val="bg1"/>
                </a:solidFill>
                <a:latin typeface="Optima" panose="02000503060000020004"/>
              </a:rPr>
              <a:t>Brown </a:t>
            </a:r>
            <a:r>
              <a:rPr kumimoji="0" lang="en-US" sz="1400" b="1" i="0" u="none" strike="noStrike" kern="0" cap="none" spc="0" normalizeH="0" baseline="0" noProof="0">
                <a:ln>
                  <a:noFill/>
                </a:ln>
                <a:solidFill>
                  <a:schemeClr val="bg1"/>
                </a:solidFill>
                <a:effectLst/>
                <a:uLnTx/>
                <a:uFillTx/>
                <a:latin typeface="Optima"/>
              </a:rPr>
              <a:t>Field ~ XXX </a:t>
            </a:r>
            <a:r>
              <a:rPr lang="en-US" sz="1400" b="1" kern="0">
                <a:solidFill>
                  <a:schemeClr val="bg1"/>
                </a:solidFill>
                <a:latin typeface="Optima"/>
              </a:rPr>
              <a:t>SPIRs</a:t>
            </a:r>
            <a:r>
              <a:rPr kumimoji="0" lang="en-US" sz="1400" b="1" i="0" u="none" strike="noStrike" kern="0" cap="none" spc="0" normalizeH="0" baseline="0" noProof="0">
                <a:ln>
                  <a:noFill/>
                </a:ln>
                <a:solidFill>
                  <a:schemeClr val="bg1"/>
                </a:solidFill>
                <a:effectLst/>
                <a:uLnTx/>
                <a:uFillTx/>
                <a:latin typeface="Optima"/>
              </a:rPr>
              <a:t> </a:t>
            </a:r>
          </a:p>
        </p:txBody>
      </p:sp>
      <p:sp>
        <p:nvSpPr>
          <p:cNvPr id="58" name="TextBox 57">
            <a:extLst>
              <a:ext uri="{FF2B5EF4-FFF2-40B4-BE49-F238E27FC236}">
                <a16:creationId xmlns:a16="http://schemas.microsoft.com/office/drawing/2014/main" id="{B0E94E9F-3EC2-E4E4-5271-913299AFAF18}"/>
              </a:ext>
            </a:extLst>
          </p:cNvPr>
          <p:cNvSpPr txBox="1"/>
          <p:nvPr/>
        </p:nvSpPr>
        <p:spPr>
          <a:xfrm>
            <a:off x="9261519" y="1776310"/>
            <a:ext cx="2692400" cy="1938992"/>
          </a:xfrm>
          <a:prstGeom prst="rect">
            <a:avLst/>
          </a:prstGeom>
          <a:noFill/>
          <a:ln>
            <a:solidFill>
              <a:srgbClr val="FFFFFF"/>
            </a:solidFill>
          </a:ln>
        </p:spPr>
        <p:txBody>
          <a:bodyPr>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en-US" sz="1500" b="1" i="0" u="none" strike="noStrike" kern="0" cap="none" spc="0" normalizeH="0" baseline="0" noProof="0">
                <a:ln>
                  <a:noFill/>
                </a:ln>
                <a:solidFill>
                  <a:srgbClr val="10479B"/>
                </a:solidFill>
                <a:effectLst/>
                <a:uLnTx/>
                <a:uFillTx/>
                <a:latin typeface="Optima" panose="02000503060000020004"/>
              </a:rPr>
              <a:t>Deliverable</a:t>
            </a:r>
            <a:r>
              <a:rPr kumimoji="0" lang="en-US" sz="1500" b="0" i="0" u="none" strike="noStrike" kern="0" cap="none" spc="0" normalizeH="0" baseline="0" noProof="0">
                <a:ln>
                  <a:noFill/>
                </a:ln>
                <a:solidFill>
                  <a:srgbClr val="10479B"/>
                </a:solidFill>
                <a:effectLst/>
                <a:uLnTx/>
                <a:uFillTx/>
                <a:latin typeface="Optima"/>
              </a:rPr>
              <a:t>	– ~XXX Documents linked and indexed</a:t>
            </a:r>
          </a:p>
          <a:p>
            <a:pPr marL="0" marR="0" lvl="0" indent="0" algn="just" defTabSz="914400" eaLnBrk="1" fontAlgn="auto" latinLnBrk="0" hangingPunct="1">
              <a:lnSpc>
                <a:spcPct val="100000"/>
              </a:lnSpc>
              <a:spcBef>
                <a:spcPts val="0"/>
              </a:spcBef>
              <a:spcAft>
                <a:spcPts val="0"/>
              </a:spcAft>
              <a:buClrTx/>
              <a:buSzTx/>
              <a:buFontTx/>
              <a:buNone/>
              <a:defRPr/>
            </a:pPr>
            <a:r>
              <a:rPr kumimoji="0" lang="en-US" sz="1500" b="1" i="0" u="none" strike="noStrike" kern="0" cap="none" spc="0" normalizeH="0" baseline="0" noProof="0">
                <a:ln>
                  <a:noFill/>
                </a:ln>
                <a:solidFill>
                  <a:srgbClr val="10479B"/>
                </a:solidFill>
                <a:effectLst/>
                <a:uLnTx/>
                <a:uFillTx/>
                <a:latin typeface="Optima"/>
              </a:rPr>
              <a:t>Acceptance criteria </a:t>
            </a:r>
            <a:r>
              <a:rPr kumimoji="0" lang="en-US" sz="1500" b="0" i="0" u="none" strike="noStrike" kern="0" cap="none" spc="0" normalizeH="0" baseline="0" noProof="0">
                <a:ln>
                  <a:noFill/>
                </a:ln>
                <a:solidFill>
                  <a:srgbClr val="10479B"/>
                </a:solidFill>
                <a:effectLst/>
                <a:uLnTx/>
                <a:uFillTx/>
                <a:latin typeface="Optima"/>
              </a:rPr>
              <a:t>– Quality &gt;95 %</a:t>
            </a:r>
          </a:p>
          <a:p>
            <a:pPr lvl="0" algn="just">
              <a:defRPr/>
            </a:pPr>
            <a:r>
              <a:rPr kumimoji="0" lang="en-US" sz="1500" b="1" i="0" u="none" strike="noStrike" kern="0" cap="none" spc="0" normalizeH="0" baseline="0" noProof="0">
                <a:ln>
                  <a:noFill/>
                </a:ln>
                <a:solidFill>
                  <a:srgbClr val="10479B"/>
                </a:solidFill>
                <a:effectLst/>
                <a:uLnTx/>
                <a:uFillTx/>
                <a:latin typeface="Optima"/>
              </a:rPr>
              <a:t>Key Assumptions ~ </a:t>
            </a:r>
            <a:r>
              <a:rPr lang="en-US" sz="1500" kern="0">
                <a:solidFill>
                  <a:srgbClr val="10479B"/>
                </a:solidFill>
                <a:latin typeface="Optima"/>
              </a:rPr>
              <a:t>Small SPIR: 20-30 materials, Medium: 60-100, Large 300-500, Extra large1000 materials</a:t>
            </a:r>
            <a:endParaRPr kumimoji="0" lang="en-US" sz="1500" i="0" u="none" strike="noStrike" kern="0" cap="none" spc="0" normalizeH="0" baseline="0" noProof="0">
              <a:ln>
                <a:noFill/>
              </a:ln>
              <a:solidFill>
                <a:srgbClr val="10479B"/>
              </a:solidFill>
              <a:effectLst/>
              <a:uLnTx/>
              <a:uFillTx/>
              <a:latin typeface="Optima"/>
            </a:endParaRPr>
          </a:p>
        </p:txBody>
      </p:sp>
      <p:sp>
        <p:nvSpPr>
          <p:cNvPr id="59" name="TextBox 58">
            <a:extLst>
              <a:ext uri="{FF2B5EF4-FFF2-40B4-BE49-F238E27FC236}">
                <a16:creationId xmlns:a16="http://schemas.microsoft.com/office/drawing/2014/main" id="{9C4D1C9B-E7B4-5B9D-E18C-C1B930FE566D}"/>
              </a:ext>
            </a:extLst>
          </p:cNvPr>
          <p:cNvSpPr txBox="1"/>
          <p:nvPr/>
        </p:nvSpPr>
        <p:spPr>
          <a:xfrm>
            <a:off x="1653033" y="3713214"/>
            <a:ext cx="3049099" cy="2169825"/>
          </a:xfrm>
          <a:prstGeom prst="rect">
            <a:avLst/>
          </a:prstGeom>
          <a:noFill/>
        </p:spPr>
        <p:txBody>
          <a:bodyPr wrap="square" rtlCol="0">
            <a:spAutoFit/>
          </a:bodyPr>
          <a:lstStyle/>
          <a:p>
            <a:r>
              <a:rPr lang="en-US" sz="1500" b="1">
                <a:solidFill>
                  <a:srgbClr val="10479B"/>
                </a:solidFill>
                <a:latin typeface="Optima"/>
              </a:rPr>
              <a:t>Key composition of SPIR </a:t>
            </a:r>
            <a:r>
              <a:rPr lang="en-US" sz="1500">
                <a:solidFill>
                  <a:srgbClr val="10479B"/>
                </a:solidFill>
                <a:latin typeface="Optima"/>
              </a:rPr>
              <a:t>–</a:t>
            </a:r>
          </a:p>
          <a:p>
            <a:pPr marL="285750" indent="-285750">
              <a:buFont typeface="Wingdings" panose="05000000000000000000" pitchFamily="2" charset="2"/>
              <a:buChar char="ü"/>
            </a:pPr>
            <a:r>
              <a:rPr lang="en-IN" sz="1500">
                <a:solidFill>
                  <a:srgbClr val="10479B"/>
                </a:solidFill>
                <a:latin typeface="Optima"/>
              </a:rPr>
              <a:t>Unique MRO material components</a:t>
            </a:r>
          </a:p>
          <a:p>
            <a:pPr marL="285750" indent="-285750">
              <a:buFont typeface="Wingdings" panose="05000000000000000000" pitchFamily="2" charset="2"/>
              <a:buChar char="ü"/>
            </a:pPr>
            <a:r>
              <a:rPr lang="en-IN" sz="1500">
                <a:solidFill>
                  <a:srgbClr val="10479B"/>
                </a:solidFill>
                <a:latin typeface="Optima"/>
              </a:rPr>
              <a:t>Make, model, drawing specification reference</a:t>
            </a:r>
          </a:p>
          <a:p>
            <a:pPr marL="285750" indent="-285750">
              <a:buFont typeface="Wingdings" panose="05000000000000000000" pitchFamily="2" charset="2"/>
              <a:buChar char="ü"/>
            </a:pPr>
            <a:r>
              <a:rPr lang="en-IN" sz="1500">
                <a:solidFill>
                  <a:srgbClr val="10479B"/>
                </a:solidFill>
                <a:latin typeface="Optima"/>
              </a:rPr>
              <a:t>Frequency</a:t>
            </a:r>
          </a:p>
          <a:p>
            <a:pPr marL="285750" indent="-285750">
              <a:buFont typeface="Wingdings" panose="05000000000000000000" pitchFamily="2" charset="2"/>
              <a:buChar char="ü"/>
            </a:pPr>
            <a:r>
              <a:rPr lang="en-IN" sz="1500">
                <a:solidFill>
                  <a:srgbClr val="10479B"/>
                </a:solidFill>
                <a:latin typeface="Optima"/>
              </a:rPr>
              <a:t>Linked material components like BOMs, hierarchies etc.</a:t>
            </a:r>
          </a:p>
          <a:p>
            <a:pPr marL="285750" indent="-285750">
              <a:buFont typeface="Wingdings" panose="05000000000000000000" pitchFamily="2" charset="2"/>
              <a:buChar char="ü"/>
            </a:pPr>
            <a:r>
              <a:rPr lang="en-IN" sz="1500">
                <a:solidFill>
                  <a:srgbClr val="10479B"/>
                </a:solidFill>
                <a:latin typeface="Optima"/>
              </a:rPr>
              <a:t>Quantities and value</a:t>
            </a:r>
          </a:p>
        </p:txBody>
      </p:sp>
      <p:grpSp>
        <p:nvGrpSpPr>
          <p:cNvPr id="60" name="Group 6">
            <a:extLst>
              <a:ext uri="{FF2B5EF4-FFF2-40B4-BE49-F238E27FC236}">
                <a16:creationId xmlns:a16="http://schemas.microsoft.com/office/drawing/2014/main" id="{3B2D37F9-B778-7D3E-2B57-8E36CAECA1EF}"/>
              </a:ext>
            </a:extLst>
          </p:cNvPr>
          <p:cNvGrpSpPr/>
          <p:nvPr/>
        </p:nvGrpSpPr>
        <p:grpSpPr bwMode="auto">
          <a:xfrm>
            <a:off x="4885904" y="4853007"/>
            <a:ext cx="4730730" cy="1727093"/>
            <a:chOff x="551384" y="548680"/>
            <a:chExt cx="11338745" cy="5040560"/>
          </a:xfrm>
        </p:grpSpPr>
        <p:pic>
          <p:nvPicPr>
            <p:cNvPr id="61" name="Picture 7">
              <a:extLst>
                <a:ext uri="{FF2B5EF4-FFF2-40B4-BE49-F238E27FC236}">
                  <a16:creationId xmlns:a16="http://schemas.microsoft.com/office/drawing/2014/main" id="{02B15F0C-F7B4-96CE-D8D7-ED42B4633F8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1384" y="548680"/>
              <a:ext cx="11338745"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8">
              <a:extLst>
                <a:ext uri="{FF2B5EF4-FFF2-40B4-BE49-F238E27FC236}">
                  <a16:creationId xmlns:a16="http://schemas.microsoft.com/office/drawing/2014/main" id="{218B2D6A-B844-D8A4-6EC2-5211B95C5BE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5997" y="3088456"/>
              <a:ext cx="3493779" cy="2428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63" name="Picture 62">
            <a:extLst>
              <a:ext uri="{FF2B5EF4-FFF2-40B4-BE49-F238E27FC236}">
                <a16:creationId xmlns:a16="http://schemas.microsoft.com/office/drawing/2014/main" id="{CCD11F27-E2A3-F853-8F8F-1826FC17E1A7}"/>
              </a:ext>
            </a:extLst>
          </p:cNvPr>
          <p:cNvPicPr>
            <a:picLocks noChangeAspect="1"/>
          </p:cNvPicPr>
          <p:nvPr/>
        </p:nvPicPr>
        <p:blipFill>
          <a:blip r:embed="rId4"/>
          <a:stretch>
            <a:fillRect/>
          </a:stretch>
        </p:blipFill>
        <p:spPr>
          <a:xfrm>
            <a:off x="8610833" y="4975616"/>
            <a:ext cx="3576461" cy="1481500"/>
          </a:xfrm>
          <a:prstGeom prst="rect">
            <a:avLst/>
          </a:prstGeom>
        </p:spPr>
      </p:pic>
      <p:pic>
        <p:nvPicPr>
          <p:cNvPr id="64" name="Graphic 63">
            <a:extLst>
              <a:ext uri="{FF2B5EF4-FFF2-40B4-BE49-F238E27FC236}">
                <a16:creationId xmlns:a16="http://schemas.microsoft.com/office/drawing/2014/main" id="{6952D4AD-6DA6-86EA-68E6-11BA09B67E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5" y="0"/>
            <a:ext cx="768439" cy="380489"/>
          </a:xfrm>
          <a:prstGeom prst="rect">
            <a:avLst/>
          </a:prstGeom>
        </p:spPr>
      </p:pic>
      <p:sp>
        <p:nvSpPr>
          <p:cNvPr id="2" name="Footer Placeholder 4">
            <a:extLst>
              <a:ext uri="{FF2B5EF4-FFF2-40B4-BE49-F238E27FC236}">
                <a16:creationId xmlns:a16="http://schemas.microsoft.com/office/drawing/2014/main" id="{A3252722-15FF-D50F-078F-89DA1E7098B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Tree>
    <p:extLst>
      <p:ext uri="{BB962C8B-B14F-4D97-AF65-F5344CB8AC3E}">
        <p14:creationId xmlns:p14="http://schemas.microsoft.com/office/powerpoint/2010/main" val="11555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C569-A9CC-0FFD-5817-1DE14506680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745B9A0-E86A-F994-7FB6-3D5E11A003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5" name="Footer Placeholder 4">
            <a:extLst>
              <a:ext uri="{FF2B5EF4-FFF2-40B4-BE49-F238E27FC236}">
                <a16:creationId xmlns:a16="http://schemas.microsoft.com/office/drawing/2014/main" id="{BABDF9D6-E9FD-EBB0-20A0-FE11135234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rPr>
              <a:t>www.piloggroup.com</a:t>
            </a:r>
          </a:p>
        </p:txBody>
      </p:sp>
      <p:sp>
        <p:nvSpPr>
          <p:cNvPr id="6" name="Slide Number Placeholder 5">
            <a:extLst>
              <a:ext uri="{FF2B5EF4-FFF2-40B4-BE49-F238E27FC236}">
                <a16:creationId xmlns:a16="http://schemas.microsoft.com/office/drawing/2014/main" id="{FCB9034D-63F1-3D45-8705-DE5B43D662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pic>
        <p:nvPicPr>
          <p:cNvPr id="2" name="Picture 1">
            <a:extLst>
              <a:ext uri="{FF2B5EF4-FFF2-40B4-BE49-F238E27FC236}">
                <a16:creationId xmlns:a16="http://schemas.microsoft.com/office/drawing/2014/main" id="{FC9EE8B9-28EB-55EA-96CE-4F5028F5F98A}"/>
              </a:ext>
            </a:extLst>
          </p:cNvPr>
          <p:cNvPicPr>
            <a:picLocks noChangeAspect="1"/>
          </p:cNvPicPr>
          <p:nvPr/>
        </p:nvPicPr>
        <p:blipFill>
          <a:blip r:embed="rId2"/>
          <a:stretch>
            <a:fillRect/>
          </a:stretch>
        </p:blipFill>
        <p:spPr>
          <a:xfrm>
            <a:off x="585920" y="4749998"/>
            <a:ext cx="11021945" cy="715710"/>
          </a:xfrm>
          <a:prstGeom prst="rect">
            <a:avLst/>
          </a:prstGeom>
          <a:ln>
            <a:solidFill>
              <a:schemeClr val="accent1"/>
            </a:solidFill>
          </a:ln>
        </p:spPr>
      </p:pic>
      <p:pic>
        <p:nvPicPr>
          <p:cNvPr id="3" name="Picture 2">
            <a:extLst>
              <a:ext uri="{FF2B5EF4-FFF2-40B4-BE49-F238E27FC236}">
                <a16:creationId xmlns:a16="http://schemas.microsoft.com/office/drawing/2014/main" id="{36EC0CFB-B870-D7F4-F77F-E3BCD2536980}"/>
              </a:ext>
            </a:extLst>
          </p:cNvPr>
          <p:cNvPicPr>
            <a:picLocks noChangeAspect="1"/>
          </p:cNvPicPr>
          <p:nvPr/>
        </p:nvPicPr>
        <p:blipFill>
          <a:blip r:embed="rId3"/>
          <a:stretch>
            <a:fillRect/>
          </a:stretch>
        </p:blipFill>
        <p:spPr>
          <a:xfrm>
            <a:off x="530168" y="728480"/>
            <a:ext cx="11008169" cy="3742933"/>
          </a:xfrm>
          <a:prstGeom prst="rect">
            <a:avLst/>
          </a:prstGeom>
          <a:ln>
            <a:solidFill>
              <a:schemeClr val="accent1"/>
            </a:solidFill>
          </a:ln>
        </p:spPr>
      </p:pic>
      <p:sp>
        <p:nvSpPr>
          <p:cNvPr id="7" name="Oval 6">
            <a:extLst>
              <a:ext uri="{FF2B5EF4-FFF2-40B4-BE49-F238E27FC236}">
                <a16:creationId xmlns:a16="http://schemas.microsoft.com/office/drawing/2014/main" id="{1DEC3480-0342-9DE5-20B8-8754D1044C28}"/>
              </a:ext>
            </a:extLst>
          </p:cNvPr>
          <p:cNvSpPr/>
          <p:nvPr/>
        </p:nvSpPr>
        <p:spPr>
          <a:xfrm>
            <a:off x="263370" y="821669"/>
            <a:ext cx="2027268" cy="11716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Optima" panose="02000503060000020004"/>
            </a:endParaRPr>
          </a:p>
        </p:txBody>
      </p:sp>
      <p:sp>
        <p:nvSpPr>
          <p:cNvPr id="8" name="Oval 7">
            <a:extLst>
              <a:ext uri="{FF2B5EF4-FFF2-40B4-BE49-F238E27FC236}">
                <a16:creationId xmlns:a16="http://schemas.microsoft.com/office/drawing/2014/main" id="{794B4186-6865-FEB8-B6CB-E9CAE9EFAC49}"/>
              </a:ext>
            </a:extLst>
          </p:cNvPr>
          <p:cNvSpPr/>
          <p:nvPr/>
        </p:nvSpPr>
        <p:spPr>
          <a:xfrm>
            <a:off x="263370" y="1921707"/>
            <a:ext cx="2325156" cy="25776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Optima" panose="02000503060000020004"/>
            </a:endParaRPr>
          </a:p>
        </p:txBody>
      </p:sp>
      <p:sp>
        <p:nvSpPr>
          <p:cNvPr id="9" name="Oval 8">
            <a:extLst>
              <a:ext uri="{FF2B5EF4-FFF2-40B4-BE49-F238E27FC236}">
                <a16:creationId xmlns:a16="http://schemas.microsoft.com/office/drawing/2014/main" id="{3A0E2AC4-3BF4-05C2-7A79-C9745FE0FA8F}"/>
              </a:ext>
            </a:extLst>
          </p:cNvPr>
          <p:cNvSpPr/>
          <p:nvPr/>
        </p:nvSpPr>
        <p:spPr>
          <a:xfrm>
            <a:off x="2789500" y="2065524"/>
            <a:ext cx="2199190" cy="2559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Optima" panose="02000503060000020004"/>
            </a:endParaRPr>
          </a:p>
        </p:txBody>
      </p:sp>
      <p:sp>
        <p:nvSpPr>
          <p:cNvPr id="10" name="Oval 9">
            <a:extLst>
              <a:ext uri="{FF2B5EF4-FFF2-40B4-BE49-F238E27FC236}">
                <a16:creationId xmlns:a16="http://schemas.microsoft.com/office/drawing/2014/main" id="{75DD8E1A-FA23-61C6-F12E-9E80F980371C}"/>
              </a:ext>
            </a:extLst>
          </p:cNvPr>
          <p:cNvSpPr/>
          <p:nvPr/>
        </p:nvSpPr>
        <p:spPr>
          <a:xfrm>
            <a:off x="10266690" y="5181026"/>
            <a:ext cx="1087823" cy="261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Optima" panose="02000503060000020004"/>
            </a:endParaRPr>
          </a:p>
        </p:txBody>
      </p:sp>
      <p:sp>
        <p:nvSpPr>
          <p:cNvPr id="11" name="Oval 10">
            <a:extLst>
              <a:ext uri="{FF2B5EF4-FFF2-40B4-BE49-F238E27FC236}">
                <a16:creationId xmlns:a16="http://schemas.microsoft.com/office/drawing/2014/main" id="{5C82977F-6F56-C0DD-6219-A6F618F0CA2D}"/>
              </a:ext>
            </a:extLst>
          </p:cNvPr>
          <p:cNvSpPr/>
          <p:nvPr/>
        </p:nvSpPr>
        <p:spPr>
          <a:xfrm>
            <a:off x="9375494" y="780720"/>
            <a:ext cx="1975023" cy="6810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Optima" panose="02000503060000020004"/>
            </a:endParaRPr>
          </a:p>
        </p:txBody>
      </p:sp>
      <p:sp>
        <p:nvSpPr>
          <p:cNvPr id="12" name="Oval 11">
            <a:extLst>
              <a:ext uri="{FF2B5EF4-FFF2-40B4-BE49-F238E27FC236}">
                <a16:creationId xmlns:a16="http://schemas.microsoft.com/office/drawing/2014/main" id="{4F68B310-DA01-D746-680E-2F3E71F5A5ED}"/>
              </a:ext>
            </a:extLst>
          </p:cNvPr>
          <p:cNvSpPr/>
          <p:nvPr/>
        </p:nvSpPr>
        <p:spPr>
          <a:xfrm>
            <a:off x="10295221" y="1650866"/>
            <a:ext cx="735451" cy="29422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Optima" panose="02000503060000020004"/>
            </a:endParaRPr>
          </a:p>
        </p:txBody>
      </p:sp>
      <p:sp>
        <p:nvSpPr>
          <p:cNvPr id="13" name="Text Box 4">
            <a:extLst>
              <a:ext uri="{FF2B5EF4-FFF2-40B4-BE49-F238E27FC236}">
                <a16:creationId xmlns:a16="http://schemas.microsoft.com/office/drawing/2014/main" id="{F326E54E-5488-506D-ADF0-62C4E17F38D4}"/>
              </a:ext>
            </a:extLst>
          </p:cNvPr>
          <p:cNvSpPr txBox="1">
            <a:spLocks noChangeArrowheads="1"/>
          </p:cNvSpPr>
          <p:nvPr/>
        </p:nvSpPr>
        <p:spPr bwMode="auto">
          <a:xfrm>
            <a:off x="2396459" y="1136629"/>
            <a:ext cx="275362" cy="247204"/>
          </a:xfrm>
          <a:prstGeom prst="rect">
            <a:avLst/>
          </a:prstGeom>
          <a:solidFill>
            <a:srgbClr val="FFFFFF"/>
          </a:solidFill>
          <a:ln w="25400">
            <a:solidFill>
              <a:srgbClr val="92D050"/>
            </a:solidFill>
            <a:miter lim="800000"/>
            <a:headEnd/>
            <a:tailEnd/>
          </a:ln>
        </p:spPr>
        <p:txBody>
          <a:bodyPr/>
          <a:lstStyle>
            <a:defPPr>
              <a:defRPr lang="en-US"/>
            </a:defPPr>
            <a:lvl1pPr>
              <a:lnSpc>
                <a:spcPct val="100000"/>
              </a:lnSpc>
              <a:spcBef>
                <a:spcPct val="0"/>
              </a:spcBef>
              <a:spcAft>
                <a:spcPts val="563"/>
              </a:spcAft>
              <a:buClrTx/>
              <a:buSzTx/>
              <a:buFont typeface="Wingdings" charset="2"/>
              <a:buNone/>
              <a:defRPr sz="1000" b="1">
                <a:solidFill>
                  <a:srgbClr val="0000FF"/>
                </a:solidFill>
                <a:latin typeface="Optima" panose="02000503060000020004" pitchFamily="2" charset="0"/>
                <a:ea typeface="ＭＳ Ｐゴシック"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marL="0" marR="0" lvl="0" indent="0" algn="l" defTabSz="914400" rtl="0" eaLnBrk="1" fontAlgn="auto" latinLnBrk="0" hangingPunct="1">
              <a:lnSpc>
                <a:spcPct val="100000"/>
              </a:lnSpc>
              <a:spcBef>
                <a:spcPct val="0"/>
              </a:spcBef>
              <a:spcAft>
                <a:spcPts val="563"/>
              </a:spcAft>
              <a:buClrTx/>
              <a:buSzTx/>
              <a:buFont typeface="Wingdings" charset="2"/>
              <a:buNone/>
              <a:tabLst/>
              <a:defRPr/>
            </a:pPr>
            <a:r>
              <a:rPr kumimoji="0" lang="en-US" altLang="en-US" sz="1000" b="1" i="0" u="none" strike="noStrike" kern="1200" cap="none" spc="0" normalizeH="0" baseline="0" noProof="0">
                <a:ln>
                  <a:noFill/>
                </a:ln>
                <a:solidFill>
                  <a:srgbClr val="0000FF"/>
                </a:solidFill>
                <a:effectLst/>
                <a:uLnTx/>
                <a:uFillTx/>
                <a:latin typeface="Optima" panose="02000503060000020004"/>
              </a:rPr>
              <a:t>1</a:t>
            </a:r>
          </a:p>
        </p:txBody>
      </p:sp>
      <p:sp>
        <p:nvSpPr>
          <p:cNvPr id="14" name="Text Box 6">
            <a:extLst>
              <a:ext uri="{FF2B5EF4-FFF2-40B4-BE49-F238E27FC236}">
                <a16:creationId xmlns:a16="http://schemas.microsoft.com/office/drawing/2014/main" id="{8E82BC68-8F18-B346-F126-86F47012E387}"/>
              </a:ext>
            </a:extLst>
          </p:cNvPr>
          <p:cNvSpPr txBox="1">
            <a:spLocks noChangeArrowheads="1"/>
          </p:cNvSpPr>
          <p:nvPr/>
        </p:nvSpPr>
        <p:spPr bwMode="auto">
          <a:xfrm>
            <a:off x="2290638" y="2022936"/>
            <a:ext cx="243502" cy="225275"/>
          </a:xfrm>
          <a:prstGeom prst="rect">
            <a:avLst/>
          </a:prstGeom>
          <a:solidFill>
            <a:srgbClr val="FFFFFF"/>
          </a:solidFill>
          <a:ln w="25400">
            <a:solidFill>
              <a:srgbClr val="92D050"/>
            </a:solidFill>
            <a:miter lim="800000"/>
            <a:headEnd/>
            <a:tailEnd/>
          </a:ln>
        </p:spPr>
        <p:txBody>
          <a:bodyPr/>
          <a:lstStyle>
            <a:defPPr>
              <a:defRPr lang="en-US"/>
            </a:defPPr>
            <a:lvl1pPr>
              <a:lnSpc>
                <a:spcPct val="100000"/>
              </a:lnSpc>
              <a:spcBef>
                <a:spcPct val="0"/>
              </a:spcBef>
              <a:spcAft>
                <a:spcPts val="563"/>
              </a:spcAft>
              <a:buClrTx/>
              <a:buSzTx/>
              <a:buFont typeface="Wingdings" charset="2"/>
              <a:buNone/>
              <a:defRPr sz="1000" b="1">
                <a:solidFill>
                  <a:srgbClr val="0000FF"/>
                </a:solidFill>
                <a:latin typeface="Optima" panose="02000503060000020004" pitchFamily="2" charset="0"/>
                <a:ea typeface="ＭＳ Ｐゴシック"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marL="0" marR="0" lvl="0" indent="0" algn="l" defTabSz="914400" rtl="0" eaLnBrk="1" fontAlgn="auto" latinLnBrk="0" hangingPunct="1">
              <a:lnSpc>
                <a:spcPct val="100000"/>
              </a:lnSpc>
              <a:spcBef>
                <a:spcPct val="0"/>
              </a:spcBef>
              <a:spcAft>
                <a:spcPts val="563"/>
              </a:spcAft>
              <a:buClrTx/>
              <a:buSzTx/>
              <a:buFont typeface="Wingdings" charset="2"/>
              <a:buNone/>
              <a:tabLst/>
              <a:defRPr/>
            </a:pPr>
            <a:r>
              <a:rPr kumimoji="0" lang="en-US" altLang="en-US" sz="1000" b="1" i="0" u="none" strike="noStrike" kern="1200" cap="none" spc="0" normalizeH="0" baseline="0" noProof="0">
                <a:ln>
                  <a:noFill/>
                </a:ln>
                <a:solidFill>
                  <a:srgbClr val="0000FF"/>
                </a:solidFill>
                <a:effectLst/>
                <a:uLnTx/>
                <a:uFillTx/>
                <a:latin typeface="Optima" panose="02000503060000020004"/>
              </a:rPr>
              <a:t>2</a:t>
            </a:r>
          </a:p>
        </p:txBody>
      </p:sp>
      <p:sp>
        <p:nvSpPr>
          <p:cNvPr id="15" name="Text Box 8">
            <a:extLst>
              <a:ext uri="{FF2B5EF4-FFF2-40B4-BE49-F238E27FC236}">
                <a16:creationId xmlns:a16="http://schemas.microsoft.com/office/drawing/2014/main" id="{FE0ED7DA-0ABF-81C5-FD87-359D897090D6}"/>
              </a:ext>
            </a:extLst>
          </p:cNvPr>
          <p:cNvSpPr txBox="1">
            <a:spLocks noChangeArrowheads="1"/>
          </p:cNvSpPr>
          <p:nvPr/>
        </p:nvSpPr>
        <p:spPr bwMode="auto">
          <a:xfrm>
            <a:off x="10057255" y="2848612"/>
            <a:ext cx="209435" cy="207104"/>
          </a:xfrm>
          <a:prstGeom prst="rect">
            <a:avLst/>
          </a:prstGeom>
          <a:solidFill>
            <a:srgbClr val="FFFFFF"/>
          </a:solidFill>
          <a:ln w="25400">
            <a:solidFill>
              <a:srgbClr val="92D050"/>
            </a:solidFill>
            <a:miter lim="800000"/>
            <a:headEnd/>
            <a:tailEnd/>
          </a:ln>
        </p:spPr>
        <p:txBody>
          <a:bodyPr/>
          <a:lstStyle>
            <a:defPPr>
              <a:defRPr lang="en-US"/>
            </a:defPPr>
            <a:lvl1pPr>
              <a:lnSpc>
                <a:spcPct val="100000"/>
              </a:lnSpc>
              <a:spcBef>
                <a:spcPct val="0"/>
              </a:spcBef>
              <a:spcAft>
                <a:spcPts val="563"/>
              </a:spcAft>
              <a:buClrTx/>
              <a:buSzTx/>
              <a:buFont typeface="Wingdings" charset="2"/>
              <a:buNone/>
              <a:defRPr sz="1000" b="1">
                <a:solidFill>
                  <a:srgbClr val="0000FF"/>
                </a:solidFill>
                <a:latin typeface="Optima" panose="02000503060000020004" pitchFamily="2" charset="0"/>
                <a:ea typeface="ＭＳ Ｐゴシック"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marL="0" marR="0" lvl="0" indent="0" algn="l" defTabSz="914400" rtl="0" eaLnBrk="1" fontAlgn="auto" latinLnBrk="0" hangingPunct="1">
              <a:lnSpc>
                <a:spcPct val="100000"/>
              </a:lnSpc>
              <a:spcBef>
                <a:spcPct val="0"/>
              </a:spcBef>
              <a:spcAft>
                <a:spcPts val="563"/>
              </a:spcAft>
              <a:buClrTx/>
              <a:buSzTx/>
              <a:buFont typeface="Wingdings" charset="2"/>
              <a:buNone/>
              <a:tabLst/>
              <a:defRPr/>
            </a:pPr>
            <a:r>
              <a:rPr kumimoji="0" lang="en-US" altLang="en-US" sz="1000" b="1" i="0" u="none" strike="noStrike" kern="1200" cap="none" spc="0" normalizeH="0" baseline="0" noProof="0">
                <a:ln>
                  <a:noFill/>
                </a:ln>
                <a:solidFill>
                  <a:srgbClr val="0000FF"/>
                </a:solidFill>
                <a:effectLst/>
                <a:uLnTx/>
                <a:uFillTx/>
                <a:latin typeface="Optima" panose="02000503060000020004"/>
              </a:rPr>
              <a:t>6</a:t>
            </a:r>
          </a:p>
        </p:txBody>
      </p:sp>
      <p:sp>
        <p:nvSpPr>
          <p:cNvPr id="16" name="Text Box 10">
            <a:extLst>
              <a:ext uri="{FF2B5EF4-FFF2-40B4-BE49-F238E27FC236}">
                <a16:creationId xmlns:a16="http://schemas.microsoft.com/office/drawing/2014/main" id="{79643F7D-3367-DA0E-43D6-892C63B34228}"/>
              </a:ext>
            </a:extLst>
          </p:cNvPr>
          <p:cNvSpPr txBox="1">
            <a:spLocks noChangeArrowheads="1"/>
          </p:cNvSpPr>
          <p:nvPr/>
        </p:nvSpPr>
        <p:spPr bwMode="auto">
          <a:xfrm>
            <a:off x="3771563" y="1784834"/>
            <a:ext cx="267037" cy="238102"/>
          </a:xfrm>
          <a:prstGeom prst="rect">
            <a:avLst/>
          </a:prstGeom>
          <a:solidFill>
            <a:srgbClr val="FFFFFF"/>
          </a:solidFill>
          <a:ln w="25400">
            <a:solidFill>
              <a:srgbClr val="92D050"/>
            </a:solidFill>
            <a:miter lim="800000"/>
            <a:headEnd/>
            <a:tailEnd/>
          </a:ln>
        </p:spPr>
        <p:txBody>
          <a:bodyPr/>
          <a:lstStyle>
            <a:defPPr>
              <a:defRPr lang="en-US"/>
            </a:defPPr>
            <a:lvl1pPr>
              <a:lnSpc>
                <a:spcPct val="100000"/>
              </a:lnSpc>
              <a:spcBef>
                <a:spcPct val="0"/>
              </a:spcBef>
              <a:spcAft>
                <a:spcPts val="563"/>
              </a:spcAft>
              <a:buClrTx/>
              <a:buSzTx/>
              <a:buFont typeface="Wingdings" charset="2"/>
              <a:buNone/>
              <a:defRPr sz="1000" b="1">
                <a:solidFill>
                  <a:srgbClr val="0000FF"/>
                </a:solidFill>
                <a:latin typeface="Optima" panose="02000503060000020004" pitchFamily="2" charset="0"/>
                <a:ea typeface="ＭＳ Ｐゴシック"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marL="0" marR="0" lvl="0" indent="0" algn="l" defTabSz="914400" rtl="0" eaLnBrk="1" fontAlgn="auto" latinLnBrk="0" hangingPunct="1">
              <a:lnSpc>
                <a:spcPct val="100000"/>
              </a:lnSpc>
              <a:spcBef>
                <a:spcPct val="0"/>
              </a:spcBef>
              <a:spcAft>
                <a:spcPts val="563"/>
              </a:spcAft>
              <a:buClrTx/>
              <a:buSzTx/>
              <a:buFont typeface="Wingdings" charset="2"/>
              <a:buNone/>
              <a:tabLst/>
              <a:defRPr/>
            </a:pPr>
            <a:r>
              <a:rPr kumimoji="0" lang="en-US" altLang="en-US" sz="1000" b="1" i="0" u="none" strike="noStrike" kern="1200" cap="none" spc="0" normalizeH="0" baseline="0" noProof="0">
                <a:ln>
                  <a:noFill/>
                </a:ln>
                <a:solidFill>
                  <a:srgbClr val="0000FF"/>
                </a:solidFill>
                <a:effectLst/>
                <a:uLnTx/>
                <a:uFillTx/>
                <a:latin typeface="Optima" panose="02000503060000020004"/>
              </a:rPr>
              <a:t>3</a:t>
            </a:r>
          </a:p>
        </p:txBody>
      </p:sp>
      <p:sp>
        <p:nvSpPr>
          <p:cNvPr id="17" name="Text Box 12">
            <a:extLst>
              <a:ext uri="{FF2B5EF4-FFF2-40B4-BE49-F238E27FC236}">
                <a16:creationId xmlns:a16="http://schemas.microsoft.com/office/drawing/2014/main" id="{56C02A2B-5807-0A5E-F1EB-E06431224590}"/>
              </a:ext>
            </a:extLst>
          </p:cNvPr>
          <p:cNvSpPr txBox="1">
            <a:spLocks noChangeArrowheads="1"/>
          </p:cNvSpPr>
          <p:nvPr/>
        </p:nvSpPr>
        <p:spPr bwMode="auto">
          <a:xfrm>
            <a:off x="8947608" y="994183"/>
            <a:ext cx="265839" cy="266048"/>
          </a:xfrm>
          <a:prstGeom prst="rect">
            <a:avLst/>
          </a:prstGeom>
          <a:solidFill>
            <a:srgbClr val="FFFFFF"/>
          </a:solidFill>
          <a:ln w="25400">
            <a:solidFill>
              <a:srgbClr val="92D050"/>
            </a:solidFill>
            <a:miter lim="800000"/>
            <a:headEnd/>
            <a:tailEnd/>
          </a:ln>
        </p:spPr>
        <p:txBody>
          <a:bodyPr/>
          <a:lstStyle>
            <a:defPPr>
              <a:defRPr lang="en-US"/>
            </a:defPPr>
            <a:lvl1pPr>
              <a:lnSpc>
                <a:spcPct val="100000"/>
              </a:lnSpc>
              <a:spcBef>
                <a:spcPct val="0"/>
              </a:spcBef>
              <a:spcAft>
                <a:spcPts val="563"/>
              </a:spcAft>
              <a:buClrTx/>
              <a:buSzTx/>
              <a:buFont typeface="Wingdings" charset="2"/>
              <a:buNone/>
              <a:defRPr sz="1000" b="1">
                <a:solidFill>
                  <a:srgbClr val="0000FF"/>
                </a:solidFill>
                <a:latin typeface="Optima" panose="02000503060000020004" pitchFamily="2" charset="0"/>
                <a:ea typeface="ＭＳ Ｐゴシック"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marL="0" marR="0" lvl="0" indent="0" algn="l" defTabSz="914400" rtl="0" eaLnBrk="1" fontAlgn="auto" latinLnBrk="0" hangingPunct="1">
              <a:lnSpc>
                <a:spcPct val="100000"/>
              </a:lnSpc>
              <a:spcBef>
                <a:spcPct val="0"/>
              </a:spcBef>
              <a:spcAft>
                <a:spcPts val="563"/>
              </a:spcAft>
              <a:buClrTx/>
              <a:buSzTx/>
              <a:buFont typeface="Wingdings" charset="2"/>
              <a:buNone/>
              <a:tabLst/>
              <a:defRPr/>
            </a:pPr>
            <a:r>
              <a:rPr kumimoji="0" lang="en-US" altLang="en-US" sz="1000" b="1" i="0" u="none" strike="noStrike" kern="1200" cap="none" spc="0" normalizeH="0" baseline="0" noProof="0">
                <a:ln>
                  <a:noFill/>
                </a:ln>
                <a:solidFill>
                  <a:srgbClr val="0000FF"/>
                </a:solidFill>
                <a:effectLst/>
                <a:uLnTx/>
                <a:uFillTx/>
                <a:latin typeface="Optima" panose="02000503060000020004"/>
              </a:rPr>
              <a:t>5</a:t>
            </a:r>
          </a:p>
        </p:txBody>
      </p:sp>
      <p:sp>
        <p:nvSpPr>
          <p:cNvPr id="18" name="Text Box 14">
            <a:extLst>
              <a:ext uri="{FF2B5EF4-FFF2-40B4-BE49-F238E27FC236}">
                <a16:creationId xmlns:a16="http://schemas.microsoft.com/office/drawing/2014/main" id="{FAD27A78-9BC6-93FD-F7F3-BDB687E9272F}"/>
              </a:ext>
            </a:extLst>
          </p:cNvPr>
          <p:cNvSpPr txBox="1">
            <a:spLocks noChangeArrowheads="1"/>
          </p:cNvSpPr>
          <p:nvPr/>
        </p:nvSpPr>
        <p:spPr bwMode="auto">
          <a:xfrm>
            <a:off x="10683798" y="4955528"/>
            <a:ext cx="265853" cy="202348"/>
          </a:xfrm>
          <a:prstGeom prst="rect">
            <a:avLst/>
          </a:prstGeom>
          <a:solidFill>
            <a:srgbClr val="FFFFFF"/>
          </a:solidFill>
          <a:ln w="25400">
            <a:solidFill>
              <a:srgbClr val="92D050"/>
            </a:solidFill>
            <a:miter lim="800000"/>
            <a:headEnd/>
            <a:tailEnd/>
          </a:ln>
        </p:spPr>
        <p:txBody>
          <a:bodyPr/>
          <a:lstStyle>
            <a:lvl1pPr>
              <a:lnSpc>
                <a:spcPct val="90000"/>
              </a:lnSpc>
              <a:spcBef>
                <a:spcPts val="1800"/>
              </a:spcBef>
              <a:buClr>
                <a:schemeClr val="tx2"/>
              </a:buClr>
              <a:buSzPct val="80000"/>
              <a:buFont typeface="Wingdings" charset="2"/>
              <a:buChar char="§"/>
              <a:defRPr sz="2000">
                <a:solidFill>
                  <a:schemeClr val="tx2"/>
                </a:solidFill>
                <a:latin typeface="Corbel" charset="0"/>
                <a:ea typeface="MS PGothic"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marL="0" marR="0" lvl="0" indent="0" algn="l" defTabSz="914400" rtl="0" eaLnBrk="1" fontAlgn="auto" latinLnBrk="0" hangingPunct="1">
              <a:lnSpc>
                <a:spcPct val="100000"/>
              </a:lnSpc>
              <a:spcBef>
                <a:spcPct val="0"/>
              </a:spcBef>
              <a:spcAft>
                <a:spcPts val="563"/>
              </a:spcAft>
              <a:buClrTx/>
              <a:buSzTx/>
              <a:buFont typeface="Wingdings" charset="2"/>
              <a:buNone/>
              <a:tabLst/>
              <a:defRPr/>
            </a:pPr>
            <a:r>
              <a:rPr kumimoji="0" lang="en-US" altLang="en-US" sz="1000" b="1" i="0" u="none" strike="noStrike" kern="1200" cap="none" spc="0" normalizeH="0" baseline="0" noProof="0">
                <a:ln>
                  <a:noFill/>
                </a:ln>
                <a:solidFill>
                  <a:srgbClr val="0000FF"/>
                </a:solidFill>
                <a:effectLst/>
                <a:uLnTx/>
                <a:uFillTx/>
                <a:latin typeface="Optima" panose="02000503060000020004"/>
                <a:ea typeface="ＭＳ Ｐゴシック" charset="-128"/>
              </a:rPr>
              <a:t>4</a:t>
            </a:r>
          </a:p>
        </p:txBody>
      </p:sp>
      <p:sp>
        <p:nvSpPr>
          <p:cNvPr id="19" name="TextBox 18">
            <a:extLst>
              <a:ext uri="{FF2B5EF4-FFF2-40B4-BE49-F238E27FC236}">
                <a16:creationId xmlns:a16="http://schemas.microsoft.com/office/drawing/2014/main" id="{9F485AEB-6C20-8D22-AE45-527BDE8AB569}"/>
              </a:ext>
            </a:extLst>
          </p:cNvPr>
          <p:cNvSpPr txBox="1"/>
          <p:nvPr/>
        </p:nvSpPr>
        <p:spPr>
          <a:xfrm>
            <a:off x="549796" y="5834849"/>
            <a:ext cx="365258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4546A"/>
                </a:solidFill>
                <a:effectLst/>
                <a:uLnTx/>
                <a:uFillTx/>
                <a:latin typeface="Optima" panose="02000503060000020004"/>
                <a:cs typeface="Arial" panose="020B0604020202020204" pitchFamily="34" charset="0"/>
              </a:rPr>
              <a:t>1. Parent Equipment Tag/Model/Serial Number</a:t>
            </a:r>
            <a:endParaRPr kumimoji="0" lang="en-US" sz="1200" b="0" i="0" u="none" strike="noStrike" kern="1200" cap="none" spc="0" normalizeH="0" baseline="0" noProof="0">
              <a:ln>
                <a:noFill/>
              </a:ln>
              <a:solidFill>
                <a:prstClr val="black"/>
              </a:solidFill>
              <a:effectLst/>
              <a:uLnTx/>
              <a:uFillTx/>
              <a:latin typeface="Optima" panose="02000503060000020004"/>
              <a:cs typeface="Arial" panose="020B0604020202020204" pitchFamily="34" charset="0"/>
            </a:endParaRPr>
          </a:p>
        </p:txBody>
      </p:sp>
      <p:sp>
        <p:nvSpPr>
          <p:cNvPr id="20" name="TextBox 19">
            <a:extLst>
              <a:ext uri="{FF2B5EF4-FFF2-40B4-BE49-F238E27FC236}">
                <a16:creationId xmlns:a16="http://schemas.microsoft.com/office/drawing/2014/main" id="{6B30A2FC-0176-B572-5B86-9C2F17BAC871}"/>
              </a:ext>
            </a:extLst>
          </p:cNvPr>
          <p:cNvSpPr txBox="1"/>
          <p:nvPr/>
        </p:nvSpPr>
        <p:spPr>
          <a:xfrm>
            <a:off x="3726090" y="5831446"/>
            <a:ext cx="2385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panose="02000503060000020004"/>
                <a:cs typeface="Arial" panose="020B0604020202020204" pitchFamily="34" charset="0"/>
              </a:rPr>
              <a:t>2.</a:t>
            </a:r>
            <a:r>
              <a:rPr kumimoji="0" lang="en-US" sz="1200" b="1" i="0" u="none" strike="noStrike" kern="1200" cap="none" spc="0" normalizeH="0" baseline="0" noProof="0">
                <a:ln>
                  <a:noFill/>
                </a:ln>
                <a:solidFill>
                  <a:srgbClr val="44546A"/>
                </a:solidFill>
                <a:effectLst/>
                <a:uLnTx/>
                <a:uFillTx/>
                <a:latin typeface="Optima" panose="02000503060000020004"/>
                <a:cs typeface="Arial" panose="020B0604020202020204" pitchFamily="34" charset="0"/>
              </a:rPr>
              <a:t> Installed number of Spares</a:t>
            </a:r>
            <a:endParaRPr kumimoji="0" lang="en-US" sz="1200" b="0" i="0" u="none" strike="noStrike" kern="1200" cap="none" spc="0" normalizeH="0" baseline="0" noProof="0">
              <a:ln>
                <a:noFill/>
              </a:ln>
              <a:solidFill>
                <a:prstClr val="black"/>
              </a:solidFill>
              <a:effectLst/>
              <a:uLnTx/>
              <a:uFillTx/>
              <a:latin typeface="Optima" panose="02000503060000020004"/>
              <a:cs typeface="Arial" panose="020B0604020202020204" pitchFamily="34" charset="0"/>
            </a:endParaRPr>
          </a:p>
        </p:txBody>
      </p:sp>
      <p:sp>
        <p:nvSpPr>
          <p:cNvPr id="21" name="TextBox 20">
            <a:extLst>
              <a:ext uri="{FF2B5EF4-FFF2-40B4-BE49-F238E27FC236}">
                <a16:creationId xmlns:a16="http://schemas.microsoft.com/office/drawing/2014/main" id="{1252DB36-E994-0EE7-A58A-76D4D87862A6}"/>
              </a:ext>
            </a:extLst>
          </p:cNvPr>
          <p:cNvSpPr txBox="1"/>
          <p:nvPr/>
        </p:nvSpPr>
        <p:spPr>
          <a:xfrm>
            <a:off x="6989661" y="5816453"/>
            <a:ext cx="2385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tima" panose="02000503060000020004"/>
                <a:cs typeface="Arial" panose="020B0604020202020204" pitchFamily="34" charset="0"/>
              </a:rPr>
              <a:t>3.</a:t>
            </a:r>
            <a:r>
              <a:rPr kumimoji="0" lang="en-US" sz="1200" b="1" i="0" u="none" strike="noStrike" kern="1200" cap="none" spc="0" normalizeH="0" baseline="0" noProof="0">
                <a:ln>
                  <a:noFill/>
                </a:ln>
                <a:solidFill>
                  <a:srgbClr val="44546A"/>
                </a:solidFill>
                <a:effectLst/>
                <a:uLnTx/>
                <a:uFillTx/>
                <a:latin typeface="Optima" panose="02000503060000020004"/>
                <a:cs typeface="Arial" panose="020B0604020202020204" pitchFamily="34" charset="0"/>
              </a:rPr>
              <a:t> Spare Part Description</a:t>
            </a:r>
            <a:endParaRPr kumimoji="0" lang="en-US" sz="1200" b="0" i="0" u="none" strike="noStrike" kern="1200" cap="none" spc="0" normalizeH="0" baseline="0" noProof="0">
              <a:ln>
                <a:noFill/>
              </a:ln>
              <a:solidFill>
                <a:prstClr val="black"/>
              </a:solidFill>
              <a:effectLst/>
              <a:uLnTx/>
              <a:uFillTx/>
              <a:latin typeface="Optima" panose="02000503060000020004"/>
              <a:cs typeface="Arial" panose="020B0604020202020204" pitchFamily="34" charset="0"/>
            </a:endParaRPr>
          </a:p>
        </p:txBody>
      </p:sp>
      <p:sp>
        <p:nvSpPr>
          <p:cNvPr id="22" name="TextBox 21">
            <a:extLst>
              <a:ext uri="{FF2B5EF4-FFF2-40B4-BE49-F238E27FC236}">
                <a16:creationId xmlns:a16="http://schemas.microsoft.com/office/drawing/2014/main" id="{4AE9C6D8-9D87-DFF4-2221-A841293F1AB5}"/>
              </a:ext>
            </a:extLst>
          </p:cNvPr>
          <p:cNvSpPr txBox="1"/>
          <p:nvPr/>
        </p:nvSpPr>
        <p:spPr>
          <a:xfrm>
            <a:off x="530168" y="6141483"/>
            <a:ext cx="23858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4546A"/>
                </a:solidFill>
                <a:effectLst/>
                <a:uLnTx/>
                <a:uFillTx/>
                <a:latin typeface="Optima" panose="02000503060000020004"/>
              </a:rPr>
              <a:t>4. SPIR Number</a:t>
            </a:r>
            <a:endParaRPr kumimoji="0" lang="en-US" sz="1200" b="0" i="0" u="none" strike="noStrike" kern="1200" cap="none" spc="0" normalizeH="0" baseline="0" noProof="0">
              <a:ln>
                <a:noFill/>
              </a:ln>
              <a:solidFill>
                <a:prstClr val="black"/>
              </a:solidFill>
              <a:effectLst/>
              <a:uLnTx/>
              <a:uFillTx/>
              <a:latin typeface="Optima" panose="02000503060000020004"/>
              <a:cs typeface="Arial" panose="020B0604020202020204" pitchFamily="34" charset="0"/>
            </a:endParaRPr>
          </a:p>
        </p:txBody>
      </p:sp>
      <p:sp>
        <p:nvSpPr>
          <p:cNvPr id="23" name="TextBox 22">
            <a:extLst>
              <a:ext uri="{FF2B5EF4-FFF2-40B4-BE49-F238E27FC236}">
                <a16:creationId xmlns:a16="http://schemas.microsoft.com/office/drawing/2014/main" id="{BC56426F-C52A-51EA-6E9B-D3C6548429A5}"/>
              </a:ext>
            </a:extLst>
          </p:cNvPr>
          <p:cNvSpPr txBox="1"/>
          <p:nvPr/>
        </p:nvSpPr>
        <p:spPr>
          <a:xfrm>
            <a:off x="3726090" y="6108444"/>
            <a:ext cx="365258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4546A"/>
                </a:solidFill>
                <a:effectLst/>
                <a:uLnTx/>
                <a:uFillTx/>
                <a:latin typeface="Optima" panose="02000503060000020004"/>
                <a:cs typeface="Arial" panose="020B0604020202020204" pitchFamily="34" charset="0"/>
              </a:rPr>
              <a:t>5. Equipment Supplier &amp; Manufacturer details</a:t>
            </a:r>
            <a:endParaRPr kumimoji="0" lang="en-US" sz="1200" b="0" i="0" u="none" strike="noStrike" kern="1200" cap="none" spc="0" normalizeH="0" baseline="0" noProof="0">
              <a:ln>
                <a:noFill/>
              </a:ln>
              <a:solidFill>
                <a:prstClr val="black"/>
              </a:solidFill>
              <a:effectLst/>
              <a:uLnTx/>
              <a:uFillTx/>
              <a:latin typeface="Optima" panose="02000503060000020004"/>
              <a:cs typeface="Arial" panose="020B0604020202020204" pitchFamily="34" charset="0"/>
            </a:endParaRPr>
          </a:p>
        </p:txBody>
      </p:sp>
      <p:sp>
        <p:nvSpPr>
          <p:cNvPr id="24" name="TextBox 23">
            <a:extLst>
              <a:ext uri="{FF2B5EF4-FFF2-40B4-BE49-F238E27FC236}">
                <a16:creationId xmlns:a16="http://schemas.microsoft.com/office/drawing/2014/main" id="{3FB22BBA-221C-0A66-E67C-AF52A9037900}"/>
              </a:ext>
            </a:extLst>
          </p:cNvPr>
          <p:cNvSpPr txBox="1"/>
          <p:nvPr/>
        </p:nvSpPr>
        <p:spPr>
          <a:xfrm>
            <a:off x="6989661" y="6108445"/>
            <a:ext cx="20797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4546A"/>
                </a:solidFill>
                <a:effectLst/>
                <a:uLnTx/>
                <a:uFillTx/>
                <a:latin typeface="Optima" panose="02000503060000020004"/>
                <a:cs typeface="Arial" panose="020B0604020202020204" pitchFamily="34" charset="0"/>
              </a:rPr>
              <a:t>6. Price</a:t>
            </a:r>
            <a:endParaRPr kumimoji="0" lang="en-US" sz="1200" b="0" i="0" u="none" strike="noStrike" kern="1200" cap="none" spc="0" normalizeH="0" baseline="0" noProof="0">
              <a:ln>
                <a:noFill/>
              </a:ln>
              <a:solidFill>
                <a:prstClr val="black"/>
              </a:solidFill>
              <a:effectLst/>
              <a:uLnTx/>
              <a:uFillTx/>
              <a:latin typeface="Optima" panose="02000503060000020004"/>
              <a:cs typeface="Arial" panose="020B0604020202020204" pitchFamily="34" charset="0"/>
            </a:endParaRPr>
          </a:p>
        </p:txBody>
      </p:sp>
      <p:sp>
        <p:nvSpPr>
          <p:cNvPr id="25" name="Title 4">
            <a:extLst>
              <a:ext uri="{FF2B5EF4-FFF2-40B4-BE49-F238E27FC236}">
                <a16:creationId xmlns:a16="http://schemas.microsoft.com/office/drawing/2014/main" id="{E8B59695-A040-4F6B-1EEA-A00FBF8C802F}"/>
              </a:ext>
            </a:extLst>
          </p:cNvPr>
          <p:cNvSpPr txBox="1">
            <a:spLocks/>
          </p:cNvSpPr>
          <p:nvPr/>
        </p:nvSpPr>
        <p:spPr>
          <a:xfrm>
            <a:off x="382652" y="68663"/>
            <a:ext cx="1058495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Data Acquisition for SAP S/4 HANA</a:t>
            </a:r>
          </a:p>
        </p:txBody>
      </p:sp>
      <p:pic>
        <p:nvPicPr>
          <p:cNvPr id="26" name="Graphic 25">
            <a:extLst>
              <a:ext uri="{FF2B5EF4-FFF2-40B4-BE49-F238E27FC236}">
                <a16:creationId xmlns:a16="http://schemas.microsoft.com/office/drawing/2014/main" id="{DBBE28E2-E45A-4A4D-EF09-5D72233E89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sp>
        <p:nvSpPr>
          <p:cNvPr id="27" name="Footer Placeholder 4">
            <a:extLst>
              <a:ext uri="{FF2B5EF4-FFF2-40B4-BE49-F238E27FC236}">
                <a16:creationId xmlns:a16="http://schemas.microsoft.com/office/drawing/2014/main" id="{23F19290-C0C0-3145-0166-220421D5478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Tree>
    <p:extLst>
      <p:ext uri="{BB962C8B-B14F-4D97-AF65-F5344CB8AC3E}">
        <p14:creationId xmlns:p14="http://schemas.microsoft.com/office/powerpoint/2010/main" val="383423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fill="hold"/>
                                        <p:tgtEl>
                                          <p:spTgt spid="15"/>
                                        </p:tgtEl>
                                        <p:attrNameLst>
                                          <p:attrName>ppt_x</p:attrName>
                                        </p:attrNameLst>
                                      </p:cBhvr>
                                      <p:tavLst>
                                        <p:tav tm="0">
                                          <p:val>
                                            <p:strVal val="#ppt_x"/>
                                          </p:val>
                                        </p:tav>
                                        <p:tav tm="100000">
                                          <p:val>
                                            <p:strVal val="#ppt_x"/>
                                          </p:val>
                                        </p:tav>
                                      </p:tavLst>
                                    </p:anim>
                                    <p:anim calcmode="lin" valueType="num">
                                      <p:cBhvr additive="base">
                                        <p:cTn id="78" dur="500" fill="hold"/>
                                        <p:tgtEl>
                                          <p:spTgt spid="15"/>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 calcmode="lin" valueType="num">
                                      <p:cBhvr additive="base">
                                        <p:cTn id="81" dur="500" fill="hold"/>
                                        <p:tgtEl>
                                          <p:spTgt spid="12"/>
                                        </p:tgtEl>
                                        <p:attrNameLst>
                                          <p:attrName>ppt_x</p:attrName>
                                        </p:attrNameLst>
                                      </p:cBhvr>
                                      <p:tavLst>
                                        <p:tav tm="0">
                                          <p:val>
                                            <p:strVal val="#ppt_x"/>
                                          </p:val>
                                        </p:tav>
                                        <p:tav tm="100000">
                                          <p:val>
                                            <p:strVal val="#ppt_x"/>
                                          </p:val>
                                        </p:tav>
                                      </p:tavLst>
                                    </p:anim>
                                    <p:anim calcmode="lin" valueType="num">
                                      <p:cBhvr additive="base">
                                        <p:cTn id="82" dur="500" fill="hold"/>
                                        <p:tgtEl>
                                          <p:spTgt spid="1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ppt_x"/>
                                          </p:val>
                                        </p:tav>
                                        <p:tav tm="100000">
                                          <p:val>
                                            <p:strVal val="#ppt_x"/>
                                          </p:val>
                                        </p:tav>
                                      </p:tavLst>
                                    </p:anim>
                                    <p:anim calcmode="lin" valueType="num">
                                      <p:cBhvr additive="base">
                                        <p:cTn id="8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4916D6-7EEC-D899-A687-EEE3D5837F6A}"/>
              </a:ext>
            </a:extLst>
          </p:cNvPr>
          <p:cNvSpPr>
            <a:spLocks noGrp="1"/>
          </p:cNvSpPr>
          <p:nvPr>
            <p:ph type="dt" sz="half" idx="10"/>
          </p:nvPr>
        </p:nvSpPr>
        <p:spPr/>
        <p:txBody>
          <a:bodyPr/>
          <a:lstStyle/>
          <a:p>
            <a:r>
              <a:rPr lang="en-US">
                <a:latin typeface="Optima" panose="02000503060000020004"/>
              </a:rPr>
              <a:t>© PiLog Group</a:t>
            </a:r>
          </a:p>
        </p:txBody>
      </p:sp>
      <p:sp>
        <p:nvSpPr>
          <p:cNvPr id="5" name="Footer Placeholder 4">
            <a:extLst>
              <a:ext uri="{FF2B5EF4-FFF2-40B4-BE49-F238E27FC236}">
                <a16:creationId xmlns:a16="http://schemas.microsoft.com/office/drawing/2014/main" id="{36675445-7D9E-3140-1AAA-2DA6800A748B}"/>
              </a:ext>
            </a:extLst>
          </p:cNvPr>
          <p:cNvSpPr>
            <a:spLocks noGrp="1"/>
          </p:cNvSpPr>
          <p:nvPr>
            <p:ph type="ftr" sz="quarter" idx="11"/>
          </p:nvPr>
        </p:nvSpPr>
        <p:spPr/>
        <p:txBody>
          <a:bodyPr/>
          <a:lstStyle/>
          <a:p>
            <a:r>
              <a:rPr lang="en-US">
                <a:latin typeface="Optima" panose="02000503060000020004"/>
              </a:rPr>
              <a:t>www.piloggroup.com</a:t>
            </a:r>
          </a:p>
        </p:txBody>
      </p:sp>
      <p:sp>
        <p:nvSpPr>
          <p:cNvPr id="6" name="Slide Number Placeholder 5">
            <a:extLst>
              <a:ext uri="{FF2B5EF4-FFF2-40B4-BE49-F238E27FC236}">
                <a16:creationId xmlns:a16="http://schemas.microsoft.com/office/drawing/2014/main" id="{D5348518-313B-2AAF-9169-A15BE81F2D8C}"/>
              </a:ext>
            </a:extLst>
          </p:cNvPr>
          <p:cNvSpPr>
            <a:spLocks noGrp="1"/>
          </p:cNvSpPr>
          <p:nvPr>
            <p:ph type="sldNum" sz="quarter" idx="12"/>
          </p:nvPr>
        </p:nvSpPr>
        <p:spPr/>
        <p:txBody>
          <a:bodyPr/>
          <a:lstStyle/>
          <a:p>
            <a:fld id="{9B618960-8005-486C-9A75-10CB2AAC16F9}" type="slidenum">
              <a:rPr lang="en-US" smtClean="0">
                <a:latin typeface="Optima" panose="02000503060000020004"/>
              </a:rPr>
              <a:t>117</a:t>
            </a:fld>
            <a:endParaRPr lang="en-US">
              <a:latin typeface="Optima" panose="02000503060000020004"/>
            </a:endParaRPr>
          </a:p>
        </p:txBody>
      </p:sp>
      <p:sp>
        <p:nvSpPr>
          <p:cNvPr id="7" name="Right Arrow 6">
            <a:extLst>
              <a:ext uri="{FF2B5EF4-FFF2-40B4-BE49-F238E27FC236}">
                <a16:creationId xmlns:a16="http://schemas.microsoft.com/office/drawing/2014/main" id="{7880E189-23D6-52A9-7806-F62161BF6283}"/>
              </a:ext>
            </a:extLst>
          </p:cNvPr>
          <p:cNvSpPr/>
          <p:nvPr/>
        </p:nvSpPr>
        <p:spPr>
          <a:xfrm>
            <a:off x="490832" y="2033909"/>
            <a:ext cx="5485160" cy="896595"/>
          </a:xfrm>
          <a:prstGeom prst="rightArrow">
            <a:avLst>
              <a:gd name="adj1" fmla="val 50000"/>
              <a:gd name="adj2" fmla="val 21444"/>
            </a:avLst>
          </a:prstGeom>
          <a:solidFill>
            <a:srgbClr val="10479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a:solidFill>
                <a:schemeClr val="tx1"/>
              </a:solidFill>
              <a:latin typeface="Optima" panose="02000503060000020004"/>
            </a:endParaRPr>
          </a:p>
        </p:txBody>
      </p:sp>
      <p:sp>
        <p:nvSpPr>
          <p:cNvPr id="8" name="Line 2">
            <a:extLst>
              <a:ext uri="{FF2B5EF4-FFF2-40B4-BE49-F238E27FC236}">
                <a16:creationId xmlns:a16="http://schemas.microsoft.com/office/drawing/2014/main" id="{9A7617AA-AF1F-4F84-9A87-7B5F72479B52}"/>
              </a:ext>
            </a:extLst>
          </p:cNvPr>
          <p:cNvSpPr>
            <a:spLocks noChangeShapeType="1"/>
          </p:cNvSpPr>
          <p:nvPr/>
        </p:nvSpPr>
        <p:spPr bwMode="auto">
          <a:xfrm>
            <a:off x="9903541" y="977639"/>
            <a:ext cx="0" cy="609600"/>
          </a:xfrm>
          <a:prstGeom prst="line">
            <a:avLst/>
          </a:prstGeom>
          <a:noFill/>
          <a:ln w="38100">
            <a:solidFill>
              <a:schemeClr val="tx1"/>
            </a:solidFill>
            <a:round/>
            <a:headEnd type="triangle" w="med" len="med"/>
            <a:tailEnd type="triangle" w="med" len="med"/>
          </a:ln>
        </p:spPr>
        <p:txBody>
          <a:bodyPr wrap="none" anchor="ctr"/>
          <a:lstStyle/>
          <a:p>
            <a:endParaRPr lang="en-GB" sz="1800">
              <a:latin typeface="Optima" panose="02000503060000020004"/>
            </a:endParaRPr>
          </a:p>
        </p:txBody>
      </p:sp>
      <p:sp>
        <p:nvSpPr>
          <p:cNvPr id="9" name="Rectangle 3">
            <a:extLst>
              <a:ext uri="{FF2B5EF4-FFF2-40B4-BE49-F238E27FC236}">
                <a16:creationId xmlns:a16="http://schemas.microsoft.com/office/drawing/2014/main" id="{98683B82-1CFA-94C1-B4EA-C75CB42812BF}"/>
              </a:ext>
            </a:extLst>
          </p:cNvPr>
          <p:cNvSpPr>
            <a:spLocks noChangeArrowheads="1"/>
          </p:cNvSpPr>
          <p:nvPr/>
        </p:nvSpPr>
        <p:spPr bwMode="auto">
          <a:xfrm>
            <a:off x="8875363" y="953255"/>
            <a:ext cx="1981200" cy="609600"/>
          </a:xfrm>
          <a:prstGeom prst="roundRect">
            <a:avLst/>
          </a:prstGeom>
          <a:solidFill>
            <a:srgbClr val="10479B"/>
          </a:solidFill>
          <a:ln w="9525">
            <a:noFill/>
            <a:miter lim="800000"/>
            <a:headEnd type="none" w="sm" len="sm"/>
            <a:tailEnd type="none" w="sm" len="sm"/>
          </a:ln>
        </p:spPr>
        <p:txBody>
          <a:bodyPr wrap="none" anchor="ctr"/>
          <a:lstStyle/>
          <a:p>
            <a:pPr algn="ctr">
              <a:defRPr/>
            </a:pPr>
            <a:r>
              <a:rPr lang="en-GB" sz="1400" b="1">
                <a:solidFill>
                  <a:schemeClr val="bg1"/>
                </a:solidFill>
                <a:latin typeface="Optima" panose="02000503060000020004"/>
                <a:cs typeface="Arial Narrow" panose="020B0606020202030204" pitchFamily="34" charset="0"/>
              </a:rPr>
              <a:t>Registered (ERP)</a:t>
            </a:r>
          </a:p>
        </p:txBody>
      </p:sp>
      <p:sp>
        <p:nvSpPr>
          <p:cNvPr id="10" name="Rectangle 4">
            <a:extLst>
              <a:ext uri="{FF2B5EF4-FFF2-40B4-BE49-F238E27FC236}">
                <a16:creationId xmlns:a16="http://schemas.microsoft.com/office/drawing/2014/main" id="{6161A452-08FC-C2D4-689A-19C2E68FB0A8}"/>
              </a:ext>
            </a:extLst>
          </p:cNvPr>
          <p:cNvSpPr>
            <a:spLocks noChangeArrowheads="1"/>
          </p:cNvSpPr>
          <p:nvPr/>
        </p:nvSpPr>
        <p:spPr bwMode="auto">
          <a:xfrm>
            <a:off x="8875363" y="2172455"/>
            <a:ext cx="1981200" cy="609600"/>
          </a:xfrm>
          <a:prstGeom prst="roundRect">
            <a:avLst/>
          </a:prstGeom>
          <a:solidFill>
            <a:srgbClr val="10479B"/>
          </a:solidFill>
          <a:ln w="9525">
            <a:noFill/>
            <a:miter lim="800000"/>
            <a:headEnd type="none" w="sm" len="sm"/>
            <a:tailEnd type="none" w="sm" len="sm"/>
          </a:ln>
        </p:spPr>
        <p:txBody>
          <a:bodyPr wrap="none" anchor="ctr"/>
          <a:lstStyle/>
          <a:p>
            <a:pPr algn="ctr">
              <a:defRPr/>
            </a:pPr>
            <a:r>
              <a:rPr lang="en-GB" sz="1400" b="1">
                <a:solidFill>
                  <a:schemeClr val="bg1"/>
                </a:solidFill>
                <a:latin typeface="Optima"/>
                <a:cs typeface="Arial Narrow" panose="020B0606020202030204" pitchFamily="34" charset="0"/>
              </a:rPr>
              <a:t>Financial Accounting</a:t>
            </a:r>
          </a:p>
          <a:p>
            <a:pPr algn="ctr">
              <a:defRPr/>
            </a:pPr>
            <a:r>
              <a:rPr lang="en-GB" sz="1400" b="1">
                <a:solidFill>
                  <a:schemeClr val="bg1"/>
                </a:solidFill>
                <a:latin typeface="Optima"/>
                <a:cs typeface="Arial Narrow" panose="020B0606020202030204" pitchFamily="34" charset="0"/>
              </a:rPr>
              <a:t> Rules</a:t>
            </a:r>
          </a:p>
        </p:txBody>
      </p:sp>
      <p:sp>
        <p:nvSpPr>
          <p:cNvPr id="11" name="Rectangle 5">
            <a:extLst>
              <a:ext uri="{FF2B5EF4-FFF2-40B4-BE49-F238E27FC236}">
                <a16:creationId xmlns:a16="http://schemas.microsoft.com/office/drawing/2014/main" id="{2346EA4E-7340-2B8D-F07A-BEF522A8BB77}"/>
              </a:ext>
            </a:extLst>
          </p:cNvPr>
          <p:cNvSpPr>
            <a:spLocks noChangeArrowheads="1"/>
          </p:cNvSpPr>
          <p:nvPr/>
        </p:nvSpPr>
        <p:spPr bwMode="auto">
          <a:xfrm>
            <a:off x="8875363" y="3315455"/>
            <a:ext cx="1981200" cy="609600"/>
          </a:xfrm>
          <a:prstGeom prst="roundRect">
            <a:avLst/>
          </a:prstGeom>
          <a:solidFill>
            <a:srgbClr val="10479B"/>
          </a:solidFill>
          <a:ln w="9525">
            <a:noFill/>
            <a:miter lim="800000"/>
            <a:headEnd type="none" w="sm" len="sm"/>
            <a:tailEnd type="none" w="sm" len="sm"/>
          </a:ln>
        </p:spPr>
        <p:txBody>
          <a:bodyPr wrap="none" anchor="ctr"/>
          <a:lstStyle/>
          <a:p>
            <a:pPr algn="ctr">
              <a:defRPr/>
            </a:pPr>
            <a:r>
              <a:rPr lang="en-GB" sz="1400" b="1">
                <a:solidFill>
                  <a:schemeClr val="bg1"/>
                </a:solidFill>
                <a:latin typeface="Optima"/>
                <a:cs typeface="Arial Narrow" panose="020B0606020202030204" pitchFamily="34" charset="0"/>
              </a:rPr>
              <a:t>Asset Status</a:t>
            </a:r>
          </a:p>
          <a:p>
            <a:pPr algn="ctr">
              <a:defRPr/>
            </a:pPr>
            <a:r>
              <a:rPr lang="en-GB" sz="1400" b="1">
                <a:solidFill>
                  <a:schemeClr val="bg1"/>
                </a:solidFill>
                <a:latin typeface="Optima"/>
                <a:cs typeface="Arial Narrow" panose="020B0606020202030204" pitchFamily="34" charset="0"/>
              </a:rPr>
              <a:t> Tracking</a:t>
            </a:r>
          </a:p>
        </p:txBody>
      </p:sp>
      <p:sp>
        <p:nvSpPr>
          <p:cNvPr id="12" name="Rectangle 6">
            <a:extLst>
              <a:ext uri="{FF2B5EF4-FFF2-40B4-BE49-F238E27FC236}">
                <a16:creationId xmlns:a16="http://schemas.microsoft.com/office/drawing/2014/main" id="{A1E1956F-67BE-C8D7-E0F1-761593E3395F}"/>
              </a:ext>
            </a:extLst>
          </p:cNvPr>
          <p:cNvSpPr>
            <a:spLocks noChangeArrowheads="1"/>
          </p:cNvSpPr>
          <p:nvPr/>
        </p:nvSpPr>
        <p:spPr bwMode="auto">
          <a:xfrm>
            <a:off x="7772051" y="4763255"/>
            <a:ext cx="1981200" cy="609600"/>
          </a:xfrm>
          <a:prstGeom prst="roundRect">
            <a:avLst/>
          </a:prstGeom>
          <a:solidFill>
            <a:srgbClr val="10479B"/>
          </a:solidFill>
          <a:ln w="9525">
            <a:noFill/>
            <a:miter lim="800000"/>
            <a:headEnd type="none" w="sm" len="sm"/>
            <a:tailEnd type="none" w="sm" len="sm"/>
          </a:ln>
        </p:spPr>
        <p:txBody>
          <a:bodyPr wrap="none" anchor="ctr"/>
          <a:lstStyle/>
          <a:p>
            <a:pPr algn="ctr">
              <a:defRPr/>
            </a:pPr>
            <a:r>
              <a:rPr lang="en-GB" sz="1400" b="1">
                <a:solidFill>
                  <a:schemeClr val="bg1"/>
                </a:solidFill>
                <a:latin typeface="Optima" panose="02000503060000020004"/>
                <a:cs typeface="Arial Narrow" panose="020B0606020202030204" pitchFamily="34" charset="0"/>
              </a:rPr>
              <a:t>Tagging</a:t>
            </a:r>
          </a:p>
        </p:txBody>
      </p:sp>
      <p:sp>
        <p:nvSpPr>
          <p:cNvPr id="13" name="Rectangle 7">
            <a:extLst>
              <a:ext uri="{FF2B5EF4-FFF2-40B4-BE49-F238E27FC236}">
                <a16:creationId xmlns:a16="http://schemas.microsoft.com/office/drawing/2014/main" id="{1C960B27-312C-5EBD-619F-F79258989999}"/>
              </a:ext>
            </a:extLst>
          </p:cNvPr>
          <p:cNvSpPr>
            <a:spLocks noChangeArrowheads="1"/>
          </p:cNvSpPr>
          <p:nvPr/>
        </p:nvSpPr>
        <p:spPr bwMode="auto">
          <a:xfrm>
            <a:off x="9980263" y="4763255"/>
            <a:ext cx="1981200" cy="609600"/>
          </a:xfrm>
          <a:prstGeom prst="roundRect">
            <a:avLst/>
          </a:prstGeom>
          <a:solidFill>
            <a:srgbClr val="10479B"/>
          </a:solidFill>
          <a:ln w="9525">
            <a:noFill/>
            <a:miter lim="800000"/>
            <a:headEnd type="none" w="sm" len="sm"/>
            <a:tailEnd type="none" w="sm" len="sm"/>
          </a:ln>
        </p:spPr>
        <p:txBody>
          <a:bodyPr wrap="none" anchor="ctr"/>
          <a:lstStyle/>
          <a:p>
            <a:pPr algn="ctr">
              <a:defRPr/>
            </a:pPr>
            <a:r>
              <a:rPr lang="en-GB" sz="1400" b="1">
                <a:solidFill>
                  <a:schemeClr val="bg1"/>
                </a:solidFill>
                <a:latin typeface="Optima" panose="02000503060000020004"/>
                <a:cs typeface="Arial Narrow" panose="020B0606020202030204" pitchFamily="34" charset="0"/>
              </a:rPr>
              <a:t>Condition</a:t>
            </a:r>
          </a:p>
        </p:txBody>
      </p:sp>
      <p:sp>
        <p:nvSpPr>
          <p:cNvPr id="14" name="Rectangle 8">
            <a:extLst>
              <a:ext uri="{FF2B5EF4-FFF2-40B4-BE49-F238E27FC236}">
                <a16:creationId xmlns:a16="http://schemas.microsoft.com/office/drawing/2014/main" id="{1BA11300-687C-B658-6D7B-C538F42E2A11}"/>
              </a:ext>
            </a:extLst>
          </p:cNvPr>
          <p:cNvSpPr>
            <a:spLocks noChangeArrowheads="1"/>
          </p:cNvSpPr>
          <p:nvPr/>
        </p:nvSpPr>
        <p:spPr bwMode="auto">
          <a:xfrm>
            <a:off x="6016883" y="2167233"/>
            <a:ext cx="1981200" cy="609600"/>
          </a:xfrm>
          <a:prstGeom prst="roundRect">
            <a:avLst/>
          </a:prstGeom>
          <a:noFill/>
          <a:ln w="9525">
            <a:solidFill>
              <a:schemeClr val="tx1"/>
            </a:solidFill>
            <a:miter lim="800000"/>
            <a:headEnd type="none" w="sm" len="sm"/>
            <a:tailEnd type="none" w="sm" len="sm"/>
          </a:ln>
        </p:spPr>
        <p:txBody>
          <a:bodyPr wrap="none" anchor="ctr"/>
          <a:lstStyle/>
          <a:p>
            <a:pPr algn="ctr">
              <a:defRPr/>
            </a:pPr>
            <a:r>
              <a:rPr lang="en-GB" sz="1800" b="1">
                <a:solidFill>
                  <a:schemeClr val="accent1"/>
                </a:solidFill>
                <a:latin typeface="Optima" panose="02000503060000020004"/>
                <a:cs typeface="Arial Narrow" panose="020B0606020202030204" pitchFamily="34" charset="0"/>
              </a:rPr>
              <a:t>Master Data</a:t>
            </a:r>
          </a:p>
        </p:txBody>
      </p:sp>
      <p:sp>
        <p:nvSpPr>
          <p:cNvPr id="15" name="Rectangle 11">
            <a:extLst>
              <a:ext uri="{FF2B5EF4-FFF2-40B4-BE49-F238E27FC236}">
                <a16:creationId xmlns:a16="http://schemas.microsoft.com/office/drawing/2014/main" id="{631C30FF-2490-720D-F21C-D9E6A9996BB0}"/>
              </a:ext>
            </a:extLst>
          </p:cNvPr>
          <p:cNvSpPr>
            <a:spLocks noChangeArrowheads="1"/>
          </p:cNvSpPr>
          <p:nvPr/>
        </p:nvSpPr>
        <p:spPr bwMode="auto">
          <a:xfrm>
            <a:off x="696381" y="2896664"/>
            <a:ext cx="607836" cy="365739"/>
          </a:xfrm>
          <a:prstGeom prst="roundRect">
            <a:avLst>
              <a:gd name="adj" fmla="val 16667"/>
            </a:avLst>
          </a:prstGeom>
          <a:solidFill>
            <a:schemeClr val="accent5">
              <a:lumMod val="75000"/>
            </a:schemeClr>
          </a:solidFill>
          <a:ln w="9525">
            <a:solidFill>
              <a:srgbClr val="006666"/>
            </a:solidFill>
            <a:miter lim="800000"/>
            <a:headEnd type="none" w="sm" len="sm"/>
            <a:tailEnd type="none" w="sm" len="sm"/>
          </a:ln>
        </p:spPr>
        <p:txBody>
          <a:bodyPr wrap="none" anchor="ctr"/>
          <a:lstStyle/>
          <a:p>
            <a:pPr algn="ctr"/>
            <a:r>
              <a:rPr lang="en-GB" sz="1800" b="1">
                <a:solidFill>
                  <a:schemeClr val="bg1"/>
                </a:solidFill>
                <a:latin typeface="Optima" panose="02000503060000020004"/>
                <a:cs typeface="Arial Narrow" panose="020B0606020202030204" pitchFamily="34" charset="0"/>
              </a:rPr>
              <a:t>A</a:t>
            </a:r>
          </a:p>
        </p:txBody>
      </p:sp>
      <p:sp>
        <p:nvSpPr>
          <p:cNvPr id="16" name="Rectangle 12">
            <a:extLst>
              <a:ext uri="{FF2B5EF4-FFF2-40B4-BE49-F238E27FC236}">
                <a16:creationId xmlns:a16="http://schemas.microsoft.com/office/drawing/2014/main" id="{BBB92F37-D7F8-C6C2-DFCB-F47261AC0770}"/>
              </a:ext>
            </a:extLst>
          </p:cNvPr>
          <p:cNvSpPr>
            <a:spLocks noChangeArrowheads="1"/>
          </p:cNvSpPr>
          <p:nvPr/>
        </p:nvSpPr>
        <p:spPr bwMode="auto">
          <a:xfrm>
            <a:off x="1480860" y="3608833"/>
            <a:ext cx="689317" cy="430809"/>
          </a:xfrm>
          <a:prstGeom prst="roundRect">
            <a:avLst>
              <a:gd name="adj" fmla="val 16667"/>
            </a:avLst>
          </a:prstGeom>
          <a:solidFill>
            <a:schemeClr val="accent5">
              <a:lumMod val="60000"/>
              <a:lumOff val="40000"/>
            </a:schemeClr>
          </a:solidFill>
          <a:ln w="9525">
            <a:solidFill>
              <a:srgbClr val="006666"/>
            </a:solidFill>
            <a:miter lim="800000"/>
            <a:headEnd type="none" w="sm" len="sm"/>
            <a:tailEnd type="none" w="sm" len="sm"/>
          </a:ln>
        </p:spPr>
        <p:txBody>
          <a:bodyPr wrap="none" anchor="ctr"/>
          <a:lstStyle/>
          <a:p>
            <a:pPr algn="ctr"/>
            <a:r>
              <a:rPr lang="en-GB" sz="1600" b="1">
                <a:solidFill>
                  <a:schemeClr val="bg1"/>
                </a:solidFill>
                <a:latin typeface="Optima" panose="02000503060000020004"/>
                <a:cs typeface="Arial Narrow" panose="020B0606020202030204" pitchFamily="34" charset="0"/>
              </a:rPr>
              <a:t>A1</a:t>
            </a:r>
          </a:p>
        </p:txBody>
      </p:sp>
      <p:sp>
        <p:nvSpPr>
          <p:cNvPr id="17" name="Rectangle 13">
            <a:extLst>
              <a:ext uri="{FF2B5EF4-FFF2-40B4-BE49-F238E27FC236}">
                <a16:creationId xmlns:a16="http://schemas.microsoft.com/office/drawing/2014/main" id="{FA4E626C-0A89-7A48-4D35-20EAA7ECEB5C}"/>
              </a:ext>
            </a:extLst>
          </p:cNvPr>
          <p:cNvSpPr>
            <a:spLocks noChangeArrowheads="1"/>
          </p:cNvSpPr>
          <p:nvPr/>
        </p:nvSpPr>
        <p:spPr bwMode="auto">
          <a:xfrm>
            <a:off x="1480860" y="4294633"/>
            <a:ext cx="689317" cy="430809"/>
          </a:xfrm>
          <a:prstGeom prst="roundRect">
            <a:avLst>
              <a:gd name="adj" fmla="val 16667"/>
            </a:avLst>
          </a:prstGeom>
          <a:solidFill>
            <a:schemeClr val="accent5">
              <a:lumMod val="60000"/>
              <a:lumOff val="40000"/>
            </a:schemeClr>
          </a:solidFill>
          <a:ln w="9525">
            <a:solidFill>
              <a:srgbClr val="006666"/>
            </a:solidFill>
            <a:miter lim="800000"/>
            <a:headEnd type="none" w="sm" len="sm"/>
            <a:tailEnd type="none" w="sm" len="sm"/>
          </a:ln>
        </p:spPr>
        <p:txBody>
          <a:bodyPr wrap="none" anchor="ctr"/>
          <a:lstStyle/>
          <a:p>
            <a:pPr algn="ctr"/>
            <a:r>
              <a:rPr lang="en-GB" sz="1600" b="1">
                <a:solidFill>
                  <a:schemeClr val="bg1"/>
                </a:solidFill>
                <a:latin typeface="Optima" panose="02000503060000020004"/>
                <a:cs typeface="Arial Narrow" panose="020B0606020202030204" pitchFamily="34" charset="0"/>
              </a:rPr>
              <a:t>A2</a:t>
            </a:r>
          </a:p>
        </p:txBody>
      </p:sp>
      <p:sp>
        <p:nvSpPr>
          <p:cNvPr id="18" name="Rectangle 14">
            <a:extLst>
              <a:ext uri="{FF2B5EF4-FFF2-40B4-BE49-F238E27FC236}">
                <a16:creationId xmlns:a16="http://schemas.microsoft.com/office/drawing/2014/main" id="{14DC4E62-C6CC-1EB2-78C7-F936F2922173}"/>
              </a:ext>
            </a:extLst>
          </p:cNvPr>
          <p:cNvSpPr>
            <a:spLocks noChangeArrowheads="1"/>
          </p:cNvSpPr>
          <p:nvPr/>
        </p:nvSpPr>
        <p:spPr bwMode="auto">
          <a:xfrm>
            <a:off x="1480860" y="4980433"/>
            <a:ext cx="689317" cy="430809"/>
          </a:xfrm>
          <a:prstGeom prst="roundRect">
            <a:avLst>
              <a:gd name="adj" fmla="val 16667"/>
            </a:avLst>
          </a:prstGeom>
          <a:solidFill>
            <a:schemeClr val="accent5">
              <a:lumMod val="60000"/>
              <a:lumOff val="40000"/>
            </a:schemeClr>
          </a:solidFill>
          <a:ln w="9525">
            <a:solidFill>
              <a:srgbClr val="006666"/>
            </a:solidFill>
            <a:miter lim="800000"/>
            <a:headEnd type="none" w="sm" len="sm"/>
            <a:tailEnd type="none" w="sm" len="sm"/>
          </a:ln>
        </p:spPr>
        <p:txBody>
          <a:bodyPr wrap="none" anchor="ctr"/>
          <a:lstStyle/>
          <a:p>
            <a:pPr algn="ctr"/>
            <a:r>
              <a:rPr lang="en-GB" sz="1600" b="1">
                <a:solidFill>
                  <a:schemeClr val="bg1"/>
                </a:solidFill>
                <a:latin typeface="Optima" panose="02000503060000020004"/>
                <a:cs typeface="Arial Narrow" panose="020B0606020202030204" pitchFamily="34" charset="0"/>
              </a:rPr>
              <a:t>A3</a:t>
            </a:r>
          </a:p>
        </p:txBody>
      </p:sp>
      <p:cxnSp>
        <p:nvCxnSpPr>
          <p:cNvPr id="19" name="AutoShape 15">
            <a:extLst>
              <a:ext uri="{FF2B5EF4-FFF2-40B4-BE49-F238E27FC236}">
                <a16:creationId xmlns:a16="http://schemas.microsoft.com/office/drawing/2014/main" id="{1D9D2607-DDFB-ECB2-9F0A-91702B561FE7}"/>
              </a:ext>
            </a:extLst>
          </p:cNvPr>
          <p:cNvCxnSpPr>
            <a:cxnSpLocks noChangeShapeType="1"/>
          </p:cNvCxnSpPr>
          <p:nvPr/>
        </p:nvCxnSpPr>
        <p:spPr bwMode="auto">
          <a:xfrm rot="16200000" flipH="1">
            <a:off x="936791" y="3300501"/>
            <a:ext cx="533400" cy="457200"/>
          </a:xfrm>
          <a:prstGeom prst="bentConnector2">
            <a:avLst/>
          </a:prstGeom>
          <a:noFill/>
          <a:ln w="38100">
            <a:solidFill>
              <a:srgbClr val="006666"/>
            </a:solidFill>
            <a:miter lim="800000"/>
            <a:headEnd type="none" w="sm" len="sm"/>
            <a:tailEnd type="none" w="sm" len="sm"/>
          </a:ln>
        </p:spPr>
      </p:cxnSp>
      <p:cxnSp>
        <p:nvCxnSpPr>
          <p:cNvPr id="20" name="AutoShape 16">
            <a:extLst>
              <a:ext uri="{FF2B5EF4-FFF2-40B4-BE49-F238E27FC236}">
                <a16:creationId xmlns:a16="http://schemas.microsoft.com/office/drawing/2014/main" id="{D48817A5-C61A-0729-8C3C-F861BDE578BB}"/>
              </a:ext>
            </a:extLst>
          </p:cNvPr>
          <p:cNvCxnSpPr>
            <a:cxnSpLocks noChangeShapeType="1"/>
          </p:cNvCxnSpPr>
          <p:nvPr/>
        </p:nvCxnSpPr>
        <p:spPr bwMode="auto">
          <a:xfrm rot="16200000" flipH="1">
            <a:off x="593891" y="3643401"/>
            <a:ext cx="1219200" cy="457200"/>
          </a:xfrm>
          <a:prstGeom prst="bentConnector2">
            <a:avLst/>
          </a:prstGeom>
          <a:noFill/>
          <a:ln w="38100">
            <a:solidFill>
              <a:srgbClr val="006666"/>
            </a:solidFill>
            <a:miter lim="800000"/>
            <a:headEnd type="none" w="sm" len="sm"/>
            <a:tailEnd type="none" w="sm" len="sm"/>
          </a:ln>
        </p:spPr>
      </p:cxnSp>
      <p:cxnSp>
        <p:nvCxnSpPr>
          <p:cNvPr id="21" name="AutoShape 17">
            <a:extLst>
              <a:ext uri="{FF2B5EF4-FFF2-40B4-BE49-F238E27FC236}">
                <a16:creationId xmlns:a16="http://schemas.microsoft.com/office/drawing/2014/main" id="{BF67D80F-5BEB-11F0-81F7-952B384B41FA}"/>
              </a:ext>
            </a:extLst>
          </p:cNvPr>
          <p:cNvCxnSpPr>
            <a:cxnSpLocks noChangeShapeType="1"/>
          </p:cNvCxnSpPr>
          <p:nvPr/>
        </p:nvCxnSpPr>
        <p:spPr bwMode="auto">
          <a:xfrm rot="16200000" flipH="1">
            <a:off x="250991" y="3986301"/>
            <a:ext cx="1905000" cy="457200"/>
          </a:xfrm>
          <a:prstGeom prst="bentConnector2">
            <a:avLst/>
          </a:prstGeom>
          <a:noFill/>
          <a:ln w="38100">
            <a:solidFill>
              <a:srgbClr val="006666"/>
            </a:solidFill>
            <a:miter lim="800000"/>
            <a:headEnd type="none" w="sm" len="sm"/>
            <a:tailEnd type="none" w="sm" len="sm"/>
          </a:ln>
        </p:spPr>
      </p:cxnSp>
      <p:sp>
        <p:nvSpPr>
          <p:cNvPr id="22" name="Text Box 18">
            <a:extLst>
              <a:ext uri="{FF2B5EF4-FFF2-40B4-BE49-F238E27FC236}">
                <a16:creationId xmlns:a16="http://schemas.microsoft.com/office/drawing/2014/main" id="{FCF71032-A892-1976-E658-90572CA8A1DD}"/>
              </a:ext>
            </a:extLst>
          </p:cNvPr>
          <p:cNvSpPr txBox="1">
            <a:spLocks noChangeArrowheads="1"/>
          </p:cNvSpPr>
          <p:nvPr/>
        </p:nvSpPr>
        <p:spPr bwMode="auto">
          <a:xfrm>
            <a:off x="705422" y="2325750"/>
            <a:ext cx="644920" cy="338554"/>
          </a:xfrm>
          <a:prstGeom prst="rect">
            <a:avLst/>
          </a:prstGeom>
          <a:noFill/>
          <a:ln w="9525">
            <a:noFill/>
            <a:miter lim="800000"/>
            <a:headEnd type="none" w="sm" len="sm"/>
            <a:tailEnd type="none" w="sm" len="sm"/>
          </a:ln>
        </p:spPr>
        <p:txBody>
          <a:bodyPr wrap="none">
            <a:spAutoFit/>
          </a:bodyPr>
          <a:lstStyle/>
          <a:p>
            <a:pPr algn="ctr">
              <a:defRPr/>
            </a:pPr>
            <a:r>
              <a:rPr lang="en-GB" sz="1600" b="1">
                <a:solidFill>
                  <a:schemeClr val="bg1"/>
                </a:solidFill>
                <a:latin typeface="Optima" panose="02000503060000020004"/>
                <a:cs typeface="Arial Narrow" panose="020B0606020202030204" pitchFamily="34" charset="0"/>
              </a:rPr>
              <a:t>Asset</a:t>
            </a:r>
          </a:p>
        </p:txBody>
      </p:sp>
      <p:sp>
        <p:nvSpPr>
          <p:cNvPr id="23" name="Line 19">
            <a:extLst>
              <a:ext uri="{FF2B5EF4-FFF2-40B4-BE49-F238E27FC236}">
                <a16:creationId xmlns:a16="http://schemas.microsoft.com/office/drawing/2014/main" id="{D785FD92-E9ED-00F7-6E04-C8EE79F77A81}"/>
              </a:ext>
            </a:extLst>
          </p:cNvPr>
          <p:cNvSpPr>
            <a:spLocks noChangeShapeType="1"/>
          </p:cNvSpPr>
          <p:nvPr/>
        </p:nvSpPr>
        <p:spPr bwMode="auto">
          <a:xfrm>
            <a:off x="9903541" y="2782055"/>
            <a:ext cx="0" cy="533400"/>
          </a:xfrm>
          <a:prstGeom prst="line">
            <a:avLst/>
          </a:prstGeom>
          <a:noFill/>
          <a:ln w="38100">
            <a:solidFill>
              <a:schemeClr val="tx1"/>
            </a:solidFill>
            <a:round/>
            <a:headEnd type="triangle" w="med" len="med"/>
            <a:tailEnd type="triangle" w="med" len="med"/>
          </a:ln>
        </p:spPr>
        <p:txBody>
          <a:bodyPr wrap="none" anchor="ctr"/>
          <a:lstStyle/>
          <a:p>
            <a:endParaRPr lang="en-GB" sz="1800">
              <a:latin typeface="Optima" panose="02000503060000020004"/>
            </a:endParaRPr>
          </a:p>
        </p:txBody>
      </p:sp>
      <p:cxnSp>
        <p:nvCxnSpPr>
          <p:cNvPr id="24" name="AutoShape 49">
            <a:extLst>
              <a:ext uri="{FF2B5EF4-FFF2-40B4-BE49-F238E27FC236}">
                <a16:creationId xmlns:a16="http://schemas.microsoft.com/office/drawing/2014/main" id="{478E38CA-5BE4-9760-B1CA-2800231493D5}"/>
              </a:ext>
            </a:extLst>
          </p:cNvPr>
          <p:cNvCxnSpPr>
            <a:cxnSpLocks noChangeShapeType="1"/>
          </p:cNvCxnSpPr>
          <p:nvPr/>
        </p:nvCxnSpPr>
        <p:spPr bwMode="auto">
          <a:xfrm rot="5400000" flipV="1">
            <a:off x="9897986" y="3682962"/>
            <a:ext cx="1588" cy="2181225"/>
          </a:xfrm>
          <a:prstGeom prst="bentConnector3">
            <a:avLst>
              <a:gd name="adj1" fmla="val -18000009"/>
            </a:avLst>
          </a:prstGeom>
          <a:noFill/>
          <a:ln w="38100">
            <a:solidFill>
              <a:schemeClr val="tx1"/>
            </a:solidFill>
            <a:miter lim="800000"/>
            <a:headEnd type="triangle" w="med" len="med"/>
            <a:tailEnd type="triangle" w="med" len="med"/>
          </a:ln>
        </p:spPr>
      </p:cxnSp>
      <p:sp>
        <p:nvSpPr>
          <p:cNvPr id="25" name="Line 50">
            <a:extLst>
              <a:ext uri="{FF2B5EF4-FFF2-40B4-BE49-F238E27FC236}">
                <a16:creationId xmlns:a16="http://schemas.microsoft.com/office/drawing/2014/main" id="{D449EC10-4A94-5040-6651-774E66895411}"/>
              </a:ext>
            </a:extLst>
          </p:cNvPr>
          <p:cNvSpPr>
            <a:spLocks noChangeShapeType="1"/>
          </p:cNvSpPr>
          <p:nvPr/>
        </p:nvSpPr>
        <p:spPr bwMode="auto">
          <a:xfrm>
            <a:off x="9901955" y="3926643"/>
            <a:ext cx="0" cy="533400"/>
          </a:xfrm>
          <a:prstGeom prst="line">
            <a:avLst/>
          </a:prstGeom>
          <a:noFill/>
          <a:ln w="38100">
            <a:solidFill>
              <a:schemeClr val="tx1"/>
            </a:solidFill>
            <a:round/>
            <a:headEnd type="triangle" w="med" len="med"/>
            <a:tailEnd type="triangle" w="med" len="med"/>
          </a:ln>
        </p:spPr>
        <p:txBody>
          <a:bodyPr wrap="none" anchor="ctr"/>
          <a:lstStyle/>
          <a:p>
            <a:endParaRPr lang="en-GB" sz="1800">
              <a:latin typeface="Optima" panose="02000503060000020004"/>
            </a:endParaRPr>
          </a:p>
        </p:txBody>
      </p:sp>
      <p:sp>
        <p:nvSpPr>
          <p:cNvPr id="26" name="Rectangle 56">
            <a:extLst>
              <a:ext uri="{FF2B5EF4-FFF2-40B4-BE49-F238E27FC236}">
                <a16:creationId xmlns:a16="http://schemas.microsoft.com/office/drawing/2014/main" id="{9601E4CE-01B9-E90F-C414-6CCE28E45B5B}"/>
              </a:ext>
            </a:extLst>
          </p:cNvPr>
          <p:cNvSpPr>
            <a:spLocks noGrp="1" noChangeArrowheads="1"/>
          </p:cNvSpPr>
          <p:nvPr>
            <p:ph type="title"/>
          </p:nvPr>
        </p:nvSpPr>
        <p:spPr>
          <a:xfrm>
            <a:off x="315083" y="90677"/>
            <a:ext cx="11523349" cy="792164"/>
          </a:xfrm>
        </p:spPr>
        <p:txBody>
          <a:bodyPr>
            <a:noAutofit/>
          </a:bodyPr>
          <a:lstStyle/>
          <a:p>
            <a:pPr defTabSz="718185">
              <a:spcBef>
                <a:spcPts val="0"/>
              </a:spcBef>
              <a:defRPr/>
            </a:pPr>
            <a:r>
              <a:rPr lang="en-US" sz="2400" b="1">
                <a:latin typeface="Optima" panose="02000503060000020004"/>
                <a:cs typeface="Arial Narrow" panose="020B0606020202030204" pitchFamily="34" charset="0"/>
              </a:rPr>
              <a:t>Financial Assets (Fixed)</a:t>
            </a:r>
            <a:br>
              <a:rPr lang="en-US" sz="2665">
                <a:latin typeface="Optima" panose="02000503060000020004"/>
                <a:cs typeface="Arial Narrow" panose="020B0606020202030204" pitchFamily="34" charset="0"/>
              </a:rPr>
            </a:br>
            <a:r>
              <a:rPr lang="en-US" sz="1865">
                <a:latin typeface="Optima" panose="02000503060000020004"/>
                <a:cs typeface="Arial Narrow" panose="020B0606020202030204" pitchFamily="34" charset="0"/>
              </a:rPr>
              <a:t>Verification, Data Collection, Condition Assessment</a:t>
            </a:r>
          </a:p>
        </p:txBody>
      </p:sp>
      <p:sp>
        <p:nvSpPr>
          <p:cNvPr id="27" name="Text Box 18">
            <a:extLst>
              <a:ext uri="{FF2B5EF4-FFF2-40B4-BE49-F238E27FC236}">
                <a16:creationId xmlns:a16="http://schemas.microsoft.com/office/drawing/2014/main" id="{D8834EBE-C18E-03E2-5161-F587EE09AE69}"/>
              </a:ext>
            </a:extLst>
          </p:cNvPr>
          <p:cNvSpPr txBox="1">
            <a:spLocks noChangeArrowheads="1"/>
          </p:cNvSpPr>
          <p:nvPr/>
        </p:nvSpPr>
        <p:spPr bwMode="auto">
          <a:xfrm>
            <a:off x="891720" y="5541073"/>
            <a:ext cx="1269385" cy="523220"/>
          </a:xfrm>
          <a:prstGeom prst="rect">
            <a:avLst/>
          </a:prstGeom>
          <a:noFill/>
          <a:ln w="9525">
            <a:noFill/>
            <a:miter lim="800000"/>
            <a:headEnd type="none" w="sm" len="sm"/>
            <a:tailEnd type="none" w="sm" len="sm"/>
          </a:ln>
        </p:spPr>
        <p:txBody>
          <a:bodyPr wrap="none">
            <a:spAutoFit/>
          </a:bodyPr>
          <a:lstStyle/>
          <a:p>
            <a:pPr algn="ctr">
              <a:defRPr/>
            </a:pPr>
            <a:r>
              <a:rPr lang="en-GB" sz="1400">
                <a:solidFill>
                  <a:srgbClr val="10479B"/>
                </a:solidFill>
                <a:latin typeface="Optima"/>
                <a:cs typeface="Arial Narrow" panose="020B0606020202030204" pitchFamily="34" charset="0"/>
              </a:rPr>
              <a:t>Flexible fixed</a:t>
            </a:r>
          </a:p>
          <a:p>
            <a:pPr algn="ctr">
              <a:defRPr/>
            </a:pPr>
            <a:r>
              <a:rPr lang="en-GB" sz="1400">
                <a:solidFill>
                  <a:srgbClr val="10479B"/>
                </a:solidFill>
                <a:latin typeface="Optima"/>
                <a:cs typeface="Arial Narrow" panose="020B0606020202030204" pitchFamily="34" charset="0"/>
              </a:rPr>
              <a:t>asset structure</a:t>
            </a:r>
          </a:p>
        </p:txBody>
      </p:sp>
      <p:cxnSp>
        <p:nvCxnSpPr>
          <p:cNvPr id="28" name="AutoShape 9">
            <a:extLst>
              <a:ext uri="{FF2B5EF4-FFF2-40B4-BE49-F238E27FC236}">
                <a16:creationId xmlns:a16="http://schemas.microsoft.com/office/drawing/2014/main" id="{3D59B4FD-D0AD-8AFF-69A8-8E7C3BFB240F}"/>
              </a:ext>
            </a:extLst>
          </p:cNvPr>
          <p:cNvCxnSpPr>
            <a:cxnSpLocks noChangeShapeType="1"/>
            <a:stCxn id="14" idx="2"/>
            <a:endCxn id="11" idx="1"/>
          </p:cNvCxnSpPr>
          <p:nvPr/>
        </p:nvCxnSpPr>
        <p:spPr bwMode="auto">
          <a:xfrm rot="16200000" flipH="1">
            <a:off x="7519712" y="2264604"/>
            <a:ext cx="843421" cy="1867881"/>
          </a:xfrm>
          <a:prstGeom prst="bentConnector2">
            <a:avLst/>
          </a:prstGeom>
          <a:noFill/>
          <a:ln w="38100">
            <a:solidFill>
              <a:schemeClr val="tx1"/>
            </a:solidFill>
            <a:miter lim="800000"/>
            <a:headEnd type="triangle" w="med" len="med"/>
            <a:tailEnd type="triangle" w="med" len="med"/>
          </a:ln>
        </p:spPr>
      </p:cxnSp>
      <p:cxnSp>
        <p:nvCxnSpPr>
          <p:cNvPr id="29" name="AutoShape 9">
            <a:extLst>
              <a:ext uri="{FF2B5EF4-FFF2-40B4-BE49-F238E27FC236}">
                <a16:creationId xmlns:a16="http://schemas.microsoft.com/office/drawing/2014/main" id="{00EDE99B-3B09-DEFD-9557-ABAEE26A0DBB}"/>
              </a:ext>
            </a:extLst>
          </p:cNvPr>
          <p:cNvCxnSpPr>
            <a:cxnSpLocks noChangeShapeType="1"/>
            <a:stCxn id="14" idx="0"/>
          </p:cNvCxnSpPr>
          <p:nvPr/>
        </p:nvCxnSpPr>
        <p:spPr bwMode="auto">
          <a:xfrm rot="5400000" flipH="1" flipV="1">
            <a:off x="7456901" y="748772"/>
            <a:ext cx="969043" cy="1867880"/>
          </a:xfrm>
          <a:prstGeom prst="bentConnector2">
            <a:avLst/>
          </a:prstGeom>
          <a:noFill/>
          <a:ln w="38100">
            <a:solidFill>
              <a:schemeClr val="tx1"/>
            </a:solidFill>
            <a:miter lim="800000"/>
            <a:headEnd type="triangle" w="med" len="med"/>
            <a:tailEnd type="triangle" w="med" len="med"/>
          </a:ln>
        </p:spPr>
      </p:cxnSp>
      <p:sp>
        <p:nvSpPr>
          <p:cNvPr id="30" name="Rectangle 11">
            <a:extLst>
              <a:ext uri="{FF2B5EF4-FFF2-40B4-BE49-F238E27FC236}">
                <a16:creationId xmlns:a16="http://schemas.microsoft.com/office/drawing/2014/main" id="{64ECEBDF-EC99-1F43-7FAC-9D440551B0A7}"/>
              </a:ext>
            </a:extLst>
          </p:cNvPr>
          <p:cNvSpPr>
            <a:spLocks noChangeArrowheads="1"/>
          </p:cNvSpPr>
          <p:nvPr/>
        </p:nvSpPr>
        <p:spPr bwMode="auto">
          <a:xfrm>
            <a:off x="2631207" y="2918069"/>
            <a:ext cx="607836" cy="365739"/>
          </a:xfrm>
          <a:prstGeom prst="roundRect">
            <a:avLst>
              <a:gd name="adj" fmla="val 16667"/>
            </a:avLst>
          </a:prstGeom>
          <a:solidFill>
            <a:schemeClr val="accent5">
              <a:lumMod val="75000"/>
            </a:schemeClr>
          </a:solidFill>
          <a:ln w="9525">
            <a:solidFill>
              <a:srgbClr val="006666"/>
            </a:solidFill>
            <a:miter lim="800000"/>
            <a:headEnd type="none" w="sm" len="sm"/>
            <a:tailEnd type="none" w="sm" len="sm"/>
          </a:ln>
        </p:spPr>
        <p:txBody>
          <a:bodyPr wrap="none" anchor="ctr"/>
          <a:lstStyle/>
          <a:p>
            <a:pPr algn="ctr"/>
            <a:r>
              <a:rPr lang="en-GB" sz="1800" b="1">
                <a:solidFill>
                  <a:schemeClr val="bg1"/>
                </a:solidFill>
                <a:latin typeface="Optima" panose="02000503060000020004"/>
                <a:cs typeface="Arial Narrow" panose="020B0606020202030204" pitchFamily="34" charset="0"/>
              </a:rPr>
              <a:t>L</a:t>
            </a:r>
          </a:p>
        </p:txBody>
      </p:sp>
      <p:sp>
        <p:nvSpPr>
          <p:cNvPr id="31" name="Rectangle 12">
            <a:extLst>
              <a:ext uri="{FF2B5EF4-FFF2-40B4-BE49-F238E27FC236}">
                <a16:creationId xmlns:a16="http://schemas.microsoft.com/office/drawing/2014/main" id="{859AE9E0-74D1-31AB-4CBB-BD58B3824EBD}"/>
              </a:ext>
            </a:extLst>
          </p:cNvPr>
          <p:cNvSpPr>
            <a:spLocks noChangeArrowheads="1"/>
          </p:cNvSpPr>
          <p:nvPr/>
        </p:nvSpPr>
        <p:spPr bwMode="auto">
          <a:xfrm>
            <a:off x="3415687" y="3630238"/>
            <a:ext cx="689317" cy="430809"/>
          </a:xfrm>
          <a:prstGeom prst="roundRect">
            <a:avLst>
              <a:gd name="adj" fmla="val 16667"/>
            </a:avLst>
          </a:prstGeom>
          <a:solidFill>
            <a:schemeClr val="accent5">
              <a:lumMod val="60000"/>
              <a:lumOff val="40000"/>
            </a:schemeClr>
          </a:solidFill>
          <a:ln w="9525">
            <a:solidFill>
              <a:srgbClr val="006666"/>
            </a:solidFill>
            <a:miter lim="800000"/>
            <a:headEnd type="none" w="sm" len="sm"/>
            <a:tailEnd type="none" w="sm" len="sm"/>
          </a:ln>
        </p:spPr>
        <p:txBody>
          <a:bodyPr wrap="none" anchor="ctr"/>
          <a:lstStyle/>
          <a:p>
            <a:pPr algn="ctr"/>
            <a:r>
              <a:rPr lang="en-GB" sz="1600" b="1">
                <a:solidFill>
                  <a:schemeClr val="bg1"/>
                </a:solidFill>
                <a:latin typeface="Optima" panose="02000503060000020004"/>
                <a:cs typeface="Arial Narrow" panose="020B0606020202030204" pitchFamily="34" charset="0"/>
              </a:rPr>
              <a:t>L1</a:t>
            </a:r>
          </a:p>
        </p:txBody>
      </p:sp>
      <p:sp>
        <p:nvSpPr>
          <p:cNvPr id="32" name="Rectangle 13">
            <a:extLst>
              <a:ext uri="{FF2B5EF4-FFF2-40B4-BE49-F238E27FC236}">
                <a16:creationId xmlns:a16="http://schemas.microsoft.com/office/drawing/2014/main" id="{AA8C8709-578E-6F0D-F634-761B77A1DD84}"/>
              </a:ext>
            </a:extLst>
          </p:cNvPr>
          <p:cNvSpPr>
            <a:spLocks noChangeArrowheads="1"/>
          </p:cNvSpPr>
          <p:nvPr/>
        </p:nvSpPr>
        <p:spPr bwMode="auto">
          <a:xfrm>
            <a:off x="3415687" y="4316038"/>
            <a:ext cx="689317" cy="430809"/>
          </a:xfrm>
          <a:prstGeom prst="roundRect">
            <a:avLst>
              <a:gd name="adj" fmla="val 16667"/>
            </a:avLst>
          </a:prstGeom>
          <a:solidFill>
            <a:schemeClr val="accent5">
              <a:lumMod val="60000"/>
              <a:lumOff val="40000"/>
            </a:schemeClr>
          </a:solidFill>
          <a:ln w="9525">
            <a:solidFill>
              <a:srgbClr val="006666"/>
            </a:solidFill>
            <a:miter lim="800000"/>
            <a:headEnd type="none" w="sm" len="sm"/>
            <a:tailEnd type="none" w="sm" len="sm"/>
          </a:ln>
        </p:spPr>
        <p:txBody>
          <a:bodyPr wrap="none" anchor="ctr"/>
          <a:lstStyle/>
          <a:p>
            <a:pPr algn="ctr"/>
            <a:r>
              <a:rPr lang="en-GB" sz="1600" b="1">
                <a:solidFill>
                  <a:schemeClr val="bg1"/>
                </a:solidFill>
                <a:latin typeface="Optima" panose="02000503060000020004"/>
                <a:cs typeface="Arial Narrow" panose="020B0606020202030204" pitchFamily="34" charset="0"/>
              </a:rPr>
              <a:t>L2</a:t>
            </a:r>
          </a:p>
        </p:txBody>
      </p:sp>
      <p:sp>
        <p:nvSpPr>
          <p:cNvPr id="33" name="Rectangle 14">
            <a:extLst>
              <a:ext uri="{FF2B5EF4-FFF2-40B4-BE49-F238E27FC236}">
                <a16:creationId xmlns:a16="http://schemas.microsoft.com/office/drawing/2014/main" id="{26B6AF40-CF66-82F3-E359-8FBF6742FE9C}"/>
              </a:ext>
            </a:extLst>
          </p:cNvPr>
          <p:cNvSpPr>
            <a:spLocks noChangeArrowheads="1"/>
          </p:cNvSpPr>
          <p:nvPr/>
        </p:nvSpPr>
        <p:spPr bwMode="auto">
          <a:xfrm>
            <a:off x="3415687" y="5001838"/>
            <a:ext cx="689317" cy="430809"/>
          </a:xfrm>
          <a:prstGeom prst="roundRect">
            <a:avLst>
              <a:gd name="adj" fmla="val 16667"/>
            </a:avLst>
          </a:prstGeom>
          <a:solidFill>
            <a:schemeClr val="accent5">
              <a:lumMod val="60000"/>
              <a:lumOff val="40000"/>
            </a:schemeClr>
          </a:solidFill>
          <a:ln w="9525">
            <a:solidFill>
              <a:srgbClr val="006666"/>
            </a:solidFill>
            <a:miter lim="800000"/>
            <a:headEnd type="none" w="sm" len="sm"/>
            <a:tailEnd type="none" w="sm" len="sm"/>
          </a:ln>
        </p:spPr>
        <p:txBody>
          <a:bodyPr wrap="none" anchor="ctr"/>
          <a:lstStyle/>
          <a:p>
            <a:pPr algn="ctr"/>
            <a:r>
              <a:rPr lang="en-GB" sz="1600" b="1">
                <a:solidFill>
                  <a:schemeClr val="bg1"/>
                </a:solidFill>
                <a:latin typeface="Optima" panose="02000503060000020004"/>
                <a:cs typeface="Arial Narrow" panose="020B0606020202030204" pitchFamily="34" charset="0"/>
              </a:rPr>
              <a:t>L3</a:t>
            </a:r>
          </a:p>
        </p:txBody>
      </p:sp>
      <p:cxnSp>
        <p:nvCxnSpPr>
          <p:cNvPr id="34" name="AutoShape 15">
            <a:extLst>
              <a:ext uri="{FF2B5EF4-FFF2-40B4-BE49-F238E27FC236}">
                <a16:creationId xmlns:a16="http://schemas.microsoft.com/office/drawing/2014/main" id="{3BB8CB2B-42DE-84EA-3580-194D22938560}"/>
              </a:ext>
            </a:extLst>
          </p:cNvPr>
          <p:cNvCxnSpPr>
            <a:cxnSpLocks noChangeShapeType="1"/>
          </p:cNvCxnSpPr>
          <p:nvPr/>
        </p:nvCxnSpPr>
        <p:spPr bwMode="auto">
          <a:xfrm rot="16200000" flipH="1">
            <a:off x="2871619" y="3321907"/>
            <a:ext cx="533400" cy="457200"/>
          </a:xfrm>
          <a:prstGeom prst="bentConnector2">
            <a:avLst/>
          </a:prstGeom>
          <a:noFill/>
          <a:ln w="38100">
            <a:solidFill>
              <a:srgbClr val="006666"/>
            </a:solidFill>
            <a:miter lim="800000"/>
            <a:headEnd type="none" w="sm" len="sm"/>
            <a:tailEnd type="none" w="sm" len="sm"/>
          </a:ln>
        </p:spPr>
      </p:cxnSp>
      <p:cxnSp>
        <p:nvCxnSpPr>
          <p:cNvPr id="35" name="AutoShape 16">
            <a:extLst>
              <a:ext uri="{FF2B5EF4-FFF2-40B4-BE49-F238E27FC236}">
                <a16:creationId xmlns:a16="http://schemas.microsoft.com/office/drawing/2014/main" id="{45F1E31D-1EDE-D73C-1065-4C321DED0953}"/>
              </a:ext>
            </a:extLst>
          </p:cNvPr>
          <p:cNvCxnSpPr>
            <a:cxnSpLocks noChangeShapeType="1"/>
          </p:cNvCxnSpPr>
          <p:nvPr/>
        </p:nvCxnSpPr>
        <p:spPr bwMode="auto">
          <a:xfrm rot="16200000" flipH="1">
            <a:off x="2528719" y="3664807"/>
            <a:ext cx="1219200" cy="457200"/>
          </a:xfrm>
          <a:prstGeom prst="bentConnector2">
            <a:avLst/>
          </a:prstGeom>
          <a:noFill/>
          <a:ln w="38100">
            <a:solidFill>
              <a:srgbClr val="006666"/>
            </a:solidFill>
            <a:miter lim="800000"/>
            <a:headEnd type="none" w="sm" len="sm"/>
            <a:tailEnd type="none" w="sm" len="sm"/>
          </a:ln>
        </p:spPr>
      </p:cxnSp>
      <p:cxnSp>
        <p:nvCxnSpPr>
          <p:cNvPr id="36" name="AutoShape 17">
            <a:extLst>
              <a:ext uri="{FF2B5EF4-FFF2-40B4-BE49-F238E27FC236}">
                <a16:creationId xmlns:a16="http://schemas.microsoft.com/office/drawing/2014/main" id="{1835CEC7-77F1-D437-5266-EB96663EBA08}"/>
              </a:ext>
            </a:extLst>
          </p:cNvPr>
          <p:cNvCxnSpPr>
            <a:cxnSpLocks noChangeShapeType="1"/>
          </p:cNvCxnSpPr>
          <p:nvPr/>
        </p:nvCxnSpPr>
        <p:spPr bwMode="auto">
          <a:xfrm rot="16200000" flipH="1">
            <a:off x="2185819" y="4007707"/>
            <a:ext cx="1905000" cy="457200"/>
          </a:xfrm>
          <a:prstGeom prst="bentConnector2">
            <a:avLst/>
          </a:prstGeom>
          <a:noFill/>
          <a:ln w="38100">
            <a:solidFill>
              <a:srgbClr val="006666"/>
            </a:solidFill>
            <a:miter lim="800000"/>
            <a:headEnd type="none" w="sm" len="sm"/>
            <a:tailEnd type="none" w="sm" len="sm"/>
          </a:ln>
        </p:spPr>
      </p:cxnSp>
      <p:sp>
        <p:nvSpPr>
          <p:cNvPr id="37" name="Text Box 18">
            <a:extLst>
              <a:ext uri="{FF2B5EF4-FFF2-40B4-BE49-F238E27FC236}">
                <a16:creationId xmlns:a16="http://schemas.microsoft.com/office/drawing/2014/main" id="{2A65DCD0-BD1D-6792-EDB0-8FAAC893968B}"/>
              </a:ext>
            </a:extLst>
          </p:cNvPr>
          <p:cNvSpPr txBox="1">
            <a:spLocks noChangeArrowheads="1"/>
          </p:cNvSpPr>
          <p:nvPr/>
        </p:nvSpPr>
        <p:spPr bwMode="auto">
          <a:xfrm>
            <a:off x="2535892" y="2333534"/>
            <a:ext cx="907684" cy="338554"/>
          </a:xfrm>
          <a:prstGeom prst="rect">
            <a:avLst/>
          </a:prstGeom>
          <a:noFill/>
          <a:ln w="9525">
            <a:noFill/>
            <a:miter lim="800000"/>
            <a:headEnd type="none" w="sm" len="sm"/>
            <a:tailEnd type="none" w="sm" len="sm"/>
          </a:ln>
        </p:spPr>
        <p:txBody>
          <a:bodyPr wrap="none">
            <a:spAutoFit/>
          </a:bodyPr>
          <a:lstStyle/>
          <a:p>
            <a:pPr algn="ctr">
              <a:defRPr/>
            </a:pPr>
            <a:r>
              <a:rPr lang="en-GB" sz="1600" b="1">
                <a:solidFill>
                  <a:schemeClr val="bg1"/>
                </a:solidFill>
                <a:latin typeface="Optima" panose="02000503060000020004"/>
                <a:cs typeface="Arial Narrow" panose="020B0606020202030204" pitchFamily="34" charset="0"/>
              </a:rPr>
              <a:t>Location</a:t>
            </a:r>
          </a:p>
        </p:txBody>
      </p:sp>
      <p:sp>
        <p:nvSpPr>
          <p:cNvPr id="38" name="Text Box 18">
            <a:extLst>
              <a:ext uri="{FF2B5EF4-FFF2-40B4-BE49-F238E27FC236}">
                <a16:creationId xmlns:a16="http://schemas.microsoft.com/office/drawing/2014/main" id="{32B9FCF7-56FE-6D12-D426-337AC9100A06}"/>
              </a:ext>
            </a:extLst>
          </p:cNvPr>
          <p:cNvSpPr txBox="1">
            <a:spLocks noChangeArrowheads="1"/>
          </p:cNvSpPr>
          <p:nvPr/>
        </p:nvSpPr>
        <p:spPr bwMode="auto">
          <a:xfrm>
            <a:off x="2774648" y="5542111"/>
            <a:ext cx="1401922" cy="523220"/>
          </a:xfrm>
          <a:prstGeom prst="rect">
            <a:avLst/>
          </a:prstGeom>
          <a:noFill/>
          <a:ln w="9525">
            <a:noFill/>
            <a:miter lim="800000"/>
            <a:headEnd type="none" w="sm" len="sm"/>
            <a:tailEnd type="none" w="sm" len="sm"/>
          </a:ln>
        </p:spPr>
        <p:txBody>
          <a:bodyPr wrap="none">
            <a:spAutoFit/>
          </a:bodyPr>
          <a:lstStyle/>
          <a:p>
            <a:pPr algn="ctr">
              <a:defRPr/>
            </a:pPr>
            <a:r>
              <a:rPr lang="en-GB" sz="1400">
                <a:solidFill>
                  <a:srgbClr val="10479B"/>
                </a:solidFill>
                <a:latin typeface="Optima"/>
                <a:cs typeface="Arial Narrow" panose="020B0606020202030204" pitchFamily="34" charset="0"/>
              </a:rPr>
              <a:t>Flexible Location</a:t>
            </a:r>
          </a:p>
          <a:p>
            <a:pPr algn="ctr">
              <a:defRPr/>
            </a:pPr>
            <a:r>
              <a:rPr lang="en-GB" sz="1400">
                <a:solidFill>
                  <a:srgbClr val="10479B"/>
                </a:solidFill>
                <a:latin typeface="Optima"/>
                <a:cs typeface="Arial Narrow" panose="020B0606020202030204" pitchFamily="34" charset="0"/>
              </a:rPr>
              <a:t>structure</a:t>
            </a:r>
          </a:p>
        </p:txBody>
      </p:sp>
      <p:sp>
        <p:nvSpPr>
          <p:cNvPr id="39" name="Rectangle 11">
            <a:extLst>
              <a:ext uri="{FF2B5EF4-FFF2-40B4-BE49-F238E27FC236}">
                <a16:creationId xmlns:a16="http://schemas.microsoft.com/office/drawing/2014/main" id="{C7D0D048-70E2-807D-D92B-04BA5EE41925}"/>
              </a:ext>
            </a:extLst>
          </p:cNvPr>
          <p:cNvSpPr>
            <a:spLocks noChangeArrowheads="1"/>
          </p:cNvSpPr>
          <p:nvPr/>
        </p:nvSpPr>
        <p:spPr bwMode="auto">
          <a:xfrm>
            <a:off x="4502195" y="2903427"/>
            <a:ext cx="607836" cy="365739"/>
          </a:xfrm>
          <a:prstGeom prst="roundRect">
            <a:avLst>
              <a:gd name="adj" fmla="val 16667"/>
            </a:avLst>
          </a:prstGeom>
          <a:solidFill>
            <a:schemeClr val="accent5">
              <a:lumMod val="75000"/>
            </a:schemeClr>
          </a:solidFill>
          <a:ln w="9525">
            <a:solidFill>
              <a:srgbClr val="006666"/>
            </a:solidFill>
            <a:miter lim="800000"/>
            <a:headEnd type="none" w="sm" len="sm"/>
            <a:tailEnd type="none" w="sm" len="sm"/>
          </a:ln>
        </p:spPr>
        <p:txBody>
          <a:bodyPr wrap="none" anchor="ctr"/>
          <a:lstStyle/>
          <a:p>
            <a:pPr algn="ctr"/>
            <a:r>
              <a:rPr lang="en-GB" sz="1800" b="1">
                <a:solidFill>
                  <a:schemeClr val="bg1"/>
                </a:solidFill>
                <a:latin typeface="Optima" panose="02000503060000020004"/>
                <a:cs typeface="Arial Narrow" panose="020B0606020202030204" pitchFamily="34" charset="0"/>
              </a:rPr>
              <a:t>G</a:t>
            </a:r>
          </a:p>
        </p:txBody>
      </p:sp>
      <p:sp>
        <p:nvSpPr>
          <p:cNvPr id="40" name="Rectangle 12">
            <a:extLst>
              <a:ext uri="{FF2B5EF4-FFF2-40B4-BE49-F238E27FC236}">
                <a16:creationId xmlns:a16="http://schemas.microsoft.com/office/drawing/2014/main" id="{A84C52B8-20FE-6AF5-39D3-E21A4DB9AC46}"/>
              </a:ext>
            </a:extLst>
          </p:cNvPr>
          <p:cNvSpPr>
            <a:spLocks noChangeArrowheads="1"/>
          </p:cNvSpPr>
          <p:nvPr/>
        </p:nvSpPr>
        <p:spPr bwMode="auto">
          <a:xfrm>
            <a:off x="5286675" y="3615596"/>
            <a:ext cx="689317" cy="430809"/>
          </a:xfrm>
          <a:prstGeom prst="roundRect">
            <a:avLst>
              <a:gd name="adj" fmla="val 16667"/>
            </a:avLst>
          </a:prstGeom>
          <a:solidFill>
            <a:schemeClr val="accent5">
              <a:lumMod val="60000"/>
              <a:lumOff val="40000"/>
            </a:schemeClr>
          </a:solidFill>
          <a:ln w="9525">
            <a:solidFill>
              <a:srgbClr val="006666"/>
            </a:solidFill>
            <a:miter lim="800000"/>
            <a:headEnd type="none" w="sm" len="sm"/>
            <a:tailEnd type="none" w="sm" len="sm"/>
          </a:ln>
        </p:spPr>
        <p:txBody>
          <a:bodyPr wrap="none" anchor="ctr"/>
          <a:lstStyle/>
          <a:p>
            <a:pPr algn="ctr"/>
            <a:r>
              <a:rPr lang="en-GB" sz="1600" b="1">
                <a:solidFill>
                  <a:schemeClr val="bg1"/>
                </a:solidFill>
                <a:latin typeface="Optima" panose="02000503060000020004"/>
                <a:cs typeface="Arial Narrow" panose="020B0606020202030204" pitchFamily="34" charset="0"/>
              </a:rPr>
              <a:t>G1</a:t>
            </a:r>
          </a:p>
        </p:txBody>
      </p:sp>
      <p:sp>
        <p:nvSpPr>
          <p:cNvPr id="41" name="Rectangle 13">
            <a:extLst>
              <a:ext uri="{FF2B5EF4-FFF2-40B4-BE49-F238E27FC236}">
                <a16:creationId xmlns:a16="http://schemas.microsoft.com/office/drawing/2014/main" id="{05BD9A61-CE4E-1B5A-5937-D9AF00700F65}"/>
              </a:ext>
            </a:extLst>
          </p:cNvPr>
          <p:cNvSpPr>
            <a:spLocks noChangeArrowheads="1"/>
          </p:cNvSpPr>
          <p:nvPr/>
        </p:nvSpPr>
        <p:spPr bwMode="auto">
          <a:xfrm>
            <a:off x="5286675" y="4301396"/>
            <a:ext cx="689317" cy="430809"/>
          </a:xfrm>
          <a:prstGeom prst="roundRect">
            <a:avLst>
              <a:gd name="adj" fmla="val 16667"/>
            </a:avLst>
          </a:prstGeom>
          <a:solidFill>
            <a:schemeClr val="accent5">
              <a:lumMod val="60000"/>
              <a:lumOff val="40000"/>
            </a:schemeClr>
          </a:solidFill>
          <a:ln w="9525">
            <a:solidFill>
              <a:srgbClr val="006666"/>
            </a:solidFill>
            <a:miter lim="800000"/>
            <a:headEnd type="none" w="sm" len="sm"/>
            <a:tailEnd type="none" w="sm" len="sm"/>
          </a:ln>
        </p:spPr>
        <p:txBody>
          <a:bodyPr wrap="none" anchor="ctr"/>
          <a:lstStyle/>
          <a:p>
            <a:pPr algn="ctr"/>
            <a:r>
              <a:rPr lang="en-GB" sz="1600" b="1">
                <a:solidFill>
                  <a:schemeClr val="bg1"/>
                </a:solidFill>
                <a:latin typeface="Optima" panose="02000503060000020004"/>
                <a:cs typeface="Arial Narrow" panose="020B0606020202030204" pitchFamily="34" charset="0"/>
              </a:rPr>
              <a:t>G2</a:t>
            </a:r>
          </a:p>
        </p:txBody>
      </p:sp>
      <p:sp>
        <p:nvSpPr>
          <p:cNvPr id="42" name="Rectangle 14">
            <a:extLst>
              <a:ext uri="{FF2B5EF4-FFF2-40B4-BE49-F238E27FC236}">
                <a16:creationId xmlns:a16="http://schemas.microsoft.com/office/drawing/2014/main" id="{0A6DC57F-8ECA-B951-4563-000C6D6C47E9}"/>
              </a:ext>
            </a:extLst>
          </p:cNvPr>
          <p:cNvSpPr>
            <a:spLocks noChangeArrowheads="1"/>
          </p:cNvSpPr>
          <p:nvPr/>
        </p:nvSpPr>
        <p:spPr bwMode="auto">
          <a:xfrm>
            <a:off x="5286675" y="4987196"/>
            <a:ext cx="689317" cy="430809"/>
          </a:xfrm>
          <a:prstGeom prst="roundRect">
            <a:avLst>
              <a:gd name="adj" fmla="val 16667"/>
            </a:avLst>
          </a:prstGeom>
          <a:solidFill>
            <a:schemeClr val="accent5">
              <a:lumMod val="60000"/>
              <a:lumOff val="40000"/>
            </a:schemeClr>
          </a:solidFill>
          <a:ln w="9525">
            <a:solidFill>
              <a:srgbClr val="006666"/>
            </a:solidFill>
            <a:miter lim="800000"/>
            <a:headEnd type="none" w="sm" len="sm"/>
            <a:tailEnd type="none" w="sm" len="sm"/>
          </a:ln>
        </p:spPr>
        <p:txBody>
          <a:bodyPr wrap="none" anchor="ctr"/>
          <a:lstStyle/>
          <a:p>
            <a:pPr algn="ctr"/>
            <a:r>
              <a:rPr lang="en-GB" sz="1600" b="1">
                <a:solidFill>
                  <a:schemeClr val="bg1"/>
                </a:solidFill>
                <a:latin typeface="Optima" panose="02000503060000020004"/>
                <a:cs typeface="Arial Narrow" panose="020B0606020202030204" pitchFamily="34" charset="0"/>
              </a:rPr>
              <a:t>G3</a:t>
            </a:r>
          </a:p>
        </p:txBody>
      </p:sp>
      <p:cxnSp>
        <p:nvCxnSpPr>
          <p:cNvPr id="43" name="AutoShape 15">
            <a:extLst>
              <a:ext uri="{FF2B5EF4-FFF2-40B4-BE49-F238E27FC236}">
                <a16:creationId xmlns:a16="http://schemas.microsoft.com/office/drawing/2014/main" id="{6C6BEE79-561F-BD94-8246-2B56EE0FFF77}"/>
              </a:ext>
            </a:extLst>
          </p:cNvPr>
          <p:cNvCxnSpPr>
            <a:cxnSpLocks noChangeShapeType="1"/>
          </p:cNvCxnSpPr>
          <p:nvPr/>
        </p:nvCxnSpPr>
        <p:spPr bwMode="auto">
          <a:xfrm rot="16200000" flipH="1">
            <a:off x="4742607" y="3307264"/>
            <a:ext cx="533400" cy="457200"/>
          </a:xfrm>
          <a:prstGeom prst="bentConnector2">
            <a:avLst/>
          </a:prstGeom>
          <a:noFill/>
          <a:ln w="38100">
            <a:solidFill>
              <a:srgbClr val="006666"/>
            </a:solidFill>
            <a:miter lim="800000"/>
            <a:headEnd type="none" w="sm" len="sm"/>
            <a:tailEnd type="none" w="sm" len="sm"/>
          </a:ln>
        </p:spPr>
      </p:cxnSp>
      <p:cxnSp>
        <p:nvCxnSpPr>
          <p:cNvPr id="44" name="AutoShape 16">
            <a:extLst>
              <a:ext uri="{FF2B5EF4-FFF2-40B4-BE49-F238E27FC236}">
                <a16:creationId xmlns:a16="http://schemas.microsoft.com/office/drawing/2014/main" id="{556C72E8-9DDA-4824-E411-56EA1A5100F1}"/>
              </a:ext>
            </a:extLst>
          </p:cNvPr>
          <p:cNvCxnSpPr>
            <a:cxnSpLocks noChangeShapeType="1"/>
          </p:cNvCxnSpPr>
          <p:nvPr/>
        </p:nvCxnSpPr>
        <p:spPr bwMode="auto">
          <a:xfrm rot="16200000" flipH="1">
            <a:off x="4399707" y="3650164"/>
            <a:ext cx="1219200" cy="457200"/>
          </a:xfrm>
          <a:prstGeom prst="bentConnector2">
            <a:avLst/>
          </a:prstGeom>
          <a:noFill/>
          <a:ln w="38100">
            <a:solidFill>
              <a:srgbClr val="006666"/>
            </a:solidFill>
            <a:miter lim="800000"/>
            <a:headEnd type="none" w="sm" len="sm"/>
            <a:tailEnd type="none" w="sm" len="sm"/>
          </a:ln>
        </p:spPr>
      </p:cxnSp>
      <p:cxnSp>
        <p:nvCxnSpPr>
          <p:cNvPr id="45" name="AutoShape 17">
            <a:extLst>
              <a:ext uri="{FF2B5EF4-FFF2-40B4-BE49-F238E27FC236}">
                <a16:creationId xmlns:a16="http://schemas.microsoft.com/office/drawing/2014/main" id="{F559D7BF-BCAB-B97B-87CF-CB5F4C3EA08C}"/>
              </a:ext>
            </a:extLst>
          </p:cNvPr>
          <p:cNvCxnSpPr>
            <a:cxnSpLocks noChangeShapeType="1"/>
          </p:cNvCxnSpPr>
          <p:nvPr/>
        </p:nvCxnSpPr>
        <p:spPr bwMode="auto">
          <a:xfrm rot="16200000" flipH="1">
            <a:off x="4056807" y="3993064"/>
            <a:ext cx="1905000" cy="457200"/>
          </a:xfrm>
          <a:prstGeom prst="bentConnector2">
            <a:avLst/>
          </a:prstGeom>
          <a:noFill/>
          <a:ln w="38100">
            <a:solidFill>
              <a:srgbClr val="006666"/>
            </a:solidFill>
            <a:miter lim="800000"/>
            <a:headEnd type="none" w="sm" len="sm"/>
            <a:tailEnd type="none" w="sm" len="sm"/>
          </a:ln>
        </p:spPr>
      </p:cxnSp>
      <p:sp>
        <p:nvSpPr>
          <p:cNvPr id="46" name="Text Box 18">
            <a:extLst>
              <a:ext uri="{FF2B5EF4-FFF2-40B4-BE49-F238E27FC236}">
                <a16:creationId xmlns:a16="http://schemas.microsoft.com/office/drawing/2014/main" id="{ECAC56AE-EAE9-8A9F-D06A-55344A7E4FF7}"/>
              </a:ext>
            </a:extLst>
          </p:cNvPr>
          <p:cNvSpPr txBox="1">
            <a:spLocks noChangeArrowheads="1"/>
          </p:cNvSpPr>
          <p:nvPr/>
        </p:nvSpPr>
        <p:spPr bwMode="auto">
          <a:xfrm>
            <a:off x="4361070" y="2309882"/>
            <a:ext cx="977254" cy="338554"/>
          </a:xfrm>
          <a:prstGeom prst="rect">
            <a:avLst/>
          </a:prstGeom>
          <a:noFill/>
          <a:ln w="9525">
            <a:noFill/>
            <a:miter lim="800000"/>
            <a:headEnd type="none" w="sm" len="sm"/>
            <a:tailEnd type="none" w="sm" len="sm"/>
          </a:ln>
        </p:spPr>
        <p:txBody>
          <a:bodyPr wrap="none">
            <a:spAutoFit/>
          </a:bodyPr>
          <a:lstStyle/>
          <a:p>
            <a:pPr algn="ctr">
              <a:defRPr/>
            </a:pPr>
            <a:r>
              <a:rPr lang="en-GB" sz="1600" b="1">
                <a:solidFill>
                  <a:schemeClr val="bg1"/>
                </a:solidFill>
                <a:latin typeface="Optima" panose="02000503060000020004"/>
                <a:cs typeface="Arial Narrow" panose="020B0606020202030204" pitchFamily="34" charset="0"/>
              </a:rPr>
              <a:t>Grouping</a:t>
            </a:r>
          </a:p>
        </p:txBody>
      </p:sp>
      <p:sp>
        <p:nvSpPr>
          <p:cNvPr id="47" name="Text Box 18">
            <a:extLst>
              <a:ext uri="{FF2B5EF4-FFF2-40B4-BE49-F238E27FC236}">
                <a16:creationId xmlns:a16="http://schemas.microsoft.com/office/drawing/2014/main" id="{984B2C55-0876-47AC-96E0-B8DF7B56DA34}"/>
              </a:ext>
            </a:extLst>
          </p:cNvPr>
          <p:cNvSpPr txBox="1">
            <a:spLocks noChangeArrowheads="1"/>
          </p:cNvSpPr>
          <p:nvPr/>
        </p:nvSpPr>
        <p:spPr bwMode="auto">
          <a:xfrm>
            <a:off x="4585018" y="5542111"/>
            <a:ext cx="1849973" cy="523220"/>
          </a:xfrm>
          <a:prstGeom prst="rect">
            <a:avLst/>
          </a:prstGeom>
          <a:noFill/>
          <a:ln w="9525">
            <a:noFill/>
            <a:miter lim="800000"/>
            <a:headEnd type="none" w="sm" len="sm"/>
            <a:tailEnd type="none" w="sm" len="sm"/>
          </a:ln>
        </p:spPr>
        <p:txBody>
          <a:bodyPr wrap="square">
            <a:spAutoFit/>
          </a:bodyPr>
          <a:lstStyle/>
          <a:p>
            <a:pPr algn="ctr">
              <a:defRPr/>
            </a:pPr>
            <a:r>
              <a:rPr lang="en-GB" sz="1400">
                <a:solidFill>
                  <a:srgbClr val="10479B"/>
                </a:solidFill>
                <a:latin typeface="Optima"/>
                <a:cs typeface="Arial Narrow" panose="020B0606020202030204" pitchFamily="34" charset="0"/>
              </a:rPr>
              <a:t>Flexible Type/ Group</a:t>
            </a:r>
          </a:p>
          <a:p>
            <a:pPr algn="ctr">
              <a:defRPr/>
            </a:pPr>
            <a:r>
              <a:rPr lang="en-GB" sz="1400">
                <a:solidFill>
                  <a:srgbClr val="10479B"/>
                </a:solidFill>
                <a:latin typeface="Optima"/>
                <a:cs typeface="Arial Narrow" panose="020B0606020202030204" pitchFamily="34" charset="0"/>
              </a:rPr>
              <a:t>structure</a:t>
            </a:r>
          </a:p>
        </p:txBody>
      </p:sp>
      <p:sp>
        <p:nvSpPr>
          <p:cNvPr id="48" name="Rectangle 47">
            <a:extLst>
              <a:ext uri="{FF2B5EF4-FFF2-40B4-BE49-F238E27FC236}">
                <a16:creationId xmlns:a16="http://schemas.microsoft.com/office/drawing/2014/main" id="{7950EFDA-F02C-2356-0004-37C2D98100AF}"/>
              </a:ext>
            </a:extLst>
          </p:cNvPr>
          <p:cNvSpPr/>
          <p:nvPr/>
        </p:nvSpPr>
        <p:spPr>
          <a:xfrm>
            <a:off x="6539157" y="5372855"/>
            <a:ext cx="5299275" cy="1169551"/>
          </a:xfrm>
          <a:prstGeom prst="rect">
            <a:avLst/>
          </a:prstGeom>
        </p:spPr>
        <p:txBody>
          <a:bodyPr wrap="square">
            <a:spAutoFit/>
          </a:bodyPr>
          <a:lstStyle/>
          <a:p>
            <a:pPr marL="423545" indent="-423545">
              <a:lnSpc>
                <a:spcPct val="150000"/>
              </a:lnSpc>
            </a:pPr>
            <a:r>
              <a:rPr lang="en-US" sz="1000">
                <a:solidFill>
                  <a:srgbClr val="10479B"/>
                </a:solidFill>
                <a:latin typeface="Optima"/>
                <a:cs typeface="Arial Narrow" panose="020B0606020202030204" pitchFamily="34" charset="0"/>
              </a:rPr>
              <a:t>Makes it easier to strategically manage and track fixed assets </a:t>
            </a:r>
          </a:p>
          <a:p>
            <a:pPr marL="423545" indent="-423545">
              <a:lnSpc>
                <a:spcPct val="150000"/>
              </a:lnSpc>
            </a:pPr>
            <a:r>
              <a:rPr lang="en-US" sz="1000">
                <a:solidFill>
                  <a:srgbClr val="10479B"/>
                </a:solidFill>
                <a:latin typeface="Optima"/>
                <a:cs typeface="Arial Narrow" panose="020B0606020202030204" pitchFamily="34" charset="0"/>
              </a:rPr>
              <a:t>A fully integrated asset survey tool (digitization, data collection, and condition assessment)</a:t>
            </a:r>
            <a:endParaRPr lang="en-GB" sz="1000">
              <a:solidFill>
                <a:srgbClr val="10479B"/>
              </a:solidFill>
              <a:latin typeface="Optima"/>
              <a:cs typeface="Arial Narrow" panose="020B0606020202030204" pitchFamily="34" charset="0"/>
            </a:endParaRPr>
          </a:p>
          <a:p>
            <a:pPr marL="423545" indent="-423545">
              <a:buFont typeface="Arial" panose="020B0604020202020204" pitchFamily="34" charset="0"/>
              <a:buChar char="•"/>
            </a:pPr>
            <a:r>
              <a:rPr lang="en-GB" sz="1000">
                <a:solidFill>
                  <a:srgbClr val="10479B"/>
                </a:solidFill>
                <a:latin typeface="Optima"/>
                <a:cs typeface="Arial Narrow" panose="020B0606020202030204" pitchFamily="34" charset="0"/>
              </a:rPr>
              <a:t>Group assets in correct depreciation classes</a:t>
            </a:r>
          </a:p>
          <a:p>
            <a:pPr marL="423545" indent="-423545">
              <a:buFont typeface="Arial" panose="020B0604020202020204" pitchFamily="34" charset="0"/>
              <a:buChar char="•"/>
            </a:pPr>
            <a:r>
              <a:rPr lang="en-GB" sz="1000">
                <a:solidFill>
                  <a:srgbClr val="10479B"/>
                </a:solidFill>
                <a:latin typeface="Optima"/>
                <a:cs typeface="Arial Narrow" panose="020B0606020202030204" pitchFamily="34" charset="0"/>
              </a:rPr>
              <a:t>Establish asset life</a:t>
            </a:r>
          </a:p>
          <a:p>
            <a:pPr marL="423545" indent="-423545">
              <a:buFont typeface="Arial" panose="020B0604020202020204" pitchFamily="34" charset="0"/>
              <a:buChar char="•"/>
            </a:pPr>
            <a:r>
              <a:rPr lang="en-GB" sz="1000">
                <a:solidFill>
                  <a:srgbClr val="10479B"/>
                </a:solidFill>
                <a:latin typeface="Optima"/>
                <a:cs typeface="Arial Narrow" panose="020B0606020202030204" pitchFamily="34" charset="0"/>
              </a:rPr>
              <a:t>Componentize, move, scrapping, identify ghost assets</a:t>
            </a:r>
          </a:p>
          <a:p>
            <a:pPr marL="423545" indent="-423545">
              <a:buFont typeface="Arial" panose="020B0604020202020204" pitchFamily="34" charset="0"/>
              <a:buChar char="•"/>
            </a:pPr>
            <a:r>
              <a:rPr lang="en-GB" sz="1000">
                <a:solidFill>
                  <a:srgbClr val="10479B"/>
                </a:solidFill>
                <a:latin typeface="Optima"/>
                <a:cs typeface="Arial Narrow" panose="020B0606020202030204" pitchFamily="34" charset="0"/>
              </a:rPr>
              <a:t>Alignment to finance and integration with ERP asset counting systems </a:t>
            </a:r>
            <a:endParaRPr lang="en-US" sz="1000">
              <a:solidFill>
                <a:srgbClr val="10479B"/>
              </a:solidFill>
              <a:latin typeface="Optima" panose="02000503060000020004"/>
              <a:cs typeface="Arial Narrow" panose="020B0606020202030204" pitchFamily="34" charset="0"/>
            </a:endParaRPr>
          </a:p>
        </p:txBody>
      </p:sp>
      <p:pic>
        <p:nvPicPr>
          <p:cNvPr id="49" name="Graphic 48">
            <a:extLst>
              <a:ext uri="{FF2B5EF4-FFF2-40B4-BE49-F238E27FC236}">
                <a16:creationId xmlns:a16="http://schemas.microsoft.com/office/drawing/2014/main" id="{0F6566C3-2C75-11A7-393D-A5C0B1593C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
        <p:nvSpPr>
          <p:cNvPr id="2" name="Footer Placeholder 4">
            <a:extLst>
              <a:ext uri="{FF2B5EF4-FFF2-40B4-BE49-F238E27FC236}">
                <a16:creationId xmlns:a16="http://schemas.microsoft.com/office/drawing/2014/main" id="{B5C4D0BF-7917-A781-F45B-48EB95543D4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Tree>
    <p:extLst>
      <p:ext uri="{BB962C8B-B14F-4D97-AF65-F5344CB8AC3E}">
        <p14:creationId xmlns:p14="http://schemas.microsoft.com/office/powerpoint/2010/main" val="88134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2" grpId="0"/>
      <p:bldP spid="25" grpId="0" animBg="1"/>
      <p:bldP spid="27" grpId="0"/>
      <p:bldP spid="30" grpId="0" animBg="1"/>
      <p:bldP spid="31" grpId="0" animBg="1"/>
      <p:bldP spid="32" grpId="0" animBg="1"/>
      <p:bldP spid="33" grpId="0" animBg="1"/>
      <p:bldP spid="37" grpId="0"/>
      <p:bldP spid="38" grpId="0"/>
      <p:bldP spid="39" grpId="0" animBg="1"/>
      <p:bldP spid="40" grpId="0" animBg="1"/>
      <p:bldP spid="41" grpId="0" animBg="1"/>
      <p:bldP spid="42" grpId="0" animBg="1"/>
      <p:bldP spid="46" grpId="0"/>
      <p:bldP spid="47" grpId="0"/>
      <p:bldP spid="4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A2D95C-76D3-65CF-B425-9F79444B6273}"/>
              </a:ext>
            </a:extLst>
          </p:cNvPr>
          <p:cNvSpPr>
            <a:spLocks noGrp="1"/>
          </p:cNvSpPr>
          <p:nvPr>
            <p:ph type="dt" sz="half" idx="10"/>
          </p:nvPr>
        </p:nvSpPr>
        <p:spPr/>
        <p:txBody>
          <a:bodyPr/>
          <a:lstStyle/>
          <a:p>
            <a:r>
              <a:rPr lang="en-US">
                <a:latin typeface="Optima" panose="02000503060000020004"/>
              </a:rPr>
              <a:t>© PiLog Group</a:t>
            </a:r>
          </a:p>
        </p:txBody>
      </p:sp>
      <p:sp>
        <p:nvSpPr>
          <p:cNvPr id="5" name="Footer Placeholder 4">
            <a:extLst>
              <a:ext uri="{FF2B5EF4-FFF2-40B4-BE49-F238E27FC236}">
                <a16:creationId xmlns:a16="http://schemas.microsoft.com/office/drawing/2014/main" id="{DE0548D9-320D-FB64-12AC-DD0399393549}"/>
              </a:ext>
            </a:extLst>
          </p:cNvPr>
          <p:cNvSpPr>
            <a:spLocks noGrp="1"/>
          </p:cNvSpPr>
          <p:nvPr>
            <p:ph type="ftr" sz="quarter" idx="11"/>
          </p:nvPr>
        </p:nvSpPr>
        <p:spPr/>
        <p:txBody>
          <a:bodyPr/>
          <a:lstStyle/>
          <a:p>
            <a:r>
              <a:rPr lang="en-US">
                <a:latin typeface="Optima" panose="02000503060000020004"/>
              </a:rPr>
              <a:t>www.piloggroup.com</a:t>
            </a:r>
          </a:p>
        </p:txBody>
      </p:sp>
      <p:sp>
        <p:nvSpPr>
          <p:cNvPr id="6" name="Slide Number Placeholder 5">
            <a:extLst>
              <a:ext uri="{FF2B5EF4-FFF2-40B4-BE49-F238E27FC236}">
                <a16:creationId xmlns:a16="http://schemas.microsoft.com/office/drawing/2014/main" id="{B99BBA78-6AA9-4843-AA6A-D19D962908BA}"/>
              </a:ext>
            </a:extLst>
          </p:cNvPr>
          <p:cNvSpPr>
            <a:spLocks noGrp="1"/>
          </p:cNvSpPr>
          <p:nvPr>
            <p:ph type="sldNum" sz="quarter" idx="12"/>
          </p:nvPr>
        </p:nvSpPr>
        <p:spPr/>
        <p:txBody>
          <a:bodyPr/>
          <a:lstStyle/>
          <a:p>
            <a:fld id="{9B618960-8005-486C-9A75-10CB2AAC16F9}" type="slidenum">
              <a:rPr lang="en-US" smtClean="0">
                <a:latin typeface="Optima" panose="02000503060000020004"/>
              </a:rPr>
              <a:t>118</a:t>
            </a:fld>
            <a:endParaRPr lang="en-US">
              <a:latin typeface="Optima" panose="02000503060000020004"/>
            </a:endParaRPr>
          </a:p>
        </p:txBody>
      </p:sp>
      <p:sp>
        <p:nvSpPr>
          <p:cNvPr id="7" name="TextBox 6">
            <a:extLst>
              <a:ext uri="{FF2B5EF4-FFF2-40B4-BE49-F238E27FC236}">
                <a16:creationId xmlns:a16="http://schemas.microsoft.com/office/drawing/2014/main" id="{71596EF3-B22A-3D45-A073-42E0B2CE4976}"/>
              </a:ext>
            </a:extLst>
          </p:cNvPr>
          <p:cNvSpPr txBox="1"/>
          <p:nvPr/>
        </p:nvSpPr>
        <p:spPr>
          <a:xfrm>
            <a:off x="213065" y="1"/>
            <a:ext cx="11651737" cy="779700"/>
          </a:xfrm>
          <a:prstGeom prst="rect">
            <a:avLst/>
          </a:prstGeom>
        </p:spPr>
        <p:txBody>
          <a:bodyPr vert="horz" lIns="121920" tIns="60960" rIns="121920" bIns="60960" rtlCol="0" anchor="ctr">
            <a:normAutofit/>
          </a:bodyPr>
          <a:lstStyle>
            <a:lvl1pPr defTabSz="685800">
              <a:spcBef>
                <a:spcPct val="0"/>
              </a:spcBef>
              <a:buNone/>
              <a:defRPr sz="3300">
                <a:solidFill>
                  <a:schemeClr val="tx1">
                    <a:lumMod val="85000"/>
                    <a:lumOff val="15000"/>
                  </a:schemeClr>
                </a:solidFill>
                <a:latin typeface="+mj-lt"/>
                <a:ea typeface="+mj-ea"/>
                <a:cs typeface="+mj-cs"/>
              </a:defRPr>
            </a:lvl1pPr>
          </a:lstStyle>
          <a:p>
            <a:r>
              <a:rPr lang="en-ZA" sz="2400" b="1">
                <a:solidFill>
                  <a:srgbClr val="10479B"/>
                </a:solidFill>
                <a:latin typeface="Optima" panose="02000503060000020004"/>
              </a:rPr>
              <a:t>Process Integration and Standardisation Offering</a:t>
            </a:r>
          </a:p>
        </p:txBody>
      </p:sp>
      <p:sp>
        <p:nvSpPr>
          <p:cNvPr id="8" name="Rectangle 7">
            <a:extLst>
              <a:ext uri="{FF2B5EF4-FFF2-40B4-BE49-F238E27FC236}">
                <a16:creationId xmlns:a16="http://schemas.microsoft.com/office/drawing/2014/main" id="{6907DB90-4997-4BB9-704B-86FD61348DF1}"/>
              </a:ext>
            </a:extLst>
          </p:cNvPr>
          <p:cNvSpPr/>
          <p:nvPr/>
        </p:nvSpPr>
        <p:spPr>
          <a:xfrm>
            <a:off x="213064" y="866257"/>
            <a:ext cx="11572536" cy="2113656"/>
          </a:xfrm>
          <a:prstGeom prst="rect">
            <a:avLst/>
          </a:prstGeom>
        </p:spPr>
        <p:txBody>
          <a:bodyPr wrap="square">
            <a:spAutoFit/>
          </a:bodyPr>
          <a:lstStyle/>
          <a:p>
            <a:pPr marL="0" lvl="2" algn="just">
              <a:buClr>
                <a:srgbClr val="4F81BD"/>
              </a:buClr>
              <a:tabLst>
                <a:tab pos="351790" algn="l"/>
              </a:tabLst>
            </a:pPr>
            <a:r>
              <a:rPr lang="en-ZA" sz="1800">
                <a:solidFill>
                  <a:srgbClr val="10479B"/>
                </a:solidFill>
                <a:latin typeface="Optima" panose="02000503060000020004"/>
              </a:rPr>
              <a:t>Establish a proper FAR structure that is aligned with IFRS requirements and supports Capital projects, Client Operations with Assets, and Maintenance management strategies; (the ‘’Blue” structures are applicable to the other business objectives and data structures needed in each process)</a:t>
            </a:r>
          </a:p>
          <a:p>
            <a:pPr marL="0" lvl="2" algn="just">
              <a:buClr>
                <a:srgbClr val="4F81BD"/>
              </a:buClr>
              <a:tabLst>
                <a:tab pos="351790" algn="l"/>
              </a:tabLst>
            </a:pPr>
            <a:r>
              <a:rPr lang="en-ZA" sz="1865">
                <a:solidFill>
                  <a:srgbClr val="10479B"/>
                </a:solidFill>
                <a:latin typeface="Optima" panose="02000503060000020004"/>
              </a:rPr>
              <a:t> </a:t>
            </a:r>
          </a:p>
          <a:p>
            <a:pPr marL="990600" lvl="3" indent="-381000" algn="just">
              <a:buClr>
                <a:srgbClr val="4F81BD"/>
              </a:buClr>
              <a:buFont typeface="Arial" panose="020B0604020202020204" pitchFamily="34" charset="0"/>
              <a:buChar char="•"/>
              <a:tabLst>
                <a:tab pos="351790" algn="l"/>
              </a:tabLst>
            </a:pPr>
            <a:r>
              <a:rPr lang="en-ZA" sz="1335">
                <a:solidFill>
                  <a:srgbClr val="10479B"/>
                </a:solidFill>
                <a:latin typeface="Optima"/>
              </a:rPr>
              <a:t>In accordance with Work Breakdown Structure</a:t>
            </a:r>
          </a:p>
          <a:p>
            <a:pPr marL="990600" lvl="3" indent="-381000" algn="just">
              <a:buClr>
                <a:srgbClr val="4F81BD"/>
              </a:buClr>
              <a:buFont typeface="Arial" panose="020B0604020202020204" pitchFamily="34" charset="0"/>
              <a:buChar char="•"/>
              <a:tabLst>
                <a:tab pos="351790" algn="l"/>
              </a:tabLst>
            </a:pPr>
            <a:r>
              <a:rPr lang="en-ZA" sz="1335">
                <a:solidFill>
                  <a:srgbClr val="10479B"/>
                </a:solidFill>
                <a:latin typeface="Optima"/>
              </a:rPr>
              <a:t>Conforming to IAS 16</a:t>
            </a:r>
          </a:p>
          <a:p>
            <a:pPr marL="990600" lvl="3" indent="-381000" algn="just">
              <a:buClr>
                <a:srgbClr val="4F81BD"/>
              </a:buClr>
              <a:buFont typeface="Arial" panose="020B0604020202020204" pitchFamily="34" charset="0"/>
              <a:buChar char="•"/>
              <a:tabLst>
                <a:tab pos="351790" algn="l"/>
              </a:tabLst>
            </a:pPr>
            <a:r>
              <a:rPr lang="en-ZA" sz="1335">
                <a:solidFill>
                  <a:srgbClr val="10479B"/>
                </a:solidFill>
                <a:latin typeface="Optima"/>
              </a:rPr>
              <a:t>In accordance with maintenance strategies and tactics</a:t>
            </a:r>
          </a:p>
          <a:p>
            <a:pPr marL="0" lvl="2" algn="just">
              <a:buClr>
                <a:srgbClr val="4F81BD"/>
              </a:buClr>
              <a:tabLst>
                <a:tab pos="351790" algn="l"/>
              </a:tabLst>
            </a:pPr>
            <a:endParaRPr lang="en-ZA" sz="1865">
              <a:solidFill>
                <a:srgbClr val="10479B"/>
              </a:solidFill>
              <a:latin typeface="Optima" panose="02000503060000020004"/>
            </a:endParaRPr>
          </a:p>
        </p:txBody>
      </p:sp>
      <p:pic>
        <p:nvPicPr>
          <p:cNvPr id="9" name="Picture 8" descr="ALM_Series_2 Images-17">
            <a:extLst>
              <a:ext uri="{FF2B5EF4-FFF2-40B4-BE49-F238E27FC236}">
                <a16:creationId xmlns:a16="http://schemas.microsoft.com/office/drawing/2014/main" id="{16A187E5-1846-FB05-48D5-DBCB905F30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3061335"/>
            <a:ext cx="10058400" cy="2930525"/>
          </a:xfrm>
          <a:prstGeom prst="rect">
            <a:avLst/>
          </a:prstGeom>
        </p:spPr>
      </p:pic>
      <p:sp>
        <p:nvSpPr>
          <p:cNvPr id="10" name="Text Box 2">
            <a:extLst>
              <a:ext uri="{FF2B5EF4-FFF2-40B4-BE49-F238E27FC236}">
                <a16:creationId xmlns:a16="http://schemas.microsoft.com/office/drawing/2014/main" id="{23C5B750-F8C3-7668-DB21-E4AD314DE2EF}"/>
              </a:ext>
            </a:extLst>
          </p:cNvPr>
          <p:cNvSpPr txBox="1"/>
          <p:nvPr/>
        </p:nvSpPr>
        <p:spPr>
          <a:xfrm>
            <a:off x="2557780" y="2846705"/>
            <a:ext cx="2211705" cy="583565"/>
          </a:xfrm>
          <a:prstGeom prst="rect">
            <a:avLst/>
          </a:prstGeom>
          <a:noFill/>
        </p:spPr>
        <p:txBody>
          <a:bodyPr wrap="square" rtlCol="0">
            <a:spAutoFit/>
          </a:bodyPr>
          <a:lstStyle/>
          <a:p>
            <a:pPr algn="ctr"/>
            <a:r>
              <a:rPr lang="en-US" sz="1600" b="1">
                <a:solidFill>
                  <a:srgbClr val="1867B5"/>
                </a:solidFill>
                <a:latin typeface="Optima"/>
                <a:cs typeface="Optima" pitchFamily="2" charset="0"/>
              </a:rPr>
              <a:t>Align to prepare</a:t>
            </a:r>
          </a:p>
          <a:p>
            <a:pPr algn="ctr"/>
            <a:r>
              <a:rPr lang="en-US" sz="1600" b="1">
                <a:solidFill>
                  <a:srgbClr val="1867B5"/>
                </a:solidFill>
                <a:latin typeface="Optima"/>
                <a:cs typeface="Optima" pitchFamily="2" charset="0"/>
              </a:rPr>
              <a:t>for FAR population</a:t>
            </a:r>
          </a:p>
        </p:txBody>
      </p:sp>
      <p:sp>
        <p:nvSpPr>
          <p:cNvPr id="11" name="Text Box 3">
            <a:extLst>
              <a:ext uri="{FF2B5EF4-FFF2-40B4-BE49-F238E27FC236}">
                <a16:creationId xmlns:a16="http://schemas.microsoft.com/office/drawing/2014/main" id="{9735B0A2-5D65-2999-0B95-477B41B2B618}"/>
              </a:ext>
            </a:extLst>
          </p:cNvPr>
          <p:cNvSpPr txBox="1"/>
          <p:nvPr/>
        </p:nvSpPr>
        <p:spPr>
          <a:xfrm>
            <a:off x="4893310" y="2846705"/>
            <a:ext cx="2211705" cy="583565"/>
          </a:xfrm>
          <a:prstGeom prst="rect">
            <a:avLst/>
          </a:prstGeom>
          <a:noFill/>
        </p:spPr>
        <p:txBody>
          <a:bodyPr wrap="square" rtlCol="0">
            <a:spAutoFit/>
          </a:bodyPr>
          <a:lstStyle/>
          <a:p>
            <a:pPr algn="ctr"/>
            <a:r>
              <a:rPr lang="en-US" sz="1600" b="1">
                <a:solidFill>
                  <a:srgbClr val="1867B5"/>
                </a:solidFill>
                <a:latin typeface="Optima"/>
                <a:cs typeface="Optima" pitchFamily="2" charset="0"/>
              </a:rPr>
              <a:t>Align to populate</a:t>
            </a:r>
          </a:p>
          <a:p>
            <a:pPr algn="ctr"/>
            <a:r>
              <a:rPr lang="en-US" sz="1600" b="1">
                <a:solidFill>
                  <a:srgbClr val="1867B5"/>
                </a:solidFill>
                <a:latin typeface="Optima"/>
                <a:cs typeface="Optima" pitchFamily="2" charset="0"/>
              </a:rPr>
              <a:t>FAR</a:t>
            </a:r>
          </a:p>
        </p:txBody>
      </p:sp>
      <p:sp>
        <p:nvSpPr>
          <p:cNvPr id="12" name="Text Box 7">
            <a:extLst>
              <a:ext uri="{FF2B5EF4-FFF2-40B4-BE49-F238E27FC236}">
                <a16:creationId xmlns:a16="http://schemas.microsoft.com/office/drawing/2014/main" id="{FE15B978-5DF0-F8C0-32E8-D6A2D60EEC73}"/>
              </a:ext>
            </a:extLst>
          </p:cNvPr>
          <p:cNvSpPr txBox="1"/>
          <p:nvPr/>
        </p:nvSpPr>
        <p:spPr>
          <a:xfrm>
            <a:off x="7425690" y="2846705"/>
            <a:ext cx="2211705" cy="829945"/>
          </a:xfrm>
          <a:prstGeom prst="rect">
            <a:avLst/>
          </a:prstGeom>
          <a:noFill/>
        </p:spPr>
        <p:txBody>
          <a:bodyPr wrap="square" rtlCol="0">
            <a:spAutoFit/>
          </a:bodyPr>
          <a:lstStyle/>
          <a:p>
            <a:pPr algn="ctr"/>
            <a:r>
              <a:rPr lang="en-US" sz="1600" b="1">
                <a:solidFill>
                  <a:srgbClr val="1867B5"/>
                </a:solidFill>
                <a:latin typeface="Optima"/>
                <a:cs typeface="Optima" pitchFamily="2" charset="0"/>
              </a:rPr>
              <a:t>Align to update</a:t>
            </a:r>
          </a:p>
          <a:p>
            <a:pPr algn="ctr"/>
            <a:r>
              <a:rPr lang="en-US" sz="1600" b="1">
                <a:solidFill>
                  <a:srgbClr val="1867B5"/>
                </a:solidFill>
                <a:latin typeface="Optima"/>
                <a:cs typeface="Optima" pitchFamily="2" charset="0"/>
              </a:rPr>
              <a:t>FAR at the</a:t>
            </a:r>
          </a:p>
          <a:p>
            <a:pPr algn="ctr"/>
            <a:r>
              <a:rPr lang="en-US" sz="1600" b="1">
                <a:solidFill>
                  <a:srgbClr val="1867B5"/>
                </a:solidFill>
                <a:latin typeface="Optima"/>
                <a:cs typeface="Optima" pitchFamily="2" charset="0"/>
              </a:rPr>
              <a:t>correct level</a:t>
            </a:r>
          </a:p>
        </p:txBody>
      </p:sp>
      <p:sp>
        <p:nvSpPr>
          <p:cNvPr id="13" name="Text Box 9">
            <a:extLst>
              <a:ext uri="{FF2B5EF4-FFF2-40B4-BE49-F238E27FC236}">
                <a16:creationId xmlns:a16="http://schemas.microsoft.com/office/drawing/2014/main" id="{DC826AC7-F078-5B8B-2257-814CB419857E}"/>
              </a:ext>
            </a:extLst>
          </p:cNvPr>
          <p:cNvSpPr txBox="1"/>
          <p:nvPr/>
        </p:nvSpPr>
        <p:spPr>
          <a:xfrm>
            <a:off x="1050925" y="4424045"/>
            <a:ext cx="2663190" cy="521970"/>
          </a:xfrm>
          <a:prstGeom prst="rect">
            <a:avLst/>
          </a:prstGeom>
          <a:noFill/>
        </p:spPr>
        <p:txBody>
          <a:bodyPr wrap="square" rtlCol="0">
            <a:spAutoFit/>
          </a:bodyPr>
          <a:lstStyle/>
          <a:p>
            <a:pPr algn="ctr"/>
            <a:r>
              <a:rPr lang="en-US" sz="1400" b="1">
                <a:solidFill>
                  <a:schemeClr val="bg1"/>
                </a:solidFill>
                <a:latin typeface="Optima" panose="02000503060000020004"/>
                <a:cs typeface="Optima" pitchFamily="2" charset="0"/>
              </a:rPr>
              <a:t>Capital project</a:t>
            </a:r>
          </a:p>
          <a:p>
            <a:pPr algn="ctr"/>
            <a:r>
              <a:rPr lang="en-US" sz="1400" b="1">
                <a:solidFill>
                  <a:schemeClr val="bg1"/>
                </a:solidFill>
                <a:latin typeface="Optima" panose="02000503060000020004"/>
                <a:cs typeface="Optima" pitchFamily="2" charset="0"/>
              </a:rPr>
              <a:t>budgeting structures</a:t>
            </a:r>
          </a:p>
        </p:txBody>
      </p:sp>
      <p:sp>
        <p:nvSpPr>
          <p:cNvPr id="14" name="Text Box 10">
            <a:extLst>
              <a:ext uri="{FF2B5EF4-FFF2-40B4-BE49-F238E27FC236}">
                <a16:creationId xmlns:a16="http://schemas.microsoft.com/office/drawing/2014/main" id="{90E1EF22-1582-124B-AD16-7172B787E1D4}"/>
              </a:ext>
            </a:extLst>
          </p:cNvPr>
          <p:cNvSpPr txBox="1"/>
          <p:nvPr/>
        </p:nvSpPr>
        <p:spPr>
          <a:xfrm>
            <a:off x="3502660" y="4424045"/>
            <a:ext cx="2663190" cy="521970"/>
          </a:xfrm>
          <a:prstGeom prst="rect">
            <a:avLst/>
          </a:prstGeom>
          <a:noFill/>
        </p:spPr>
        <p:txBody>
          <a:bodyPr wrap="square" rtlCol="0">
            <a:spAutoFit/>
          </a:bodyPr>
          <a:lstStyle/>
          <a:p>
            <a:pPr algn="ctr"/>
            <a:r>
              <a:rPr lang="en-US" sz="1400" b="1">
                <a:solidFill>
                  <a:schemeClr val="bg1"/>
                </a:solidFill>
                <a:latin typeface="Optima" panose="02000503060000020004"/>
                <a:cs typeface="Optima" pitchFamily="2" charset="0"/>
              </a:rPr>
              <a:t>Capital project</a:t>
            </a:r>
          </a:p>
          <a:p>
            <a:pPr algn="ctr"/>
            <a:r>
              <a:rPr lang="en-US" sz="1400" b="1">
                <a:solidFill>
                  <a:schemeClr val="bg1"/>
                </a:solidFill>
                <a:latin typeface="Optima" panose="02000503060000020004"/>
                <a:cs typeface="Optima" pitchFamily="2" charset="0"/>
              </a:rPr>
              <a:t>as-built asset structures</a:t>
            </a:r>
          </a:p>
        </p:txBody>
      </p:sp>
      <p:sp>
        <p:nvSpPr>
          <p:cNvPr id="15" name="Text Box 11">
            <a:extLst>
              <a:ext uri="{FF2B5EF4-FFF2-40B4-BE49-F238E27FC236}">
                <a16:creationId xmlns:a16="http://schemas.microsoft.com/office/drawing/2014/main" id="{738A26E8-700B-43F8-1201-7CA81E53C975}"/>
              </a:ext>
            </a:extLst>
          </p:cNvPr>
          <p:cNvSpPr txBox="1"/>
          <p:nvPr/>
        </p:nvSpPr>
        <p:spPr>
          <a:xfrm>
            <a:off x="5999162" y="4491520"/>
            <a:ext cx="2663190" cy="306705"/>
          </a:xfrm>
          <a:prstGeom prst="rect">
            <a:avLst/>
          </a:prstGeom>
          <a:noFill/>
        </p:spPr>
        <p:txBody>
          <a:bodyPr wrap="square" rtlCol="0">
            <a:spAutoFit/>
          </a:bodyPr>
          <a:lstStyle/>
          <a:p>
            <a:pPr algn="ctr"/>
            <a:r>
              <a:rPr lang="en-US" sz="1400" b="1">
                <a:solidFill>
                  <a:schemeClr val="bg1"/>
                </a:solidFill>
                <a:latin typeface="Optima" panose="02000503060000020004"/>
                <a:cs typeface="Optima" pitchFamily="2" charset="0"/>
              </a:rPr>
              <a:t>FAR</a:t>
            </a:r>
          </a:p>
        </p:txBody>
      </p:sp>
      <p:sp>
        <p:nvSpPr>
          <p:cNvPr id="16" name="Text Box 12">
            <a:extLst>
              <a:ext uri="{FF2B5EF4-FFF2-40B4-BE49-F238E27FC236}">
                <a16:creationId xmlns:a16="http://schemas.microsoft.com/office/drawing/2014/main" id="{F49B17ED-5C55-01D0-1112-A202A5E70E59}"/>
              </a:ext>
            </a:extLst>
          </p:cNvPr>
          <p:cNvSpPr txBox="1"/>
          <p:nvPr/>
        </p:nvSpPr>
        <p:spPr>
          <a:xfrm>
            <a:off x="8477885" y="4306879"/>
            <a:ext cx="2663190" cy="521970"/>
          </a:xfrm>
          <a:prstGeom prst="rect">
            <a:avLst/>
          </a:prstGeom>
          <a:noFill/>
        </p:spPr>
        <p:txBody>
          <a:bodyPr wrap="square" rtlCol="0">
            <a:spAutoFit/>
          </a:bodyPr>
          <a:lstStyle/>
          <a:p>
            <a:pPr algn="ctr"/>
            <a:r>
              <a:rPr lang="en-US" sz="1400" b="1">
                <a:solidFill>
                  <a:schemeClr val="bg1"/>
                </a:solidFill>
                <a:latin typeface="Optima" panose="02000503060000020004"/>
                <a:cs typeface="Optima" pitchFamily="2" charset="0"/>
              </a:rPr>
              <a:t>Maintenance</a:t>
            </a:r>
          </a:p>
          <a:p>
            <a:pPr algn="ctr"/>
            <a:r>
              <a:rPr lang="en-US" sz="1400" b="1">
                <a:solidFill>
                  <a:schemeClr val="bg1"/>
                </a:solidFill>
                <a:latin typeface="Optima" panose="02000503060000020004"/>
                <a:cs typeface="Optima" pitchFamily="2" charset="0"/>
              </a:rPr>
              <a:t>object structures</a:t>
            </a:r>
          </a:p>
        </p:txBody>
      </p:sp>
      <p:sp>
        <p:nvSpPr>
          <p:cNvPr id="17" name="Text Box 13">
            <a:extLst>
              <a:ext uri="{FF2B5EF4-FFF2-40B4-BE49-F238E27FC236}">
                <a16:creationId xmlns:a16="http://schemas.microsoft.com/office/drawing/2014/main" id="{39194E07-4321-042D-BDB9-A4FB1FF3A4D7}"/>
              </a:ext>
            </a:extLst>
          </p:cNvPr>
          <p:cNvSpPr txBox="1"/>
          <p:nvPr/>
        </p:nvSpPr>
        <p:spPr>
          <a:xfrm>
            <a:off x="2272665" y="5866130"/>
            <a:ext cx="2559685" cy="584775"/>
          </a:xfrm>
          <a:prstGeom prst="rect">
            <a:avLst/>
          </a:prstGeom>
          <a:noFill/>
        </p:spPr>
        <p:txBody>
          <a:bodyPr wrap="square" rtlCol="0">
            <a:spAutoFit/>
          </a:bodyPr>
          <a:lstStyle/>
          <a:p>
            <a:pPr algn="ctr"/>
            <a:r>
              <a:rPr lang="en-US" sz="1600" b="1">
                <a:solidFill>
                  <a:srgbClr val="1867B5"/>
                </a:solidFill>
                <a:latin typeface="Optima"/>
              </a:rPr>
              <a:t>In Accordance with Work</a:t>
            </a:r>
          </a:p>
          <a:p>
            <a:pPr algn="ctr"/>
            <a:r>
              <a:rPr lang="en-US" sz="1600" b="1">
                <a:solidFill>
                  <a:srgbClr val="1867B5"/>
                </a:solidFill>
                <a:latin typeface="Optima"/>
              </a:rPr>
              <a:t>Breakdown Structures</a:t>
            </a:r>
          </a:p>
        </p:txBody>
      </p:sp>
      <p:sp>
        <p:nvSpPr>
          <p:cNvPr id="18" name="Text Box 14">
            <a:extLst>
              <a:ext uri="{FF2B5EF4-FFF2-40B4-BE49-F238E27FC236}">
                <a16:creationId xmlns:a16="http://schemas.microsoft.com/office/drawing/2014/main" id="{4287DAF7-FBA5-5EEF-4407-379D09FC5F96}"/>
              </a:ext>
            </a:extLst>
          </p:cNvPr>
          <p:cNvSpPr txBox="1"/>
          <p:nvPr/>
        </p:nvSpPr>
        <p:spPr>
          <a:xfrm>
            <a:off x="6076950" y="5991860"/>
            <a:ext cx="2559685" cy="337185"/>
          </a:xfrm>
          <a:prstGeom prst="rect">
            <a:avLst/>
          </a:prstGeom>
          <a:noFill/>
        </p:spPr>
        <p:txBody>
          <a:bodyPr wrap="square" rtlCol="0">
            <a:spAutoFit/>
          </a:bodyPr>
          <a:lstStyle/>
          <a:p>
            <a:pPr algn="ctr"/>
            <a:r>
              <a:rPr lang="en-US" sz="1600" b="1">
                <a:solidFill>
                  <a:srgbClr val="1867B5"/>
                </a:solidFill>
                <a:latin typeface="Optima" panose="02000503060000020004"/>
              </a:rPr>
              <a:t>Conforming to IAS 16</a:t>
            </a:r>
          </a:p>
        </p:txBody>
      </p:sp>
      <p:sp>
        <p:nvSpPr>
          <p:cNvPr id="19" name="Text Box 15">
            <a:extLst>
              <a:ext uri="{FF2B5EF4-FFF2-40B4-BE49-F238E27FC236}">
                <a16:creationId xmlns:a16="http://schemas.microsoft.com/office/drawing/2014/main" id="{3C1D1C63-C64C-6029-DB2C-7599853DD575}"/>
              </a:ext>
            </a:extLst>
          </p:cNvPr>
          <p:cNvSpPr txBox="1"/>
          <p:nvPr/>
        </p:nvSpPr>
        <p:spPr>
          <a:xfrm>
            <a:off x="8251190" y="5991860"/>
            <a:ext cx="3275965" cy="584775"/>
          </a:xfrm>
          <a:prstGeom prst="rect">
            <a:avLst/>
          </a:prstGeom>
          <a:noFill/>
        </p:spPr>
        <p:txBody>
          <a:bodyPr wrap="square" rtlCol="0">
            <a:spAutoFit/>
          </a:bodyPr>
          <a:lstStyle/>
          <a:p>
            <a:pPr algn="ctr"/>
            <a:r>
              <a:rPr lang="en-US" sz="1600" b="1">
                <a:solidFill>
                  <a:srgbClr val="1867B5"/>
                </a:solidFill>
                <a:latin typeface="Optima"/>
              </a:rPr>
              <a:t>In Accordance with</a:t>
            </a:r>
          </a:p>
          <a:p>
            <a:pPr algn="ctr"/>
            <a:r>
              <a:rPr lang="en-US" sz="1600" b="1">
                <a:solidFill>
                  <a:srgbClr val="1867B5"/>
                </a:solidFill>
                <a:latin typeface="Optima"/>
              </a:rPr>
              <a:t>Maintenance strategies and tactics</a:t>
            </a:r>
          </a:p>
        </p:txBody>
      </p:sp>
      <p:pic>
        <p:nvPicPr>
          <p:cNvPr id="20" name="Graphic 19">
            <a:extLst>
              <a:ext uri="{FF2B5EF4-FFF2-40B4-BE49-F238E27FC236}">
                <a16:creationId xmlns:a16="http://schemas.microsoft.com/office/drawing/2014/main" id="{E54C54F5-3DB6-F19C-17B1-D6C0571BF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sp>
        <p:nvSpPr>
          <p:cNvPr id="2" name="Footer Placeholder 4">
            <a:extLst>
              <a:ext uri="{FF2B5EF4-FFF2-40B4-BE49-F238E27FC236}">
                <a16:creationId xmlns:a16="http://schemas.microsoft.com/office/drawing/2014/main" id="{E40EFFC7-8B9A-26E5-AD6A-7CC472E4A50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Tree>
    <p:extLst>
      <p:ext uri="{BB962C8B-B14F-4D97-AF65-F5344CB8AC3E}">
        <p14:creationId xmlns:p14="http://schemas.microsoft.com/office/powerpoint/2010/main" val="348776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7" grpId="0"/>
      <p:bldP spid="18" grpId="0"/>
      <p:bldP spid="1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E4C22-BF14-78EE-7665-CB325B9EA30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C739B07-A7AB-C549-AAAC-5EDCB7CF7C2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D48C26BD-9505-F081-F55C-4C07EEC5A1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2" name="Footer Placeholder 4">
            <a:extLst>
              <a:ext uri="{FF2B5EF4-FFF2-40B4-BE49-F238E27FC236}">
                <a16:creationId xmlns:a16="http://schemas.microsoft.com/office/drawing/2014/main" id="{26E2ACC8-CF8B-2E08-6B4C-7507B7736D9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82750D71-A755-DBE7-7B28-3E9DFCCA7AE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7F99EDFF-26EA-82E6-C04B-068E390A78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
        <p:nvSpPr>
          <p:cNvPr id="8" name="Title 1">
            <a:extLst>
              <a:ext uri="{FF2B5EF4-FFF2-40B4-BE49-F238E27FC236}">
                <a16:creationId xmlns:a16="http://schemas.microsoft.com/office/drawing/2014/main" id="{24D3560D-3B2C-FF35-4145-907B0C9536D6}"/>
              </a:ext>
            </a:extLst>
          </p:cNvPr>
          <p:cNvSpPr txBox="1"/>
          <p:nvPr/>
        </p:nvSpPr>
        <p:spPr>
          <a:xfrm>
            <a:off x="155391" y="90968"/>
            <a:ext cx="10291480" cy="6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lvl="0">
              <a:lnSpc>
                <a:spcPct val="90000"/>
              </a:lnSpc>
              <a:spcBef>
                <a:spcPct val="0"/>
              </a:spcBef>
              <a:buNone/>
              <a:defRPr sz="2400" b="1">
                <a:solidFill>
                  <a:srgbClr val="10479B"/>
                </a:solidFill>
                <a:latin typeface="Optima" charset="0"/>
                <a:ea typeface="+mj-ea"/>
                <a:cs typeface="Arial" panose="020B0604020202020204" pitchFamily="34" charset="0"/>
              </a:defRPr>
            </a:lvl1pPr>
          </a:lstStyle>
          <a:p>
            <a:r>
              <a:rPr lang="en-US">
                <a:latin typeface="Optima" panose="02000503060000020004"/>
              </a:rPr>
              <a:t>Data Maturity Assessment of Master &amp; Meta Data </a:t>
            </a:r>
          </a:p>
          <a:p>
            <a:r>
              <a:rPr lang="en-US" sz="2000">
                <a:solidFill>
                  <a:srgbClr val="26B4E9"/>
                </a:solidFill>
                <a:latin typeface="Optima" panose="02000503060000020004"/>
              </a:rPr>
              <a:t>Multi-Domain Master Data</a:t>
            </a:r>
          </a:p>
        </p:txBody>
      </p:sp>
      <p:pic>
        <p:nvPicPr>
          <p:cNvPr id="11" name="Picture 10">
            <a:extLst>
              <a:ext uri="{FF2B5EF4-FFF2-40B4-BE49-F238E27FC236}">
                <a16:creationId xmlns:a16="http://schemas.microsoft.com/office/drawing/2014/main" id="{B27D2ADE-B7AE-D39A-4123-524D328F8663}"/>
              </a:ext>
            </a:extLst>
          </p:cNvPr>
          <p:cNvPicPr>
            <a:picLocks noChangeAspect="1"/>
          </p:cNvPicPr>
          <p:nvPr/>
        </p:nvPicPr>
        <p:blipFill>
          <a:blip r:embed="rId4"/>
          <a:stretch>
            <a:fillRect/>
          </a:stretch>
        </p:blipFill>
        <p:spPr>
          <a:xfrm>
            <a:off x="8246830" y="545847"/>
            <a:ext cx="922899" cy="844392"/>
          </a:xfrm>
          <a:prstGeom prst="rect">
            <a:avLst/>
          </a:prstGeom>
        </p:spPr>
      </p:pic>
      <p:sp>
        <p:nvSpPr>
          <p:cNvPr id="13" name="TextBox 12">
            <a:extLst>
              <a:ext uri="{FF2B5EF4-FFF2-40B4-BE49-F238E27FC236}">
                <a16:creationId xmlns:a16="http://schemas.microsoft.com/office/drawing/2014/main" id="{EE50C7C7-E304-B892-4177-35AD813E6550}"/>
              </a:ext>
            </a:extLst>
          </p:cNvPr>
          <p:cNvSpPr txBox="1"/>
          <p:nvPr/>
        </p:nvSpPr>
        <p:spPr>
          <a:xfrm>
            <a:off x="655397" y="1130723"/>
            <a:ext cx="2001564"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lIns="91440" tIns="45720" rIns="91440" bIns="45720" anchor="ctr"/>
          <a:lstStyle>
            <a:defPPr>
              <a:defRPr lang="en-GB"/>
            </a:defPPr>
            <a:lvl1pPr algn="ctr">
              <a:defRPr sz="1100" b="1">
                <a:latin typeface="Optima"/>
                <a:cs typeface="Optima"/>
              </a:defRPr>
            </a:lvl1pPr>
          </a:lstStyle>
          <a:p>
            <a:r>
              <a:rPr lang="en-US" sz="1200"/>
              <a:t>Acquire the Data from the Customer System</a:t>
            </a:r>
            <a:endParaRPr lang="en-US"/>
          </a:p>
        </p:txBody>
      </p:sp>
      <p:sp>
        <p:nvSpPr>
          <p:cNvPr id="14" name="TextBox 13">
            <a:extLst>
              <a:ext uri="{FF2B5EF4-FFF2-40B4-BE49-F238E27FC236}">
                <a16:creationId xmlns:a16="http://schemas.microsoft.com/office/drawing/2014/main" id="{C215A0F0-43DF-829F-F957-8021983D9C72}"/>
              </a:ext>
            </a:extLst>
          </p:cNvPr>
          <p:cNvSpPr txBox="1"/>
          <p:nvPr/>
        </p:nvSpPr>
        <p:spPr>
          <a:xfrm>
            <a:off x="599887" y="3468850"/>
            <a:ext cx="2096937"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Run Profiling on the imported Data</a:t>
            </a:r>
          </a:p>
        </p:txBody>
      </p:sp>
      <p:sp>
        <p:nvSpPr>
          <p:cNvPr id="15" name="TextBox 14">
            <a:extLst>
              <a:ext uri="{FF2B5EF4-FFF2-40B4-BE49-F238E27FC236}">
                <a16:creationId xmlns:a16="http://schemas.microsoft.com/office/drawing/2014/main" id="{2DF19E15-F57F-9F87-5411-CEDE3D119ADA}"/>
              </a:ext>
            </a:extLst>
          </p:cNvPr>
          <p:cNvSpPr txBox="1"/>
          <p:nvPr/>
        </p:nvSpPr>
        <p:spPr>
          <a:xfrm>
            <a:off x="871193" y="4201765"/>
            <a:ext cx="1554326" cy="36346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GB"/>
            </a:defPPr>
            <a:lvl1pPr algn="ctr">
              <a:defRPr sz="1100" b="1">
                <a:latin typeface="Optima"/>
                <a:cs typeface="Optima"/>
              </a:defRPr>
            </a:lvl1pPr>
          </a:lstStyle>
          <a:p>
            <a:r>
              <a:rPr lang="en-US" sz="1200"/>
              <a:t>DHA Workbench</a:t>
            </a:r>
          </a:p>
        </p:txBody>
      </p:sp>
      <p:sp>
        <p:nvSpPr>
          <p:cNvPr id="16" name="TextBox 15">
            <a:extLst>
              <a:ext uri="{FF2B5EF4-FFF2-40B4-BE49-F238E27FC236}">
                <a16:creationId xmlns:a16="http://schemas.microsoft.com/office/drawing/2014/main" id="{77C71EA9-05C8-3E3E-8D36-DE2EA6B33D92}"/>
              </a:ext>
            </a:extLst>
          </p:cNvPr>
          <p:cNvSpPr txBox="1"/>
          <p:nvPr/>
        </p:nvSpPr>
        <p:spPr>
          <a:xfrm>
            <a:off x="599887" y="4828070"/>
            <a:ext cx="2096937" cy="544249"/>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GB"/>
              <a:t>Preparation &amp; Alignment on Customer's Expectation</a:t>
            </a:r>
            <a:endParaRPr lang="en-IN"/>
          </a:p>
        </p:txBody>
      </p:sp>
      <p:sp>
        <p:nvSpPr>
          <p:cNvPr id="17" name="TextBox 16">
            <a:extLst>
              <a:ext uri="{FF2B5EF4-FFF2-40B4-BE49-F238E27FC236}">
                <a16:creationId xmlns:a16="http://schemas.microsoft.com/office/drawing/2014/main" id="{A03FBCA9-1130-D9B7-6A77-8F0D9BE15F56}"/>
              </a:ext>
            </a:extLst>
          </p:cNvPr>
          <p:cNvSpPr txBox="1"/>
          <p:nvPr/>
        </p:nvSpPr>
        <p:spPr>
          <a:xfrm>
            <a:off x="592064" y="5635160"/>
            <a:ext cx="2112584"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GB"/>
              <a:t>Sign-Off on the SoP Documents</a:t>
            </a:r>
            <a:endParaRPr lang="en-IN"/>
          </a:p>
        </p:txBody>
      </p:sp>
      <p:cxnSp>
        <p:nvCxnSpPr>
          <p:cNvPr id="18" name="Straight Arrow Connector 17">
            <a:extLst>
              <a:ext uri="{FF2B5EF4-FFF2-40B4-BE49-F238E27FC236}">
                <a16:creationId xmlns:a16="http://schemas.microsoft.com/office/drawing/2014/main" id="{1D24C029-E193-7AE0-7244-3FC3EFA562D1}"/>
              </a:ext>
            </a:extLst>
          </p:cNvPr>
          <p:cNvCxnSpPr>
            <a:cxnSpLocks/>
            <a:stCxn id="14" idx="2"/>
            <a:endCxn id="15" idx="0"/>
          </p:cNvCxnSpPr>
          <p:nvPr/>
        </p:nvCxnSpPr>
        <p:spPr>
          <a:xfrm>
            <a:off x="1648356" y="3938924"/>
            <a:ext cx="0" cy="2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F2AEBFB-EBA8-713E-DA6D-CBDA6AB00390}"/>
              </a:ext>
            </a:extLst>
          </p:cNvPr>
          <p:cNvCxnSpPr>
            <a:cxnSpLocks/>
            <a:stCxn id="15" idx="2"/>
            <a:endCxn id="16" idx="0"/>
          </p:cNvCxnSpPr>
          <p:nvPr/>
        </p:nvCxnSpPr>
        <p:spPr>
          <a:xfrm>
            <a:off x="1648356" y="4565229"/>
            <a:ext cx="0" cy="2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729D4EC-80AB-CD38-C496-BD09A7B9DF1C}"/>
              </a:ext>
            </a:extLst>
          </p:cNvPr>
          <p:cNvCxnSpPr>
            <a:cxnSpLocks/>
            <a:stCxn id="16" idx="2"/>
            <a:endCxn id="17" idx="0"/>
          </p:cNvCxnSpPr>
          <p:nvPr/>
        </p:nvCxnSpPr>
        <p:spPr>
          <a:xfrm>
            <a:off x="1648356" y="5372319"/>
            <a:ext cx="0" cy="2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Terminator 20">
            <a:extLst>
              <a:ext uri="{FF2B5EF4-FFF2-40B4-BE49-F238E27FC236}">
                <a16:creationId xmlns:a16="http://schemas.microsoft.com/office/drawing/2014/main" id="{E82D6603-527A-590B-BCBD-8DC8269D5229}"/>
              </a:ext>
            </a:extLst>
          </p:cNvPr>
          <p:cNvSpPr/>
          <p:nvPr/>
        </p:nvSpPr>
        <p:spPr>
          <a:xfrm>
            <a:off x="1257820" y="913255"/>
            <a:ext cx="759717" cy="155336"/>
          </a:xfrm>
          <a:prstGeom prst="flowChartTerminator">
            <a:avLst/>
          </a:prstGeom>
          <a:solidFill>
            <a:schemeClr val="accent5">
              <a:lumMod val="20000"/>
              <a:lumOff val="80000"/>
            </a:schemeClr>
          </a:soli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p>
            <a:pPr algn="ctr"/>
            <a:r>
              <a:rPr lang="en-IN" sz="1000" b="1">
                <a:solidFill>
                  <a:srgbClr val="C00000"/>
                </a:solidFill>
                <a:latin typeface="Optima" panose="02000503060000020004"/>
              </a:rPr>
              <a:t>START</a:t>
            </a:r>
          </a:p>
        </p:txBody>
      </p:sp>
      <p:sp>
        <p:nvSpPr>
          <p:cNvPr id="22" name="TextBox 21">
            <a:extLst>
              <a:ext uri="{FF2B5EF4-FFF2-40B4-BE49-F238E27FC236}">
                <a16:creationId xmlns:a16="http://schemas.microsoft.com/office/drawing/2014/main" id="{97F3F164-D121-19AD-28F8-191B7F5B861B}"/>
              </a:ext>
            </a:extLst>
          </p:cNvPr>
          <p:cNvSpPr txBox="1"/>
          <p:nvPr/>
        </p:nvSpPr>
        <p:spPr>
          <a:xfrm>
            <a:off x="801531" y="1808790"/>
            <a:ext cx="1705270" cy="367699"/>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lIns="91440" tIns="45720" rIns="91440" bIns="45720" anchor="ctr"/>
          <a:lstStyle>
            <a:defPPr>
              <a:defRPr lang="en-GB"/>
            </a:defPPr>
            <a:lvl1pPr algn="ctr">
              <a:defRPr sz="1100" b="1">
                <a:latin typeface="Optima"/>
                <a:cs typeface="Optima"/>
              </a:defRPr>
            </a:lvl1pPr>
          </a:lstStyle>
          <a:p>
            <a:r>
              <a:rPr lang="en-US" sz="1200"/>
              <a:t>Data Identification &amp; Verification</a:t>
            </a:r>
            <a:endParaRPr lang="en-US"/>
          </a:p>
        </p:txBody>
      </p:sp>
      <p:sp>
        <p:nvSpPr>
          <p:cNvPr id="23" name="TextBox 22">
            <a:extLst>
              <a:ext uri="{FF2B5EF4-FFF2-40B4-BE49-F238E27FC236}">
                <a16:creationId xmlns:a16="http://schemas.microsoft.com/office/drawing/2014/main" id="{D520883B-406B-49E2-7523-6D2EBD5FB614}"/>
              </a:ext>
            </a:extLst>
          </p:cNvPr>
          <p:cNvSpPr txBox="1"/>
          <p:nvPr/>
        </p:nvSpPr>
        <p:spPr>
          <a:xfrm>
            <a:off x="615152" y="2378004"/>
            <a:ext cx="2078028" cy="367699"/>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lIns="91440" tIns="45720" rIns="91440" bIns="45720" anchor="ctr"/>
          <a:lstStyle>
            <a:defPPr>
              <a:defRPr lang="en-GB"/>
            </a:defPPr>
            <a:lvl1pPr algn="ctr">
              <a:defRPr sz="1100" b="1">
                <a:latin typeface="Optima"/>
                <a:cs typeface="Optima"/>
              </a:defRPr>
            </a:lvl1pPr>
          </a:lstStyle>
          <a:p>
            <a:r>
              <a:rPr lang="en-US" sz="1200"/>
              <a:t>Load the Customer Data in the Shared Folder</a:t>
            </a:r>
            <a:endParaRPr lang="en-US"/>
          </a:p>
        </p:txBody>
      </p:sp>
      <p:cxnSp>
        <p:nvCxnSpPr>
          <p:cNvPr id="24" name="Straight Arrow Connector 23">
            <a:extLst>
              <a:ext uri="{FF2B5EF4-FFF2-40B4-BE49-F238E27FC236}">
                <a16:creationId xmlns:a16="http://schemas.microsoft.com/office/drawing/2014/main" id="{8879A099-0E89-8862-A10E-C30DCBEDEFE8}"/>
              </a:ext>
            </a:extLst>
          </p:cNvPr>
          <p:cNvCxnSpPr>
            <a:cxnSpLocks/>
            <a:stCxn id="13" idx="2"/>
            <a:endCxn id="22" idx="0"/>
          </p:cNvCxnSpPr>
          <p:nvPr/>
        </p:nvCxnSpPr>
        <p:spPr>
          <a:xfrm flipH="1">
            <a:off x="1654166" y="1600797"/>
            <a:ext cx="2013" cy="207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A4B076-27D0-4AAA-6141-1FBF5BE8F89C}"/>
              </a:ext>
            </a:extLst>
          </p:cNvPr>
          <p:cNvCxnSpPr>
            <a:cxnSpLocks/>
            <a:stCxn id="22" idx="2"/>
            <a:endCxn id="23" idx="0"/>
          </p:cNvCxnSpPr>
          <p:nvPr/>
        </p:nvCxnSpPr>
        <p:spPr>
          <a:xfrm>
            <a:off x="1654166" y="2176489"/>
            <a:ext cx="0" cy="201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D8AF699-036E-A25D-F208-8C3BF7990B23}"/>
              </a:ext>
            </a:extLst>
          </p:cNvPr>
          <p:cNvSpPr txBox="1"/>
          <p:nvPr/>
        </p:nvSpPr>
        <p:spPr>
          <a:xfrm>
            <a:off x="615153" y="2916587"/>
            <a:ext cx="2078028" cy="367699"/>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lIns="91440" tIns="45720" rIns="91440" bIns="45720" anchor="ctr"/>
          <a:lstStyle>
            <a:defPPr>
              <a:defRPr lang="en-GB"/>
            </a:defPPr>
            <a:lvl1pPr algn="ctr">
              <a:defRPr sz="1100" b="1">
                <a:latin typeface="Optima"/>
                <a:cs typeface="Optima"/>
              </a:defRPr>
            </a:lvl1pPr>
          </a:lstStyle>
          <a:p>
            <a:r>
              <a:rPr lang="en-US" sz="1200"/>
              <a:t>Map and Import the Data in DQM System</a:t>
            </a:r>
            <a:endParaRPr lang="en-US"/>
          </a:p>
        </p:txBody>
      </p:sp>
      <p:cxnSp>
        <p:nvCxnSpPr>
          <p:cNvPr id="27" name="Straight Arrow Connector 26">
            <a:extLst>
              <a:ext uri="{FF2B5EF4-FFF2-40B4-BE49-F238E27FC236}">
                <a16:creationId xmlns:a16="http://schemas.microsoft.com/office/drawing/2014/main" id="{638B3E18-09B8-84CA-4982-993B8606F8FD}"/>
              </a:ext>
            </a:extLst>
          </p:cNvPr>
          <p:cNvCxnSpPr>
            <a:cxnSpLocks/>
            <a:stCxn id="23" idx="2"/>
            <a:endCxn id="26" idx="0"/>
          </p:cNvCxnSpPr>
          <p:nvPr/>
        </p:nvCxnSpPr>
        <p:spPr>
          <a:xfrm>
            <a:off x="1654166" y="2745703"/>
            <a:ext cx="1" cy="170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0FCDDD9-5A1A-25E4-F9B2-1C19924F5163}"/>
              </a:ext>
            </a:extLst>
          </p:cNvPr>
          <p:cNvCxnSpPr>
            <a:cxnSpLocks/>
            <a:stCxn id="26" idx="2"/>
            <a:endCxn id="14" idx="0"/>
          </p:cNvCxnSpPr>
          <p:nvPr/>
        </p:nvCxnSpPr>
        <p:spPr>
          <a:xfrm flipH="1">
            <a:off x="1648356" y="3284286"/>
            <a:ext cx="5811" cy="184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CBC6D5F-DF7E-0B32-BF05-9000AF007793}"/>
              </a:ext>
            </a:extLst>
          </p:cNvPr>
          <p:cNvSpPr txBox="1"/>
          <p:nvPr/>
        </p:nvSpPr>
        <p:spPr>
          <a:xfrm>
            <a:off x="4066044" y="1124432"/>
            <a:ext cx="1890544"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Data Planning Workbench</a:t>
            </a:r>
          </a:p>
        </p:txBody>
      </p:sp>
      <p:sp>
        <p:nvSpPr>
          <p:cNvPr id="30" name="TextBox 29">
            <a:extLst>
              <a:ext uri="{FF2B5EF4-FFF2-40B4-BE49-F238E27FC236}">
                <a16:creationId xmlns:a16="http://schemas.microsoft.com/office/drawing/2014/main" id="{4B3B2F2A-39C8-FAE6-51C6-BF87711BFD13}"/>
              </a:ext>
            </a:extLst>
          </p:cNvPr>
          <p:cNvSpPr txBox="1"/>
          <p:nvPr/>
        </p:nvSpPr>
        <p:spPr>
          <a:xfrm>
            <a:off x="4066044" y="1873329"/>
            <a:ext cx="1890544"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Data Matching with Repository</a:t>
            </a:r>
          </a:p>
        </p:txBody>
      </p:sp>
      <p:cxnSp>
        <p:nvCxnSpPr>
          <p:cNvPr id="31" name="Straight Arrow Connector 30">
            <a:extLst>
              <a:ext uri="{FF2B5EF4-FFF2-40B4-BE49-F238E27FC236}">
                <a16:creationId xmlns:a16="http://schemas.microsoft.com/office/drawing/2014/main" id="{6087B90E-F91C-28B1-134F-948939172BE7}"/>
              </a:ext>
            </a:extLst>
          </p:cNvPr>
          <p:cNvCxnSpPr>
            <a:cxnSpLocks/>
            <a:stCxn id="29" idx="2"/>
            <a:endCxn id="30" idx="0"/>
          </p:cNvCxnSpPr>
          <p:nvPr/>
        </p:nvCxnSpPr>
        <p:spPr>
          <a:xfrm>
            <a:off x="5011316" y="1594506"/>
            <a:ext cx="0" cy="278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97D1DCF-D840-08DF-D548-6F3A2211EA55}"/>
              </a:ext>
            </a:extLst>
          </p:cNvPr>
          <p:cNvSpPr txBox="1"/>
          <p:nvPr/>
        </p:nvSpPr>
        <p:spPr>
          <a:xfrm>
            <a:off x="6449490" y="1591797"/>
            <a:ext cx="1361867" cy="36346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GB"/>
            </a:defPPr>
            <a:lvl1pPr algn="ctr">
              <a:defRPr sz="1100" b="1">
                <a:latin typeface="Optima"/>
                <a:cs typeface="Optima"/>
              </a:defRPr>
            </a:lvl1pPr>
          </a:lstStyle>
          <a:p>
            <a:r>
              <a:rPr lang="en-US" sz="1200"/>
              <a:t>(a) Matched Records</a:t>
            </a:r>
          </a:p>
        </p:txBody>
      </p:sp>
      <p:sp>
        <p:nvSpPr>
          <p:cNvPr id="33" name="TextBox 32">
            <a:extLst>
              <a:ext uri="{FF2B5EF4-FFF2-40B4-BE49-F238E27FC236}">
                <a16:creationId xmlns:a16="http://schemas.microsoft.com/office/drawing/2014/main" id="{5D08B95F-7924-6D66-1BF3-9109D3285E8B}"/>
              </a:ext>
            </a:extLst>
          </p:cNvPr>
          <p:cNvSpPr txBox="1"/>
          <p:nvPr/>
        </p:nvSpPr>
        <p:spPr>
          <a:xfrm>
            <a:off x="6445090" y="2292073"/>
            <a:ext cx="1361867" cy="36346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GB"/>
            </a:defPPr>
            <a:lvl1pPr algn="ctr">
              <a:defRPr sz="1100" b="1">
                <a:latin typeface="Optima"/>
                <a:cs typeface="Optima"/>
              </a:defRPr>
            </a:lvl1pPr>
          </a:lstStyle>
          <a:p>
            <a:r>
              <a:rPr lang="en-US" sz="1200"/>
              <a:t>(b) Unmatched Records</a:t>
            </a:r>
          </a:p>
        </p:txBody>
      </p:sp>
      <p:cxnSp>
        <p:nvCxnSpPr>
          <p:cNvPr id="34" name="Connector: Elbow 33">
            <a:extLst>
              <a:ext uri="{FF2B5EF4-FFF2-40B4-BE49-F238E27FC236}">
                <a16:creationId xmlns:a16="http://schemas.microsoft.com/office/drawing/2014/main" id="{74ECB52C-01EC-45E9-72AA-B333D0F91F79}"/>
              </a:ext>
            </a:extLst>
          </p:cNvPr>
          <p:cNvCxnSpPr>
            <a:cxnSpLocks/>
            <a:stCxn id="30" idx="3"/>
            <a:endCxn id="32" idx="1"/>
          </p:cNvCxnSpPr>
          <p:nvPr/>
        </p:nvCxnSpPr>
        <p:spPr>
          <a:xfrm flipV="1">
            <a:off x="5956588" y="1773529"/>
            <a:ext cx="492902" cy="3348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945EFAE-B271-BD48-5EC7-6008E9186BE6}"/>
              </a:ext>
            </a:extLst>
          </p:cNvPr>
          <p:cNvSpPr txBox="1"/>
          <p:nvPr/>
        </p:nvSpPr>
        <p:spPr>
          <a:xfrm>
            <a:off x="4066044" y="3422873"/>
            <a:ext cx="1890544"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Pattern Recognition for Analysis</a:t>
            </a:r>
          </a:p>
        </p:txBody>
      </p:sp>
      <p:cxnSp>
        <p:nvCxnSpPr>
          <p:cNvPr id="36" name="Connector: Elbow 35">
            <a:extLst>
              <a:ext uri="{FF2B5EF4-FFF2-40B4-BE49-F238E27FC236}">
                <a16:creationId xmlns:a16="http://schemas.microsoft.com/office/drawing/2014/main" id="{4FCFF125-3578-DBB4-7754-3447BE88E63F}"/>
              </a:ext>
            </a:extLst>
          </p:cNvPr>
          <p:cNvCxnSpPr>
            <a:cxnSpLocks/>
            <a:stCxn id="17" idx="2"/>
            <a:endCxn id="29" idx="0"/>
          </p:cNvCxnSpPr>
          <p:nvPr/>
        </p:nvCxnSpPr>
        <p:spPr>
          <a:xfrm rot="5400000" flipH="1" flipV="1">
            <a:off x="839435" y="1933353"/>
            <a:ext cx="4980802" cy="3362960"/>
          </a:xfrm>
          <a:prstGeom prst="bentConnector5">
            <a:avLst>
              <a:gd name="adj1" fmla="val -4590"/>
              <a:gd name="adj2" fmla="val 41379"/>
              <a:gd name="adj3" fmla="val 10459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Flowchart: Decision 36">
            <a:extLst>
              <a:ext uri="{FF2B5EF4-FFF2-40B4-BE49-F238E27FC236}">
                <a16:creationId xmlns:a16="http://schemas.microsoft.com/office/drawing/2014/main" id="{36F630CD-C88E-FD3B-6A01-6619AB016D98}"/>
              </a:ext>
            </a:extLst>
          </p:cNvPr>
          <p:cNvSpPr/>
          <p:nvPr/>
        </p:nvSpPr>
        <p:spPr>
          <a:xfrm>
            <a:off x="4002972" y="4109109"/>
            <a:ext cx="2016688" cy="1045580"/>
          </a:xfrm>
          <a:prstGeom prst="flowChartDecision">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p>
            <a:pPr algn="ctr"/>
            <a:r>
              <a:rPr lang="en-IN" sz="1200" b="1">
                <a:solidFill>
                  <a:schemeClr val="tx1"/>
                </a:solidFill>
                <a:latin typeface="Optima" panose="02000503060000020004"/>
              </a:rPr>
              <a:t>Data Segregation </a:t>
            </a:r>
          </a:p>
        </p:txBody>
      </p:sp>
      <p:sp>
        <p:nvSpPr>
          <p:cNvPr id="38" name="TextBox 37">
            <a:extLst>
              <a:ext uri="{FF2B5EF4-FFF2-40B4-BE49-F238E27FC236}">
                <a16:creationId xmlns:a16="http://schemas.microsoft.com/office/drawing/2014/main" id="{988224B1-ACC4-A086-47DE-B9CC73532FE5}"/>
              </a:ext>
            </a:extLst>
          </p:cNvPr>
          <p:cNvSpPr txBox="1"/>
          <p:nvPr/>
        </p:nvSpPr>
        <p:spPr>
          <a:xfrm>
            <a:off x="3188270" y="5088951"/>
            <a:ext cx="912482" cy="38385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Redundant Data</a:t>
            </a:r>
            <a:endParaRPr lang="en-US"/>
          </a:p>
        </p:txBody>
      </p:sp>
      <p:cxnSp>
        <p:nvCxnSpPr>
          <p:cNvPr id="39" name="Connector: Elbow 38">
            <a:extLst>
              <a:ext uri="{FF2B5EF4-FFF2-40B4-BE49-F238E27FC236}">
                <a16:creationId xmlns:a16="http://schemas.microsoft.com/office/drawing/2014/main" id="{39242FD8-B05B-9449-ADFE-5C5F05F174B7}"/>
              </a:ext>
            </a:extLst>
          </p:cNvPr>
          <p:cNvCxnSpPr>
            <a:cxnSpLocks/>
            <a:stCxn id="37" idx="1"/>
            <a:endCxn id="38" idx="0"/>
          </p:cNvCxnSpPr>
          <p:nvPr/>
        </p:nvCxnSpPr>
        <p:spPr>
          <a:xfrm rot="10800000" flipV="1">
            <a:off x="3644512" y="4631899"/>
            <a:ext cx="358461" cy="4570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7BAC5DE-AE09-B981-CAAA-3371DF007D92}"/>
              </a:ext>
            </a:extLst>
          </p:cNvPr>
          <p:cNvSpPr txBox="1"/>
          <p:nvPr/>
        </p:nvSpPr>
        <p:spPr>
          <a:xfrm>
            <a:off x="6308139" y="4373359"/>
            <a:ext cx="1251802" cy="51708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Moderate Data</a:t>
            </a:r>
          </a:p>
        </p:txBody>
      </p:sp>
      <p:cxnSp>
        <p:nvCxnSpPr>
          <p:cNvPr id="41" name="Straight Arrow Connector 40">
            <a:extLst>
              <a:ext uri="{FF2B5EF4-FFF2-40B4-BE49-F238E27FC236}">
                <a16:creationId xmlns:a16="http://schemas.microsoft.com/office/drawing/2014/main" id="{2E615B91-C9E0-2E03-B042-D7841E94602E}"/>
              </a:ext>
            </a:extLst>
          </p:cNvPr>
          <p:cNvCxnSpPr>
            <a:cxnSpLocks/>
            <a:stCxn id="37" idx="3"/>
            <a:endCxn id="40" idx="1"/>
          </p:cNvCxnSpPr>
          <p:nvPr/>
        </p:nvCxnSpPr>
        <p:spPr>
          <a:xfrm>
            <a:off x="6019660" y="4631899"/>
            <a:ext cx="2884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ECE622E-BFD3-87A2-3B6C-18503B3E9B94}"/>
              </a:ext>
            </a:extLst>
          </p:cNvPr>
          <p:cNvCxnSpPr>
            <a:cxnSpLocks/>
            <a:stCxn id="35" idx="2"/>
            <a:endCxn id="37" idx="0"/>
          </p:cNvCxnSpPr>
          <p:nvPr/>
        </p:nvCxnSpPr>
        <p:spPr>
          <a:xfrm>
            <a:off x="5011316" y="3892947"/>
            <a:ext cx="0" cy="21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0CCE8F2-7B6E-EA3C-3E9E-14390283402B}"/>
              </a:ext>
            </a:extLst>
          </p:cNvPr>
          <p:cNvSpPr txBox="1"/>
          <p:nvPr/>
        </p:nvSpPr>
        <p:spPr>
          <a:xfrm>
            <a:off x="4431473" y="5341271"/>
            <a:ext cx="1152214" cy="38385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Complete Data</a:t>
            </a:r>
            <a:endParaRPr lang="en-US"/>
          </a:p>
        </p:txBody>
      </p:sp>
      <p:cxnSp>
        <p:nvCxnSpPr>
          <p:cNvPr id="44" name="Straight Arrow Connector 43">
            <a:extLst>
              <a:ext uri="{FF2B5EF4-FFF2-40B4-BE49-F238E27FC236}">
                <a16:creationId xmlns:a16="http://schemas.microsoft.com/office/drawing/2014/main" id="{8469E59E-D03D-4EB9-7F6A-097859C1EC3C}"/>
              </a:ext>
            </a:extLst>
          </p:cNvPr>
          <p:cNvCxnSpPr>
            <a:cxnSpLocks/>
            <a:stCxn id="37" idx="2"/>
            <a:endCxn id="43" idx="0"/>
          </p:cNvCxnSpPr>
          <p:nvPr/>
        </p:nvCxnSpPr>
        <p:spPr>
          <a:xfrm flipH="1">
            <a:off x="5007580" y="5154689"/>
            <a:ext cx="3736" cy="186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DD2073F-B244-E1BF-1555-628D48FD04F0}"/>
              </a:ext>
            </a:extLst>
          </p:cNvPr>
          <p:cNvSpPr txBox="1"/>
          <p:nvPr/>
        </p:nvSpPr>
        <p:spPr>
          <a:xfrm>
            <a:off x="4297800" y="5929689"/>
            <a:ext cx="1412088" cy="38385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Data Validation</a:t>
            </a:r>
            <a:endParaRPr lang="en-US"/>
          </a:p>
        </p:txBody>
      </p:sp>
      <p:cxnSp>
        <p:nvCxnSpPr>
          <p:cNvPr id="46" name="Straight Arrow Connector 45">
            <a:extLst>
              <a:ext uri="{FF2B5EF4-FFF2-40B4-BE49-F238E27FC236}">
                <a16:creationId xmlns:a16="http://schemas.microsoft.com/office/drawing/2014/main" id="{CB89A913-04E0-05C3-95C0-D9840B034613}"/>
              </a:ext>
            </a:extLst>
          </p:cNvPr>
          <p:cNvCxnSpPr>
            <a:cxnSpLocks/>
            <a:stCxn id="43" idx="2"/>
            <a:endCxn id="45" idx="0"/>
          </p:cNvCxnSpPr>
          <p:nvPr/>
        </p:nvCxnSpPr>
        <p:spPr>
          <a:xfrm flipH="1">
            <a:off x="5003844" y="5725122"/>
            <a:ext cx="3736" cy="20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6DB40E-A795-3083-15D8-597A46240D3C}"/>
              </a:ext>
            </a:extLst>
          </p:cNvPr>
          <p:cNvSpPr txBox="1"/>
          <p:nvPr/>
        </p:nvSpPr>
        <p:spPr>
          <a:xfrm>
            <a:off x="6090100" y="5709743"/>
            <a:ext cx="572246" cy="299070"/>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Class</a:t>
            </a:r>
            <a:endParaRPr lang="en-US"/>
          </a:p>
        </p:txBody>
      </p:sp>
      <p:cxnSp>
        <p:nvCxnSpPr>
          <p:cNvPr id="48" name="Connector: Elbow 47">
            <a:extLst>
              <a:ext uri="{FF2B5EF4-FFF2-40B4-BE49-F238E27FC236}">
                <a16:creationId xmlns:a16="http://schemas.microsoft.com/office/drawing/2014/main" id="{485BDEEE-1700-C047-6A59-28F9D2B051CA}"/>
              </a:ext>
            </a:extLst>
          </p:cNvPr>
          <p:cNvCxnSpPr>
            <a:cxnSpLocks/>
            <a:stCxn id="45" idx="3"/>
            <a:endCxn id="47" idx="1"/>
          </p:cNvCxnSpPr>
          <p:nvPr/>
        </p:nvCxnSpPr>
        <p:spPr>
          <a:xfrm flipV="1">
            <a:off x="5709888" y="5859278"/>
            <a:ext cx="380212" cy="2623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39DB8EC-0846-0EA4-9030-EEB57019BED2}"/>
              </a:ext>
            </a:extLst>
          </p:cNvPr>
          <p:cNvSpPr txBox="1"/>
          <p:nvPr/>
        </p:nvSpPr>
        <p:spPr>
          <a:xfrm>
            <a:off x="6086548" y="6207925"/>
            <a:ext cx="1251802" cy="299070"/>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Characteristics</a:t>
            </a:r>
            <a:endParaRPr lang="en-US"/>
          </a:p>
        </p:txBody>
      </p:sp>
      <p:cxnSp>
        <p:nvCxnSpPr>
          <p:cNvPr id="50" name="Connector: Elbow 49">
            <a:extLst>
              <a:ext uri="{FF2B5EF4-FFF2-40B4-BE49-F238E27FC236}">
                <a16:creationId xmlns:a16="http://schemas.microsoft.com/office/drawing/2014/main" id="{773E88B8-6A6C-32CC-CE61-22F3B5DF24A5}"/>
              </a:ext>
            </a:extLst>
          </p:cNvPr>
          <p:cNvCxnSpPr>
            <a:cxnSpLocks/>
            <a:stCxn id="45" idx="3"/>
            <a:endCxn id="49" idx="1"/>
          </p:cNvCxnSpPr>
          <p:nvPr/>
        </p:nvCxnSpPr>
        <p:spPr>
          <a:xfrm>
            <a:off x="5709888" y="6121615"/>
            <a:ext cx="376660" cy="2358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093977E-4550-1869-5A1F-0007C47711EC}"/>
              </a:ext>
            </a:extLst>
          </p:cNvPr>
          <p:cNvSpPr txBox="1"/>
          <p:nvPr/>
        </p:nvSpPr>
        <p:spPr>
          <a:xfrm>
            <a:off x="8840912" y="1966984"/>
            <a:ext cx="1321371"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Data Standardization</a:t>
            </a:r>
            <a:endParaRPr lang="en-US"/>
          </a:p>
        </p:txBody>
      </p:sp>
      <p:cxnSp>
        <p:nvCxnSpPr>
          <p:cNvPr id="52" name="Connector: Elbow 51">
            <a:extLst>
              <a:ext uri="{FF2B5EF4-FFF2-40B4-BE49-F238E27FC236}">
                <a16:creationId xmlns:a16="http://schemas.microsoft.com/office/drawing/2014/main" id="{055B6924-2B54-08D3-EAA4-49094DA4B8FC}"/>
              </a:ext>
            </a:extLst>
          </p:cNvPr>
          <p:cNvCxnSpPr>
            <a:cxnSpLocks/>
            <a:stCxn id="45" idx="2"/>
            <a:endCxn id="51" idx="0"/>
          </p:cNvCxnSpPr>
          <p:nvPr/>
        </p:nvCxnSpPr>
        <p:spPr>
          <a:xfrm rot="5400000" flipH="1" flipV="1">
            <a:off x="5079443" y="1891385"/>
            <a:ext cx="4346556" cy="4497754"/>
          </a:xfrm>
          <a:prstGeom prst="bentConnector5">
            <a:avLst>
              <a:gd name="adj1" fmla="val -5512"/>
              <a:gd name="adj2" fmla="val 69479"/>
              <a:gd name="adj3" fmla="val 11227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E74958B-4FF0-661C-F89D-846F315BA528}"/>
              </a:ext>
            </a:extLst>
          </p:cNvPr>
          <p:cNvSpPr txBox="1"/>
          <p:nvPr/>
        </p:nvSpPr>
        <p:spPr>
          <a:xfrm>
            <a:off x="8840912" y="2676775"/>
            <a:ext cx="1321371"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Run QC Tools</a:t>
            </a:r>
            <a:endParaRPr lang="en-US"/>
          </a:p>
        </p:txBody>
      </p:sp>
      <p:sp>
        <p:nvSpPr>
          <p:cNvPr id="54" name="TextBox 53">
            <a:extLst>
              <a:ext uri="{FF2B5EF4-FFF2-40B4-BE49-F238E27FC236}">
                <a16:creationId xmlns:a16="http://schemas.microsoft.com/office/drawing/2014/main" id="{1088FED8-EDAC-6637-DABB-3FFA1956B747}"/>
              </a:ext>
            </a:extLst>
          </p:cNvPr>
          <p:cNvSpPr txBox="1"/>
          <p:nvPr/>
        </p:nvSpPr>
        <p:spPr>
          <a:xfrm>
            <a:off x="8563797" y="3430685"/>
            <a:ext cx="1875602"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Description Generation</a:t>
            </a:r>
            <a:endParaRPr lang="en-US"/>
          </a:p>
        </p:txBody>
      </p:sp>
      <p:sp>
        <p:nvSpPr>
          <p:cNvPr id="55" name="TextBox 54">
            <a:extLst>
              <a:ext uri="{FF2B5EF4-FFF2-40B4-BE49-F238E27FC236}">
                <a16:creationId xmlns:a16="http://schemas.microsoft.com/office/drawing/2014/main" id="{E7885CF1-CA52-CE0C-23D8-D87BD49234DD}"/>
              </a:ext>
            </a:extLst>
          </p:cNvPr>
          <p:cNvSpPr txBox="1"/>
          <p:nvPr/>
        </p:nvSpPr>
        <p:spPr>
          <a:xfrm>
            <a:off x="8571269" y="4199811"/>
            <a:ext cx="1875602" cy="470074"/>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vert="horz" anchor="ctr"/>
          <a:lstStyle>
            <a:defPPr>
              <a:defRPr lang="en-US"/>
            </a:defPPr>
            <a:lvl1pPr algn="ctr">
              <a:defRPr sz="1200" b="1">
                <a:latin typeface="Optima"/>
                <a:cs typeface="Optima"/>
              </a:defRPr>
            </a:lvl1pPr>
          </a:lstStyle>
          <a:p>
            <a:r>
              <a:rPr lang="en-IN"/>
              <a:t>Customer Review</a:t>
            </a:r>
            <a:endParaRPr lang="en-US"/>
          </a:p>
        </p:txBody>
      </p:sp>
      <p:cxnSp>
        <p:nvCxnSpPr>
          <p:cNvPr id="56" name="Straight Arrow Connector 55">
            <a:extLst>
              <a:ext uri="{FF2B5EF4-FFF2-40B4-BE49-F238E27FC236}">
                <a16:creationId xmlns:a16="http://schemas.microsoft.com/office/drawing/2014/main" id="{904B761E-862E-CB94-F48D-3C6795285F6A}"/>
              </a:ext>
            </a:extLst>
          </p:cNvPr>
          <p:cNvCxnSpPr>
            <a:cxnSpLocks/>
            <a:stCxn id="51" idx="2"/>
            <a:endCxn id="53" idx="0"/>
          </p:cNvCxnSpPr>
          <p:nvPr/>
        </p:nvCxnSpPr>
        <p:spPr>
          <a:xfrm>
            <a:off x="9501598" y="2437058"/>
            <a:ext cx="0" cy="239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DF53D9E-CDFF-8F33-AB7B-5D44DE88419E}"/>
              </a:ext>
            </a:extLst>
          </p:cNvPr>
          <p:cNvCxnSpPr>
            <a:cxnSpLocks/>
            <a:stCxn id="53" idx="2"/>
            <a:endCxn id="54" idx="0"/>
          </p:cNvCxnSpPr>
          <p:nvPr/>
        </p:nvCxnSpPr>
        <p:spPr>
          <a:xfrm>
            <a:off x="9501598" y="3146849"/>
            <a:ext cx="0" cy="28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6A26038-248F-830F-8167-4BD9D269E709}"/>
              </a:ext>
            </a:extLst>
          </p:cNvPr>
          <p:cNvCxnSpPr>
            <a:cxnSpLocks/>
            <a:stCxn id="54" idx="2"/>
            <a:endCxn id="55" idx="0"/>
          </p:cNvCxnSpPr>
          <p:nvPr/>
        </p:nvCxnSpPr>
        <p:spPr>
          <a:xfrm>
            <a:off x="9501598" y="3900759"/>
            <a:ext cx="7472" cy="29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Flowchart: Terminator 58">
            <a:extLst>
              <a:ext uri="{FF2B5EF4-FFF2-40B4-BE49-F238E27FC236}">
                <a16:creationId xmlns:a16="http://schemas.microsoft.com/office/drawing/2014/main" id="{CAE739DD-E649-EE6B-B963-295247FAAFE4}"/>
              </a:ext>
            </a:extLst>
          </p:cNvPr>
          <p:cNvSpPr/>
          <p:nvPr/>
        </p:nvSpPr>
        <p:spPr>
          <a:xfrm>
            <a:off x="9169729" y="4765719"/>
            <a:ext cx="671209" cy="166172"/>
          </a:xfrm>
          <a:prstGeom prst="flowChartTerminator">
            <a:avLst/>
          </a:prstGeom>
          <a:solidFill>
            <a:schemeClr val="accent5">
              <a:lumMod val="20000"/>
              <a:lumOff val="80000"/>
            </a:schemeClr>
          </a:solidFill>
          <a:ln w="9525">
            <a:solidFill>
              <a:srgbClr val="4A7EBB"/>
            </a:solidFill>
            <a:miter lim="800000"/>
            <a:headEnd/>
            <a:tailEnd/>
          </a:ln>
          <a:effectLst>
            <a:outerShdw blurRad="63500" dist="20000" dir="5400000" rotWithShape="0">
              <a:srgbClr val="000000">
                <a:alpha val="37999"/>
              </a:srgbClr>
            </a:outerShdw>
          </a:effectLst>
        </p:spPr>
        <p:txBody>
          <a:bodyPr vert="horz" lIns="91440" tIns="45720" rIns="91440" bIns="45720" anchor="ctr"/>
          <a:lstStyle/>
          <a:p>
            <a:pPr algn="ctr"/>
            <a:r>
              <a:rPr lang="en-IN" sz="1000" b="1">
                <a:solidFill>
                  <a:srgbClr val="C00000"/>
                </a:solidFill>
                <a:latin typeface="Optima" panose="02000503060000020004"/>
              </a:rPr>
              <a:t>END</a:t>
            </a:r>
          </a:p>
        </p:txBody>
      </p:sp>
      <p:pic>
        <p:nvPicPr>
          <p:cNvPr id="60" name="Picture 59" descr="A blue and white computer with a funnel&#10;&#10;Description automatically generated">
            <a:extLst>
              <a:ext uri="{FF2B5EF4-FFF2-40B4-BE49-F238E27FC236}">
                <a16:creationId xmlns:a16="http://schemas.microsoft.com/office/drawing/2014/main" id="{983A1FF0-8D59-DBCD-AC11-79820B13943D}"/>
              </a:ext>
            </a:extLst>
          </p:cNvPr>
          <p:cNvPicPr>
            <a:picLocks noChangeAspect="1"/>
          </p:cNvPicPr>
          <p:nvPr/>
        </p:nvPicPr>
        <p:blipFill>
          <a:blip r:embed="rId5"/>
          <a:stretch>
            <a:fillRect/>
          </a:stretch>
        </p:blipFill>
        <p:spPr>
          <a:xfrm>
            <a:off x="2687463" y="1184827"/>
            <a:ext cx="339474" cy="339474"/>
          </a:xfrm>
          <a:prstGeom prst="rect">
            <a:avLst/>
          </a:prstGeom>
        </p:spPr>
      </p:pic>
      <p:pic>
        <p:nvPicPr>
          <p:cNvPr id="61" name="Picture 60">
            <a:extLst>
              <a:ext uri="{FF2B5EF4-FFF2-40B4-BE49-F238E27FC236}">
                <a16:creationId xmlns:a16="http://schemas.microsoft.com/office/drawing/2014/main" id="{078CA657-2A40-5B5B-9498-B6CD430C4FCD}"/>
              </a:ext>
            </a:extLst>
          </p:cNvPr>
          <p:cNvPicPr>
            <a:picLocks noChangeAspect="1"/>
          </p:cNvPicPr>
          <p:nvPr/>
        </p:nvPicPr>
        <p:blipFill>
          <a:blip r:embed="rId6"/>
          <a:stretch>
            <a:fillRect/>
          </a:stretch>
        </p:blipFill>
        <p:spPr>
          <a:xfrm>
            <a:off x="2711195" y="1814775"/>
            <a:ext cx="361714" cy="361714"/>
          </a:xfrm>
          <a:prstGeom prst="rect">
            <a:avLst/>
          </a:prstGeom>
        </p:spPr>
      </p:pic>
      <p:pic>
        <p:nvPicPr>
          <p:cNvPr id="62" name="Graphic 61" descr="Database with solid fill">
            <a:extLst>
              <a:ext uri="{FF2B5EF4-FFF2-40B4-BE49-F238E27FC236}">
                <a16:creationId xmlns:a16="http://schemas.microsoft.com/office/drawing/2014/main" id="{BCAF4A85-9918-A32E-E89F-D36CD7B5E8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24372" y="2374158"/>
            <a:ext cx="318776" cy="318776"/>
          </a:xfrm>
          <a:prstGeom prst="rect">
            <a:avLst/>
          </a:prstGeom>
        </p:spPr>
      </p:pic>
      <p:pic>
        <p:nvPicPr>
          <p:cNvPr id="63" name="Picture 62" descr="A neon sign with a purple and blue outline&#10;&#10;Description automatically generated">
            <a:extLst>
              <a:ext uri="{FF2B5EF4-FFF2-40B4-BE49-F238E27FC236}">
                <a16:creationId xmlns:a16="http://schemas.microsoft.com/office/drawing/2014/main" id="{DD90977C-EEAE-5FED-96A9-EE0D6C41C6E4}"/>
              </a:ext>
            </a:extLst>
          </p:cNvPr>
          <p:cNvPicPr>
            <a:picLocks noChangeAspect="1"/>
          </p:cNvPicPr>
          <p:nvPr/>
        </p:nvPicPr>
        <p:blipFill>
          <a:blip r:embed="rId9"/>
          <a:stretch>
            <a:fillRect/>
          </a:stretch>
        </p:blipFill>
        <p:spPr>
          <a:xfrm>
            <a:off x="2754072" y="2953819"/>
            <a:ext cx="265166" cy="265166"/>
          </a:xfrm>
          <a:prstGeom prst="rect">
            <a:avLst/>
          </a:prstGeom>
        </p:spPr>
      </p:pic>
      <p:pic>
        <p:nvPicPr>
          <p:cNvPr id="64" name="Picture 63" descr="A neon sign with a purple and blue outline&#10;&#10;Description automatically generated">
            <a:extLst>
              <a:ext uri="{FF2B5EF4-FFF2-40B4-BE49-F238E27FC236}">
                <a16:creationId xmlns:a16="http://schemas.microsoft.com/office/drawing/2014/main" id="{D501E764-3188-43FF-BA74-D75F5A2DF8AE}"/>
              </a:ext>
            </a:extLst>
          </p:cNvPr>
          <p:cNvPicPr>
            <a:picLocks noChangeAspect="1"/>
          </p:cNvPicPr>
          <p:nvPr/>
        </p:nvPicPr>
        <p:blipFill>
          <a:blip r:embed="rId9"/>
          <a:stretch>
            <a:fillRect/>
          </a:stretch>
        </p:blipFill>
        <p:spPr>
          <a:xfrm>
            <a:off x="2739827" y="3571304"/>
            <a:ext cx="265166" cy="265166"/>
          </a:xfrm>
          <a:prstGeom prst="rect">
            <a:avLst/>
          </a:prstGeom>
        </p:spPr>
      </p:pic>
      <p:pic>
        <p:nvPicPr>
          <p:cNvPr id="65" name="Picture 64">
            <a:extLst>
              <a:ext uri="{FF2B5EF4-FFF2-40B4-BE49-F238E27FC236}">
                <a16:creationId xmlns:a16="http://schemas.microsoft.com/office/drawing/2014/main" id="{D6CD06CF-3CC4-7E8E-6A01-4C29E8552EB8}"/>
              </a:ext>
            </a:extLst>
          </p:cNvPr>
          <p:cNvPicPr>
            <a:picLocks noChangeAspect="1"/>
          </p:cNvPicPr>
          <p:nvPr/>
        </p:nvPicPr>
        <p:blipFill>
          <a:blip r:embed="rId10"/>
          <a:stretch>
            <a:fillRect/>
          </a:stretch>
        </p:blipFill>
        <p:spPr>
          <a:xfrm>
            <a:off x="2701746" y="4215394"/>
            <a:ext cx="295952" cy="295952"/>
          </a:xfrm>
          <a:prstGeom prst="rect">
            <a:avLst/>
          </a:prstGeom>
        </p:spPr>
      </p:pic>
      <p:pic>
        <p:nvPicPr>
          <p:cNvPr id="66" name="Picture 65">
            <a:extLst>
              <a:ext uri="{FF2B5EF4-FFF2-40B4-BE49-F238E27FC236}">
                <a16:creationId xmlns:a16="http://schemas.microsoft.com/office/drawing/2014/main" id="{8C290752-5A44-9C45-4CB5-009404B09833}"/>
              </a:ext>
            </a:extLst>
          </p:cNvPr>
          <p:cNvPicPr>
            <a:picLocks noChangeAspect="1"/>
          </p:cNvPicPr>
          <p:nvPr/>
        </p:nvPicPr>
        <p:blipFill>
          <a:blip r:embed="rId10"/>
          <a:stretch>
            <a:fillRect/>
          </a:stretch>
        </p:blipFill>
        <p:spPr>
          <a:xfrm>
            <a:off x="6012187" y="1198725"/>
            <a:ext cx="295952" cy="295952"/>
          </a:xfrm>
          <a:prstGeom prst="rect">
            <a:avLst/>
          </a:prstGeom>
        </p:spPr>
      </p:pic>
      <p:pic>
        <p:nvPicPr>
          <p:cNvPr id="67" name="Graphic 66" descr="Checklist with solid fill">
            <a:extLst>
              <a:ext uri="{FF2B5EF4-FFF2-40B4-BE49-F238E27FC236}">
                <a16:creationId xmlns:a16="http://schemas.microsoft.com/office/drawing/2014/main" id="{0A059000-06B3-C056-B01C-42A19F2ED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0671" y="5693631"/>
            <a:ext cx="367294" cy="367294"/>
          </a:xfrm>
          <a:prstGeom prst="rect">
            <a:avLst/>
          </a:prstGeom>
        </p:spPr>
      </p:pic>
      <p:pic>
        <p:nvPicPr>
          <p:cNvPr id="68" name="Graphic 67" descr="Checklist with solid fill">
            <a:extLst>
              <a:ext uri="{FF2B5EF4-FFF2-40B4-BE49-F238E27FC236}">
                <a16:creationId xmlns:a16="http://schemas.microsoft.com/office/drawing/2014/main" id="{683C53F8-7225-B82D-E925-C42C38A98A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9107" y="5413830"/>
            <a:ext cx="221330" cy="221330"/>
          </a:xfrm>
          <a:prstGeom prst="rect">
            <a:avLst/>
          </a:prstGeom>
        </p:spPr>
      </p:pic>
      <p:pic>
        <p:nvPicPr>
          <p:cNvPr id="69" name="Graphic 68" descr="Research with solid fill">
            <a:extLst>
              <a:ext uri="{FF2B5EF4-FFF2-40B4-BE49-F238E27FC236}">
                <a16:creationId xmlns:a16="http://schemas.microsoft.com/office/drawing/2014/main" id="{8335E4D4-1588-C8B2-FF0D-87A9E6D5DA5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04275" y="3481088"/>
            <a:ext cx="381080" cy="381080"/>
          </a:xfrm>
          <a:prstGeom prst="rect">
            <a:avLst/>
          </a:prstGeom>
        </p:spPr>
      </p:pic>
      <p:pic>
        <p:nvPicPr>
          <p:cNvPr id="70" name="Picture 69">
            <a:extLst>
              <a:ext uri="{FF2B5EF4-FFF2-40B4-BE49-F238E27FC236}">
                <a16:creationId xmlns:a16="http://schemas.microsoft.com/office/drawing/2014/main" id="{308FEBD8-5329-8E5B-730A-B3FB7C7D9F9C}"/>
              </a:ext>
            </a:extLst>
          </p:cNvPr>
          <p:cNvPicPr>
            <a:picLocks noChangeAspect="1"/>
          </p:cNvPicPr>
          <p:nvPr/>
        </p:nvPicPr>
        <p:blipFill>
          <a:blip r:embed="rId15"/>
          <a:stretch>
            <a:fillRect/>
          </a:stretch>
        </p:blipFill>
        <p:spPr>
          <a:xfrm>
            <a:off x="10256208" y="2030783"/>
            <a:ext cx="296964" cy="296964"/>
          </a:xfrm>
          <a:prstGeom prst="rect">
            <a:avLst/>
          </a:prstGeom>
        </p:spPr>
      </p:pic>
      <p:pic>
        <p:nvPicPr>
          <p:cNvPr id="71" name="Picture 70" descr="A blue shield with a green check mark and a blue gear&#10;&#10;Description automatically generated">
            <a:extLst>
              <a:ext uri="{FF2B5EF4-FFF2-40B4-BE49-F238E27FC236}">
                <a16:creationId xmlns:a16="http://schemas.microsoft.com/office/drawing/2014/main" id="{99DB2A74-B95F-9945-86C5-C5959B5E441C}"/>
              </a:ext>
            </a:extLst>
          </p:cNvPr>
          <p:cNvPicPr>
            <a:picLocks noChangeAspect="1"/>
          </p:cNvPicPr>
          <p:nvPr/>
        </p:nvPicPr>
        <p:blipFill>
          <a:blip r:embed="rId16"/>
          <a:stretch>
            <a:fillRect/>
          </a:stretch>
        </p:blipFill>
        <p:spPr>
          <a:xfrm>
            <a:off x="10317455" y="2702893"/>
            <a:ext cx="370028" cy="370028"/>
          </a:xfrm>
          <a:prstGeom prst="rect">
            <a:avLst/>
          </a:prstGeom>
        </p:spPr>
      </p:pic>
      <p:pic>
        <p:nvPicPr>
          <p:cNvPr id="72" name="Picture 71" descr="A blue and purple icon with a magnifying glass and a paper&#10;&#10;Description automatically generated">
            <a:extLst>
              <a:ext uri="{FF2B5EF4-FFF2-40B4-BE49-F238E27FC236}">
                <a16:creationId xmlns:a16="http://schemas.microsoft.com/office/drawing/2014/main" id="{F63BDEDD-CDA5-3AAF-74A2-2FA6CD32B507}"/>
              </a:ext>
            </a:extLst>
          </p:cNvPr>
          <p:cNvPicPr>
            <a:picLocks noChangeAspect="1"/>
          </p:cNvPicPr>
          <p:nvPr/>
        </p:nvPicPr>
        <p:blipFill>
          <a:blip r:embed="rId17"/>
          <a:stretch>
            <a:fillRect/>
          </a:stretch>
        </p:blipFill>
        <p:spPr>
          <a:xfrm>
            <a:off x="10564785" y="3472502"/>
            <a:ext cx="395182" cy="395182"/>
          </a:xfrm>
          <a:prstGeom prst="rect">
            <a:avLst/>
          </a:prstGeom>
        </p:spPr>
      </p:pic>
      <p:pic>
        <p:nvPicPr>
          <p:cNvPr id="73" name="Picture 72">
            <a:extLst>
              <a:ext uri="{FF2B5EF4-FFF2-40B4-BE49-F238E27FC236}">
                <a16:creationId xmlns:a16="http://schemas.microsoft.com/office/drawing/2014/main" id="{1B5C4FD4-3093-E035-1D4B-CFE434106499}"/>
              </a:ext>
            </a:extLst>
          </p:cNvPr>
          <p:cNvPicPr>
            <a:picLocks noChangeAspect="1"/>
          </p:cNvPicPr>
          <p:nvPr/>
        </p:nvPicPr>
        <p:blipFill>
          <a:blip r:embed="rId18"/>
          <a:stretch>
            <a:fillRect/>
          </a:stretch>
        </p:blipFill>
        <p:spPr>
          <a:xfrm>
            <a:off x="10591793" y="4251885"/>
            <a:ext cx="368174" cy="368174"/>
          </a:xfrm>
          <a:prstGeom prst="rect">
            <a:avLst/>
          </a:prstGeom>
        </p:spPr>
      </p:pic>
      <p:pic>
        <p:nvPicPr>
          <p:cNvPr id="74" name="Picture 73" descr="A cloud computing diagram with two papers&#10;&#10;Description automatically generated with medium confidence">
            <a:extLst>
              <a:ext uri="{FF2B5EF4-FFF2-40B4-BE49-F238E27FC236}">
                <a16:creationId xmlns:a16="http://schemas.microsoft.com/office/drawing/2014/main" id="{EA29C161-8D4C-B929-80B2-9458D648F3B2}"/>
              </a:ext>
            </a:extLst>
          </p:cNvPr>
          <p:cNvPicPr>
            <a:picLocks noChangeAspect="1"/>
          </p:cNvPicPr>
          <p:nvPr/>
        </p:nvPicPr>
        <p:blipFill>
          <a:blip r:embed="rId19"/>
          <a:stretch>
            <a:fillRect/>
          </a:stretch>
        </p:blipFill>
        <p:spPr>
          <a:xfrm>
            <a:off x="3856085" y="5990446"/>
            <a:ext cx="330840" cy="330840"/>
          </a:xfrm>
          <a:prstGeom prst="rect">
            <a:avLst/>
          </a:prstGeom>
        </p:spPr>
      </p:pic>
      <p:pic>
        <p:nvPicPr>
          <p:cNvPr id="75" name="Graphic 74" descr="Database with solid fill">
            <a:extLst>
              <a:ext uri="{FF2B5EF4-FFF2-40B4-BE49-F238E27FC236}">
                <a16:creationId xmlns:a16="http://schemas.microsoft.com/office/drawing/2014/main" id="{BB078342-0577-799A-5541-B2F48880B91D}"/>
              </a:ext>
            </a:extLst>
          </p:cNvPr>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a:off x="3182244" y="4669885"/>
            <a:ext cx="381080" cy="381080"/>
          </a:xfrm>
          <a:prstGeom prst="rect">
            <a:avLst/>
          </a:prstGeom>
        </p:spPr>
      </p:pic>
      <p:pic>
        <p:nvPicPr>
          <p:cNvPr id="76" name="Graphic 75" descr="Database with solid fill">
            <a:extLst>
              <a:ext uri="{FF2B5EF4-FFF2-40B4-BE49-F238E27FC236}">
                <a16:creationId xmlns:a16="http://schemas.microsoft.com/office/drawing/2014/main" id="{89BB9DA1-DC01-4B5F-37A2-6F93D085BFC3}"/>
              </a:ext>
            </a:extLst>
          </p:cNvPr>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a:off x="7250883" y="4002417"/>
            <a:ext cx="381080" cy="381080"/>
          </a:xfrm>
          <a:prstGeom prst="rect">
            <a:avLst/>
          </a:prstGeom>
        </p:spPr>
      </p:pic>
      <p:cxnSp>
        <p:nvCxnSpPr>
          <p:cNvPr id="77" name="Connector: Elbow 76">
            <a:extLst>
              <a:ext uri="{FF2B5EF4-FFF2-40B4-BE49-F238E27FC236}">
                <a16:creationId xmlns:a16="http://schemas.microsoft.com/office/drawing/2014/main" id="{FC6AD2C9-2789-6961-A6B5-2AD5F217D535}"/>
              </a:ext>
            </a:extLst>
          </p:cNvPr>
          <p:cNvCxnSpPr>
            <a:cxnSpLocks/>
            <a:stCxn id="30" idx="3"/>
            <a:endCxn id="33" idx="1"/>
          </p:cNvCxnSpPr>
          <p:nvPr/>
        </p:nvCxnSpPr>
        <p:spPr>
          <a:xfrm>
            <a:off x="5956588" y="2108366"/>
            <a:ext cx="488502" cy="3654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87A59E62-579A-028F-2743-91AFCAE8DBB9}"/>
              </a:ext>
            </a:extLst>
          </p:cNvPr>
          <p:cNvCxnSpPr>
            <a:stCxn id="40" idx="3"/>
            <a:endCxn id="51" idx="1"/>
          </p:cNvCxnSpPr>
          <p:nvPr/>
        </p:nvCxnSpPr>
        <p:spPr>
          <a:xfrm flipV="1">
            <a:off x="7559941" y="2202021"/>
            <a:ext cx="1280971" cy="2429879"/>
          </a:xfrm>
          <a:prstGeom prst="bentConnector3">
            <a:avLst>
              <a:gd name="adj1" fmla="val 658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2F225CD-7E97-12C8-4121-AE58A9D56F4F}"/>
              </a:ext>
            </a:extLst>
          </p:cNvPr>
          <p:cNvCxnSpPr>
            <a:stCxn id="32" idx="3"/>
            <a:endCxn id="51" idx="1"/>
          </p:cNvCxnSpPr>
          <p:nvPr/>
        </p:nvCxnSpPr>
        <p:spPr>
          <a:xfrm>
            <a:off x="7811357" y="1773529"/>
            <a:ext cx="1029555" cy="4284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Flowchart: Connector 79">
            <a:extLst>
              <a:ext uri="{FF2B5EF4-FFF2-40B4-BE49-F238E27FC236}">
                <a16:creationId xmlns:a16="http://schemas.microsoft.com/office/drawing/2014/main" id="{7AE03E13-6383-3FC0-91AF-B8CAF17B282A}"/>
              </a:ext>
            </a:extLst>
          </p:cNvPr>
          <p:cNvSpPr/>
          <p:nvPr/>
        </p:nvSpPr>
        <p:spPr>
          <a:xfrm>
            <a:off x="5461646" y="5081723"/>
            <a:ext cx="282296" cy="239975"/>
          </a:xfrm>
          <a:prstGeom prst="flowChartConnector">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IN" sz="1200" b="1">
                <a:solidFill>
                  <a:schemeClr val="tx1"/>
                </a:solidFill>
                <a:latin typeface="Optima" panose="02000503060000020004"/>
                <a:cs typeface="Arial" panose="020B0604020202020204"/>
              </a:rPr>
              <a:t>A</a:t>
            </a:r>
          </a:p>
        </p:txBody>
      </p:sp>
      <p:sp>
        <p:nvSpPr>
          <p:cNvPr id="81" name="Flowchart: Connector 80">
            <a:extLst>
              <a:ext uri="{FF2B5EF4-FFF2-40B4-BE49-F238E27FC236}">
                <a16:creationId xmlns:a16="http://schemas.microsoft.com/office/drawing/2014/main" id="{C81479FA-84D8-A5AD-3937-4500FF6476EA}"/>
              </a:ext>
            </a:extLst>
          </p:cNvPr>
          <p:cNvSpPr/>
          <p:nvPr/>
        </p:nvSpPr>
        <p:spPr>
          <a:xfrm>
            <a:off x="6146095" y="4140262"/>
            <a:ext cx="282296" cy="239975"/>
          </a:xfrm>
          <a:prstGeom prst="flowChartConnector">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IN" sz="1200" b="1">
                <a:solidFill>
                  <a:schemeClr val="tx1"/>
                </a:solidFill>
                <a:latin typeface="Optima" panose="02000503060000020004"/>
                <a:cs typeface="Arial" panose="020B0604020202020204"/>
              </a:rPr>
              <a:t>B</a:t>
            </a:r>
          </a:p>
        </p:txBody>
      </p:sp>
      <p:sp>
        <p:nvSpPr>
          <p:cNvPr id="82" name="Flowchart: Connector 81">
            <a:extLst>
              <a:ext uri="{FF2B5EF4-FFF2-40B4-BE49-F238E27FC236}">
                <a16:creationId xmlns:a16="http://schemas.microsoft.com/office/drawing/2014/main" id="{1DC4ABDA-7CA7-10A9-A930-CB61F91DD705}"/>
              </a:ext>
            </a:extLst>
          </p:cNvPr>
          <p:cNvSpPr/>
          <p:nvPr/>
        </p:nvSpPr>
        <p:spPr>
          <a:xfrm>
            <a:off x="4033188" y="4925795"/>
            <a:ext cx="282296" cy="239975"/>
          </a:xfrm>
          <a:prstGeom prst="flowChartConnector">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en-IN" sz="1200" b="1">
                <a:solidFill>
                  <a:schemeClr val="tx1"/>
                </a:solidFill>
                <a:latin typeface="Optima" panose="02000503060000020004"/>
                <a:cs typeface="Arial" panose="020B0604020202020204"/>
              </a:rPr>
              <a:t>C</a:t>
            </a:r>
          </a:p>
        </p:txBody>
      </p:sp>
      <p:sp>
        <p:nvSpPr>
          <p:cNvPr id="83" name="TextBox 82">
            <a:extLst>
              <a:ext uri="{FF2B5EF4-FFF2-40B4-BE49-F238E27FC236}">
                <a16:creationId xmlns:a16="http://schemas.microsoft.com/office/drawing/2014/main" id="{271E3D8B-5CB8-2719-B834-57D1851CFCAC}"/>
              </a:ext>
            </a:extLst>
          </p:cNvPr>
          <p:cNvSpPr txBox="1"/>
          <p:nvPr/>
        </p:nvSpPr>
        <p:spPr>
          <a:xfrm>
            <a:off x="8399469" y="5326924"/>
            <a:ext cx="3033064" cy="861774"/>
          </a:xfrm>
          <a:prstGeom prst="rect">
            <a:avLst/>
          </a:prstGeom>
          <a:noFill/>
        </p:spPr>
        <p:txBody>
          <a:bodyPr wrap="square">
            <a:spAutoFit/>
          </a:bodyPr>
          <a:lstStyle/>
          <a:p>
            <a:r>
              <a:rPr lang="en-GB" sz="1000">
                <a:solidFill>
                  <a:srgbClr val="10479B"/>
                </a:solidFill>
                <a:latin typeface="Optima" panose="02000503060000020004"/>
              </a:rPr>
              <a:t>A: Records with 10-15% FFT of </a:t>
            </a:r>
          </a:p>
          <a:p>
            <a:r>
              <a:rPr lang="en-GB" sz="1000">
                <a:solidFill>
                  <a:srgbClr val="10479B"/>
                </a:solidFill>
                <a:latin typeface="Optima" panose="02000503060000020004"/>
              </a:rPr>
              <a:t>source description</a:t>
            </a:r>
          </a:p>
          <a:p>
            <a:r>
              <a:rPr lang="en-GB" sz="1000">
                <a:solidFill>
                  <a:srgbClr val="10479B"/>
                </a:solidFill>
                <a:latin typeface="Optima" panose="02000503060000020004"/>
              </a:rPr>
              <a:t>B: Records with more than 10-15% FFT of source description</a:t>
            </a:r>
          </a:p>
          <a:p>
            <a:r>
              <a:rPr lang="en-GB" sz="1000">
                <a:solidFill>
                  <a:srgbClr val="10479B"/>
                </a:solidFill>
                <a:latin typeface="Optima" panose="02000503060000020004"/>
              </a:rPr>
              <a:t>C: Records with No-class and reference details </a:t>
            </a:r>
            <a:endParaRPr lang="en-IN" sz="1000">
              <a:solidFill>
                <a:srgbClr val="10479B"/>
              </a:solidFill>
              <a:latin typeface="Optima" panose="02000503060000020004"/>
            </a:endParaRPr>
          </a:p>
        </p:txBody>
      </p:sp>
      <p:cxnSp>
        <p:nvCxnSpPr>
          <p:cNvPr id="84" name="Connector: Elbow 83">
            <a:extLst>
              <a:ext uri="{FF2B5EF4-FFF2-40B4-BE49-F238E27FC236}">
                <a16:creationId xmlns:a16="http://schemas.microsoft.com/office/drawing/2014/main" id="{6C5D3096-9B2B-CA97-9CC6-207ED62EF961}"/>
              </a:ext>
            </a:extLst>
          </p:cNvPr>
          <p:cNvCxnSpPr>
            <a:stCxn id="33" idx="2"/>
            <a:endCxn id="35" idx="0"/>
          </p:cNvCxnSpPr>
          <p:nvPr/>
        </p:nvCxnSpPr>
        <p:spPr>
          <a:xfrm rot="5400000">
            <a:off x="5685002" y="1981851"/>
            <a:ext cx="767336" cy="2114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Potential New Entry">
            <a:extLst>
              <a:ext uri="{FF2B5EF4-FFF2-40B4-BE49-F238E27FC236}">
                <a16:creationId xmlns:a16="http://schemas.microsoft.com/office/drawing/2014/main" id="{DB9A4344-8B06-FFED-480D-DCC29BBB6609}"/>
              </a:ext>
            </a:extLst>
          </p:cNvPr>
          <p:cNvSpPr txBox="1"/>
          <p:nvPr/>
        </p:nvSpPr>
        <p:spPr>
          <a:xfrm>
            <a:off x="9501599" y="634857"/>
            <a:ext cx="2507418" cy="12311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i="1">
                <a:solidFill>
                  <a:schemeClr val="accent1"/>
                </a:solidFill>
                <a:latin typeface="Optima" panose="02000503060000020004"/>
              </a:rPr>
              <a:t>Data Maturity Assessment:</a:t>
            </a:r>
          </a:p>
          <a:p>
            <a:pPr marL="285750" marR="0" lvl="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altLang="en-US" sz="1100" b="0" i="0" u="none" strike="noStrike" kern="1200" cap="none" spc="0" normalizeH="0" baseline="0" noProof="0">
                <a:ln>
                  <a:noFill/>
                </a:ln>
                <a:solidFill>
                  <a:srgbClr val="10479B"/>
                </a:solidFill>
                <a:effectLst/>
                <a:uLnTx/>
                <a:uFillTx/>
                <a:latin typeface="Optima" panose="02000503060000020004"/>
                <a:cs typeface="Futura"/>
              </a:rPr>
              <a:t>Qualitative data management against standards &amp; provisional reporting</a:t>
            </a:r>
          </a:p>
          <a:p>
            <a:pPr marL="285750" marR="0" lvl="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lang="en-IN" altLang="en-US" sz="1100">
                <a:solidFill>
                  <a:srgbClr val="10479B"/>
                </a:solidFill>
                <a:latin typeface="Optima" panose="02000503060000020004"/>
              </a:rPr>
              <a:t>Assessment on data quality dimensions such as </a:t>
            </a:r>
            <a:r>
              <a:rPr lang="en-US" sz="1100">
                <a:solidFill>
                  <a:srgbClr val="10479B"/>
                </a:solidFill>
                <a:latin typeface="Optima" panose="02000503060000020004"/>
              </a:rPr>
              <a:t>Completeness, Accuracy</a:t>
            </a:r>
            <a:r>
              <a:rPr lang="en-IN" sz="1100">
                <a:solidFill>
                  <a:srgbClr val="10479B"/>
                </a:solidFill>
                <a:latin typeface="Optima" panose="02000503060000020004"/>
              </a:rPr>
              <a:t>, </a:t>
            </a:r>
            <a:r>
              <a:rPr lang="en-US" sz="1100">
                <a:solidFill>
                  <a:srgbClr val="10479B"/>
                </a:solidFill>
                <a:latin typeface="Optima" panose="02000503060000020004"/>
              </a:rPr>
              <a:t>Traceability, Consistency, Timeliness, Availability and Validity</a:t>
            </a:r>
            <a:endParaRPr sz="1100">
              <a:solidFill>
                <a:srgbClr val="10479B"/>
              </a:solidFill>
              <a:latin typeface="Optima" panose="02000503060000020004"/>
            </a:endParaRPr>
          </a:p>
        </p:txBody>
      </p:sp>
    </p:spTree>
    <p:extLst>
      <p:ext uri="{BB962C8B-B14F-4D97-AF65-F5344CB8AC3E}">
        <p14:creationId xmlns:p14="http://schemas.microsoft.com/office/powerpoint/2010/main" val="1404549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38E1F-453C-0A59-0CC9-692F5B92FBF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91B34C-B0BD-B281-7C31-A9476A8EA49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07BB663D-7C61-2092-948B-5E15209C1A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61A1AC87-D50A-E276-91F7-5CACB1236D0B}"/>
              </a:ext>
            </a:extLst>
          </p:cNvPr>
          <p:cNvSpPr>
            <a:spLocks noGrp="1"/>
          </p:cNvSpPr>
          <p:nvPr>
            <p:ph type="title"/>
          </p:nvPr>
        </p:nvSpPr>
        <p:spPr>
          <a:xfrm>
            <a:off x="367749" y="79236"/>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Middle East – KSA, UAE, Oman, Qatar, Kuwait (2/2)</a:t>
            </a:r>
          </a:p>
        </p:txBody>
      </p:sp>
      <p:sp>
        <p:nvSpPr>
          <p:cNvPr id="2" name="Footer Placeholder 4">
            <a:extLst>
              <a:ext uri="{FF2B5EF4-FFF2-40B4-BE49-F238E27FC236}">
                <a16:creationId xmlns:a16="http://schemas.microsoft.com/office/drawing/2014/main" id="{33F613BB-21BD-21B9-6683-F6669034AB3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AF3BE184-7A77-6D71-038B-0F514C08FA0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2AAEE53E-B940-D189-78A1-FE6735673F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CE4C422B-11CB-DAF3-1C12-D06DE3714BBD}"/>
              </a:ext>
            </a:extLst>
          </p:cNvPr>
          <p:cNvGraphicFramePr>
            <a:graphicFrameLocks noGrp="1"/>
          </p:cNvGraphicFramePr>
          <p:nvPr/>
        </p:nvGraphicFramePr>
        <p:xfrm>
          <a:off x="194310" y="587890"/>
          <a:ext cx="11803379" cy="5922912"/>
        </p:xfrm>
        <a:graphic>
          <a:graphicData uri="http://schemas.openxmlformats.org/drawingml/2006/table">
            <a:tbl>
              <a:tblPr firstRow="1" bandRow="1">
                <a:tableStyleId>{69012ECD-51FC-41F1-AA8D-1B2483CD663E}</a:tableStyleId>
              </a:tblPr>
              <a:tblGrid>
                <a:gridCol w="641834">
                  <a:extLst>
                    <a:ext uri="{9D8B030D-6E8A-4147-A177-3AD203B41FA5}">
                      <a16:colId xmlns:a16="http://schemas.microsoft.com/office/drawing/2014/main" val="104005209"/>
                    </a:ext>
                  </a:extLst>
                </a:gridCol>
                <a:gridCol w="1353264">
                  <a:extLst>
                    <a:ext uri="{9D8B030D-6E8A-4147-A177-3AD203B41FA5}">
                      <a16:colId xmlns:a16="http://schemas.microsoft.com/office/drawing/2014/main" val="788468498"/>
                    </a:ext>
                  </a:extLst>
                </a:gridCol>
                <a:gridCol w="1751527">
                  <a:extLst>
                    <a:ext uri="{9D8B030D-6E8A-4147-A177-3AD203B41FA5}">
                      <a16:colId xmlns:a16="http://schemas.microsoft.com/office/drawing/2014/main" val="999478501"/>
                    </a:ext>
                  </a:extLst>
                </a:gridCol>
                <a:gridCol w="850006">
                  <a:extLst>
                    <a:ext uri="{9D8B030D-6E8A-4147-A177-3AD203B41FA5}">
                      <a16:colId xmlns:a16="http://schemas.microsoft.com/office/drawing/2014/main" val="2679491683"/>
                    </a:ext>
                  </a:extLst>
                </a:gridCol>
                <a:gridCol w="940158">
                  <a:extLst>
                    <a:ext uri="{9D8B030D-6E8A-4147-A177-3AD203B41FA5}">
                      <a16:colId xmlns:a16="http://schemas.microsoft.com/office/drawing/2014/main" val="3393326828"/>
                    </a:ext>
                  </a:extLst>
                </a:gridCol>
                <a:gridCol w="3322749">
                  <a:extLst>
                    <a:ext uri="{9D8B030D-6E8A-4147-A177-3AD203B41FA5}">
                      <a16:colId xmlns:a16="http://schemas.microsoft.com/office/drawing/2014/main" val="1056938183"/>
                    </a:ext>
                  </a:extLst>
                </a:gridCol>
                <a:gridCol w="1249251">
                  <a:extLst>
                    <a:ext uri="{9D8B030D-6E8A-4147-A177-3AD203B41FA5}">
                      <a16:colId xmlns:a16="http://schemas.microsoft.com/office/drawing/2014/main" val="602584985"/>
                    </a:ext>
                  </a:extLst>
                </a:gridCol>
                <a:gridCol w="1694590">
                  <a:extLst>
                    <a:ext uri="{9D8B030D-6E8A-4147-A177-3AD203B41FA5}">
                      <a16:colId xmlns:a16="http://schemas.microsoft.com/office/drawing/2014/main" val="460685262"/>
                    </a:ext>
                  </a:extLst>
                </a:gridCol>
              </a:tblGrid>
              <a:tr h="500231">
                <a:tc>
                  <a:txBody>
                    <a:bodyPr/>
                    <a:lstStyle/>
                    <a:p>
                      <a:pPr algn="ctr"/>
                      <a:r>
                        <a:rPr lang="en-US" sz="1400">
                          <a:latin typeface="Optima" panose="02000503060000020004" pitchFamily="2" charset="0"/>
                        </a:rPr>
                        <a:t>S.No</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Name</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IBU</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Country</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Type</a:t>
                      </a:r>
                      <a:endParaRPr lang="en-IN" sz="1400">
                        <a:latin typeface="Optima" panose="0200050306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Optima" panose="02000503060000020004" pitchFamily="2" charset="0"/>
                        </a:rPr>
                        <a:t>Potential Opportunities</a:t>
                      </a:r>
                      <a:endParaRPr lang="en-IN" sz="1400">
                        <a:latin typeface="Optima" panose="02000503060000020004" pitchFamily="2" charset="0"/>
                      </a:endParaRPr>
                    </a:p>
                    <a:p>
                      <a:pPr algn="ct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Probability of Win</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License Revenue (MUSD)</a:t>
                      </a:r>
                      <a:endParaRPr lang="en-IN" sz="1400">
                        <a:latin typeface="Optima" panose="02000503060000020004" pitchFamily="2" charset="0"/>
                      </a:endParaRPr>
                    </a:p>
                  </a:txBody>
                  <a:tcPr/>
                </a:tc>
                <a:extLst>
                  <a:ext uri="{0D108BD9-81ED-4DB2-BD59-A6C34878D82A}">
                    <a16:rowId xmlns:a16="http://schemas.microsoft.com/office/drawing/2014/main" val="854333095"/>
                  </a:ext>
                </a:extLst>
              </a:tr>
              <a:tr h="675594">
                <a:tc>
                  <a:txBody>
                    <a:bodyPr/>
                    <a:lstStyle/>
                    <a:p>
                      <a:pPr algn="ctr"/>
                      <a:r>
                        <a:rPr lang="en-US" sz="1400">
                          <a:solidFill>
                            <a:srgbClr val="0070C0"/>
                          </a:solidFill>
                          <a:latin typeface="Optima" panose="02000503060000020004" pitchFamily="2" charset="0"/>
                        </a:rPr>
                        <a:t>8</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KNPC</a:t>
                      </a:r>
                      <a:endParaRPr lang="en-IN" sz="1400" b="0" i="0" u="none" strike="noStrike">
                        <a:solidFill>
                          <a:srgbClr val="0070C0"/>
                        </a:solidFill>
                        <a:effectLst/>
                        <a:latin typeface="Optima" panose="02000503060000020004" pitchFamily="2" charset="0"/>
                      </a:endParaRPr>
                    </a:p>
                  </a:txBody>
                  <a:tcPr marL="7620" marR="7620" marT="6297"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400" b="0" i="0" u="none" strike="noStrike">
                          <a:solidFill>
                            <a:srgbClr val="0070C0"/>
                          </a:solidFill>
                          <a:effectLst/>
                          <a:latin typeface="Optima" panose="02000503060000020004" pitchFamily="2" charset="0"/>
                        </a:rPr>
                        <a:t>Energy, Oil, and Gas</a:t>
                      </a:r>
                    </a:p>
                  </a:txBody>
                  <a:tcPr marL="7620" marR="7620" marT="6297" marB="0"/>
                </a:tc>
                <a:tc>
                  <a:txBody>
                    <a:bodyPr/>
                    <a:lstStyle/>
                    <a:p>
                      <a:pPr algn="ctr"/>
                      <a:r>
                        <a:rPr lang="en-US" sz="1400">
                          <a:solidFill>
                            <a:srgbClr val="0070C0"/>
                          </a:solidFill>
                          <a:latin typeface="Optima" panose="02000503060000020004" pitchFamily="2" charset="0"/>
                        </a:rPr>
                        <a:t>Kuwait</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 Service,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0.5</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309436474"/>
                  </a:ext>
                </a:extLst>
              </a:tr>
              <a:tr h="675594">
                <a:tc>
                  <a:txBody>
                    <a:bodyPr/>
                    <a:lstStyle/>
                    <a:p>
                      <a:pPr algn="ctr"/>
                      <a:r>
                        <a:rPr lang="en-US" sz="1400">
                          <a:solidFill>
                            <a:srgbClr val="0070C0"/>
                          </a:solidFill>
                          <a:latin typeface="Optima" panose="02000503060000020004" pitchFamily="2" charset="0"/>
                        </a:rPr>
                        <a:t>9</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OQ Group</a:t>
                      </a:r>
                      <a:endParaRPr lang="en-IN" sz="1400" b="0" i="0" u="none" strike="noStrike">
                        <a:solidFill>
                          <a:srgbClr val="0070C0"/>
                        </a:solidFill>
                        <a:effectLst/>
                        <a:latin typeface="Optima" panose="02000503060000020004" pitchFamily="2" charset="0"/>
                      </a:endParaRPr>
                    </a:p>
                  </a:txBody>
                  <a:tcPr marL="7620" marR="7620" marT="6297"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400" b="0" i="0" u="none" strike="noStrike">
                          <a:solidFill>
                            <a:srgbClr val="0070C0"/>
                          </a:solidFill>
                          <a:effectLst/>
                          <a:latin typeface="Optima" panose="02000503060000020004" pitchFamily="2" charset="0"/>
                        </a:rPr>
                        <a:t>Energy, Oil, and Gas</a:t>
                      </a:r>
                    </a:p>
                  </a:txBody>
                  <a:tcPr marL="7620" marR="7620" marT="6297" marB="0"/>
                </a:tc>
                <a:tc>
                  <a:txBody>
                    <a:bodyPr/>
                    <a:lstStyle/>
                    <a:p>
                      <a:pPr algn="ctr"/>
                      <a:r>
                        <a:rPr lang="en-US" sz="1400">
                          <a:solidFill>
                            <a:srgbClr val="0070C0"/>
                          </a:solidFill>
                          <a:latin typeface="Optima" panose="02000503060000020004" pitchFamily="2" charset="0"/>
                        </a:rPr>
                        <a:t>Oman</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Service,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0.5</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4151191745"/>
                  </a:ext>
                </a:extLst>
              </a:tr>
              <a:tr h="675594">
                <a:tc>
                  <a:txBody>
                    <a:bodyPr/>
                    <a:lstStyle/>
                    <a:p>
                      <a:pPr algn="ctr"/>
                      <a:r>
                        <a:rPr lang="en-US" sz="1400">
                          <a:solidFill>
                            <a:srgbClr val="0070C0"/>
                          </a:solidFill>
                          <a:latin typeface="Optima" panose="02000503060000020004" pitchFamily="2" charset="0"/>
                        </a:rPr>
                        <a:t>10</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SABIC</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Chemicals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Global</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1.0</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959410203"/>
                  </a:ext>
                </a:extLst>
              </a:tr>
              <a:tr h="675594">
                <a:tc>
                  <a:txBody>
                    <a:bodyPr/>
                    <a:lstStyle/>
                    <a:p>
                      <a:pPr algn="ctr"/>
                      <a:r>
                        <a:rPr lang="en-US" sz="1400">
                          <a:solidFill>
                            <a:srgbClr val="0070C0"/>
                          </a:solidFill>
                          <a:latin typeface="Optima" panose="02000503060000020004" pitchFamily="2" charset="0"/>
                        </a:rPr>
                        <a:t>11</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ARAMCO</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Energy, Oil  &amp; Gas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Global</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 Service,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1.0</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818514919"/>
                  </a:ext>
                </a:extLst>
              </a:tr>
              <a:tr h="675594">
                <a:tc>
                  <a:txBody>
                    <a:bodyPr/>
                    <a:lstStyle/>
                    <a:p>
                      <a:pPr algn="ctr"/>
                      <a:r>
                        <a:rPr lang="en-IN" sz="1400">
                          <a:solidFill>
                            <a:srgbClr val="0070C0"/>
                          </a:solidFill>
                          <a:latin typeface="Optima" panose="02000503060000020004" pitchFamily="2" charset="0"/>
                        </a:rPr>
                        <a:t>12</a:t>
                      </a:r>
                    </a:p>
                    <a:p>
                      <a:pPr algn="ctr"/>
                      <a:endParaRPr lang="en-IN" sz="1400">
                        <a:solidFill>
                          <a:srgbClr val="0070C0"/>
                        </a:solidFill>
                        <a:latin typeface="Optima" panose="02000503060000020004" pitchFamily="2" charset="0"/>
                      </a:endParaRPr>
                    </a:p>
                  </a:txBody>
                  <a:tcPr/>
                </a:tc>
                <a:tc>
                  <a:txBody>
                    <a:bodyPr/>
                    <a:lstStyle/>
                    <a:p>
                      <a:pPr algn="l" fontAlgn="b"/>
                      <a:r>
                        <a:rPr lang="en-IN" sz="1400" b="0" i="0" u="none" strike="noStrike">
                          <a:solidFill>
                            <a:srgbClr val="0070C0"/>
                          </a:solidFill>
                          <a:effectLst/>
                          <a:latin typeface="Optima" panose="02000503060000020004" pitchFamily="2" charset="0"/>
                        </a:rPr>
                        <a:t>ADNOC Group</a:t>
                      </a:r>
                    </a:p>
                  </a:txBody>
                  <a:tcPr marL="7620" marR="7620" marT="6297"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rgbClr val="0070C0"/>
                          </a:solidFill>
                          <a:effectLst/>
                          <a:latin typeface="Optima" panose="02000503060000020004" pitchFamily="2" charset="0"/>
                        </a:rPr>
                        <a:t>Energy, Oil  &amp; Gas</a:t>
                      </a:r>
                      <a:endParaRPr lang="en-IN" sz="1400" b="0" i="0" u="none" strike="noStrike">
                        <a:solidFill>
                          <a:srgbClr val="0070C0"/>
                        </a:solidFill>
                        <a:effectLst/>
                        <a:latin typeface="Optima" panose="02000503060000020004" pitchFamily="2" charset="0"/>
                      </a:endParaRPr>
                    </a:p>
                    <a:p>
                      <a:pPr marL="0" marR="0" lvl="0" indent="0" algn="ctr" defTabSz="914400" rtl="0" eaLnBrk="1" fontAlgn="b" latinLnBrk="0" hangingPunct="1">
                        <a:lnSpc>
                          <a:spcPct val="100000"/>
                        </a:lnSpc>
                        <a:spcBef>
                          <a:spcPts val="0"/>
                        </a:spcBef>
                        <a:spcAft>
                          <a:spcPts val="0"/>
                        </a:spcAft>
                        <a:buClrTx/>
                        <a:buSzTx/>
                        <a:buFontTx/>
                        <a:buNone/>
                        <a:tabLst/>
                        <a:defRPr/>
                      </a:pPr>
                      <a:endParaRPr lang="en-IN" sz="1400" b="0" i="0" u="none" strike="noStrike">
                        <a:solidFill>
                          <a:srgbClr val="0070C0"/>
                        </a:solidFill>
                        <a:effectLst/>
                        <a:latin typeface="Optima" panose="02000503060000020004" pitchFamily="2" charset="0"/>
                      </a:endParaRPr>
                    </a:p>
                  </a:txBody>
                  <a:tcPr marL="7620" marR="7620" marT="6297" marB="0"/>
                </a:tc>
                <a:tc>
                  <a:txBody>
                    <a:bodyPr/>
                    <a:lstStyle/>
                    <a:p>
                      <a:pPr algn="ctr"/>
                      <a:r>
                        <a:rPr lang="en-IN" sz="1400">
                          <a:solidFill>
                            <a:srgbClr val="0070C0"/>
                          </a:solidFill>
                          <a:latin typeface="Optima" panose="02000503060000020004" pitchFamily="2" charset="0"/>
                        </a:rPr>
                        <a:t>Global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 Service, and EAM Objects</a:t>
                      </a:r>
                      <a:endParaRPr lang="en-IN" sz="1400">
                        <a:solidFill>
                          <a:srgbClr val="0070C0"/>
                        </a:solidFill>
                        <a:latin typeface="Optima" panose="0200050306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p>
                      <a:pPr algn="ctr"/>
                      <a:endParaRPr lang="en-IN" sz="1400">
                        <a:solidFill>
                          <a:srgbClr val="0070C0"/>
                        </a:solidFill>
                        <a:latin typeface="Optima" panose="02000503060000020004" pitchFamily="2" charset="0"/>
                      </a:endParaRPr>
                    </a:p>
                  </a:txBody>
                  <a:tcPr/>
                </a:tc>
                <a:tc>
                  <a:txBody>
                    <a:bodyPr/>
                    <a:lstStyle/>
                    <a:p>
                      <a:pPr algn="r"/>
                      <a:r>
                        <a:rPr lang="en-IN" sz="1400">
                          <a:solidFill>
                            <a:srgbClr val="0070C0"/>
                          </a:solidFill>
                          <a:latin typeface="Optima" panose="02000503060000020004" pitchFamily="2" charset="0"/>
                        </a:rPr>
                        <a:t>1.0</a:t>
                      </a:r>
                    </a:p>
                  </a:txBody>
                  <a:tcPr/>
                </a:tc>
                <a:extLst>
                  <a:ext uri="{0D108BD9-81ED-4DB2-BD59-A6C34878D82A}">
                    <a16:rowId xmlns:a16="http://schemas.microsoft.com/office/drawing/2014/main" val="4222970083"/>
                  </a:ext>
                </a:extLst>
              </a:tr>
              <a:tr h="675594">
                <a:tc>
                  <a:txBody>
                    <a:bodyPr/>
                    <a:lstStyle/>
                    <a:p>
                      <a:pPr algn="ctr"/>
                      <a:r>
                        <a:rPr lang="en-US" sz="1400">
                          <a:solidFill>
                            <a:srgbClr val="0070C0"/>
                          </a:solidFill>
                          <a:latin typeface="Optima" panose="02000503060000020004" pitchFamily="2" charset="0"/>
                        </a:rPr>
                        <a:t>13</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YASREF</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Energy, Oil &amp; Gas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KSA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0.2</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4252437594"/>
                  </a:ext>
                </a:extLst>
              </a:tr>
              <a:tr h="675594">
                <a:tc>
                  <a:txBody>
                    <a:bodyPr/>
                    <a:lstStyle/>
                    <a:p>
                      <a:pPr algn="ctr"/>
                      <a:r>
                        <a:rPr lang="en-US" sz="1400">
                          <a:solidFill>
                            <a:srgbClr val="0070C0"/>
                          </a:solidFill>
                          <a:latin typeface="Optima" panose="02000503060000020004" pitchFamily="2" charset="0"/>
                        </a:rPr>
                        <a:t>14</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Riyadh Airports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Travel &amp; Transports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KSA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r>
                        <a:rPr lang="en-US" sz="1400">
                          <a:solidFill>
                            <a:srgbClr val="0070C0"/>
                          </a:solidFill>
                          <a:latin typeface="Optima" panose="02000503060000020004" pitchFamily="2" charset="0"/>
                        </a:rPr>
                        <a:t>PiLog Data Quality and Governance Suite for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0.2</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487523687"/>
                  </a:ext>
                </a:extLst>
              </a:tr>
              <a:tr h="675594">
                <a:tc>
                  <a:txBody>
                    <a:bodyPr/>
                    <a:lstStyle/>
                    <a:p>
                      <a:pPr algn="ctr"/>
                      <a:r>
                        <a:rPr lang="en-US" sz="1400">
                          <a:solidFill>
                            <a:srgbClr val="0070C0"/>
                          </a:solidFill>
                          <a:latin typeface="Optima" panose="02000503060000020004" pitchFamily="2" charset="0"/>
                        </a:rPr>
                        <a:t>15</a:t>
                      </a:r>
                      <a:endParaRPr lang="en-IN" sz="1400">
                        <a:solidFill>
                          <a:srgbClr val="0070C0"/>
                        </a:solidFill>
                        <a:latin typeface="Optima" panose="02000503060000020004" pitchFamily="2" charset="0"/>
                      </a:endParaRPr>
                    </a:p>
                  </a:txBody>
                  <a:tcPr/>
                </a:tc>
                <a:tc>
                  <a:txBody>
                    <a:bodyPr/>
                    <a:lstStyle/>
                    <a:p>
                      <a:pPr algn="l" fontAlgn="b"/>
                      <a:r>
                        <a:rPr lang="en-IN" sz="1400" b="0" i="0" u="none" strike="noStrike">
                          <a:solidFill>
                            <a:srgbClr val="0070C0"/>
                          </a:solidFill>
                          <a:effectLst/>
                          <a:latin typeface="Optima" panose="02000503060000020004" pitchFamily="2" charset="0"/>
                        </a:rPr>
                        <a:t>JIGPC</a:t>
                      </a:r>
                    </a:p>
                  </a:txBody>
                  <a:tcPr marL="7620" marR="7620" marT="6297" marB="0"/>
                </a:tc>
                <a:tc>
                  <a:txBody>
                    <a:bodyPr/>
                    <a:lstStyle/>
                    <a:p>
                      <a:pPr algn="ctr" fontAlgn="b"/>
                      <a:r>
                        <a:rPr lang="en-IN" sz="1400" b="0" i="0" u="none" strike="noStrike">
                          <a:solidFill>
                            <a:srgbClr val="0070C0"/>
                          </a:solidFill>
                          <a:effectLst/>
                          <a:latin typeface="Optima" panose="02000503060000020004" pitchFamily="2" charset="0"/>
                        </a:rPr>
                        <a:t> Utilities</a:t>
                      </a:r>
                    </a:p>
                  </a:txBody>
                  <a:tcPr marL="7620" marR="7620" marT="6297" marB="0"/>
                </a:tc>
                <a:tc>
                  <a:txBody>
                    <a:bodyPr/>
                    <a:lstStyle/>
                    <a:p>
                      <a:pPr algn="ctr"/>
                      <a:r>
                        <a:rPr lang="en-US" sz="1400">
                          <a:solidFill>
                            <a:srgbClr val="0070C0"/>
                          </a:solidFill>
                          <a:latin typeface="Optima" panose="02000503060000020004" pitchFamily="2" charset="0"/>
                        </a:rPr>
                        <a:t>KSA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 Service,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0.3</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593402623"/>
                  </a:ext>
                </a:extLst>
              </a:tr>
            </a:tbl>
          </a:graphicData>
        </a:graphic>
      </p:graphicFrame>
    </p:spTree>
    <p:extLst>
      <p:ext uri="{BB962C8B-B14F-4D97-AF65-F5344CB8AC3E}">
        <p14:creationId xmlns:p14="http://schemas.microsoft.com/office/powerpoint/2010/main" val="27831548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5718A9B-0DF5-DEFC-F23B-FFB3B885807B}"/>
              </a:ext>
            </a:extLst>
          </p:cNvPr>
          <p:cNvSpPr>
            <a:spLocks noGrp="1"/>
          </p:cNvSpPr>
          <p:nvPr>
            <p:ph type="dt" sz="half" idx="10"/>
          </p:nvPr>
        </p:nvSpPr>
        <p:spPr/>
        <p:txBody>
          <a:bodyPr/>
          <a:lstStyle/>
          <a:p>
            <a:r>
              <a:rPr lang="en-US"/>
              <a:t>© PiLog Group</a:t>
            </a:r>
          </a:p>
        </p:txBody>
      </p:sp>
      <p:sp>
        <p:nvSpPr>
          <p:cNvPr id="5" name="Footer Placeholder 4">
            <a:extLst>
              <a:ext uri="{FF2B5EF4-FFF2-40B4-BE49-F238E27FC236}">
                <a16:creationId xmlns:a16="http://schemas.microsoft.com/office/drawing/2014/main" id="{A48D5E12-0526-0DB1-C621-5B86D751C398}"/>
              </a:ext>
            </a:extLst>
          </p:cNvPr>
          <p:cNvSpPr>
            <a:spLocks noGrp="1"/>
          </p:cNvSpPr>
          <p:nvPr>
            <p:ph type="ftr" sz="quarter" idx="11"/>
          </p:nvPr>
        </p:nvSpPr>
        <p:spPr/>
        <p:txBody>
          <a:bodyPr/>
          <a:lstStyle/>
          <a:p>
            <a:r>
              <a:rPr lang="en-US" sz="1300"/>
              <a:t>www.piloggroup.com</a:t>
            </a:r>
          </a:p>
        </p:txBody>
      </p:sp>
      <p:sp>
        <p:nvSpPr>
          <p:cNvPr id="6" name="Slide Number Placeholder 5">
            <a:extLst>
              <a:ext uri="{FF2B5EF4-FFF2-40B4-BE49-F238E27FC236}">
                <a16:creationId xmlns:a16="http://schemas.microsoft.com/office/drawing/2014/main" id="{E9D69D45-CF47-D8AE-5469-F909C14C875F}"/>
              </a:ext>
            </a:extLst>
          </p:cNvPr>
          <p:cNvSpPr>
            <a:spLocks noGrp="1"/>
          </p:cNvSpPr>
          <p:nvPr>
            <p:ph type="sldNum" sz="quarter" idx="12"/>
          </p:nvPr>
        </p:nvSpPr>
        <p:spPr/>
        <p:txBody>
          <a:bodyPr/>
          <a:lstStyle/>
          <a:p>
            <a:fld id="{9B618960-8005-486C-9A75-10CB2AAC16F9}" type="slidenum">
              <a:rPr lang="en-US" smtClean="0"/>
              <a:t>120</a:t>
            </a:fld>
            <a:endParaRPr lang="en-US"/>
          </a:p>
        </p:txBody>
      </p:sp>
      <p:sp>
        <p:nvSpPr>
          <p:cNvPr id="14" name="Title 1">
            <a:extLst>
              <a:ext uri="{FF2B5EF4-FFF2-40B4-BE49-F238E27FC236}">
                <a16:creationId xmlns:a16="http://schemas.microsoft.com/office/drawing/2014/main" id="{73BF483D-88F9-79D4-0393-8B5A3B2CCD94}"/>
              </a:ext>
            </a:extLst>
          </p:cNvPr>
          <p:cNvSpPr txBox="1"/>
          <p:nvPr/>
        </p:nvSpPr>
        <p:spPr>
          <a:xfrm>
            <a:off x="155391" y="90968"/>
            <a:ext cx="10291480" cy="6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lvl="0">
              <a:lnSpc>
                <a:spcPct val="90000"/>
              </a:lnSpc>
              <a:spcBef>
                <a:spcPct val="0"/>
              </a:spcBef>
              <a:buNone/>
              <a:defRPr sz="2400" b="1">
                <a:solidFill>
                  <a:srgbClr val="10479B"/>
                </a:solidFill>
                <a:latin typeface="Optima" charset="0"/>
                <a:ea typeface="+mj-ea"/>
                <a:cs typeface="Arial" panose="020B0604020202020204" pitchFamily="34" charset="0"/>
              </a:defRPr>
            </a:lvl1pPr>
          </a:lstStyle>
          <a:p>
            <a:r>
              <a:rPr lang="en-US">
                <a:latin typeface="Optima" panose="02000503060000020004"/>
              </a:rPr>
              <a:t>Data Maturity Assessment</a:t>
            </a:r>
          </a:p>
          <a:p>
            <a:r>
              <a:rPr lang="en-US" sz="2000">
                <a:solidFill>
                  <a:srgbClr val="26B4E9"/>
                </a:solidFill>
                <a:latin typeface="Optima" panose="02000503060000020004"/>
              </a:rPr>
              <a:t>Licensing Structure</a:t>
            </a:r>
          </a:p>
        </p:txBody>
      </p:sp>
      <p:graphicFrame>
        <p:nvGraphicFramePr>
          <p:cNvPr id="20" name="Table 19">
            <a:extLst>
              <a:ext uri="{FF2B5EF4-FFF2-40B4-BE49-F238E27FC236}">
                <a16:creationId xmlns:a16="http://schemas.microsoft.com/office/drawing/2014/main" id="{ABEBA873-0137-4CB9-8095-580D495E1059}"/>
              </a:ext>
            </a:extLst>
          </p:cNvPr>
          <p:cNvGraphicFramePr>
            <a:graphicFrameLocks noGrp="1"/>
          </p:cNvGraphicFramePr>
          <p:nvPr>
            <p:extLst>
              <p:ext uri="{D42A27DB-BD31-4B8C-83A1-F6EECF244321}">
                <p14:modId xmlns:p14="http://schemas.microsoft.com/office/powerpoint/2010/main" val="2159260342"/>
              </p:ext>
            </p:extLst>
          </p:nvPr>
        </p:nvGraphicFramePr>
        <p:xfrm>
          <a:off x="286070" y="1021342"/>
          <a:ext cx="11711620" cy="1516125"/>
        </p:xfrm>
        <a:graphic>
          <a:graphicData uri="http://schemas.openxmlformats.org/drawingml/2006/table">
            <a:tbl>
              <a:tblPr/>
              <a:tblGrid>
                <a:gridCol w="2112356">
                  <a:extLst>
                    <a:ext uri="{9D8B030D-6E8A-4147-A177-3AD203B41FA5}">
                      <a16:colId xmlns:a16="http://schemas.microsoft.com/office/drawing/2014/main" val="3549511893"/>
                    </a:ext>
                  </a:extLst>
                </a:gridCol>
                <a:gridCol w="2023672">
                  <a:extLst>
                    <a:ext uri="{9D8B030D-6E8A-4147-A177-3AD203B41FA5}">
                      <a16:colId xmlns:a16="http://schemas.microsoft.com/office/drawing/2014/main" val="1627786549"/>
                    </a:ext>
                  </a:extLst>
                </a:gridCol>
                <a:gridCol w="4017364">
                  <a:extLst>
                    <a:ext uri="{9D8B030D-6E8A-4147-A177-3AD203B41FA5}">
                      <a16:colId xmlns:a16="http://schemas.microsoft.com/office/drawing/2014/main" val="664094751"/>
                    </a:ext>
                  </a:extLst>
                </a:gridCol>
                <a:gridCol w="3558228">
                  <a:extLst>
                    <a:ext uri="{9D8B030D-6E8A-4147-A177-3AD203B41FA5}">
                      <a16:colId xmlns:a16="http://schemas.microsoft.com/office/drawing/2014/main" val="1368759826"/>
                    </a:ext>
                  </a:extLst>
                </a:gridCol>
              </a:tblGrid>
              <a:tr h="358309">
                <a:tc>
                  <a:txBody>
                    <a:bodyPr/>
                    <a:lstStyle/>
                    <a:p>
                      <a:pPr algn="ctr" fontAlgn="ctr"/>
                      <a:r>
                        <a:rPr lang="en-IN" sz="1600" b="1" kern="1200">
                          <a:solidFill>
                            <a:srgbClr val="26B4E9"/>
                          </a:solidFill>
                          <a:latin typeface="Optima" panose="02000503060000020004"/>
                          <a:ea typeface="+mj-ea"/>
                          <a:cs typeface="Arial" panose="020B0604020202020204" pitchFamily="34" charset="0"/>
                        </a:rPr>
                        <a:t>Model</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fontAlgn="ctr"/>
                      <a:r>
                        <a:rPr lang="en-IN" sz="1600" b="1" kern="1200">
                          <a:solidFill>
                            <a:srgbClr val="26B4E9"/>
                          </a:solidFill>
                          <a:latin typeface="Optima" panose="02000503060000020004"/>
                          <a:ea typeface="+mj-ea"/>
                          <a:cs typeface="Arial" panose="020B0604020202020204" pitchFamily="34" charset="0"/>
                        </a:rPr>
                        <a:t>License Term</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fontAlgn="ctr"/>
                      <a:r>
                        <a:rPr lang="en-IN" sz="1600" b="1" kern="1200">
                          <a:solidFill>
                            <a:srgbClr val="26B4E9"/>
                          </a:solidFill>
                          <a:latin typeface="Optima" panose="02000503060000020004"/>
                          <a:ea typeface="+mj-ea"/>
                          <a:cs typeface="Arial" panose="020B0604020202020204" pitchFamily="34" charset="0"/>
                        </a:rPr>
                        <a:t>Deliverables</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fontAlgn="ctr"/>
                      <a:r>
                        <a:rPr lang="en-IN" sz="1600" b="1" kern="1200">
                          <a:solidFill>
                            <a:srgbClr val="26B4E9"/>
                          </a:solidFill>
                          <a:latin typeface="Optima" panose="02000503060000020004"/>
                          <a:ea typeface="+mj-ea"/>
                          <a:cs typeface="Arial" panose="020B0604020202020204" pitchFamily="34" charset="0"/>
                        </a:rPr>
                        <a:t>Notes</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973812139"/>
                  </a:ext>
                </a:extLst>
              </a:tr>
              <a:tr h="323348">
                <a:tc>
                  <a:txBody>
                    <a:bodyPr/>
                    <a:lstStyle/>
                    <a:p>
                      <a:pPr algn="l" fontAlgn="ctr"/>
                      <a:r>
                        <a:rPr lang="en-IN" sz="1600" b="0" kern="1200">
                          <a:solidFill>
                            <a:srgbClr val="10479B"/>
                          </a:solidFill>
                          <a:latin typeface="Optima" panose="02000503060000020004"/>
                          <a:ea typeface="+mn-ea"/>
                          <a:cs typeface="+mn-cs"/>
                        </a:rPr>
                        <a:t>Per-Assessment</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One-time</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1 DMA report, findings, recommendations</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US" sz="1600" b="0" kern="1200">
                          <a:solidFill>
                            <a:srgbClr val="10479B"/>
                          </a:solidFill>
                          <a:latin typeface="Optima" panose="02000503060000020004"/>
                          <a:ea typeface="+mn-ea"/>
                          <a:cs typeface="+mn-cs"/>
                        </a:rPr>
                        <a:t>Good for pilot or PoC</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959955938"/>
                  </a:ext>
                </a:extLst>
              </a:tr>
              <a:tr h="278156">
                <a:tc>
                  <a:txBody>
                    <a:bodyPr/>
                    <a:lstStyle/>
                    <a:p>
                      <a:pPr algn="l" fontAlgn="ctr"/>
                      <a:r>
                        <a:rPr lang="en-IN" sz="1600" b="0" kern="1200">
                          <a:solidFill>
                            <a:srgbClr val="10479B"/>
                          </a:solidFill>
                          <a:latin typeface="Optima" panose="02000503060000020004"/>
                          <a:ea typeface="+mn-ea"/>
                          <a:cs typeface="+mn-cs"/>
                        </a:rPr>
                        <a:t>Annual Subscription</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1 year</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Quarterly DMA, dashboard access</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Great for ongoing governance</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895891089"/>
                  </a:ext>
                </a:extLst>
              </a:tr>
              <a:tr h="278156">
                <a:tc>
                  <a:txBody>
                    <a:bodyPr/>
                    <a:lstStyle/>
                    <a:p>
                      <a:pPr algn="l" fontAlgn="ctr"/>
                      <a:r>
                        <a:rPr lang="en-IN" sz="1600" b="0" kern="1200">
                          <a:solidFill>
                            <a:srgbClr val="10479B"/>
                          </a:solidFill>
                          <a:latin typeface="Optima" panose="02000503060000020004"/>
                          <a:ea typeface="+mn-ea"/>
                          <a:cs typeface="+mn-cs"/>
                        </a:rPr>
                        <a:t>SaaS Access</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Monthly/yearly</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US" sz="1600" b="0" kern="1200">
                          <a:solidFill>
                            <a:srgbClr val="10479B"/>
                          </a:solidFill>
                          <a:latin typeface="Optima" panose="02000503060000020004"/>
                          <a:ea typeface="+mn-ea"/>
                          <a:cs typeface="+mn-cs"/>
                        </a:rPr>
                        <a:t>Self-service DMA tool, AI suggestions</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Scalable and productized</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068609812"/>
                  </a:ext>
                </a:extLst>
              </a:tr>
              <a:tr h="278156">
                <a:tc>
                  <a:txBody>
                    <a:bodyPr/>
                    <a:lstStyle/>
                    <a:p>
                      <a:pPr algn="l" fontAlgn="ctr"/>
                      <a:r>
                        <a:rPr lang="en-IN" sz="1600" b="0" kern="1200">
                          <a:solidFill>
                            <a:srgbClr val="10479B"/>
                          </a:solidFill>
                          <a:latin typeface="Optima" panose="02000503060000020004"/>
                          <a:ea typeface="+mn-ea"/>
                          <a:cs typeface="+mn-cs"/>
                        </a:rPr>
                        <a:t>Consulting + Platform</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Project-based</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In-person consulting + tool access</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ctr"/>
                      <a:r>
                        <a:rPr lang="en-IN" sz="1600" b="0" kern="1200">
                          <a:solidFill>
                            <a:srgbClr val="10479B"/>
                          </a:solidFill>
                          <a:latin typeface="Optima" panose="02000503060000020004"/>
                          <a:ea typeface="+mn-ea"/>
                          <a:cs typeface="+mn-cs"/>
                        </a:rPr>
                        <a:t>High-touch, custom engagements</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4105456931"/>
                  </a:ext>
                </a:extLst>
              </a:tr>
            </a:tbl>
          </a:graphicData>
        </a:graphic>
      </p:graphicFrame>
      <p:graphicFrame>
        <p:nvGraphicFramePr>
          <p:cNvPr id="34" name="Table 33">
            <a:extLst>
              <a:ext uri="{FF2B5EF4-FFF2-40B4-BE49-F238E27FC236}">
                <a16:creationId xmlns:a16="http://schemas.microsoft.com/office/drawing/2014/main" id="{3E96C0F1-22C9-BB54-BF80-509A7EE5D27E}"/>
              </a:ext>
            </a:extLst>
          </p:cNvPr>
          <p:cNvGraphicFramePr>
            <a:graphicFrameLocks noGrp="1"/>
          </p:cNvGraphicFramePr>
          <p:nvPr>
            <p:extLst>
              <p:ext uri="{D42A27DB-BD31-4B8C-83A1-F6EECF244321}">
                <p14:modId xmlns:p14="http://schemas.microsoft.com/office/powerpoint/2010/main" val="226178544"/>
              </p:ext>
            </p:extLst>
          </p:nvPr>
        </p:nvGraphicFramePr>
        <p:xfrm>
          <a:off x="286071" y="2787395"/>
          <a:ext cx="5560094" cy="3478173"/>
        </p:xfrm>
        <a:graphic>
          <a:graphicData uri="http://schemas.openxmlformats.org/drawingml/2006/table">
            <a:tbl>
              <a:tblPr>
                <a:tableStyleId>{5C22544A-7EE6-4342-B048-85BDC9FD1C3A}</a:tableStyleId>
              </a:tblPr>
              <a:tblGrid>
                <a:gridCol w="5560094">
                  <a:extLst>
                    <a:ext uri="{9D8B030D-6E8A-4147-A177-3AD203B41FA5}">
                      <a16:colId xmlns:a16="http://schemas.microsoft.com/office/drawing/2014/main" val="2854020604"/>
                    </a:ext>
                  </a:extLst>
                </a:gridCol>
              </a:tblGrid>
              <a:tr h="228876">
                <a:tc>
                  <a:txBody>
                    <a:bodyPr/>
                    <a:lstStyle/>
                    <a:p>
                      <a:pPr marL="0" indent="0" algn="l" fontAlgn="ctr">
                        <a:buFont typeface="Wingdings" panose="05000000000000000000" pitchFamily="2" charset="2"/>
                        <a:buNone/>
                      </a:pPr>
                      <a:r>
                        <a:rPr kumimoji="0" lang="en-IN" sz="1800" b="1" i="1" u="none" strike="noStrike" kern="1200" cap="none" spc="0" normalizeH="0" baseline="0">
                          <a:ln>
                            <a:noFill/>
                          </a:ln>
                          <a:solidFill>
                            <a:srgbClr val="26B4E9"/>
                          </a:solidFill>
                          <a:effectLst/>
                          <a:uLnTx/>
                          <a:uFillTx/>
                          <a:latin typeface="Optima"/>
                          <a:ea typeface="+mn-ea"/>
                          <a:cs typeface="+mn-cs"/>
                        </a:rPr>
                        <a:t>Skills Required for DIY Users</a:t>
                      </a:r>
                    </a:p>
                    <a:p>
                      <a:pPr marL="0" indent="0" algn="ctr" fontAlgn="ctr">
                        <a:buFont typeface="Wingdings" panose="05000000000000000000" pitchFamily="2" charset="2"/>
                        <a:buNone/>
                      </a:pPr>
                      <a:endParaRPr kumimoji="0" lang="en-IN" sz="1800" b="1" i="1" u="none" strike="noStrike" kern="1200" cap="none" spc="0" normalizeH="0" baseline="0">
                        <a:ln>
                          <a:noFill/>
                        </a:ln>
                        <a:solidFill>
                          <a:srgbClr val="26B4E9"/>
                        </a:solidFill>
                        <a:effectLst/>
                        <a:uLnTx/>
                        <a:uFillTx/>
                        <a:latin typeface="Optima"/>
                        <a:ea typeface="+mn-ea"/>
                        <a:cs typeface="+mn-cs"/>
                      </a:endParaRPr>
                    </a:p>
                    <a:p>
                      <a:pPr marL="285750" indent="-285750" algn="l" fontAlgn="ctr">
                        <a:buFont typeface="Wingdings" panose="05000000000000000000" pitchFamily="2" charset="2"/>
                        <a:buChar char="Ø"/>
                      </a:pPr>
                      <a:r>
                        <a:rPr kumimoji="0" lang="en-IN" sz="1600" b="1" i="1" u="none" strike="noStrike" kern="1200" cap="none" spc="0" normalizeH="0" baseline="0">
                          <a:ln>
                            <a:noFill/>
                          </a:ln>
                          <a:solidFill>
                            <a:srgbClr val="26B4E9"/>
                          </a:solidFill>
                          <a:effectLst/>
                          <a:uLnTx/>
                          <a:uFillTx/>
                          <a:latin typeface="Optima"/>
                          <a:ea typeface="+mn-ea"/>
                          <a:cs typeface="+mn-cs"/>
                        </a:rPr>
                        <a:t>Data Literacy</a:t>
                      </a:r>
                    </a:p>
                    <a:p>
                      <a:pPr marL="285750" indent="-285750" algn="l" fontAlgn="ctr">
                        <a:buFont typeface="Wingdings" panose="05000000000000000000" pitchFamily="2" charset="2"/>
                        <a:buChar char="ü"/>
                      </a:pPr>
                      <a:r>
                        <a:rPr kumimoji="0" lang="en-US" sz="1600" b="0" i="0" u="none" strike="noStrike" kern="1200" cap="none" spc="0" normalizeH="0" baseline="0">
                          <a:ln>
                            <a:noFill/>
                          </a:ln>
                          <a:solidFill>
                            <a:srgbClr val="2A4A8D"/>
                          </a:solidFill>
                          <a:effectLst/>
                          <a:uLnTx/>
                          <a:uFillTx/>
                          <a:latin typeface="Optima" charset="0"/>
                          <a:ea typeface="+mn-ea"/>
                          <a:cs typeface="Arial" panose="020B0604020202020204" pitchFamily="34" charset="0"/>
                        </a:rPr>
                        <a:t>Ability to understand basic data types, data structures, and metadata.</a:t>
                      </a:r>
                    </a:p>
                    <a:p>
                      <a:pPr marL="285750" indent="-285750" algn="l" fontAlgn="ctr">
                        <a:buFont typeface="Wingdings" panose="05000000000000000000" pitchFamily="2" charset="2"/>
                        <a:buChar char="ü"/>
                      </a:pPr>
                      <a:r>
                        <a:rPr kumimoji="0" lang="en-US" sz="1600" b="0" i="0" u="none" strike="noStrike" kern="1200" cap="none" spc="0" normalizeH="0" baseline="0">
                          <a:ln>
                            <a:noFill/>
                          </a:ln>
                          <a:solidFill>
                            <a:srgbClr val="2A4A8D"/>
                          </a:solidFill>
                          <a:effectLst/>
                          <a:uLnTx/>
                          <a:uFillTx/>
                          <a:latin typeface="Optima" charset="0"/>
                          <a:ea typeface="+mn-ea"/>
                          <a:cs typeface="Arial" panose="020B0604020202020204" pitchFamily="34" charset="0"/>
                        </a:rPr>
                        <a:t>Familiarity with concepts like data governance, quality, lineage, and stewardship.</a:t>
                      </a:r>
                    </a:p>
                    <a:p>
                      <a:pPr marL="285750" indent="-285750" algn="l" fontAlgn="ctr">
                        <a:buFont typeface="Wingdings" panose="05000000000000000000" pitchFamily="2" charset="2"/>
                        <a:buChar char="ü"/>
                      </a:pPr>
                      <a:endParaRPr kumimoji="0" lang="en-US" sz="1600" b="1" i="0" u="none" strike="noStrike" kern="1200" cap="none" spc="0" normalizeH="0" baseline="0">
                        <a:ln>
                          <a:noFill/>
                        </a:ln>
                        <a:solidFill>
                          <a:srgbClr val="2A4A8D"/>
                        </a:solidFill>
                        <a:effectLst/>
                        <a:uLnTx/>
                        <a:uFillTx/>
                        <a:latin typeface="Optima" charset="0"/>
                        <a:ea typeface="+mn-ea"/>
                        <a:cs typeface="Arial" panose="020B0604020202020204" pitchFamily="34" charset="0"/>
                      </a:endParaRPr>
                    </a:p>
                    <a:p>
                      <a:pPr marL="285750" indent="-285750" algn="l" fontAlgn="ctr">
                        <a:buFont typeface="Wingdings" panose="05000000000000000000" pitchFamily="2" charset="2"/>
                        <a:buChar char="Ø"/>
                      </a:pPr>
                      <a:r>
                        <a:rPr kumimoji="0" lang="en-IN" sz="1600" b="1" i="1" u="none" strike="noStrike" kern="1200" cap="none" spc="0" normalizeH="0" baseline="0">
                          <a:ln>
                            <a:noFill/>
                          </a:ln>
                          <a:solidFill>
                            <a:srgbClr val="26B4E9"/>
                          </a:solidFill>
                          <a:effectLst/>
                          <a:uLnTx/>
                          <a:uFillTx/>
                          <a:latin typeface="Optima"/>
                          <a:ea typeface="+mn-ea"/>
                          <a:cs typeface="+mn-cs"/>
                        </a:rPr>
                        <a:t>Analytical Thinking</a:t>
                      </a:r>
                    </a:p>
                    <a:p>
                      <a:pPr marL="285750" indent="-285750" algn="l" fontAlgn="ctr">
                        <a:buFont typeface="Wingdings" panose="05000000000000000000" pitchFamily="2" charset="2"/>
                        <a:buChar char="ü"/>
                      </a:pPr>
                      <a:r>
                        <a:rPr kumimoji="0" lang="en-US" sz="1600" b="0" i="0" u="none" strike="noStrike" kern="1200" cap="none" spc="0" normalizeH="0" baseline="0">
                          <a:ln>
                            <a:noFill/>
                          </a:ln>
                          <a:solidFill>
                            <a:srgbClr val="2A4A8D"/>
                          </a:solidFill>
                          <a:effectLst/>
                          <a:uLnTx/>
                          <a:uFillTx/>
                          <a:latin typeface="Optima" charset="0"/>
                          <a:ea typeface="+mn-ea"/>
                          <a:cs typeface="Arial" panose="020B0604020202020204" pitchFamily="34" charset="0"/>
                        </a:rPr>
                        <a:t>Capability to interpret assessment questions in a business and technical context.</a:t>
                      </a:r>
                    </a:p>
                    <a:p>
                      <a:pPr marL="285750" indent="-285750" algn="l" fontAlgn="ctr">
                        <a:buFont typeface="Wingdings" panose="05000000000000000000" pitchFamily="2" charset="2"/>
                        <a:buChar char="ü"/>
                      </a:pPr>
                      <a:r>
                        <a:rPr kumimoji="0" lang="en-US" sz="1600" b="0" i="0" u="none" strike="noStrike" kern="1200" cap="none" spc="0" normalizeH="0" baseline="0">
                          <a:ln>
                            <a:noFill/>
                          </a:ln>
                          <a:solidFill>
                            <a:srgbClr val="2A4A8D"/>
                          </a:solidFill>
                          <a:effectLst/>
                          <a:uLnTx/>
                          <a:uFillTx/>
                          <a:latin typeface="Optima" charset="0"/>
                          <a:ea typeface="+mn-ea"/>
                          <a:cs typeface="Arial" panose="020B0604020202020204" pitchFamily="34" charset="0"/>
                        </a:rPr>
                        <a:t>Skill in identifying maturity gaps and prioritizing areas for improvement.</a:t>
                      </a:r>
                    </a:p>
                    <a:p>
                      <a:pPr marL="285750" indent="-285750" algn="l" fontAlgn="ctr">
                        <a:buFont typeface="Wingdings" panose="05000000000000000000" pitchFamily="2" charset="2"/>
                        <a:buChar char="ü"/>
                      </a:pPr>
                      <a:endParaRPr kumimoji="0" lang="en-IN" sz="1600" b="1" i="0" u="none" strike="noStrike" kern="1200" cap="none" spc="0" normalizeH="0" baseline="0">
                        <a:ln>
                          <a:noFill/>
                        </a:ln>
                        <a:solidFill>
                          <a:srgbClr val="2A4A8D"/>
                        </a:solidFill>
                        <a:effectLst/>
                        <a:uLnTx/>
                        <a:uFillTx/>
                        <a:latin typeface="Optima" charset="0"/>
                        <a:ea typeface="+mn-ea"/>
                        <a:cs typeface="Arial" panose="020B0604020202020204" pitchFamily="34" charset="0"/>
                      </a:endParaRPr>
                    </a:p>
                  </a:txBody>
                  <a:tcPr marL="3453" marR="3453" marT="345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4438590"/>
                  </a:ext>
                </a:extLst>
              </a:tr>
            </a:tbl>
          </a:graphicData>
        </a:graphic>
      </p:graphicFrame>
      <p:graphicFrame>
        <p:nvGraphicFramePr>
          <p:cNvPr id="35" name="Table 34">
            <a:extLst>
              <a:ext uri="{FF2B5EF4-FFF2-40B4-BE49-F238E27FC236}">
                <a16:creationId xmlns:a16="http://schemas.microsoft.com/office/drawing/2014/main" id="{C0468F0B-EC37-0065-3B0C-AA1FFD7E6B77}"/>
              </a:ext>
            </a:extLst>
          </p:cNvPr>
          <p:cNvGraphicFramePr>
            <a:graphicFrameLocks noGrp="1"/>
          </p:cNvGraphicFramePr>
          <p:nvPr>
            <p:extLst>
              <p:ext uri="{D42A27DB-BD31-4B8C-83A1-F6EECF244321}">
                <p14:modId xmlns:p14="http://schemas.microsoft.com/office/powerpoint/2010/main" val="1695726988"/>
              </p:ext>
            </p:extLst>
          </p:nvPr>
        </p:nvGraphicFramePr>
        <p:xfrm>
          <a:off x="6141880" y="2787394"/>
          <a:ext cx="4965831" cy="3478173"/>
        </p:xfrm>
        <a:graphic>
          <a:graphicData uri="http://schemas.openxmlformats.org/drawingml/2006/table">
            <a:tbl>
              <a:tblPr>
                <a:tableStyleId>{5C22544A-7EE6-4342-B048-85BDC9FD1C3A}</a:tableStyleId>
              </a:tblPr>
              <a:tblGrid>
                <a:gridCol w="4965831">
                  <a:extLst>
                    <a:ext uri="{9D8B030D-6E8A-4147-A177-3AD203B41FA5}">
                      <a16:colId xmlns:a16="http://schemas.microsoft.com/office/drawing/2014/main" val="2854020604"/>
                    </a:ext>
                  </a:extLst>
                </a:gridCol>
              </a:tblGrid>
              <a:tr h="228876">
                <a:tc>
                  <a:txBody>
                    <a:bodyPr/>
                    <a:lstStyle/>
                    <a:p>
                      <a:pPr marL="0" indent="0" algn="ctr" fontAlgn="ctr">
                        <a:buFont typeface="Wingdings" panose="05000000000000000000" pitchFamily="2" charset="2"/>
                        <a:buNone/>
                      </a:pPr>
                      <a:endParaRPr kumimoji="0" lang="en-IN" sz="1800" b="1" i="1" u="none" strike="noStrike" kern="1200" cap="none" spc="0" normalizeH="0" baseline="0">
                        <a:ln>
                          <a:noFill/>
                        </a:ln>
                        <a:solidFill>
                          <a:srgbClr val="26B4E9"/>
                        </a:solidFill>
                        <a:effectLst/>
                        <a:uLnTx/>
                        <a:uFillTx/>
                        <a:latin typeface="Optima"/>
                        <a:ea typeface="+mn-ea"/>
                        <a:cs typeface="+mn-cs"/>
                      </a:endParaRPr>
                    </a:p>
                    <a:p>
                      <a:pPr marL="0" indent="0" algn="ctr" fontAlgn="ctr">
                        <a:buFont typeface="Wingdings" panose="05000000000000000000" pitchFamily="2" charset="2"/>
                        <a:buNone/>
                      </a:pPr>
                      <a:endParaRPr kumimoji="0" lang="en-IN" sz="1800" b="1" i="1" u="none" strike="noStrike" kern="1200" cap="none" spc="0" normalizeH="0" baseline="0">
                        <a:ln>
                          <a:noFill/>
                        </a:ln>
                        <a:solidFill>
                          <a:srgbClr val="26B4E9"/>
                        </a:solidFill>
                        <a:effectLst/>
                        <a:uLnTx/>
                        <a:uFillTx/>
                        <a:latin typeface="Optima"/>
                        <a:ea typeface="+mn-ea"/>
                        <a:cs typeface="+mn-cs"/>
                      </a:endParaRPr>
                    </a:p>
                    <a:p>
                      <a:pPr marL="285750" indent="-285750" algn="l" fontAlgn="ctr">
                        <a:buFont typeface="Wingdings" panose="05000000000000000000" pitchFamily="2" charset="2"/>
                        <a:buChar char="Ø"/>
                      </a:pPr>
                      <a:r>
                        <a:rPr kumimoji="0" lang="en-IN" sz="1600" b="1" i="1" u="none" strike="noStrike" kern="1200" cap="none" spc="0" normalizeH="0" baseline="0">
                          <a:ln>
                            <a:noFill/>
                          </a:ln>
                          <a:solidFill>
                            <a:srgbClr val="26B4E9"/>
                          </a:solidFill>
                          <a:effectLst/>
                          <a:uLnTx/>
                          <a:uFillTx/>
                          <a:latin typeface="Optima"/>
                          <a:ea typeface="+mn-ea"/>
                          <a:cs typeface="+mn-cs"/>
                        </a:rPr>
                        <a:t>Tool Proficiency</a:t>
                      </a:r>
                    </a:p>
                    <a:p>
                      <a:pPr marL="285750" indent="-285750" algn="l" fontAlgn="ctr">
                        <a:buFont typeface="Wingdings" panose="05000000000000000000" pitchFamily="2" charset="2"/>
                        <a:buChar char="ü"/>
                      </a:pPr>
                      <a:r>
                        <a:rPr kumimoji="0" lang="en-US" sz="1600" b="0" i="0" u="none" strike="noStrike" kern="1200" cap="none" spc="0" normalizeH="0" baseline="0">
                          <a:ln>
                            <a:noFill/>
                          </a:ln>
                          <a:solidFill>
                            <a:srgbClr val="2A4A8D"/>
                          </a:solidFill>
                          <a:effectLst/>
                          <a:uLnTx/>
                          <a:uFillTx/>
                          <a:latin typeface="Optima" charset="0"/>
                          <a:ea typeface="+mn-ea"/>
                          <a:cs typeface="Arial" panose="020B0604020202020204" pitchFamily="34" charset="0"/>
                        </a:rPr>
                        <a:t>Comfort with Excel/Google Sheets (formulas, drop-downs, scoring models).</a:t>
                      </a:r>
                    </a:p>
                    <a:p>
                      <a:pPr marL="285750" indent="-285750" algn="l" fontAlgn="ctr">
                        <a:buFont typeface="Wingdings" panose="05000000000000000000" pitchFamily="2" charset="2"/>
                        <a:buChar char="ü"/>
                      </a:pPr>
                      <a:r>
                        <a:rPr kumimoji="0" lang="en-US" sz="1600" b="0" i="0" u="none" strike="noStrike" kern="1200" cap="none" spc="0" normalizeH="0" baseline="0">
                          <a:ln>
                            <a:noFill/>
                          </a:ln>
                          <a:solidFill>
                            <a:srgbClr val="2A4A8D"/>
                          </a:solidFill>
                          <a:effectLst/>
                          <a:uLnTx/>
                          <a:uFillTx/>
                          <a:latin typeface="Optima" charset="0"/>
                          <a:ea typeface="+mn-ea"/>
                          <a:cs typeface="Arial" panose="020B0604020202020204" pitchFamily="34" charset="0"/>
                        </a:rPr>
                        <a:t>Ability to navigate dashboards, input data, and interpret results.</a:t>
                      </a:r>
                    </a:p>
                    <a:p>
                      <a:pPr marL="285750" indent="-285750" algn="l" fontAlgn="ctr">
                        <a:buFont typeface="Wingdings" panose="05000000000000000000" pitchFamily="2" charset="2"/>
                        <a:buChar char="ü"/>
                      </a:pPr>
                      <a:endParaRPr kumimoji="0" lang="en-US" sz="1600" b="1" i="0" u="none" strike="noStrike" kern="1200" cap="none" spc="0" normalizeH="0" baseline="0">
                        <a:ln>
                          <a:noFill/>
                        </a:ln>
                        <a:solidFill>
                          <a:srgbClr val="2A4A8D"/>
                        </a:solidFill>
                        <a:effectLst/>
                        <a:uLnTx/>
                        <a:uFillTx/>
                        <a:latin typeface="Optima" charset="0"/>
                        <a:ea typeface="+mn-ea"/>
                        <a:cs typeface="Arial" panose="020B0604020202020204" pitchFamily="34" charset="0"/>
                      </a:endParaRPr>
                    </a:p>
                    <a:p>
                      <a:pPr marL="285750" indent="-285750" algn="l" fontAlgn="ctr">
                        <a:buFont typeface="Wingdings" panose="05000000000000000000" pitchFamily="2" charset="2"/>
                        <a:buChar char="Ø"/>
                      </a:pPr>
                      <a:r>
                        <a:rPr kumimoji="0" lang="en-IN" sz="1600" b="1" i="1" u="none" strike="noStrike" kern="1200" cap="none" spc="0" normalizeH="0" baseline="0">
                          <a:ln>
                            <a:noFill/>
                          </a:ln>
                          <a:solidFill>
                            <a:srgbClr val="26B4E9"/>
                          </a:solidFill>
                          <a:effectLst/>
                          <a:uLnTx/>
                          <a:uFillTx/>
                          <a:latin typeface="Optima"/>
                          <a:ea typeface="+mn-ea"/>
                          <a:cs typeface="+mn-cs"/>
                        </a:rPr>
                        <a:t>Domain Knowledge</a:t>
                      </a:r>
                    </a:p>
                    <a:p>
                      <a:pPr marL="285750" indent="-285750" algn="l" fontAlgn="ctr">
                        <a:buFont typeface="Wingdings" panose="05000000000000000000" pitchFamily="2" charset="2"/>
                        <a:buChar char="ü"/>
                      </a:pPr>
                      <a:r>
                        <a:rPr kumimoji="0" lang="en-US" sz="1600" b="0" i="0" u="none" strike="noStrike" kern="1200" cap="none" spc="0" normalizeH="0" baseline="0">
                          <a:ln>
                            <a:noFill/>
                          </a:ln>
                          <a:solidFill>
                            <a:srgbClr val="2A4A8D"/>
                          </a:solidFill>
                          <a:effectLst/>
                          <a:uLnTx/>
                          <a:uFillTx/>
                          <a:latin typeface="Optima" charset="0"/>
                          <a:ea typeface="+mn-ea"/>
                          <a:cs typeface="Arial" panose="020B0604020202020204" pitchFamily="34" charset="0"/>
                        </a:rPr>
                        <a:t>Understanding of internal data ecosystems (e.g., sources, systems, workflows).</a:t>
                      </a:r>
                    </a:p>
                    <a:p>
                      <a:pPr marL="285750" indent="-285750" algn="l" fontAlgn="ctr">
                        <a:buFont typeface="Wingdings" panose="05000000000000000000" pitchFamily="2" charset="2"/>
                        <a:buChar char="ü"/>
                      </a:pPr>
                      <a:r>
                        <a:rPr kumimoji="0" lang="en-US" sz="1600" b="0" i="0" u="none" strike="noStrike" kern="1200" cap="none" spc="0" normalizeH="0" baseline="0">
                          <a:ln>
                            <a:noFill/>
                          </a:ln>
                          <a:solidFill>
                            <a:srgbClr val="2A4A8D"/>
                          </a:solidFill>
                          <a:effectLst/>
                          <a:uLnTx/>
                          <a:uFillTx/>
                          <a:latin typeface="Optima" charset="0"/>
                          <a:ea typeface="+mn-ea"/>
                          <a:cs typeface="Arial" panose="020B0604020202020204" pitchFamily="34" charset="0"/>
                        </a:rPr>
                        <a:t>Knowledge of organizational goals to align maturity metrics with business needs.</a:t>
                      </a:r>
                    </a:p>
                    <a:p>
                      <a:pPr marL="285750" indent="-285750" algn="l" fontAlgn="ctr">
                        <a:buFont typeface="Wingdings" panose="05000000000000000000" pitchFamily="2" charset="2"/>
                        <a:buChar char="ü"/>
                      </a:pPr>
                      <a:endParaRPr kumimoji="0" lang="en-IN" sz="1600" b="1" i="0" u="none" strike="noStrike" kern="1200" cap="none" spc="0" normalizeH="0" baseline="0">
                        <a:ln>
                          <a:noFill/>
                        </a:ln>
                        <a:solidFill>
                          <a:srgbClr val="2A4A8D"/>
                        </a:solidFill>
                        <a:effectLst/>
                        <a:uLnTx/>
                        <a:uFillTx/>
                        <a:latin typeface="Optima" charset="0"/>
                        <a:ea typeface="+mn-ea"/>
                        <a:cs typeface="Arial" panose="020B0604020202020204" pitchFamily="34" charset="0"/>
                      </a:endParaRPr>
                    </a:p>
                  </a:txBody>
                  <a:tcPr marL="3453" marR="3453" marT="345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4438590"/>
                  </a:ext>
                </a:extLst>
              </a:tr>
            </a:tbl>
          </a:graphicData>
        </a:graphic>
      </p:graphicFrame>
      <p:pic>
        <p:nvPicPr>
          <p:cNvPr id="36" name="Graphic 35">
            <a:extLst>
              <a:ext uri="{FF2B5EF4-FFF2-40B4-BE49-F238E27FC236}">
                <a16:creationId xmlns:a16="http://schemas.microsoft.com/office/drawing/2014/main" id="{E8C14EEE-9A88-D46B-C6B9-F1DB7723AA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
        <p:nvSpPr>
          <p:cNvPr id="37" name="Footer Placeholder 4">
            <a:extLst>
              <a:ext uri="{FF2B5EF4-FFF2-40B4-BE49-F238E27FC236}">
                <a16:creationId xmlns:a16="http://schemas.microsoft.com/office/drawing/2014/main" id="{CC55F6C3-DCE5-DB86-C9E4-22886F33B73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Tree>
    <p:extLst>
      <p:ext uri="{BB962C8B-B14F-4D97-AF65-F5344CB8AC3E}">
        <p14:creationId xmlns:p14="http://schemas.microsoft.com/office/powerpoint/2010/main" val="895315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B2A4E-237E-D773-5029-8CB0FFDDFF65}"/>
            </a:ext>
          </a:extLst>
        </p:cNvPr>
        <p:cNvGrpSpPr/>
        <p:nvPr/>
      </p:nvGrpSpPr>
      <p:grpSpPr>
        <a:xfrm>
          <a:off x="0" y="0"/>
          <a:ext cx="0" cy="0"/>
          <a:chOff x="0" y="0"/>
          <a:chExt cx="0" cy="0"/>
        </a:xfrm>
      </p:grpSpPr>
      <p:sp>
        <p:nvSpPr>
          <p:cNvPr id="5" name="Rounded Rectangle 30">
            <a:extLst>
              <a:ext uri="{FF2B5EF4-FFF2-40B4-BE49-F238E27FC236}">
                <a16:creationId xmlns:a16="http://schemas.microsoft.com/office/drawing/2014/main" id="{660DC2DB-E69A-66A7-487C-E0AD06A6033B}"/>
              </a:ext>
            </a:extLst>
          </p:cNvPr>
          <p:cNvSpPr/>
          <p:nvPr/>
        </p:nvSpPr>
        <p:spPr bwMode="gray">
          <a:xfrm>
            <a:off x="264604" y="1081002"/>
            <a:ext cx="8274899" cy="5238612"/>
          </a:xfrm>
          <a:prstGeom prst="roundRect">
            <a:avLst/>
          </a:prstGeom>
          <a:gradFill>
            <a:gsLst>
              <a:gs pos="71000">
                <a:schemeClr val="bg1"/>
              </a:gs>
              <a:gs pos="2000">
                <a:srgbClr val="D1EFFF"/>
              </a:gs>
            </a:gsLst>
            <a:lin ang="16200000" scaled="1"/>
          </a:gradFill>
          <a:ln w="15875" algn="ctr">
            <a:solidFill>
              <a:srgbClr val="D1EFFF"/>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798" b="0" i="0" u="none" strike="noStrike" kern="0" cap="none" spc="0" normalizeH="0" baseline="0" noProof="0">
              <a:ln>
                <a:noFill/>
              </a:ln>
              <a:solidFill>
                <a:srgbClr val="000000"/>
              </a:solidFill>
              <a:effectLst/>
              <a:uLnTx/>
              <a:uFillTx/>
              <a:latin typeface="Optima" panose="02000503060000020004"/>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1A2EB5C4-14D9-4E4A-680B-D16409CF6AB4}"/>
              </a:ext>
            </a:extLst>
          </p:cNvPr>
          <p:cNvSpPr/>
          <p:nvPr/>
        </p:nvSpPr>
        <p:spPr bwMode="gray">
          <a:xfrm>
            <a:off x="8708008" y="948968"/>
            <a:ext cx="3433867" cy="5416696"/>
          </a:xfrm>
          <a:prstGeom prst="rect">
            <a:avLst/>
          </a:prstGeom>
          <a:solidFill>
            <a:schemeClr val="bg1"/>
          </a:solidFill>
          <a:ln w="25400" algn="ctr">
            <a:no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798" b="0" i="0" u="none" strike="noStrike" kern="0" cap="none" spc="0" normalizeH="0" baseline="0" noProof="0">
              <a:ln>
                <a:noFill/>
              </a:ln>
              <a:solidFill>
                <a:srgbClr val="000000"/>
              </a:solidFill>
              <a:effectLst/>
              <a:uLnTx/>
              <a:uFillTx/>
              <a:latin typeface="Optima" panose="02000503060000020004"/>
              <a:ea typeface="Arial Unicode MS" pitchFamily="34" charset="-128"/>
              <a:cs typeface="Arial Unicode MS" pitchFamily="34" charset="-128"/>
            </a:endParaRPr>
          </a:p>
        </p:txBody>
      </p:sp>
      <p:sp>
        <p:nvSpPr>
          <p:cNvPr id="7" name="Text Placeholder">
            <a:extLst>
              <a:ext uri="{FF2B5EF4-FFF2-40B4-BE49-F238E27FC236}">
                <a16:creationId xmlns:a16="http://schemas.microsoft.com/office/drawing/2014/main" id="{FC984716-BCE4-367E-E421-0998B78A57C5}"/>
              </a:ext>
            </a:extLst>
          </p:cNvPr>
          <p:cNvSpPr txBox="1">
            <a:spLocks/>
          </p:cNvSpPr>
          <p:nvPr/>
        </p:nvSpPr>
        <p:spPr bwMode="black">
          <a:xfrm>
            <a:off x="9477686" y="1995503"/>
            <a:ext cx="2296808" cy="2842980"/>
          </a:xfrm>
          <a:prstGeom prst="rect">
            <a:avLst/>
          </a:prstGeom>
        </p:spPr>
        <p:txBody>
          <a:bodyPr lIns="0" bIns="0" anchor="t">
            <a:noAutofit/>
          </a:bodyPr>
          <a:lstStyle>
            <a:lvl1pPr marL="0" indent="0" algn="l" defTabSz="1088558" rtl="0" eaLnBrk="1" latinLnBrk="0" hangingPunct="1">
              <a:spcBef>
                <a:spcPts val="0"/>
              </a:spcBef>
              <a:buClrTx/>
              <a:buSzPct val="100000"/>
              <a:buFont typeface="Roboto" panose="02000000000000000000" pitchFamily="2" charset="0"/>
              <a:buChar char="​"/>
              <a:defRPr sz="1200" b="0" i="0" kern="1200">
                <a:solidFill>
                  <a:schemeClr val="bg1"/>
                </a:solidFill>
                <a:latin typeface="72 Brand" panose="020B0504030603020204" pitchFamily="34" charset="0"/>
                <a:ea typeface="+mn-ea"/>
                <a:cs typeface="+mn-cs"/>
              </a:defRPr>
            </a:lvl1pPr>
            <a:lvl2pPr marL="0" indent="0" algn="l" defTabSz="1088558" rtl="0" eaLnBrk="1" latinLnBrk="0" hangingPunct="1">
              <a:spcBef>
                <a:spcPts val="600"/>
              </a:spcBef>
              <a:buClr>
                <a:schemeClr val="tx1"/>
              </a:buClr>
              <a:buSzPct val="100000"/>
              <a:buFont typeface="Arial" panose="020B0604020202020204" pitchFamily="34" charset="0"/>
              <a:buNone/>
              <a:defRPr sz="900" b="0" i="0" kern="1200">
                <a:solidFill>
                  <a:schemeClr val="bg1"/>
                </a:solidFill>
                <a:latin typeface="72 Brand" panose="020B0504030603020204" pitchFamily="34" charset="0"/>
                <a:ea typeface="+mn-ea"/>
                <a:cs typeface="+mn-cs"/>
              </a:defRPr>
            </a:lvl2pPr>
            <a:lvl3pPr marL="144000" indent="-144000" algn="l" defTabSz="1088558" rtl="0" eaLnBrk="1" latinLnBrk="0" hangingPunct="1">
              <a:spcBef>
                <a:spcPts val="200"/>
              </a:spcBef>
              <a:buClr>
                <a:schemeClr val="bg1"/>
              </a:buClr>
              <a:buSzPct val="100000"/>
              <a:buFont typeface="Arial" panose="020B0604020202020204" pitchFamily="34" charset="0"/>
              <a:buChar char="•"/>
              <a:defRPr lang="en-US" sz="1100" b="0" i="0" kern="1200" noProof="0">
                <a:solidFill>
                  <a:schemeClr val="bg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bg1"/>
              </a:buClr>
              <a:buSzPct val="80000"/>
              <a:buFont typeface="Courier New" panose="02070309020205020404" pitchFamily="49" charset="0"/>
              <a:buChar char="o"/>
              <a:defRPr sz="1600" b="0" i="0" kern="1200">
                <a:solidFill>
                  <a:schemeClr val="bg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bg1"/>
              </a:buClr>
              <a:buSzPct val="100000"/>
              <a:buFont typeface="Symbol" panose="05050102010706020507" pitchFamily="18" charset="2"/>
              <a:buChar char="-"/>
              <a:defRPr sz="1400" b="0" i="0" kern="1200" baseline="0">
                <a:solidFill>
                  <a:schemeClr val="bg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231" rtl="0" eaLnBrk="1" fontAlgn="auto" latinLnBrk="0" hangingPunct="1">
              <a:lnSpc>
                <a:spcPct val="100000"/>
              </a:lnSpc>
              <a:spcBef>
                <a:spcPts val="0"/>
              </a:spcBef>
              <a:spcAft>
                <a:spcPts val="0"/>
              </a:spcAft>
              <a:buClrTx/>
              <a:buSzPct val="100000"/>
              <a:buFont typeface="Roboto" panose="02000000000000000000" pitchFamily="2" charset="0"/>
              <a:buChar char="​"/>
              <a:tabLst/>
              <a:defRPr/>
            </a:pPr>
            <a:r>
              <a:rPr kumimoji="0" lang="en-US" sz="1400" b="1" i="1" u="none" strike="noStrike" kern="0" cap="none" spc="0" normalizeH="0" baseline="0" noProof="0">
                <a:ln>
                  <a:noFill/>
                </a:ln>
                <a:solidFill>
                  <a:srgbClr val="26B4E9"/>
                </a:solidFill>
                <a:effectLst/>
                <a:uLnTx/>
                <a:uFillTx/>
                <a:latin typeface="Optima" panose="02000503060000020004"/>
                <a:ea typeface="Arial Unicode MS" pitchFamily="34" charset="-128"/>
                <a:cs typeface="+mn-cs"/>
              </a:rPr>
              <a:t>AI and GenAI</a:t>
            </a:r>
            <a:r>
              <a:rPr kumimoji="0" lang="en-US" sz="1400" b="1" i="1" u="none" strike="noStrike" kern="0" cap="none" spc="0" normalizeH="0" baseline="0" noProof="0">
                <a:ln>
                  <a:noFill/>
                </a:ln>
                <a:solidFill>
                  <a:prstClr val="black"/>
                </a:solidFill>
                <a:effectLst/>
                <a:uLnTx/>
                <a:uFillTx/>
                <a:latin typeface="Optima" panose="02000503060000020004"/>
                <a:ea typeface="Arial Unicode MS" pitchFamily="34" charset="-128"/>
                <a:cs typeface="+mn-cs"/>
              </a:rPr>
              <a:t> </a:t>
            </a: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streamline the data harmonization process by automating data extraction, intelligently mapping and cleansing diverse datasets, and continuously enhancing data quality and consistency across systems - minimizing dependence on manual rules and isolated expertise</a:t>
            </a:r>
          </a:p>
          <a:p>
            <a:pPr marL="0" marR="0" lvl="0" indent="0" algn="l" defTabSz="1088231" rtl="0" eaLnBrk="1" fontAlgn="auto" latinLnBrk="0" hangingPunct="1">
              <a:lnSpc>
                <a:spcPct val="100000"/>
              </a:lnSpc>
              <a:spcBef>
                <a:spcPts val="0"/>
              </a:spcBef>
              <a:spcAft>
                <a:spcPts val="0"/>
              </a:spcAft>
              <a:buClrTx/>
              <a:buSzPct val="100000"/>
              <a:buFont typeface="Roboto" panose="02000000000000000000" pitchFamily="2" charset="0"/>
              <a:buChar char="​"/>
              <a:tabLst/>
              <a:defRPr/>
            </a:pPr>
            <a:endParaRPr kumimoji="0" lang="en-US" sz="1400" b="1" i="1" u="none" strike="noStrike" kern="1200" cap="none" spc="0" normalizeH="0" baseline="0" noProof="0">
              <a:ln>
                <a:noFill/>
              </a:ln>
              <a:solidFill>
                <a:prstClr val="black"/>
              </a:solidFill>
              <a:effectLst/>
              <a:uLnTx/>
              <a:uFillTx/>
              <a:latin typeface="Optima" panose="02000503060000020004"/>
              <a:ea typeface="+mn-ea"/>
              <a:cs typeface="+mn-cs"/>
            </a:endParaRPr>
          </a:p>
          <a:p>
            <a:pPr marL="0" marR="0" lvl="0" indent="0" algn="l" defTabSz="1088231" rtl="0" eaLnBrk="1" fontAlgn="auto" latinLnBrk="0" hangingPunct="1">
              <a:lnSpc>
                <a:spcPct val="100000"/>
              </a:lnSpc>
              <a:spcBef>
                <a:spcPts val="0"/>
              </a:spcBef>
              <a:spcAft>
                <a:spcPts val="0"/>
              </a:spcAft>
              <a:buClrTx/>
              <a:buSzPct val="100000"/>
              <a:buFont typeface="Roboto" panose="02000000000000000000" pitchFamily="2" charset="0"/>
              <a:buChar char="​"/>
              <a:tabLst/>
              <a:defRPr/>
            </a:pPr>
            <a:r>
              <a:rPr kumimoji="0" lang="en-US" sz="1600" b="1" i="1" u="none" strike="noStrike" kern="0" cap="none" spc="0" normalizeH="0" baseline="0" noProof="0">
                <a:ln>
                  <a:noFill/>
                </a:ln>
                <a:solidFill>
                  <a:srgbClr val="26B4E9"/>
                </a:solidFill>
                <a:effectLst/>
                <a:uLnTx/>
                <a:uFillTx/>
                <a:latin typeface="Optima" panose="02000503060000020004"/>
                <a:ea typeface="Arial Unicode MS" pitchFamily="34" charset="-128"/>
                <a:cs typeface="+mn-cs"/>
              </a:rPr>
              <a:t>Data Ready – AI Ready</a:t>
            </a:r>
          </a:p>
          <a:p>
            <a:pPr marL="0" marR="0" lvl="0" indent="0" algn="l" defTabSz="1088231" rtl="0" eaLnBrk="1" fontAlgn="auto" latinLnBrk="0" hangingPunct="1">
              <a:lnSpc>
                <a:spcPct val="100000"/>
              </a:lnSpc>
              <a:spcBef>
                <a:spcPts val="0"/>
              </a:spcBef>
              <a:spcAft>
                <a:spcPts val="0"/>
              </a:spcAft>
              <a:buClrTx/>
              <a:buSzPct val="100000"/>
              <a:buFont typeface="Roboto" panose="02000000000000000000" pitchFamily="2" charset="0"/>
              <a:buChar char="​"/>
              <a:tabLst/>
              <a:defRPr/>
            </a:pPr>
            <a:endParaRPr kumimoji="0" lang="en-US" sz="1400" b="1" i="1" u="none" strike="noStrike" kern="1200" cap="none" spc="0" normalizeH="0" baseline="0" noProof="0">
              <a:ln>
                <a:noFill/>
              </a:ln>
              <a:solidFill>
                <a:srgbClr val="89D1FF"/>
              </a:solidFill>
              <a:effectLst/>
              <a:uLnTx/>
              <a:uFillTx/>
              <a:latin typeface="Optima" panose="02000503060000020004"/>
              <a:ea typeface="+mn-ea"/>
              <a:cs typeface="+mn-cs"/>
            </a:endParaRPr>
          </a:p>
        </p:txBody>
      </p:sp>
      <p:grpSp>
        <p:nvGrpSpPr>
          <p:cNvPr id="8" name="Group 7">
            <a:extLst>
              <a:ext uri="{FF2B5EF4-FFF2-40B4-BE49-F238E27FC236}">
                <a16:creationId xmlns:a16="http://schemas.microsoft.com/office/drawing/2014/main" id="{8AA10649-1656-02E0-C973-41C66941905D}"/>
              </a:ext>
            </a:extLst>
          </p:cNvPr>
          <p:cNvGrpSpPr/>
          <p:nvPr/>
        </p:nvGrpSpPr>
        <p:grpSpPr>
          <a:xfrm>
            <a:off x="731706" y="2024694"/>
            <a:ext cx="7590752" cy="3566831"/>
            <a:chOff x="688776" y="1858944"/>
            <a:chExt cx="9331973" cy="4115617"/>
          </a:xfrm>
        </p:grpSpPr>
        <p:sp>
          <p:nvSpPr>
            <p:cNvPr id="9" name="Freeform 11">
              <a:extLst>
                <a:ext uri="{FF2B5EF4-FFF2-40B4-BE49-F238E27FC236}">
                  <a16:creationId xmlns:a16="http://schemas.microsoft.com/office/drawing/2014/main" id="{707A1DC6-2D1A-9A2B-B4C0-2BB7AC0F9BAF}"/>
                </a:ext>
              </a:extLst>
            </p:cNvPr>
            <p:cNvSpPr/>
            <p:nvPr/>
          </p:nvSpPr>
          <p:spPr>
            <a:xfrm>
              <a:off x="688776" y="1858944"/>
              <a:ext cx="2179439" cy="2094464"/>
            </a:xfrm>
            <a:custGeom>
              <a:avLst/>
              <a:gdLst>
                <a:gd name="connsiteX0" fmla="*/ 83470 w 159404"/>
                <a:gd name="connsiteY0" fmla="*/ 1087 h 153189"/>
                <a:gd name="connsiteX1" fmla="*/ 155637 w 159404"/>
                <a:gd name="connsiteY1" fmla="*/ 42826 h 153189"/>
                <a:gd name="connsiteX2" fmla="*/ 159404 w 159404"/>
                <a:gd name="connsiteY2" fmla="*/ 49493 h 153189"/>
                <a:gd name="connsiteX3" fmla="*/ 159404 w 159404"/>
                <a:gd name="connsiteY3" fmla="*/ 132972 h 153189"/>
                <a:gd name="connsiteX4" fmla="*/ 155637 w 159404"/>
                <a:gd name="connsiteY4" fmla="*/ 139638 h 153189"/>
                <a:gd name="connsiteX5" fmla="*/ 134190 w 159404"/>
                <a:gd name="connsiteY5" fmla="*/ 152102 h 153189"/>
                <a:gd name="connsiteX6" fmla="*/ 126654 w 159404"/>
                <a:gd name="connsiteY6" fmla="*/ 152102 h 153189"/>
                <a:gd name="connsiteX7" fmla="*/ 83470 w 159404"/>
                <a:gd name="connsiteY7" fmla="*/ 127174 h 153189"/>
                <a:gd name="connsiteX8" fmla="*/ 75935 w 159404"/>
                <a:gd name="connsiteY8" fmla="*/ 127174 h 153189"/>
                <a:gd name="connsiteX9" fmla="*/ 32750 w 159404"/>
                <a:gd name="connsiteY9" fmla="*/ 152102 h 153189"/>
                <a:gd name="connsiteX10" fmla="*/ 25215 w 159404"/>
                <a:gd name="connsiteY10" fmla="*/ 152102 h 153189"/>
                <a:gd name="connsiteX11" fmla="*/ 3768 w 159404"/>
                <a:gd name="connsiteY11" fmla="*/ 139638 h 153189"/>
                <a:gd name="connsiteX12" fmla="*/ 0 w 159404"/>
                <a:gd name="connsiteY12" fmla="*/ 132972 h 153189"/>
                <a:gd name="connsiteX13" fmla="*/ 0 w 159404"/>
                <a:gd name="connsiteY13" fmla="*/ 49493 h 153189"/>
                <a:gd name="connsiteX14" fmla="*/ 3768 w 159404"/>
                <a:gd name="connsiteY14" fmla="*/ 42826 h 153189"/>
                <a:gd name="connsiteX15" fmla="*/ 75935 w 159404"/>
                <a:gd name="connsiteY15" fmla="*/ 1087 h 153189"/>
                <a:gd name="connsiteX16" fmla="*/ 83470 w 159404"/>
                <a:gd name="connsiteY16" fmla="*/ 1087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04" h="153189">
                  <a:moveTo>
                    <a:pt x="83470" y="1087"/>
                  </a:moveTo>
                  <a:lnTo>
                    <a:pt x="155637" y="42826"/>
                  </a:lnTo>
                  <a:cubicBezTo>
                    <a:pt x="157955" y="44276"/>
                    <a:pt x="159404" y="46594"/>
                    <a:pt x="159404" y="49493"/>
                  </a:cubicBezTo>
                  <a:lnTo>
                    <a:pt x="159404" y="132972"/>
                  </a:lnTo>
                  <a:cubicBezTo>
                    <a:pt x="159404" y="135580"/>
                    <a:pt x="157955" y="138189"/>
                    <a:pt x="155637" y="139638"/>
                  </a:cubicBezTo>
                  <a:lnTo>
                    <a:pt x="134190" y="152102"/>
                  </a:lnTo>
                  <a:cubicBezTo>
                    <a:pt x="131871" y="153551"/>
                    <a:pt x="128973" y="153551"/>
                    <a:pt x="126654" y="152102"/>
                  </a:cubicBezTo>
                  <a:lnTo>
                    <a:pt x="83470" y="127174"/>
                  </a:lnTo>
                  <a:cubicBezTo>
                    <a:pt x="81151" y="125725"/>
                    <a:pt x="78253" y="125725"/>
                    <a:pt x="75935" y="127174"/>
                  </a:cubicBezTo>
                  <a:lnTo>
                    <a:pt x="32750" y="152102"/>
                  </a:lnTo>
                  <a:cubicBezTo>
                    <a:pt x="30432" y="153551"/>
                    <a:pt x="27533" y="153551"/>
                    <a:pt x="25215" y="152102"/>
                  </a:cubicBezTo>
                  <a:lnTo>
                    <a:pt x="3768" y="139638"/>
                  </a:lnTo>
                  <a:cubicBezTo>
                    <a:pt x="1449" y="138189"/>
                    <a:pt x="0" y="135870"/>
                    <a:pt x="0" y="132972"/>
                  </a:cubicBezTo>
                  <a:lnTo>
                    <a:pt x="0" y="49493"/>
                  </a:lnTo>
                  <a:cubicBezTo>
                    <a:pt x="0" y="46884"/>
                    <a:pt x="1449" y="44276"/>
                    <a:pt x="3768" y="42826"/>
                  </a:cubicBezTo>
                  <a:lnTo>
                    <a:pt x="75935" y="1087"/>
                  </a:lnTo>
                  <a:cubicBezTo>
                    <a:pt x="78253" y="-362"/>
                    <a:pt x="81151" y="-362"/>
                    <a:pt x="83470" y="108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sp>
          <p:nvSpPr>
            <p:cNvPr id="10" name="Freeform 12">
              <a:extLst>
                <a:ext uri="{FF2B5EF4-FFF2-40B4-BE49-F238E27FC236}">
                  <a16:creationId xmlns:a16="http://schemas.microsoft.com/office/drawing/2014/main" id="{A9615BBD-E047-BD8C-7321-11CB09795A67}"/>
                </a:ext>
              </a:extLst>
            </p:cNvPr>
            <p:cNvSpPr/>
            <p:nvPr/>
          </p:nvSpPr>
          <p:spPr>
            <a:xfrm>
              <a:off x="1213825" y="3729509"/>
              <a:ext cx="1129342" cy="1271138"/>
            </a:xfrm>
            <a:custGeom>
              <a:avLst/>
              <a:gdLst>
                <a:gd name="connsiteX0" fmla="*/ 41155 w 82600"/>
                <a:gd name="connsiteY0" fmla="*/ 92971 h 92971"/>
                <a:gd name="connsiteX1" fmla="*/ 36808 w 82600"/>
                <a:gd name="connsiteY1" fmla="*/ 91812 h 92971"/>
                <a:gd name="connsiteX2" fmla="*/ 4347 w 82600"/>
                <a:gd name="connsiteY2" fmla="*/ 72971 h 92971"/>
                <a:gd name="connsiteX3" fmla="*/ 0 w 82600"/>
                <a:gd name="connsiteY3" fmla="*/ 65145 h 92971"/>
                <a:gd name="connsiteX4" fmla="*/ 0 w 82600"/>
                <a:gd name="connsiteY4" fmla="*/ 27754 h 92971"/>
                <a:gd name="connsiteX5" fmla="*/ 4347 w 82600"/>
                <a:gd name="connsiteY5" fmla="*/ 19928 h 92971"/>
                <a:gd name="connsiteX6" fmla="*/ 36808 w 82600"/>
                <a:gd name="connsiteY6" fmla="*/ 1087 h 92971"/>
                <a:gd name="connsiteX7" fmla="*/ 45792 w 82600"/>
                <a:gd name="connsiteY7" fmla="*/ 1087 h 92971"/>
                <a:gd name="connsiteX8" fmla="*/ 78253 w 82600"/>
                <a:gd name="connsiteY8" fmla="*/ 19928 h 92971"/>
                <a:gd name="connsiteX9" fmla="*/ 82600 w 82600"/>
                <a:gd name="connsiteY9" fmla="*/ 27754 h 92971"/>
                <a:gd name="connsiteX10" fmla="*/ 82600 w 82600"/>
                <a:gd name="connsiteY10" fmla="*/ 65145 h 92971"/>
                <a:gd name="connsiteX11" fmla="*/ 78253 w 82600"/>
                <a:gd name="connsiteY11" fmla="*/ 72971 h 92971"/>
                <a:gd name="connsiteX12" fmla="*/ 45792 w 82600"/>
                <a:gd name="connsiteY12" fmla="*/ 91812 h 92971"/>
                <a:gd name="connsiteX13" fmla="*/ 41445 w 82600"/>
                <a:gd name="connsiteY13" fmla="*/ 92971 h 92971"/>
                <a:gd name="connsiteX14" fmla="*/ 41155 w 82600"/>
                <a:gd name="connsiteY14" fmla="*/ 2246 h 92971"/>
                <a:gd name="connsiteX15" fmla="*/ 37677 w 82600"/>
                <a:gd name="connsiteY15" fmla="*/ 3116 h 92971"/>
                <a:gd name="connsiteX16" fmla="*/ 5217 w 82600"/>
                <a:gd name="connsiteY16" fmla="*/ 21957 h 92971"/>
                <a:gd name="connsiteX17" fmla="*/ 1739 w 82600"/>
                <a:gd name="connsiteY17" fmla="*/ 27754 h 92971"/>
                <a:gd name="connsiteX18" fmla="*/ 1739 w 82600"/>
                <a:gd name="connsiteY18" fmla="*/ 65145 h 92971"/>
                <a:gd name="connsiteX19" fmla="*/ 5217 w 82600"/>
                <a:gd name="connsiteY19" fmla="*/ 70942 h 92971"/>
                <a:gd name="connsiteX20" fmla="*/ 37677 w 82600"/>
                <a:gd name="connsiteY20" fmla="*/ 89783 h 92971"/>
                <a:gd name="connsiteX21" fmla="*/ 44343 w 82600"/>
                <a:gd name="connsiteY21" fmla="*/ 89783 h 92971"/>
                <a:gd name="connsiteX22" fmla="*/ 76804 w 82600"/>
                <a:gd name="connsiteY22" fmla="*/ 70942 h 92971"/>
                <a:gd name="connsiteX23" fmla="*/ 80282 w 82600"/>
                <a:gd name="connsiteY23" fmla="*/ 65145 h 92971"/>
                <a:gd name="connsiteX24" fmla="*/ 80282 w 82600"/>
                <a:gd name="connsiteY24" fmla="*/ 27754 h 92971"/>
                <a:gd name="connsiteX25" fmla="*/ 76804 w 82600"/>
                <a:gd name="connsiteY25" fmla="*/ 21957 h 92971"/>
                <a:gd name="connsiteX26" fmla="*/ 44343 w 82600"/>
                <a:gd name="connsiteY26" fmla="*/ 3116 h 92971"/>
                <a:gd name="connsiteX27" fmla="*/ 40865 w 82600"/>
                <a:gd name="connsiteY27" fmla="*/ 2246 h 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600" h="92971">
                  <a:moveTo>
                    <a:pt x="41155" y="92971"/>
                  </a:moveTo>
                  <a:cubicBezTo>
                    <a:pt x="39706" y="92971"/>
                    <a:pt x="37967" y="92681"/>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2" y="1087"/>
                  </a:cubicBezTo>
                  <a:lnTo>
                    <a:pt x="78253" y="19928"/>
                  </a:lnTo>
                  <a:cubicBezTo>
                    <a:pt x="80862" y="21377"/>
                    <a:pt x="82600" y="24565"/>
                    <a:pt x="82600" y="27754"/>
                  </a:cubicBezTo>
                  <a:lnTo>
                    <a:pt x="82600" y="65145"/>
                  </a:lnTo>
                  <a:cubicBezTo>
                    <a:pt x="82600" y="68334"/>
                    <a:pt x="80862" y="71232"/>
                    <a:pt x="78253" y="72971"/>
                  </a:cubicBezTo>
                  <a:lnTo>
                    <a:pt x="45792" y="91812"/>
                  </a:lnTo>
                  <a:cubicBezTo>
                    <a:pt x="44343" y="92681"/>
                    <a:pt x="42894" y="92971"/>
                    <a:pt x="41445" y="92971"/>
                  </a:cubicBezTo>
                  <a:close/>
                  <a:moveTo>
                    <a:pt x="41155" y="2246"/>
                  </a:moveTo>
                  <a:cubicBezTo>
                    <a:pt x="39996" y="2246"/>
                    <a:pt x="38837" y="2536"/>
                    <a:pt x="37677" y="3116"/>
                  </a:cubicBezTo>
                  <a:lnTo>
                    <a:pt x="5217" y="21957"/>
                  </a:lnTo>
                  <a:cubicBezTo>
                    <a:pt x="3188" y="23116"/>
                    <a:pt x="1739" y="25435"/>
                    <a:pt x="1739" y="27754"/>
                  </a:cubicBezTo>
                  <a:lnTo>
                    <a:pt x="1739" y="65145"/>
                  </a:lnTo>
                  <a:cubicBezTo>
                    <a:pt x="1739" y="67464"/>
                    <a:pt x="2898" y="69783"/>
                    <a:pt x="5217" y="70942"/>
                  </a:cubicBezTo>
                  <a:lnTo>
                    <a:pt x="37677" y="89783"/>
                  </a:lnTo>
                  <a:cubicBezTo>
                    <a:pt x="39706" y="90942"/>
                    <a:pt x="42315" y="90942"/>
                    <a:pt x="44343" y="89783"/>
                  </a:cubicBezTo>
                  <a:lnTo>
                    <a:pt x="76804" y="70942"/>
                  </a:lnTo>
                  <a:cubicBezTo>
                    <a:pt x="78833" y="69783"/>
                    <a:pt x="80282" y="67464"/>
                    <a:pt x="80282" y="65145"/>
                  </a:cubicBezTo>
                  <a:lnTo>
                    <a:pt x="80282" y="27754"/>
                  </a:lnTo>
                  <a:cubicBezTo>
                    <a:pt x="80282" y="25435"/>
                    <a:pt x="79122" y="23116"/>
                    <a:pt x="76804" y="21957"/>
                  </a:cubicBezTo>
                  <a:lnTo>
                    <a:pt x="44343" y="3116"/>
                  </a:lnTo>
                  <a:cubicBezTo>
                    <a:pt x="43184" y="2536"/>
                    <a:pt x="42025" y="2246"/>
                    <a:pt x="40865" y="2246"/>
                  </a:cubicBezTo>
                  <a:close/>
                </a:path>
              </a:pathLst>
            </a:custGeom>
            <a:solidFill>
              <a:srgbClr val="89D1FF"/>
            </a:solidFill>
            <a:ln w="0" cap="flat">
              <a:noFill/>
              <a:prstDash val="solid"/>
              <a:miter/>
            </a:ln>
          </p:spPr>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sp>
          <p:nvSpPr>
            <p:cNvPr id="11" name="Freeform 13">
              <a:extLst>
                <a:ext uri="{FF2B5EF4-FFF2-40B4-BE49-F238E27FC236}">
                  <a16:creationId xmlns:a16="http://schemas.microsoft.com/office/drawing/2014/main" id="{4B7564C4-C020-3E4E-0801-11C9FA061DF1}"/>
                </a:ext>
              </a:extLst>
            </p:cNvPr>
            <p:cNvSpPr/>
            <p:nvPr/>
          </p:nvSpPr>
          <p:spPr>
            <a:xfrm>
              <a:off x="2471946" y="3880097"/>
              <a:ext cx="2179439" cy="2094464"/>
            </a:xfrm>
            <a:custGeom>
              <a:avLst/>
              <a:gdLst>
                <a:gd name="connsiteX0" fmla="*/ 75935 w 159404"/>
                <a:gd name="connsiteY0" fmla="*/ 152102 h 153189"/>
                <a:gd name="connsiteX1" fmla="*/ 3768 w 159404"/>
                <a:gd name="connsiteY1" fmla="*/ 110363 h 153189"/>
                <a:gd name="connsiteX2" fmla="*/ 0 w 159404"/>
                <a:gd name="connsiteY2" fmla="*/ 103696 h 153189"/>
                <a:gd name="connsiteX3" fmla="*/ 0 w 159404"/>
                <a:gd name="connsiteY3" fmla="*/ 20217 h 153189"/>
                <a:gd name="connsiteX4" fmla="*/ 3768 w 159404"/>
                <a:gd name="connsiteY4" fmla="*/ 13551 h 153189"/>
                <a:gd name="connsiteX5" fmla="*/ 25215 w 159404"/>
                <a:gd name="connsiteY5" fmla="*/ 1087 h 153189"/>
                <a:gd name="connsiteX6" fmla="*/ 32750 w 159404"/>
                <a:gd name="connsiteY6" fmla="*/ 1087 h 153189"/>
                <a:gd name="connsiteX7" fmla="*/ 75935 w 159404"/>
                <a:gd name="connsiteY7" fmla="*/ 26015 h 153189"/>
                <a:gd name="connsiteX8" fmla="*/ 83470 w 159404"/>
                <a:gd name="connsiteY8" fmla="*/ 26015 h 153189"/>
                <a:gd name="connsiteX9" fmla="*/ 126654 w 159404"/>
                <a:gd name="connsiteY9" fmla="*/ 1087 h 153189"/>
                <a:gd name="connsiteX10" fmla="*/ 134190 w 159404"/>
                <a:gd name="connsiteY10" fmla="*/ 1087 h 153189"/>
                <a:gd name="connsiteX11" fmla="*/ 155637 w 159404"/>
                <a:gd name="connsiteY11" fmla="*/ 13551 h 153189"/>
                <a:gd name="connsiteX12" fmla="*/ 159404 w 159404"/>
                <a:gd name="connsiteY12" fmla="*/ 20217 h 153189"/>
                <a:gd name="connsiteX13" fmla="*/ 159404 w 159404"/>
                <a:gd name="connsiteY13" fmla="*/ 103696 h 153189"/>
                <a:gd name="connsiteX14" fmla="*/ 155637 w 159404"/>
                <a:gd name="connsiteY14" fmla="*/ 110363 h 153189"/>
                <a:gd name="connsiteX15" fmla="*/ 83470 w 159404"/>
                <a:gd name="connsiteY15" fmla="*/ 152102 h 153189"/>
                <a:gd name="connsiteX16" fmla="*/ 75935 w 159404"/>
                <a:gd name="connsiteY16" fmla="*/ 152102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04" h="153189">
                  <a:moveTo>
                    <a:pt x="75935" y="152102"/>
                  </a:moveTo>
                  <a:lnTo>
                    <a:pt x="3768" y="110363"/>
                  </a:lnTo>
                  <a:cubicBezTo>
                    <a:pt x="1449" y="108914"/>
                    <a:pt x="0" y="106595"/>
                    <a:pt x="0" y="103696"/>
                  </a:cubicBezTo>
                  <a:lnTo>
                    <a:pt x="0" y="20217"/>
                  </a:lnTo>
                  <a:cubicBezTo>
                    <a:pt x="0" y="17609"/>
                    <a:pt x="1449" y="15000"/>
                    <a:pt x="3768" y="13551"/>
                  </a:cubicBezTo>
                  <a:lnTo>
                    <a:pt x="25215" y="1087"/>
                  </a:lnTo>
                  <a:cubicBezTo>
                    <a:pt x="27533" y="-362"/>
                    <a:pt x="30432" y="-362"/>
                    <a:pt x="32750" y="1087"/>
                  </a:cubicBezTo>
                  <a:lnTo>
                    <a:pt x="75935" y="26015"/>
                  </a:lnTo>
                  <a:cubicBezTo>
                    <a:pt x="78253" y="27464"/>
                    <a:pt x="81151" y="27464"/>
                    <a:pt x="83470" y="26015"/>
                  </a:cubicBezTo>
                  <a:lnTo>
                    <a:pt x="126654" y="1087"/>
                  </a:lnTo>
                  <a:cubicBezTo>
                    <a:pt x="128973" y="-362"/>
                    <a:pt x="131871" y="-362"/>
                    <a:pt x="134190" y="1087"/>
                  </a:cubicBezTo>
                  <a:lnTo>
                    <a:pt x="155637" y="13551"/>
                  </a:lnTo>
                  <a:cubicBezTo>
                    <a:pt x="157955" y="15000"/>
                    <a:pt x="159404" y="17319"/>
                    <a:pt x="159404" y="20217"/>
                  </a:cubicBezTo>
                  <a:lnTo>
                    <a:pt x="159404" y="103696"/>
                  </a:lnTo>
                  <a:cubicBezTo>
                    <a:pt x="159404" y="106305"/>
                    <a:pt x="157955" y="108914"/>
                    <a:pt x="155637" y="110363"/>
                  </a:cubicBezTo>
                  <a:lnTo>
                    <a:pt x="83470" y="152102"/>
                  </a:lnTo>
                  <a:cubicBezTo>
                    <a:pt x="81151" y="153551"/>
                    <a:pt x="78253" y="153551"/>
                    <a:pt x="75935" y="15210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sp>
          <p:nvSpPr>
            <p:cNvPr id="12" name="Freeform 14">
              <a:extLst>
                <a:ext uri="{FF2B5EF4-FFF2-40B4-BE49-F238E27FC236}">
                  <a16:creationId xmlns:a16="http://schemas.microsoft.com/office/drawing/2014/main" id="{FC9E3C03-7ADC-B6DA-3D48-0A10B3F7153D}"/>
                </a:ext>
              </a:extLst>
            </p:cNvPr>
            <p:cNvSpPr/>
            <p:nvPr/>
          </p:nvSpPr>
          <p:spPr>
            <a:xfrm>
              <a:off x="2996995" y="2829891"/>
              <a:ext cx="1129342" cy="1271138"/>
            </a:xfrm>
            <a:custGeom>
              <a:avLst/>
              <a:gdLst>
                <a:gd name="connsiteX0" fmla="*/ 41155 w 82600"/>
                <a:gd name="connsiteY0" fmla="*/ 92971 h 92971"/>
                <a:gd name="connsiteX1" fmla="*/ 36808 w 82600"/>
                <a:gd name="connsiteY1" fmla="*/ 91812 h 92971"/>
                <a:gd name="connsiteX2" fmla="*/ 4347 w 82600"/>
                <a:gd name="connsiteY2" fmla="*/ 72971 h 92971"/>
                <a:gd name="connsiteX3" fmla="*/ 0 w 82600"/>
                <a:gd name="connsiteY3" fmla="*/ 65145 h 92971"/>
                <a:gd name="connsiteX4" fmla="*/ 0 w 82600"/>
                <a:gd name="connsiteY4" fmla="*/ 27754 h 92971"/>
                <a:gd name="connsiteX5" fmla="*/ 4347 w 82600"/>
                <a:gd name="connsiteY5" fmla="*/ 19928 h 92971"/>
                <a:gd name="connsiteX6" fmla="*/ 36808 w 82600"/>
                <a:gd name="connsiteY6" fmla="*/ 1087 h 92971"/>
                <a:gd name="connsiteX7" fmla="*/ 45792 w 82600"/>
                <a:gd name="connsiteY7" fmla="*/ 1087 h 92971"/>
                <a:gd name="connsiteX8" fmla="*/ 78253 w 82600"/>
                <a:gd name="connsiteY8" fmla="*/ 19928 h 92971"/>
                <a:gd name="connsiteX9" fmla="*/ 82600 w 82600"/>
                <a:gd name="connsiteY9" fmla="*/ 27754 h 92971"/>
                <a:gd name="connsiteX10" fmla="*/ 82600 w 82600"/>
                <a:gd name="connsiteY10" fmla="*/ 65145 h 92971"/>
                <a:gd name="connsiteX11" fmla="*/ 78253 w 82600"/>
                <a:gd name="connsiteY11" fmla="*/ 72971 h 92971"/>
                <a:gd name="connsiteX12" fmla="*/ 45792 w 82600"/>
                <a:gd name="connsiteY12" fmla="*/ 91812 h 92971"/>
                <a:gd name="connsiteX13" fmla="*/ 41445 w 82600"/>
                <a:gd name="connsiteY13" fmla="*/ 92971 h 92971"/>
                <a:gd name="connsiteX14" fmla="*/ 41155 w 82600"/>
                <a:gd name="connsiteY14" fmla="*/ 2536 h 92971"/>
                <a:gd name="connsiteX15" fmla="*/ 37677 w 82600"/>
                <a:gd name="connsiteY15" fmla="*/ 3406 h 92971"/>
                <a:gd name="connsiteX16" fmla="*/ 5217 w 82600"/>
                <a:gd name="connsiteY16" fmla="*/ 22246 h 92971"/>
                <a:gd name="connsiteX17" fmla="*/ 1739 w 82600"/>
                <a:gd name="connsiteY17" fmla="*/ 28044 h 92971"/>
                <a:gd name="connsiteX18" fmla="*/ 1739 w 82600"/>
                <a:gd name="connsiteY18" fmla="*/ 65435 h 92971"/>
                <a:gd name="connsiteX19" fmla="*/ 5217 w 82600"/>
                <a:gd name="connsiteY19" fmla="*/ 71232 h 92971"/>
                <a:gd name="connsiteX20" fmla="*/ 37677 w 82600"/>
                <a:gd name="connsiteY20" fmla="*/ 90073 h 92971"/>
                <a:gd name="connsiteX21" fmla="*/ 44343 w 82600"/>
                <a:gd name="connsiteY21" fmla="*/ 90073 h 92971"/>
                <a:gd name="connsiteX22" fmla="*/ 76804 w 82600"/>
                <a:gd name="connsiteY22" fmla="*/ 71232 h 92971"/>
                <a:gd name="connsiteX23" fmla="*/ 80282 w 82600"/>
                <a:gd name="connsiteY23" fmla="*/ 65435 h 92971"/>
                <a:gd name="connsiteX24" fmla="*/ 80282 w 82600"/>
                <a:gd name="connsiteY24" fmla="*/ 28044 h 92971"/>
                <a:gd name="connsiteX25" fmla="*/ 76804 w 82600"/>
                <a:gd name="connsiteY25" fmla="*/ 22246 h 92971"/>
                <a:gd name="connsiteX26" fmla="*/ 44343 w 82600"/>
                <a:gd name="connsiteY26" fmla="*/ 3406 h 92971"/>
                <a:gd name="connsiteX27" fmla="*/ 40865 w 82600"/>
                <a:gd name="connsiteY27" fmla="*/ 2536 h 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600" h="92971">
                  <a:moveTo>
                    <a:pt x="41155" y="92971"/>
                  </a:moveTo>
                  <a:cubicBezTo>
                    <a:pt x="39706" y="92971"/>
                    <a:pt x="37967" y="92682"/>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2" y="1087"/>
                  </a:cubicBezTo>
                  <a:lnTo>
                    <a:pt x="78253" y="19928"/>
                  </a:lnTo>
                  <a:cubicBezTo>
                    <a:pt x="80862" y="21377"/>
                    <a:pt x="82600" y="24565"/>
                    <a:pt x="82600" y="27754"/>
                  </a:cubicBezTo>
                  <a:lnTo>
                    <a:pt x="82600" y="65145"/>
                  </a:lnTo>
                  <a:cubicBezTo>
                    <a:pt x="82600" y="68334"/>
                    <a:pt x="80862" y="71232"/>
                    <a:pt x="78253" y="72971"/>
                  </a:cubicBezTo>
                  <a:lnTo>
                    <a:pt x="45792" y="91812"/>
                  </a:lnTo>
                  <a:cubicBezTo>
                    <a:pt x="44343" y="92682"/>
                    <a:pt x="42894" y="92971"/>
                    <a:pt x="41445" y="92971"/>
                  </a:cubicBezTo>
                  <a:close/>
                  <a:moveTo>
                    <a:pt x="41155" y="2536"/>
                  </a:moveTo>
                  <a:cubicBezTo>
                    <a:pt x="39996" y="2536"/>
                    <a:pt x="38837" y="2826"/>
                    <a:pt x="37677" y="3406"/>
                  </a:cubicBezTo>
                  <a:lnTo>
                    <a:pt x="5217" y="22246"/>
                  </a:lnTo>
                  <a:cubicBezTo>
                    <a:pt x="3188" y="23406"/>
                    <a:pt x="1739" y="25725"/>
                    <a:pt x="1739" y="28044"/>
                  </a:cubicBezTo>
                  <a:lnTo>
                    <a:pt x="1739" y="65435"/>
                  </a:lnTo>
                  <a:cubicBezTo>
                    <a:pt x="1739" y="67754"/>
                    <a:pt x="2898" y="70073"/>
                    <a:pt x="5217" y="71232"/>
                  </a:cubicBezTo>
                  <a:lnTo>
                    <a:pt x="37677" y="90073"/>
                  </a:lnTo>
                  <a:cubicBezTo>
                    <a:pt x="39706" y="91232"/>
                    <a:pt x="42315" y="91232"/>
                    <a:pt x="44343" y="90073"/>
                  </a:cubicBezTo>
                  <a:lnTo>
                    <a:pt x="76804" y="71232"/>
                  </a:lnTo>
                  <a:cubicBezTo>
                    <a:pt x="78833" y="70073"/>
                    <a:pt x="80282" y="67754"/>
                    <a:pt x="80282" y="65435"/>
                  </a:cubicBezTo>
                  <a:lnTo>
                    <a:pt x="80282" y="28044"/>
                  </a:lnTo>
                  <a:cubicBezTo>
                    <a:pt x="80282" y="25725"/>
                    <a:pt x="79122" y="23406"/>
                    <a:pt x="76804" y="22246"/>
                  </a:cubicBezTo>
                  <a:lnTo>
                    <a:pt x="44343" y="3406"/>
                  </a:lnTo>
                  <a:cubicBezTo>
                    <a:pt x="43184" y="2826"/>
                    <a:pt x="42025" y="2536"/>
                    <a:pt x="40865" y="2536"/>
                  </a:cubicBezTo>
                  <a:close/>
                </a:path>
              </a:pathLst>
            </a:custGeom>
            <a:solidFill>
              <a:srgbClr val="89D1FF"/>
            </a:solidFill>
            <a:ln w="0" cap="flat">
              <a:noFill/>
              <a:prstDash val="solid"/>
              <a:miter/>
            </a:ln>
          </p:spPr>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sp>
          <p:nvSpPr>
            <p:cNvPr id="13" name="Freeform 15">
              <a:extLst>
                <a:ext uri="{FF2B5EF4-FFF2-40B4-BE49-F238E27FC236}">
                  <a16:creationId xmlns:a16="http://schemas.microsoft.com/office/drawing/2014/main" id="{956B23BF-CC12-43FA-7E72-0AE2E03515B5}"/>
                </a:ext>
              </a:extLst>
            </p:cNvPr>
            <p:cNvSpPr/>
            <p:nvPr/>
          </p:nvSpPr>
          <p:spPr>
            <a:xfrm>
              <a:off x="4263061" y="1858944"/>
              <a:ext cx="2179439" cy="2094464"/>
            </a:xfrm>
            <a:custGeom>
              <a:avLst/>
              <a:gdLst>
                <a:gd name="connsiteX0" fmla="*/ 83470 w 159404"/>
                <a:gd name="connsiteY0" fmla="*/ 1087 h 153189"/>
                <a:gd name="connsiteX1" fmla="*/ 155636 w 159404"/>
                <a:gd name="connsiteY1" fmla="*/ 42826 h 153189"/>
                <a:gd name="connsiteX2" fmla="*/ 159404 w 159404"/>
                <a:gd name="connsiteY2" fmla="*/ 49493 h 153189"/>
                <a:gd name="connsiteX3" fmla="*/ 159404 w 159404"/>
                <a:gd name="connsiteY3" fmla="*/ 132972 h 153189"/>
                <a:gd name="connsiteX4" fmla="*/ 155636 w 159404"/>
                <a:gd name="connsiteY4" fmla="*/ 139638 h 153189"/>
                <a:gd name="connsiteX5" fmla="*/ 134189 w 159404"/>
                <a:gd name="connsiteY5" fmla="*/ 152102 h 153189"/>
                <a:gd name="connsiteX6" fmla="*/ 126654 w 159404"/>
                <a:gd name="connsiteY6" fmla="*/ 152102 h 153189"/>
                <a:gd name="connsiteX7" fmla="*/ 83470 w 159404"/>
                <a:gd name="connsiteY7" fmla="*/ 127174 h 153189"/>
                <a:gd name="connsiteX8" fmla="*/ 75934 w 159404"/>
                <a:gd name="connsiteY8" fmla="*/ 127174 h 153189"/>
                <a:gd name="connsiteX9" fmla="*/ 32750 w 159404"/>
                <a:gd name="connsiteY9" fmla="*/ 152102 h 153189"/>
                <a:gd name="connsiteX10" fmla="*/ 25215 w 159404"/>
                <a:gd name="connsiteY10" fmla="*/ 152102 h 153189"/>
                <a:gd name="connsiteX11" fmla="*/ 3768 w 159404"/>
                <a:gd name="connsiteY11" fmla="*/ 139638 h 153189"/>
                <a:gd name="connsiteX12" fmla="*/ 0 w 159404"/>
                <a:gd name="connsiteY12" fmla="*/ 132972 h 153189"/>
                <a:gd name="connsiteX13" fmla="*/ 0 w 159404"/>
                <a:gd name="connsiteY13" fmla="*/ 49493 h 153189"/>
                <a:gd name="connsiteX14" fmla="*/ 3768 w 159404"/>
                <a:gd name="connsiteY14" fmla="*/ 42826 h 153189"/>
                <a:gd name="connsiteX15" fmla="*/ 75934 w 159404"/>
                <a:gd name="connsiteY15" fmla="*/ 1087 h 153189"/>
                <a:gd name="connsiteX16" fmla="*/ 83470 w 159404"/>
                <a:gd name="connsiteY16" fmla="*/ 1087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04" h="153189">
                  <a:moveTo>
                    <a:pt x="83470" y="1087"/>
                  </a:moveTo>
                  <a:lnTo>
                    <a:pt x="155636" y="42826"/>
                  </a:lnTo>
                  <a:cubicBezTo>
                    <a:pt x="157955" y="44276"/>
                    <a:pt x="159404" y="46594"/>
                    <a:pt x="159404" y="49493"/>
                  </a:cubicBezTo>
                  <a:lnTo>
                    <a:pt x="159404" y="132972"/>
                  </a:lnTo>
                  <a:cubicBezTo>
                    <a:pt x="159404" y="135580"/>
                    <a:pt x="157955" y="138189"/>
                    <a:pt x="155636" y="139638"/>
                  </a:cubicBezTo>
                  <a:lnTo>
                    <a:pt x="134189" y="152102"/>
                  </a:lnTo>
                  <a:cubicBezTo>
                    <a:pt x="131871" y="153551"/>
                    <a:pt x="128973" y="153551"/>
                    <a:pt x="126654" y="152102"/>
                  </a:cubicBezTo>
                  <a:lnTo>
                    <a:pt x="83470" y="127174"/>
                  </a:lnTo>
                  <a:cubicBezTo>
                    <a:pt x="81151" y="125725"/>
                    <a:pt x="78253" y="125725"/>
                    <a:pt x="75934" y="127174"/>
                  </a:cubicBezTo>
                  <a:lnTo>
                    <a:pt x="32750" y="152102"/>
                  </a:lnTo>
                  <a:cubicBezTo>
                    <a:pt x="30432" y="153551"/>
                    <a:pt x="27533" y="153551"/>
                    <a:pt x="25215" y="152102"/>
                  </a:cubicBezTo>
                  <a:lnTo>
                    <a:pt x="3768" y="139638"/>
                  </a:lnTo>
                  <a:cubicBezTo>
                    <a:pt x="1449" y="138189"/>
                    <a:pt x="0" y="135870"/>
                    <a:pt x="0" y="132972"/>
                  </a:cubicBezTo>
                  <a:lnTo>
                    <a:pt x="0" y="49493"/>
                  </a:lnTo>
                  <a:cubicBezTo>
                    <a:pt x="0" y="46884"/>
                    <a:pt x="1449" y="44276"/>
                    <a:pt x="3768" y="42826"/>
                  </a:cubicBezTo>
                  <a:lnTo>
                    <a:pt x="75934" y="1087"/>
                  </a:lnTo>
                  <a:cubicBezTo>
                    <a:pt x="78253" y="-362"/>
                    <a:pt x="81151" y="-362"/>
                    <a:pt x="83470" y="108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sp>
          <p:nvSpPr>
            <p:cNvPr id="14" name="Freeform 16">
              <a:extLst>
                <a:ext uri="{FF2B5EF4-FFF2-40B4-BE49-F238E27FC236}">
                  <a16:creationId xmlns:a16="http://schemas.microsoft.com/office/drawing/2014/main" id="{71E74416-1A82-5A80-DAFF-14A5A21F916D}"/>
                </a:ext>
              </a:extLst>
            </p:cNvPr>
            <p:cNvSpPr/>
            <p:nvPr/>
          </p:nvSpPr>
          <p:spPr>
            <a:xfrm>
              <a:off x="4788110" y="3729509"/>
              <a:ext cx="1129342" cy="1271138"/>
            </a:xfrm>
            <a:custGeom>
              <a:avLst/>
              <a:gdLst>
                <a:gd name="connsiteX0" fmla="*/ 41156 w 82600"/>
                <a:gd name="connsiteY0" fmla="*/ 92971 h 92971"/>
                <a:gd name="connsiteX1" fmla="*/ 36808 w 82600"/>
                <a:gd name="connsiteY1" fmla="*/ 91812 h 92971"/>
                <a:gd name="connsiteX2" fmla="*/ 4347 w 82600"/>
                <a:gd name="connsiteY2" fmla="*/ 72971 h 92971"/>
                <a:gd name="connsiteX3" fmla="*/ 0 w 82600"/>
                <a:gd name="connsiteY3" fmla="*/ 65145 h 92971"/>
                <a:gd name="connsiteX4" fmla="*/ 0 w 82600"/>
                <a:gd name="connsiteY4" fmla="*/ 27754 h 92971"/>
                <a:gd name="connsiteX5" fmla="*/ 4347 w 82600"/>
                <a:gd name="connsiteY5" fmla="*/ 19928 h 92971"/>
                <a:gd name="connsiteX6" fmla="*/ 36808 w 82600"/>
                <a:gd name="connsiteY6" fmla="*/ 1087 h 92971"/>
                <a:gd name="connsiteX7" fmla="*/ 45793 w 82600"/>
                <a:gd name="connsiteY7" fmla="*/ 1087 h 92971"/>
                <a:gd name="connsiteX8" fmla="*/ 78253 w 82600"/>
                <a:gd name="connsiteY8" fmla="*/ 19928 h 92971"/>
                <a:gd name="connsiteX9" fmla="*/ 82600 w 82600"/>
                <a:gd name="connsiteY9" fmla="*/ 27754 h 92971"/>
                <a:gd name="connsiteX10" fmla="*/ 82600 w 82600"/>
                <a:gd name="connsiteY10" fmla="*/ 65145 h 92971"/>
                <a:gd name="connsiteX11" fmla="*/ 78253 w 82600"/>
                <a:gd name="connsiteY11" fmla="*/ 72971 h 92971"/>
                <a:gd name="connsiteX12" fmla="*/ 45793 w 82600"/>
                <a:gd name="connsiteY12" fmla="*/ 91812 h 92971"/>
                <a:gd name="connsiteX13" fmla="*/ 41445 w 82600"/>
                <a:gd name="connsiteY13" fmla="*/ 92971 h 92971"/>
                <a:gd name="connsiteX14" fmla="*/ 41156 w 82600"/>
                <a:gd name="connsiteY14" fmla="*/ 2246 h 92971"/>
                <a:gd name="connsiteX15" fmla="*/ 37677 w 82600"/>
                <a:gd name="connsiteY15" fmla="*/ 3116 h 92971"/>
                <a:gd name="connsiteX16" fmla="*/ 5217 w 82600"/>
                <a:gd name="connsiteY16" fmla="*/ 21957 h 92971"/>
                <a:gd name="connsiteX17" fmla="*/ 1739 w 82600"/>
                <a:gd name="connsiteY17" fmla="*/ 27754 h 92971"/>
                <a:gd name="connsiteX18" fmla="*/ 1739 w 82600"/>
                <a:gd name="connsiteY18" fmla="*/ 65145 h 92971"/>
                <a:gd name="connsiteX19" fmla="*/ 5217 w 82600"/>
                <a:gd name="connsiteY19" fmla="*/ 70942 h 92971"/>
                <a:gd name="connsiteX20" fmla="*/ 37677 w 82600"/>
                <a:gd name="connsiteY20" fmla="*/ 89783 h 92971"/>
                <a:gd name="connsiteX21" fmla="*/ 44344 w 82600"/>
                <a:gd name="connsiteY21" fmla="*/ 89783 h 92971"/>
                <a:gd name="connsiteX22" fmla="*/ 76804 w 82600"/>
                <a:gd name="connsiteY22" fmla="*/ 70942 h 92971"/>
                <a:gd name="connsiteX23" fmla="*/ 80282 w 82600"/>
                <a:gd name="connsiteY23" fmla="*/ 65145 h 92971"/>
                <a:gd name="connsiteX24" fmla="*/ 80282 w 82600"/>
                <a:gd name="connsiteY24" fmla="*/ 27754 h 92971"/>
                <a:gd name="connsiteX25" fmla="*/ 76804 w 82600"/>
                <a:gd name="connsiteY25" fmla="*/ 21957 h 92971"/>
                <a:gd name="connsiteX26" fmla="*/ 44344 w 82600"/>
                <a:gd name="connsiteY26" fmla="*/ 3116 h 92971"/>
                <a:gd name="connsiteX27" fmla="*/ 40865 w 82600"/>
                <a:gd name="connsiteY27" fmla="*/ 2246 h 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600" h="92971">
                  <a:moveTo>
                    <a:pt x="41156" y="92971"/>
                  </a:moveTo>
                  <a:cubicBezTo>
                    <a:pt x="39706" y="92971"/>
                    <a:pt x="37967" y="92681"/>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3" y="1087"/>
                  </a:cubicBezTo>
                  <a:lnTo>
                    <a:pt x="78253" y="19928"/>
                  </a:lnTo>
                  <a:cubicBezTo>
                    <a:pt x="80862" y="21377"/>
                    <a:pt x="82600" y="24565"/>
                    <a:pt x="82600" y="27754"/>
                  </a:cubicBezTo>
                  <a:lnTo>
                    <a:pt x="82600" y="65145"/>
                  </a:lnTo>
                  <a:cubicBezTo>
                    <a:pt x="82600" y="68334"/>
                    <a:pt x="80862" y="71232"/>
                    <a:pt x="78253" y="72971"/>
                  </a:cubicBezTo>
                  <a:lnTo>
                    <a:pt x="45793" y="91812"/>
                  </a:lnTo>
                  <a:cubicBezTo>
                    <a:pt x="44344" y="92681"/>
                    <a:pt x="42894" y="92971"/>
                    <a:pt x="41445" y="92971"/>
                  </a:cubicBezTo>
                  <a:close/>
                  <a:moveTo>
                    <a:pt x="41156" y="2246"/>
                  </a:moveTo>
                  <a:cubicBezTo>
                    <a:pt x="39996" y="2246"/>
                    <a:pt x="38837" y="2536"/>
                    <a:pt x="37677" y="3116"/>
                  </a:cubicBezTo>
                  <a:lnTo>
                    <a:pt x="5217" y="21957"/>
                  </a:lnTo>
                  <a:cubicBezTo>
                    <a:pt x="3188" y="23116"/>
                    <a:pt x="1739" y="25435"/>
                    <a:pt x="1739" y="27754"/>
                  </a:cubicBezTo>
                  <a:lnTo>
                    <a:pt x="1739" y="65145"/>
                  </a:lnTo>
                  <a:cubicBezTo>
                    <a:pt x="1739" y="67464"/>
                    <a:pt x="2898" y="69783"/>
                    <a:pt x="5217" y="70942"/>
                  </a:cubicBezTo>
                  <a:lnTo>
                    <a:pt x="37677" y="89783"/>
                  </a:lnTo>
                  <a:cubicBezTo>
                    <a:pt x="39706" y="90942"/>
                    <a:pt x="42315" y="90942"/>
                    <a:pt x="44344" y="89783"/>
                  </a:cubicBezTo>
                  <a:lnTo>
                    <a:pt x="76804" y="70942"/>
                  </a:lnTo>
                  <a:cubicBezTo>
                    <a:pt x="78833" y="69783"/>
                    <a:pt x="80282" y="67464"/>
                    <a:pt x="80282" y="65145"/>
                  </a:cubicBezTo>
                  <a:lnTo>
                    <a:pt x="80282" y="27754"/>
                  </a:lnTo>
                  <a:cubicBezTo>
                    <a:pt x="80282" y="25435"/>
                    <a:pt x="79123" y="23116"/>
                    <a:pt x="76804" y="21957"/>
                  </a:cubicBezTo>
                  <a:lnTo>
                    <a:pt x="44344" y="3116"/>
                  </a:lnTo>
                  <a:cubicBezTo>
                    <a:pt x="43184" y="2536"/>
                    <a:pt x="42025" y="2246"/>
                    <a:pt x="40865" y="2246"/>
                  </a:cubicBezTo>
                  <a:close/>
                </a:path>
              </a:pathLst>
            </a:custGeom>
            <a:solidFill>
              <a:srgbClr val="89D1FF"/>
            </a:solidFill>
            <a:ln w="0" cap="flat">
              <a:noFill/>
              <a:prstDash val="solid"/>
              <a:miter/>
            </a:ln>
          </p:spPr>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sp>
          <p:nvSpPr>
            <p:cNvPr id="15" name="Freeform 17">
              <a:extLst>
                <a:ext uri="{FF2B5EF4-FFF2-40B4-BE49-F238E27FC236}">
                  <a16:creationId xmlns:a16="http://schemas.microsoft.com/office/drawing/2014/main" id="{9B73F777-EE5F-7743-E091-9C51EE37FFF8}"/>
                </a:ext>
              </a:extLst>
            </p:cNvPr>
            <p:cNvSpPr/>
            <p:nvPr/>
          </p:nvSpPr>
          <p:spPr>
            <a:xfrm>
              <a:off x="7841310" y="1858944"/>
              <a:ext cx="2179439" cy="2094464"/>
            </a:xfrm>
            <a:custGeom>
              <a:avLst/>
              <a:gdLst>
                <a:gd name="connsiteX0" fmla="*/ 83470 w 159404"/>
                <a:gd name="connsiteY0" fmla="*/ 1087 h 153189"/>
                <a:gd name="connsiteX1" fmla="*/ 155637 w 159404"/>
                <a:gd name="connsiteY1" fmla="*/ 42826 h 153189"/>
                <a:gd name="connsiteX2" fmla="*/ 159404 w 159404"/>
                <a:gd name="connsiteY2" fmla="*/ 49493 h 153189"/>
                <a:gd name="connsiteX3" fmla="*/ 159404 w 159404"/>
                <a:gd name="connsiteY3" fmla="*/ 132972 h 153189"/>
                <a:gd name="connsiteX4" fmla="*/ 155637 w 159404"/>
                <a:gd name="connsiteY4" fmla="*/ 139638 h 153189"/>
                <a:gd name="connsiteX5" fmla="*/ 134190 w 159404"/>
                <a:gd name="connsiteY5" fmla="*/ 152102 h 153189"/>
                <a:gd name="connsiteX6" fmla="*/ 126654 w 159404"/>
                <a:gd name="connsiteY6" fmla="*/ 152102 h 153189"/>
                <a:gd name="connsiteX7" fmla="*/ 83470 w 159404"/>
                <a:gd name="connsiteY7" fmla="*/ 127174 h 153189"/>
                <a:gd name="connsiteX8" fmla="*/ 75935 w 159404"/>
                <a:gd name="connsiteY8" fmla="*/ 127174 h 153189"/>
                <a:gd name="connsiteX9" fmla="*/ 32750 w 159404"/>
                <a:gd name="connsiteY9" fmla="*/ 152102 h 153189"/>
                <a:gd name="connsiteX10" fmla="*/ 25215 w 159404"/>
                <a:gd name="connsiteY10" fmla="*/ 152102 h 153189"/>
                <a:gd name="connsiteX11" fmla="*/ 3768 w 159404"/>
                <a:gd name="connsiteY11" fmla="*/ 139638 h 153189"/>
                <a:gd name="connsiteX12" fmla="*/ 0 w 159404"/>
                <a:gd name="connsiteY12" fmla="*/ 132972 h 153189"/>
                <a:gd name="connsiteX13" fmla="*/ 0 w 159404"/>
                <a:gd name="connsiteY13" fmla="*/ 49493 h 153189"/>
                <a:gd name="connsiteX14" fmla="*/ 3768 w 159404"/>
                <a:gd name="connsiteY14" fmla="*/ 42826 h 153189"/>
                <a:gd name="connsiteX15" fmla="*/ 75935 w 159404"/>
                <a:gd name="connsiteY15" fmla="*/ 1087 h 153189"/>
                <a:gd name="connsiteX16" fmla="*/ 83470 w 159404"/>
                <a:gd name="connsiteY16" fmla="*/ 1087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04" h="153189">
                  <a:moveTo>
                    <a:pt x="83470" y="1087"/>
                  </a:moveTo>
                  <a:lnTo>
                    <a:pt x="155637" y="42826"/>
                  </a:lnTo>
                  <a:cubicBezTo>
                    <a:pt x="157955" y="44276"/>
                    <a:pt x="159404" y="46594"/>
                    <a:pt x="159404" y="49493"/>
                  </a:cubicBezTo>
                  <a:lnTo>
                    <a:pt x="159404" y="132972"/>
                  </a:lnTo>
                  <a:cubicBezTo>
                    <a:pt x="159404" y="135580"/>
                    <a:pt x="157955" y="138189"/>
                    <a:pt x="155637" y="139638"/>
                  </a:cubicBezTo>
                  <a:lnTo>
                    <a:pt x="134190" y="152102"/>
                  </a:lnTo>
                  <a:cubicBezTo>
                    <a:pt x="131871" y="153551"/>
                    <a:pt x="128973" y="153551"/>
                    <a:pt x="126654" y="152102"/>
                  </a:cubicBezTo>
                  <a:lnTo>
                    <a:pt x="83470" y="127174"/>
                  </a:lnTo>
                  <a:cubicBezTo>
                    <a:pt x="81151" y="125725"/>
                    <a:pt x="78253" y="125725"/>
                    <a:pt x="75935" y="127174"/>
                  </a:cubicBezTo>
                  <a:lnTo>
                    <a:pt x="32750" y="152102"/>
                  </a:lnTo>
                  <a:cubicBezTo>
                    <a:pt x="30432" y="153551"/>
                    <a:pt x="27533" y="153551"/>
                    <a:pt x="25215" y="152102"/>
                  </a:cubicBezTo>
                  <a:lnTo>
                    <a:pt x="3768" y="139638"/>
                  </a:lnTo>
                  <a:cubicBezTo>
                    <a:pt x="1449" y="138189"/>
                    <a:pt x="0" y="135870"/>
                    <a:pt x="0" y="132972"/>
                  </a:cubicBezTo>
                  <a:lnTo>
                    <a:pt x="0" y="49493"/>
                  </a:lnTo>
                  <a:cubicBezTo>
                    <a:pt x="0" y="46884"/>
                    <a:pt x="1449" y="44276"/>
                    <a:pt x="3768" y="42826"/>
                  </a:cubicBezTo>
                  <a:lnTo>
                    <a:pt x="75935" y="1087"/>
                  </a:lnTo>
                  <a:cubicBezTo>
                    <a:pt x="78253" y="-362"/>
                    <a:pt x="81151" y="-362"/>
                    <a:pt x="83470" y="108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sp>
          <p:nvSpPr>
            <p:cNvPr id="16" name="Freeform 18">
              <a:extLst>
                <a:ext uri="{FF2B5EF4-FFF2-40B4-BE49-F238E27FC236}">
                  <a16:creationId xmlns:a16="http://schemas.microsoft.com/office/drawing/2014/main" id="{8AE8CD77-1AD4-C9F2-2846-1ADAC1E2C0E6}"/>
                </a:ext>
              </a:extLst>
            </p:cNvPr>
            <p:cNvSpPr/>
            <p:nvPr/>
          </p:nvSpPr>
          <p:spPr>
            <a:xfrm>
              <a:off x="8366360" y="3729509"/>
              <a:ext cx="1129342" cy="1271138"/>
            </a:xfrm>
            <a:custGeom>
              <a:avLst/>
              <a:gdLst>
                <a:gd name="connsiteX0" fmla="*/ 41155 w 82600"/>
                <a:gd name="connsiteY0" fmla="*/ 92971 h 92971"/>
                <a:gd name="connsiteX1" fmla="*/ 36808 w 82600"/>
                <a:gd name="connsiteY1" fmla="*/ 91812 h 92971"/>
                <a:gd name="connsiteX2" fmla="*/ 4347 w 82600"/>
                <a:gd name="connsiteY2" fmla="*/ 72971 h 92971"/>
                <a:gd name="connsiteX3" fmla="*/ 0 w 82600"/>
                <a:gd name="connsiteY3" fmla="*/ 65145 h 92971"/>
                <a:gd name="connsiteX4" fmla="*/ 0 w 82600"/>
                <a:gd name="connsiteY4" fmla="*/ 27754 h 92971"/>
                <a:gd name="connsiteX5" fmla="*/ 4347 w 82600"/>
                <a:gd name="connsiteY5" fmla="*/ 19928 h 92971"/>
                <a:gd name="connsiteX6" fmla="*/ 36808 w 82600"/>
                <a:gd name="connsiteY6" fmla="*/ 1087 h 92971"/>
                <a:gd name="connsiteX7" fmla="*/ 45792 w 82600"/>
                <a:gd name="connsiteY7" fmla="*/ 1087 h 92971"/>
                <a:gd name="connsiteX8" fmla="*/ 78253 w 82600"/>
                <a:gd name="connsiteY8" fmla="*/ 19928 h 92971"/>
                <a:gd name="connsiteX9" fmla="*/ 82600 w 82600"/>
                <a:gd name="connsiteY9" fmla="*/ 27754 h 92971"/>
                <a:gd name="connsiteX10" fmla="*/ 82600 w 82600"/>
                <a:gd name="connsiteY10" fmla="*/ 65145 h 92971"/>
                <a:gd name="connsiteX11" fmla="*/ 78253 w 82600"/>
                <a:gd name="connsiteY11" fmla="*/ 72971 h 92971"/>
                <a:gd name="connsiteX12" fmla="*/ 45792 w 82600"/>
                <a:gd name="connsiteY12" fmla="*/ 91812 h 92971"/>
                <a:gd name="connsiteX13" fmla="*/ 41445 w 82600"/>
                <a:gd name="connsiteY13" fmla="*/ 92971 h 92971"/>
                <a:gd name="connsiteX14" fmla="*/ 41155 w 82600"/>
                <a:gd name="connsiteY14" fmla="*/ 2246 h 92971"/>
                <a:gd name="connsiteX15" fmla="*/ 37677 w 82600"/>
                <a:gd name="connsiteY15" fmla="*/ 3116 h 92971"/>
                <a:gd name="connsiteX16" fmla="*/ 5217 w 82600"/>
                <a:gd name="connsiteY16" fmla="*/ 21957 h 92971"/>
                <a:gd name="connsiteX17" fmla="*/ 1739 w 82600"/>
                <a:gd name="connsiteY17" fmla="*/ 27754 h 92971"/>
                <a:gd name="connsiteX18" fmla="*/ 1739 w 82600"/>
                <a:gd name="connsiteY18" fmla="*/ 65145 h 92971"/>
                <a:gd name="connsiteX19" fmla="*/ 5217 w 82600"/>
                <a:gd name="connsiteY19" fmla="*/ 70942 h 92971"/>
                <a:gd name="connsiteX20" fmla="*/ 37677 w 82600"/>
                <a:gd name="connsiteY20" fmla="*/ 89783 h 92971"/>
                <a:gd name="connsiteX21" fmla="*/ 44343 w 82600"/>
                <a:gd name="connsiteY21" fmla="*/ 89783 h 92971"/>
                <a:gd name="connsiteX22" fmla="*/ 76804 w 82600"/>
                <a:gd name="connsiteY22" fmla="*/ 70942 h 92971"/>
                <a:gd name="connsiteX23" fmla="*/ 80282 w 82600"/>
                <a:gd name="connsiteY23" fmla="*/ 65145 h 92971"/>
                <a:gd name="connsiteX24" fmla="*/ 80282 w 82600"/>
                <a:gd name="connsiteY24" fmla="*/ 27754 h 92971"/>
                <a:gd name="connsiteX25" fmla="*/ 76804 w 82600"/>
                <a:gd name="connsiteY25" fmla="*/ 21957 h 92971"/>
                <a:gd name="connsiteX26" fmla="*/ 44343 w 82600"/>
                <a:gd name="connsiteY26" fmla="*/ 3116 h 92971"/>
                <a:gd name="connsiteX27" fmla="*/ 40865 w 82600"/>
                <a:gd name="connsiteY27" fmla="*/ 2246 h 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600" h="92971">
                  <a:moveTo>
                    <a:pt x="41155" y="92971"/>
                  </a:moveTo>
                  <a:cubicBezTo>
                    <a:pt x="39706" y="92971"/>
                    <a:pt x="37967" y="92681"/>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2" y="1087"/>
                  </a:cubicBezTo>
                  <a:lnTo>
                    <a:pt x="78253" y="19928"/>
                  </a:lnTo>
                  <a:cubicBezTo>
                    <a:pt x="80861" y="21377"/>
                    <a:pt x="82600" y="24565"/>
                    <a:pt x="82600" y="27754"/>
                  </a:cubicBezTo>
                  <a:lnTo>
                    <a:pt x="82600" y="65145"/>
                  </a:lnTo>
                  <a:cubicBezTo>
                    <a:pt x="82600" y="68334"/>
                    <a:pt x="80861" y="71232"/>
                    <a:pt x="78253" y="72971"/>
                  </a:cubicBezTo>
                  <a:lnTo>
                    <a:pt x="45792" y="91812"/>
                  </a:lnTo>
                  <a:cubicBezTo>
                    <a:pt x="44343" y="92681"/>
                    <a:pt x="42894" y="92971"/>
                    <a:pt x="41445" y="92971"/>
                  </a:cubicBezTo>
                  <a:close/>
                  <a:moveTo>
                    <a:pt x="41155" y="2246"/>
                  </a:moveTo>
                  <a:cubicBezTo>
                    <a:pt x="39996" y="2246"/>
                    <a:pt x="38836" y="2536"/>
                    <a:pt x="37677" y="3116"/>
                  </a:cubicBezTo>
                  <a:lnTo>
                    <a:pt x="5217" y="21957"/>
                  </a:lnTo>
                  <a:cubicBezTo>
                    <a:pt x="3188" y="23116"/>
                    <a:pt x="1739" y="25435"/>
                    <a:pt x="1739" y="27754"/>
                  </a:cubicBezTo>
                  <a:lnTo>
                    <a:pt x="1739" y="65145"/>
                  </a:lnTo>
                  <a:cubicBezTo>
                    <a:pt x="1739" y="67464"/>
                    <a:pt x="2898" y="69783"/>
                    <a:pt x="5217" y="70942"/>
                  </a:cubicBezTo>
                  <a:lnTo>
                    <a:pt x="37677" y="89783"/>
                  </a:lnTo>
                  <a:cubicBezTo>
                    <a:pt x="39706" y="90942"/>
                    <a:pt x="42315" y="90942"/>
                    <a:pt x="44343" y="89783"/>
                  </a:cubicBezTo>
                  <a:lnTo>
                    <a:pt x="76804" y="70942"/>
                  </a:lnTo>
                  <a:cubicBezTo>
                    <a:pt x="78833" y="69783"/>
                    <a:pt x="80282" y="67464"/>
                    <a:pt x="80282" y="65145"/>
                  </a:cubicBezTo>
                  <a:lnTo>
                    <a:pt x="80282" y="27754"/>
                  </a:lnTo>
                  <a:cubicBezTo>
                    <a:pt x="80282" y="25435"/>
                    <a:pt x="79122" y="23116"/>
                    <a:pt x="76804" y="21957"/>
                  </a:cubicBezTo>
                  <a:lnTo>
                    <a:pt x="44343" y="3116"/>
                  </a:lnTo>
                  <a:cubicBezTo>
                    <a:pt x="43184" y="2536"/>
                    <a:pt x="42025" y="2246"/>
                    <a:pt x="40865" y="2246"/>
                  </a:cubicBezTo>
                  <a:close/>
                </a:path>
              </a:pathLst>
            </a:custGeom>
            <a:solidFill>
              <a:srgbClr val="89D1FF"/>
            </a:solidFill>
            <a:ln w="0" cap="flat">
              <a:noFill/>
              <a:prstDash val="solid"/>
              <a:miter/>
            </a:ln>
          </p:spPr>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sp>
          <p:nvSpPr>
            <p:cNvPr id="17" name="Freeform 19">
              <a:extLst>
                <a:ext uri="{FF2B5EF4-FFF2-40B4-BE49-F238E27FC236}">
                  <a16:creationId xmlns:a16="http://schemas.microsoft.com/office/drawing/2014/main" id="{84ACE44B-A833-16EE-72EA-CF77E75ABA40}"/>
                </a:ext>
              </a:extLst>
            </p:cNvPr>
            <p:cNvSpPr/>
            <p:nvPr/>
          </p:nvSpPr>
          <p:spPr>
            <a:xfrm>
              <a:off x="6046245" y="3880097"/>
              <a:ext cx="2179439" cy="2094464"/>
            </a:xfrm>
            <a:custGeom>
              <a:avLst/>
              <a:gdLst>
                <a:gd name="connsiteX0" fmla="*/ 75934 w 159404"/>
                <a:gd name="connsiteY0" fmla="*/ 152102 h 153189"/>
                <a:gd name="connsiteX1" fmla="*/ 3768 w 159404"/>
                <a:gd name="connsiteY1" fmla="*/ 110363 h 153189"/>
                <a:gd name="connsiteX2" fmla="*/ 0 w 159404"/>
                <a:gd name="connsiteY2" fmla="*/ 103696 h 153189"/>
                <a:gd name="connsiteX3" fmla="*/ 0 w 159404"/>
                <a:gd name="connsiteY3" fmla="*/ 20217 h 153189"/>
                <a:gd name="connsiteX4" fmla="*/ 3768 w 159404"/>
                <a:gd name="connsiteY4" fmla="*/ 13551 h 153189"/>
                <a:gd name="connsiteX5" fmla="*/ 25215 w 159404"/>
                <a:gd name="connsiteY5" fmla="*/ 1087 h 153189"/>
                <a:gd name="connsiteX6" fmla="*/ 32750 w 159404"/>
                <a:gd name="connsiteY6" fmla="*/ 1087 h 153189"/>
                <a:gd name="connsiteX7" fmla="*/ 75934 w 159404"/>
                <a:gd name="connsiteY7" fmla="*/ 26015 h 153189"/>
                <a:gd name="connsiteX8" fmla="*/ 83470 w 159404"/>
                <a:gd name="connsiteY8" fmla="*/ 26015 h 153189"/>
                <a:gd name="connsiteX9" fmla="*/ 126654 w 159404"/>
                <a:gd name="connsiteY9" fmla="*/ 1087 h 153189"/>
                <a:gd name="connsiteX10" fmla="*/ 134189 w 159404"/>
                <a:gd name="connsiteY10" fmla="*/ 1087 h 153189"/>
                <a:gd name="connsiteX11" fmla="*/ 155636 w 159404"/>
                <a:gd name="connsiteY11" fmla="*/ 13551 h 153189"/>
                <a:gd name="connsiteX12" fmla="*/ 159404 w 159404"/>
                <a:gd name="connsiteY12" fmla="*/ 20217 h 153189"/>
                <a:gd name="connsiteX13" fmla="*/ 159404 w 159404"/>
                <a:gd name="connsiteY13" fmla="*/ 103696 h 153189"/>
                <a:gd name="connsiteX14" fmla="*/ 155636 w 159404"/>
                <a:gd name="connsiteY14" fmla="*/ 110363 h 153189"/>
                <a:gd name="connsiteX15" fmla="*/ 83470 w 159404"/>
                <a:gd name="connsiteY15" fmla="*/ 152102 h 153189"/>
                <a:gd name="connsiteX16" fmla="*/ 75934 w 159404"/>
                <a:gd name="connsiteY16" fmla="*/ 152102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9404" h="153189">
                  <a:moveTo>
                    <a:pt x="75934" y="152102"/>
                  </a:moveTo>
                  <a:lnTo>
                    <a:pt x="3768" y="110363"/>
                  </a:lnTo>
                  <a:cubicBezTo>
                    <a:pt x="1449" y="108914"/>
                    <a:pt x="0" y="106595"/>
                    <a:pt x="0" y="103696"/>
                  </a:cubicBezTo>
                  <a:lnTo>
                    <a:pt x="0" y="20217"/>
                  </a:lnTo>
                  <a:cubicBezTo>
                    <a:pt x="0" y="17609"/>
                    <a:pt x="1449" y="15000"/>
                    <a:pt x="3768" y="13551"/>
                  </a:cubicBezTo>
                  <a:lnTo>
                    <a:pt x="25215" y="1087"/>
                  </a:lnTo>
                  <a:cubicBezTo>
                    <a:pt x="27533" y="-362"/>
                    <a:pt x="30432" y="-362"/>
                    <a:pt x="32750" y="1087"/>
                  </a:cubicBezTo>
                  <a:lnTo>
                    <a:pt x="75934" y="26015"/>
                  </a:lnTo>
                  <a:cubicBezTo>
                    <a:pt x="78253" y="27464"/>
                    <a:pt x="81151" y="27464"/>
                    <a:pt x="83470" y="26015"/>
                  </a:cubicBezTo>
                  <a:lnTo>
                    <a:pt x="126654" y="1087"/>
                  </a:lnTo>
                  <a:cubicBezTo>
                    <a:pt x="128973" y="-362"/>
                    <a:pt x="131871" y="-362"/>
                    <a:pt x="134189" y="1087"/>
                  </a:cubicBezTo>
                  <a:lnTo>
                    <a:pt x="155636" y="13551"/>
                  </a:lnTo>
                  <a:cubicBezTo>
                    <a:pt x="157955" y="15000"/>
                    <a:pt x="159404" y="17319"/>
                    <a:pt x="159404" y="20217"/>
                  </a:cubicBezTo>
                  <a:lnTo>
                    <a:pt x="159404" y="103696"/>
                  </a:lnTo>
                  <a:cubicBezTo>
                    <a:pt x="159404" y="106305"/>
                    <a:pt x="157955" y="108914"/>
                    <a:pt x="155636" y="110363"/>
                  </a:cubicBezTo>
                  <a:lnTo>
                    <a:pt x="83470" y="152102"/>
                  </a:lnTo>
                  <a:cubicBezTo>
                    <a:pt x="81151" y="153551"/>
                    <a:pt x="78253" y="153551"/>
                    <a:pt x="75934" y="15210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sp>
          <p:nvSpPr>
            <p:cNvPr id="18" name="Freeform 20">
              <a:extLst>
                <a:ext uri="{FF2B5EF4-FFF2-40B4-BE49-F238E27FC236}">
                  <a16:creationId xmlns:a16="http://schemas.microsoft.com/office/drawing/2014/main" id="{8F2E56D0-4E50-AF72-D68A-BFF47E7F944A}"/>
                </a:ext>
              </a:extLst>
            </p:cNvPr>
            <p:cNvSpPr/>
            <p:nvPr/>
          </p:nvSpPr>
          <p:spPr>
            <a:xfrm>
              <a:off x="6571294" y="2829891"/>
              <a:ext cx="1129342" cy="1271138"/>
            </a:xfrm>
            <a:custGeom>
              <a:avLst/>
              <a:gdLst>
                <a:gd name="connsiteX0" fmla="*/ 41156 w 82600"/>
                <a:gd name="connsiteY0" fmla="*/ 92971 h 92971"/>
                <a:gd name="connsiteX1" fmla="*/ 36808 w 82600"/>
                <a:gd name="connsiteY1" fmla="*/ 91812 h 92971"/>
                <a:gd name="connsiteX2" fmla="*/ 4347 w 82600"/>
                <a:gd name="connsiteY2" fmla="*/ 72971 h 92971"/>
                <a:gd name="connsiteX3" fmla="*/ 0 w 82600"/>
                <a:gd name="connsiteY3" fmla="*/ 65145 h 92971"/>
                <a:gd name="connsiteX4" fmla="*/ 0 w 82600"/>
                <a:gd name="connsiteY4" fmla="*/ 27754 h 92971"/>
                <a:gd name="connsiteX5" fmla="*/ 4347 w 82600"/>
                <a:gd name="connsiteY5" fmla="*/ 19928 h 92971"/>
                <a:gd name="connsiteX6" fmla="*/ 36808 w 82600"/>
                <a:gd name="connsiteY6" fmla="*/ 1087 h 92971"/>
                <a:gd name="connsiteX7" fmla="*/ 45793 w 82600"/>
                <a:gd name="connsiteY7" fmla="*/ 1087 h 92971"/>
                <a:gd name="connsiteX8" fmla="*/ 78253 w 82600"/>
                <a:gd name="connsiteY8" fmla="*/ 19928 h 92971"/>
                <a:gd name="connsiteX9" fmla="*/ 82600 w 82600"/>
                <a:gd name="connsiteY9" fmla="*/ 27754 h 92971"/>
                <a:gd name="connsiteX10" fmla="*/ 82600 w 82600"/>
                <a:gd name="connsiteY10" fmla="*/ 65145 h 92971"/>
                <a:gd name="connsiteX11" fmla="*/ 78253 w 82600"/>
                <a:gd name="connsiteY11" fmla="*/ 72971 h 92971"/>
                <a:gd name="connsiteX12" fmla="*/ 45793 w 82600"/>
                <a:gd name="connsiteY12" fmla="*/ 91812 h 92971"/>
                <a:gd name="connsiteX13" fmla="*/ 41445 w 82600"/>
                <a:gd name="connsiteY13" fmla="*/ 92971 h 92971"/>
                <a:gd name="connsiteX14" fmla="*/ 41156 w 82600"/>
                <a:gd name="connsiteY14" fmla="*/ 2536 h 92971"/>
                <a:gd name="connsiteX15" fmla="*/ 37677 w 82600"/>
                <a:gd name="connsiteY15" fmla="*/ 3406 h 92971"/>
                <a:gd name="connsiteX16" fmla="*/ 5217 w 82600"/>
                <a:gd name="connsiteY16" fmla="*/ 22246 h 92971"/>
                <a:gd name="connsiteX17" fmla="*/ 1739 w 82600"/>
                <a:gd name="connsiteY17" fmla="*/ 28044 h 92971"/>
                <a:gd name="connsiteX18" fmla="*/ 1739 w 82600"/>
                <a:gd name="connsiteY18" fmla="*/ 65435 h 92971"/>
                <a:gd name="connsiteX19" fmla="*/ 5217 w 82600"/>
                <a:gd name="connsiteY19" fmla="*/ 71232 h 92971"/>
                <a:gd name="connsiteX20" fmla="*/ 37677 w 82600"/>
                <a:gd name="connsiteY20" fmla="*/ 90073 h 92971"/>
                <a:gd name="connsiteX21" fmla="*/ 44344 w 82600"/>
                <a:gd name="connsiteY21" fmla="*/ 90073 h 92971"/>
                <a:gd name="connsiteX22" fmla="*/ 76804 w 82600"/>
                <a:gd name="connsiteY22" fmla="*/ 71232 h 92971"/>
                <a:gd name="connsiteX23" fmla="*/ 80282 w 82600"/>
                <a:gd name="connsiteY23" fmla="*/ 65435 h 92971"/>
                <a:gd name="connsiteX24" fmla="*/ 80282 w 82600"/>
                <a:gd name="connsiteY24" fmla="*/ 28044 h 92971"/>
                <a:gd name="connsiteX25" fmla="*/ 76804 w 82600"/>
                <a:gd name="connsiteY25" fmla="*/ 22246 h 92971"/>
                <a:gd name="connsiteX26" fmla="*/ 44344 w 82600"/>
                <a:gd name="connsiteY26" fmla="*/ 3406 h 92971"/>
                <a:gd name="connsiteX27" fmla="*/ 40865 w 82600"/>
                <a:gd name="connsiteY27" fmla="*/ 2536 h 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600" h="92971">
                  <a:moveTo>
                    <a:pt x="41156" y="92971"/>
                  </a:moveTo>
                  <a:cubicBezTo>
                    <a:pt x="39706" y="92971"/>
                    <a:pt x="37967" y="92682"/>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3" y="1087"/>
                  </a:cubicBezTo>
                  <a:lnTo>
                    <a:pt x="78253" y="19928"/>
                  </a:lnTo>
                  <a:cubicBezTo>
                    <a:pt x="80862" y="21377"/>
                    <a:pt x="82600" y="24565"/>
                    <a:pt x="82600" y="27754"/>
                  </a:cubicBezTo>
                  <a:lnTo>
                    <a:pt x="82600" y="65145"/>
                  </a:lnTo>
                  <a:cubicBezTo>
                    <a:pt x="82600" y="68334"/>
                    <a:pt x="80862" y="71232"/>
                    <a:pt x="78253" y="72971"/>
                  </a:cubicBezTo>
                  <a:lnTo>
                    <a:pt x="45793" y="91812"/>
                  </a:lnTo>
                  <a:cubicBezTo>
                    <a:pt x="44344" y="92682"/>
                    <a:pt x="42894" y="92971"/>
                    <a:pt x="41445" y="92971"/>
                  </a:cubicBezTo>
                  <a:close/>
                  <a:moveTo>
                    <a:pt x="41156" y="2536"/>
                  </a:moveTo>
                  <a:cubicBezTo>
                    <a:pt x="39996" y="2536"/>
                    <a:pt x="38837" y="2826"/>
                    <a:pt x="37677" y="3406"/>
                  </a:cubicBezTo>
                  <a:lnTo>
                    <a:pt x="5217" y="22246"/>
                  </a:lnTo>
                  <a:cubicBezTo>
                    <a:pt x="3188" y="23406"/>
                    <a:pt x="1739" y="25725"/>
                    <a:pt x="1739" y="28044"/>
                  </a:cubicBezTo>
                  <a:lnTo>
                    <a:pt x="1739" y="65435"/>
                  </a:lnTo>
                  <a:cubicBezTo>
                    <a:pt x="1739" y="67754"/>
                    <a:pt x="2898" y="70073"/>
                    <a:pt x="5217" y="71232"/>
                  </a:cubicBezTo>
                  <a:lnTo>
                    <a:pt x="37677" y="90073"/>
                  </a:lnTo>
                  <a:cubicBezTo>
                    <a:pt x="39706" y="91232"/>
                    <a:pt x="42315" y="91232"/>
                    <a:pt x="44344" y="90073"/>
                  </a:cubicBezTo>
                  <a:lnTo>
                    <a:pt x="76804" y="71232"/>
                  </a:lnTo>
                  <a:cubicBezTo>
                    <a:pt x="78833" y="70073"/>
                    <a:pt x="80282" y="67754"/>
                    <a:pt x="80282" y="65435"/>
                  </a:cubicBezTo>
                  <a:lnTo>
                    <a:pt x="80282" y="28044"/>
                  </a:lnTo>
                  <a:cubicBezTo>
                    <a:pt x="80282" y="25725"/>
                    <a:pt x="79123" y="23406"/>
                    <a:pt x="76804" y="22246"/>
                  </a:cubicBezTo>
                  <a:lnTo>
                    <a:pt x="44344" y="3406"/>
                  </a:lnTo>
                  <a:cubicBezTo>
                    <a:pt x="43184" y="2826"/>
                    <a:pt x="42025" y="2536"/>
                    <a:pt x="40865" y="2536"/>
                  </a:cubicBezTo>
                  <a:close/>
                </a:path>
              </a:pathLst>
            </a:custGeom>
            <a:solidFill>
              <a:srgbClr val="89D1FF"/>
            </a:solidFill>
            <a:ln w="0" cap="flat">
              <a:noFill/>
              <a:prstDash val="solid"/>
              <a:miter/>
            </a:ln>
          </p:spPr>
          <p:txBody>
            <a:bodyPr rtlCol="0" anchor="ctr"/>
            <a:lstStyle/>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098" b="0" i="0" u="none" strike="noStrike" kern="1200" cap="none" spc="0" normalizeH="0" baseline="0" noProof="0">
                <a:ln>
                  <a:noFill/>
                </a:ln>
                <a:solidFill>
                  <a:srgbClr val="000000"/>
                </a:solidFill>
                <a:effectLst/>
                <a:uLnTx/>
                <a:uFillTx/>
                <a:latin typeface="Optima" panose="02000503060000020004"/>
                <a:ea typeface="+mn-ea"/>
                <a:cs typeface="+mn-cs"/>
              </a:endParaRPr>
            </a:p>
          </p:txBody>
        </p:sp>
      </p:grpSp>
      <p:sp>
        <p:nvSpPr>
          <p:cNvPr id="19" name="TextBox 18">
            <a:extLst>
              <a:ext uri="{FF2B5EF4-FFF2-40B4-BE49-F238E27FC236}">
                <a16:creationId xmlns:a16="http://schemas.microsoft.com/office/drawing/2014/main" id="{F8129FB9-1101-6EA9-DAAA-66BC0E4B42E1}"/>
              </a:ext>
            </a:extLst>
          </p:cNvPr>
          <p:cNvSpPr txBox="1"/>
          <p:nvPr/>
        </p:nvSpPr>
        <p:spPr>
          <a:xfrm>
            <a:off x="598740" y="2293414"/>
            <a:ext cx="2038716" cy="492443"/>
          </a:xfrm>
          <a:prstGeom prst="rect">
            <a:avLst/>
          </a:prstGeom>
          <a:noFill/>
        </p:spPr>
        <p:txBody>
          <a:bodyPr wrap="square" lIns="0" tIns="0" rIns="0" bIns="0" rtlCol="0">
            <a:spAutoFit/>
          </a:bodyPr>
          <a:lstStyle/>
          <a:p>
            <a:pPr marL="0" marR="0" lvl="0" indent="0" algn="ctr" defTabSz="1088122" rtl="0" eaLnBrk="1" fontAlgn="base" latinLnBrk="0" hangingPunct="1">
              <a:lnSpc>
                <a:spcPct val="100000"/>
              </a:lnSpc>
              <a:spcBef>
                <a:spcPts val="0"/>
              </a:spcBef>
              <a:spcAft>
                <a:spcPct val="0"/>
              </a:spcAft>
              <a:buClr>
                <a:srgbClr val="000000"/>
              </a:buClr>
              <a:buSzPct val="100000"/>
              <a:buFontTx/>
              <a:buNone/>
              <a:tabLst/>
              <a:defRPr/>
            </a:pPr>
            <a:r>
              <a:rPr kumimoji="0" lang="en-US" sz="1600" b="1" i="0" u="none" strike="noStrike" kern="0" cap="none" spc="0" normalizeH="0" baseline="0" noProof="0">
                <a:ln>
                  <a:noFill/>
                </a:ln>
                <a:solidFill>
                  <a:srgbClr val="26B4E9"/>
                </a:solidFill>
                <a:effectLst/>
                <a:uLnTx/>
                <a:uFillTx/>
                <a:latin typeface="Optima" panose="02000503060000020004"/>
                <a:ea typeface="Arial Unicode MS" pitchFamily="34" charset="-128"/>
                <a:cs typeface="Arial Unicode MS" pitchFamily="34" charset="-128"/>
              </a:rPr>
              <a:t>Discovery &amp; </a:t>
            </a:r>
          </a:p>
          <a:p>
            <a:pPr marL="0" marR="0" lvl="0" indent="0" algn="ctr" defTabSz="1088122" rtl="0" eaLnBrk="1" fontAlgn="base" latinLnBrk="0" hangingPunct="1">
              <a:lnSpc>
                <a:spcPct val="100000"/>
              </a:lnSpc>
              <a:spcBef>
                <a:spcPts val="0"/>
              </a:spcBef>
              <a:spcAft>
                <a:spcPct val="0"/>
              </a:spcAft>
              <a:buClr>
                <a:srgbClr val="000000"/>
              </a:buClr>
              <a:buSzPct val="100000"/>
              <a:buFontTx/>
              <a:buNone/>
              <a:tabLst/>
              <a:defRPr/>
            </a:pPr>
            <a:r>
              <a:rPr kumimoji="0" lang="en-US" sz="1600" b="1" i="0" u="none" strike="noStrike" kern="0" cap="none" spc="0" normalizeH="0" baseline="0" noProof="0">
                <a:ln>
                  <a:noFill/>
                </a:ln>
                <a:solidFill>
                  <a:srgbClr val="26B4E9"/>
                </a:solidFill>
                <a:effectLst/>
                <a:uLnTx/>
                <a:uFillTx/>
                <a:latin typeface="Optima" panose="02000503060000020004"/>
                <a:ea typeface="Arial Unicode MS" pitchFamily="34" charset="-128"/>
                <a:cs typeface="Arial Unicode MS" pitchFamily="34" charset="-128"/>
              </a:rPr>
              <a:t>Extraction</a:t>
            </a:r>
          </a:p>
        </p:txBody>
      </p:sp>
      <p:sp>
        <p:nvSpPr>
          <p:cNvPr id="20" name="TextBox 19">
            <a:extLst>
              <a:ext uri="{FF2B5EF4-FFF2-40B4-BE49-F238E27FC236}">
                <a16:creationId xmlns:a16="http://schemas.microsoft.com/office/drawing/2014/main" id="{8C91CDC5-84AB-5D6C-66A8-1A02D79A8598}"/>
              </a:ext>
            </a:extLst>
          </p:cNvPr>
          <p:cNvSpPr txBox="1"/>
          <p:nvPr/>
        </p:nvSpPr>
        <p:spPr>
          <a:xfrm>
            <a:off x="816022" y="2790993"/>
            <a:ext cx="1604152" cy="907941"/>
          </a:xfrm>
          <a:prstGeom prst="rect">
            <a:avLst/>
          </a:prstGeom>
          <a:noFill/>
        </p:spPr>
        <p:txBody>
          <a:bodyPr wrap="square" lIns="0" tIns="0" rIns="0" rtlCol="0">
            <a:spAutoFit/>
          </a:body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Source identification &amp; seamless data acquisition</a:t>
            </a:r>
          </a:p>
        </p:txBody>
      </p:sp>
      <p:sp>
        <p:nvSpPr>
          <p:cNvPr id="21" name="TextBox 20">
            <a:extLst>
              <a:ext uri="{FF2B5EF4-FFF2-40B4-BE49-F238E27FC236}">
                <a16:creationId xmlns:a16="http://schemas.microsoft.com/office/drawing/2014/main" id="{1608F5E3-6F62-C5B3-8F38-9832F69D965B}"/>
              </a:ext>
            </a:extLst>
          </p:cNvPr>
          <p:cNvSpPr txBox="1"/>
          <p:nvPr/>
        </p:nvSpPr>
        <p:spPr>
          <a:xfrm>
            <a:off x="2228264" y="4088931"/>
            <a:ext cx="1732222" cy="492443"/>
          </a:xfrm>
          <a:prstGeom prst="rect">
            <a:avLst/>
          </a:prstGeom>
          <a:noFill/>
        </p:spPr>
        <p:txBody>
          <a:bodyPr wrap="square" lIns="0" tIns="0" rIns="0" bIns="0" rtlCol="0">
            <a:spAutoFit/>
          </a:bodyPr>
          <a:lstStyle/>
          <a:p>
            <a:pPr marL="0" marR="0" lvl="0" indent="0" algn="ctr" defTabSz="1088122" rtl="0" eaLnBrk="1" fontAlgn="base" latinLnBrk="0" hangingPunct="1">
              <a:lnSpc>
                <a:spcPct val="100000"/>
              </a:lnSpc>
              <a:spcBef>
                <a:spcPts val="0"/>
              </a:spcBef>
              <a:spcAft>
                <a:spcPct val="0"/>
              </a:spcAft>
              <a:buClr>
                <a:srgbClr val="000000"/>
              </a:buClr>
              <a:buSzPct val="100000"/>
              <a:buFontTx/>
              <a:buNone/>
              <a:tabLst/>
              <a:defRPr/>
            </a:pPr>
            <a:r>
              <a:rPr kumimoji="0" lang="en-US" sz="1600" b="1" i="0" u="none" strike="noStrike" kern="0" cap="none" spc="0" normalizeH="0" baseline="0" noProof="0">
                <a:ln>
                  <a:noFill/>
                </a:ln>
                <a:solidFill>
                  <a:srgbClr val="26B4E9"/>
                </a:solidFill>
                <a:effectLst/>
                <a:uLnTx/>
                <a:uFillTx/>
                <a:latin typeface="Optima" panose="02000503060000020004"/>
                <a:ea typeface="Arial Unicode MS" pitchFamily="34" charset="-128"/>
                <a:cs typeface="+mn-cs"/>
              </a:rPr>
              <a:t>Data Maturity Assessment</a:t>
            </a:r>
          </a:p>
        </p:txBody>
      </p:sp>
      <p:sp>
        <p:nvSpPr>
          <p:cNvPr id="22" name="TextBox 21">
            <a:extLst>
              <a:ext uri="{FF2B5EF4-FFF2-40B4-BE49-F238E27FC236}">
                <a16:creationId xmlns:a16="http://schemas.microsoft.com/office/drawing/2014/main" id="{CDEA679C-7989-5852-36BB-C9E8098CB7A7}"/>
              </a:ext>
            </a:extLst>
          </p:cNvPr>
          <p:cNvSpPr txBox="1"/>
          <p:nvPr/>
        </p:nvSpPr>
        <p:spPr>
          <a:xfrm>
            <a:off x="2228264" y="4609103"/>
            <a:ext cx="1684985" cy="692497"/>
          </a:xfrm>
          <a:prstGeom prst="rect">
            <a:avLst/>
          </a:prstGeom>
          <a:noFill/>
        </p:spPr>
        <p:txBody>
          <a:bodyPr wrap="square" lIns="0" tIns="0" rIns="0" rtlCol="0">
            <a:spAutoFit/>
          </a:body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AI driven As-Is &amp; To-Be and identifying the gaps</a:t>
            </a:r>
            <a:endParaRPr kumimoji="0" lang="en-GB" sz="1400" b="1" i="0" u="none" strike="noStrike" kern="1200" cap="none" spc="0" normalizeH="0" baseline="0" noProof="0">
              <a:ln>
                <a:noFill/>
              </a:ln>
              <a:solidFill>
                <a:srgbClr val="10479B"/>
              </a:solidFill>
              <a:effectLst/>
              <a:uLnTx/>
              <a:uFillTx/>
              <a:latin typeface="Optima" panose="02000503060000020004"/>
              <a:ea typeface="+mn-ea"/>
              <a:cs typeface="+mn-cs"/>
            </a:endParaRPr>
          </a:p>
        </p:txBody>
      </p:sp>
      <p:sp>
        <p:nvSpPr>
          <p:cNvPr id="23" name="TextBox 22">
            <a:extLst>
              <a:ext uri="{FF2B5EF4-FFF2-40B4-BE49-F238E27FC236}">
                <a16:creationId xmlns:a16="http://schemas.microsoft.com/office/drawing/2014/main" id="{8D93720A-72FC-3E53-CEAD-342A34B2A991}"/>
              </a:ext>
            </a:extLst>
          </p:cNvPr>
          <p:cNvSpPr txBox="1"/>
          <p:nvPr/>
        </p:nvSpPr>
        <p:spPr>
          <a:xfrm>
            <a:off x="3665655" y="2599248"/>
            <a:ext cx="1717818" cy="907941"/>
          </a:xfrm>
          <a:prstGeom prst="rect">
            <a:avLst/>
          </a:prstGeom>
          <a:noFill/>
        </p:spPr>
        <p:txBody>
          <a:bodyPr wrap="square" lIns="0" tIns="0" rIns="0" rtlCol="0">
            <a:spAutoFit/>
          </a:body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NLP driven Standardization, Auto Correction &amp; Co-relations </a:t>
            </a:r>
          </a:p>
        </p:txBody>
      </p:sp>
      <p:sp>
        <p:nvSpPr>
          <p:cNvPr id="24" name="TextBox 23">
            <a:extLst>
              <a:ext uri="{FF2B5EF4-FFF2-40B4-BE49-F238E27FC236}">
                <a16:creationId xmlns:a16="http://schemas.microsoft.com/office/drawing/2014/main" id="{05F3F0DB-8F5B-4CAC-C8AC-90E8610EB19F}"/>
              </a:ext>
            </a:extLst>
          </p:cNvPr>
          <p:cNvSpPr txBox="1"/>
          <p:nvPr/>
        </p:nvSpPr>
        <p:spPr>
          <a:xfrm>
            <a:off x="5095995" y="4562816"/>
            <a:ext cx="1772785" cy="692497"/>
          </a:xfrm>
          <a:prstGeom prst="rect">
            <a:avLst/>
          </a:prstGeom>
          <a:noFill/>
        </p:spPr>
        <p:txBody>
          <a:bodyPr wrap="square" lIns="0" tIns="0" rIns="0" rtlCol="0">
            <a:spAutoFit/>
          </a:body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Continual Quality Improvement &amp; Enrichment</a:t>
            </a:r>
          </a:p>
        </p:txBody>
      </p:sp>
      <p:sp>
        <p:nvSpPr>
          <p:cNvPr id="25" name="TextBox 24">
            <a:extLst>
              <a:ext uri="{FF2B5EF4-FFF2-40B4-BE49-F238E27FC236}">
                <a16:creationId xmlns:a16="http://schemas.microsoft.com/office/drawing/2014/main" id="{CA6BC5D8-5727-7677-3594-6749EF29551F}"/>
              </a:ext>
            </a:extLst>
          </p:cNvPr>
          <p:cNvSpPr txBox="1"/>
          <p:nvPr/>
        </p:nvSpPr>
        <p:spPr>
          <a:xfrm>
            <a:off x="6613720" y="2699292"/>
            <a:ext cx="1662051" cy="692497"/>
          </a:xfrm>
          <a:prstGeom prst="rect">
            <a:avLst/>
          </a:prstGeom>
          <a:noFill/>
        </p:spPr>
        <p:txBody>
          <a:bodyPr wrap="square" lIns="0" tIns="0" rIns="0" rtlCol="0">
            <a:spAutoFit/>
          </a:body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Patterns based Data feed &amp; Migrating to the target systems</a:t>
            </a:r>
            <a:endParaRPr kumimoji="0" lang="en-GB" sz="1400" b="1" i="0" u="none" strike="noStrike" kern="1200" cap="none" spc="0" normalizeH="0" baseline="0" noProof="0">
              <a:ln>
                <a:noFill/>
              </a:ln>
              <a:solidFill>
                <a:srgbClr val="10479B"/>
              </a:solidFill>
              <a:effectLst/>
              <a:uLnTx/>
              <a:uFillTx/>
              <a:latin typeface="Optima" panose="02000503060000020004"/>
              <a:ea typeface="+mn-ea"/>
              <a:cs typeface="+mn-cs"/>
            </a:endParaRPr>
          </a:p>
        </p:txBody>
      </p:sp>
      <p:sp>
        <p:nvSpPr>
          <p:cNvPr id="26" name="TextBox 25">
            <a:extLst>
              <a:ext uri="{FF2B5EF4-FFF2-40B4-BE49-F238E27FC236}">
                <a16:creationId xmlns:a16="http://schemas.microsoft.com/office/drawing/2014/main" id="{2B813492-3637-DFB7-767E-4D9EFC717FC4}"/>
              </a:ext>
            </a:extLst>
          </p:cNvPr>
          <p:cNvSpPr txBox="1"/>
          <p:nvPr/>
        </p:nvSpPr>
        <p:spPr>
          <a:xfrm>
            <a:off x="3714325" y="2294762"/>
            <a:ext cx="1717818" cy="246221"/>
          </a:xfrm>
          <a:prstGeom prst="rect">
            <a:avLst/>
          </a:prstGeom>
          <a:noFill/>
        </p:spPr>
        <p:txBody>
          <a:bodyPr wrap="square" lIns="0" tIns="0" rIns="0" bIns="0" rtlCol="0">
            <a:spAutoFit/>
          </a:bodyPr>
          <a:lstStyle/>
          <a:p>
            <a:pPr marL="0" marR="0" lvl="0" indent="0" algn="ctr" defTabSz="1088122" rtl="0" eaLnBrk="1" fontAlgn="base" latinLnBrk="0" hangingPunct="1">
              <a:lnSpc>
                <a:spcPct val="100000"/>
              </a:lnSpc>
              <a:spcBef>
                <a:spcPts val="0"/>
              </a:spcBef>
              <a:spcAft>
                <a:spcPct val="0"/>
              </a:spcAft>
              <a:buClr>
                <a:srgbClr val="000000"/>
              </a:buClr>
              <a:buSzPct val="100000"/>
              <a:buFontTx/>
              <a:buNone/>
              <a:tabLst/>
              <a:defRPr/>
            </a:pPr>
            <a:r>
              <a:rPr kumimoji="0" lang="en-US" sz="1600" b="1" i="0" u="none" strike="noStrike" kern="0" cap="none" spc="0" normalizeH="0" baseline="0" noProof="0">
                <a:ln>
                  <a:noFill/>
                </a:ln>
                <a:solidFill>
                  <a:srgbClr val="26B4E9"/>
                </a:solidFill>
                <a:effectLst/>
                <a:uLnTx/>
                <a:uFillTx/>
                <a:latin typeface="Optima" panose="02000503060000020004"/>
                <a:ea typeface="Arial Unicode MS" pitchFamily="34" charset="-128"/>
                <a:cs typeface="+mn-cs"/>
              </a:rPr>
              <a:t>Ingest &amp; Clean</a:t>
            </a:r>
          </a:p>
        </p:txBody>
      </p:sp>
      <p:sp>
        <p:nvSpPr>
          <p:cNvPr id="27" name="TextBox 26">
            <a:extLst>
              <a:ext uri="{FF2B5EF4-FFF2-40B4-BE49-F238E27FC236}">
                <a16:creationId xmlns:a16="http://schemas.microsoft.com/office/drawing/2014/main" id="{F269F7B4-CD6B-F845-6E59-B0DEF982338F}"/>
              </a:ext>
            </a:extLst>
          </p:cNvPr>
          <p:cNvSpPr txBox="1"/>
          <p:nvPr/>
        </p:nvSpPr>
        <p:spPr>
          <a:xfrm>
            <a:off x="5130106" y="4065649"/>
            <a:ext cx="1732222" cy="492443"/>
          </a:xfrm>
          <a:prstGeom prst="rect">
            <a:avLst/>
          </a:prstGeom>
          <a:noFill/>
        </p:spPr>
        <p:txBody>
          <a:bodyPr wrap="square" lIns="0" tIns="0" rIns="0" bIns="0" rtlCol="0">
            <a:spAutoFit/>
          </a:bodyPr>
          <a:lstStyle/>
          <a:p>
            <a:pPr marL="0" marR="0" lvl="0" indent="0" algn="ctr" defTabSz="1088122" rtl="0" eaLnBrk="1" fontAlgn="base" latinLnBrk="0" hangingPunct="1">
              <a:lnSpc>
                <a:spcPct val="100000"/>
              </a:lnSpc>
              <a:spcBef>
                <a:spcPts val="0"/>
              </a:spcBef>
              <a:spcAft>
                <a:spcPct val="0"/>
              </a:spcAft>
              <a:buClr>
                <a:srgbClr val="000000"/>
              </a:buClr>
              <a:buSzPct val="100000"/>
              <a:buFontTx/>
              <a:buNone/>
              <a:tabLst/>
              <a:defRPr/>
            </a:pPr>
            <a:r>
              <a:rPr kumimoji="0" lang="en-US" sz="1600" b="1" i="0" u="none" strike="noStrike" kern="0" cap="none" spc="0" normalizeH="0" baseline="0" noProof="0">
                <a:ln>
                  <a:noFill/>
                </a:ln>
                <a:solidFill>
                  <a:srgbClr val="26B4E9"/>
                </a:solidFill>
                <a:effectLst/>
                <a:uLnTx/>
                <a:uFillTx/>
                <a:latin typeface="Optima" panose="02000503060000020004"/>
                <a:ea typeface="Arial Unicode MS" pitchFamily="34" charset="-128"/>
                <a:cs typeface="+mn-cs"/>
              </a:rPr>
              <a:t>Harmonize &amp; Evaluate</a:t>
            </a:r>
          </a:p>
        </p:txBody>
      </p:sp>
      <p:sp>
        <p:nvSpPr>
          <p:cNvPr id="28" name="TextBox 27">
            <a:extLst>
              <a:ext uri="{FF2B5EF4-FFF2-40B4-BE49-F238E27FC236}">
                <a16:creationId xmlns:a16="http://schemas.microsoft.com/office/drawing/2014/main" id="{EB75864C-26F7-5EDB-446E-D6AE331FEDF7}"/>
              </a:ext>
            </a:extLst>
          </p:cNvPr>
          <p:cNvSpPr txBox="1"/>
          <p:nvPr/>
        </p:nvSpPr>
        <p:spPr>
          <a:xfrm>
            <a:off x="6569954" y="2320421"/>
            <a:ext cx="1732222" cy="246221"/>
          </a:xfrm>
          <a:prstGeom prst="rect">
            <a:avLst/>
          </a:prstGeom>
          <a:noFill/>
        </p:spPr>
        <p:txBody>
          <a:bodyPr wrap="square" lIns="0" tIns="0" rIns="0" bIns="0" rtlCol="0">
            <a:spAutoFit/>
          </a:bodyPr>
          <a:lstStyle/>
          <a:p>
            <a:pPr marL="0" marR="0" lvl="0" indent="0" algn="ctr" defTabSz="1088122" rtl="0" eaLnBrk="1" fontAlgn="base" latinLnBrk="0" hangingPunct="1">
              <a:lnSpc>
                <a:spcPct val="100000"/>
              </a:lnSpc>
              <a:spcBef>
                <a:spcPts val="0"/>
              </a:spcBef>
              <a:spcAft>
                <a:spcPct val="0"/>
              </a:spcAft>
              <a:buClr>
                <a:srgbClr val="000000"/>
              </a:buClr>
              <a:buSzPct val="100000"/>
              <a:buFontTx/>
              <a:buNone/>
              <a:tabLst/>
              <a:defRPr/>
            </a:pPr>
            <a:r>
              <a:rPr kumimoji="0" lang="en-US" sz="1600" b="1" i="0" u="none" strike="noStrike" kern="0" cap="none" spc="0" normalizeH="0" baseline="0" noProof="0">
                <a:ln>
                  <a:noFill/>
                </a:ln>
                <a:solidFill>
                  <a:srgbClr val="26B4E9"/>
                </a:solidFill>
                <a:effectLst/>
                <a:uLnTx/>
                <a:uFillTx/>
                <a:latin typeface="Optima" panose="02000503060000020004"/>
                <a:ea typeface="Arial Unicode MS" pitchFamily="34" charset="-128"/>
                <a:cs typeface="+mn-cs"/>
              </a:rPr>
              <a:t>Data Migration</a:t>
            </a:r>
          </a:p>
        </p:txBody>
      </p:sp>
      <p:sp>
        <p:nvSpPr>
          <p:cNvPr id="29" name="TextBox 28">
            <a:extLst>
              <a:ext uri="{FF2B5EF4-FFF2-40B4-BE49-F238E27FC236}">
                <a16:creationId xmlns:a16="http://schemas.microsoft.com/office/drawing/2014/main" id="{7ABBAA7D-228B-4AB3-3F3D-AC2CCB250A44}"/>
              </a:ext>
            </a:extLst>
          </p:cNvPr>
          <p:cNvSpPr txBox="1"/>
          <p:nvPr/>
        </p:nvSpPr>
        <p:spPr>
          <a:xfrm>
            <a:off x="2504491" y="5738036"/>
            <a:ext cx="4189735" cy="353759"/>
          </a:xfrm>
          <a:prstGeom prst="rect">
            <a:avLst/>
          </a:prstGeom>
          <a:noFill/>
        </p:spPr>
        <p:txBody>
          <a:bodyPr wrap="square" lIns="0" tIns="0" rIns="0" rtlCol="0">
            <a:spAutoFit/>
          </a:bodyP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a:ln>
                  <a:noFill/>
                </a:ln>
                <a:solidFill>
                  <a:srgbClr val="1B90FF"/>
                </a:solidFill>
                <a:effectLst/>
                <a:uLnTx/>
                <a:uFillTx/>
                <a:latin typeface="Optima" panose="02000503060000020004"/>
                <a:ea typeface="+mn-ea"/>
                <a:cs typeface="+mn-cs"/>
              </a:rPr>
              <a:t>Data Harmonization Process</a:t>
            </a:r>
            <a:endParaRPr kumimoji="0" lang="en-GB" sz="1998" b="1" i="0" u="none" strike="noStrike" kern="1200" cap="none" spc="0" normalizeH="0" baseline="0" noProof="0">
              <a:ln>
                <a:noFill/>
              </a:ln>
              <a:solidFill>
                <a:srgbClr val="1B90FF"/>
              </a:solidFill>
              <a:effectLst/>
              <a:uLnTx/>
              <a:uFillTx/>
              <a:latin typeface="Optima" panose="02000503060000020004"/>
              <a:ea typeface="+mn-ea"/>
              <a:cs typeface="+mn-cs"/>
            </a:endParaRPr>
          </a:p>
        </p:txBody>
      </p:sp>
      <p:grpSp>
        <p:nvGrpSpPr>
          <p:cNvPr id="30" name="Group 29">
            <a:extLst>
              <a:ext uri="{FF2B5EF4-FFF2-40B4-BE49-F238E27FC236}">
                <a16:creationId xmlns:a16="http://schemas.microsoft.com/office/drawing/2014/main" id="{2C57D913-6196-B39C-3745-2169E50F1BE7}"/>
              </a:ext>
            </a:extLst>
          </p:cNvPr>
          <p:cNvGrpSpPr/>
          <p:nvPr/>
        </p:nvGrpSpPr>
        <p:grpSpPr>
          <a:xfrm>
            <a:off x="9164685" y="1181127"/>
            <a:ext cx="2703969" cy="4720739"/>
            <a:chOff x="9127517" y="785973"/>
            <a:chExt cx="2705377" cy="4723196"/>
          </a:xfrm>
        </p:grpSpPr>
        <p:sp>
          <p:nvSpPr>
            <p:cNvPr id="31" name="Rounded Rectangle 10">
              <a:extLst>
                <a:ext uri="{FF2B5EF4-FFF2-40B4-BE49-F238E27FC236}">
                  <a16:creationId xmlns:a16="http://schemas.microsoft.com/office/drawing/2014/main" id="{33F41FF7-0215-6566-EC16-C98A7DB16EE0}"/>
                </a:ext>
              </a:extLst>
            </p:cNvPr>
            <p:cNvSpPr/>
            <p:nvPr/>
          </p:nvSpPr>
          <p:spPr bwMode="gray">
            <a:xfrm>
              <a:off x="9127517" y="997944"/>
              <a:ext cx="2705377" cy="4320014"/>
            </a:xfrm>
            <a:prstGeom prst="roundRect">
              <a:avLst/>
            </a:prstGeom>
            <a:noFill/>
            <a:ln w="50800" algn="ctr">
              <a:solidFill>
                <a:schemeClr val="bg2"/>
              </a:solid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endParaRPr kumimoji="0" lang="en-US" sz="1798" b="0" i="0" u="none" strike="noStrike" kern="0" cap="none" spc="0" normalizeH="0" baseline="0" noProof="0">
                <a:ln>
                  <a:noFill/>
                </a:ln>
                <a:solidFill>
                  <a:srgbClr val="000000"/>
                </a:solidFill>
                <a:effectLst/>
                <a:uLnTx/>
                <a:uFillTx/>
                <a:latin typeface="Optima" panose="02000503060000020004"/>
                <a:ea typeface="Arial Unicode MS" pitchFamily="34" charset="-128"/>
                <a:cs typeface="Arial Unicode MS" pitchFamily="34" charset="-128"/>
              </a:endParaRPr>
            </a:p>
          </p:txBody>
        </p:sp>
        <p:sp>
          <p:nvSpPr>
            <p:cNvPr id="32" name="Text Placeholder 128">
              <a:extLst>
                <a:ext uri="{FF2B5EF4-FFF2-40B4-BE49-F238E27FC236}">
                  <a16:creationId xmlns:a16="http://schemas.microsoft.com/office/drawing/2014/main" id="{B7524548-845B-36F1-2118-544F6A04F429}"/>
                </a:ext>
              </a:extLst>
            </p:cNvPr>
            <p:cNvSpPr txBox="1">
              <a:spLocks/>
            </p:cNvSpPr>
            <p:nvPr/>
          </p:nvSpPr>
          <p:spPr bwMode="black">
            <a:xfrm>
              <a:off x="9440681" y="785973"/>
              <a:ext cx="528038" cy="444251"/>
            </a:xfrm>
            <a:prstGeom prst="rect">
              <a:avLst/>
            </a:prstGeom>
            <a:solidFill>
              <a:srgbClr val="0B4A99"/>
            </a:solidFill>
            <a:ln>
              <a:noFill/>
            </a:ln>
          </p:spPr>
          <p:txBody>
            <a:bodyPr lIns="0" bIns="0" anchor="t">
              <a:noAutofit/>
            </a:bodyPr>
            <a:lstStyle>
              <a:lvl1pPr marL="0" indent="0" algn="l" defTabSz="1088558" rtl="0" eaLnBrk="1" latinLnBrk="0" hangingPunct="1">
                <a:spcBef>
                  <a:spcPts val="0"/>
                </a:spcBef>
                <a:buClrTx/>
                <a:buSzPct val="80000"/>
                <a:buFont typeface="Roboto" panose="02000000000000000000" pitchFamily="2" charset="0"/>
                <a:buChar char="​"/>
                <a:defRPr sz="1200" b="0" i="0" kern="1200">
                  <a:solidFill>
                    <a:schemeClr val="tx1"/>
                  </a:solidFill>
                  <a:latin typeface="72 Brand" panose="020B0504030603020204" pitchFamily="34" charset="0"/>
                  <a:ea typeface="+mn-ea"/>
                  <a:cs typeface="+mn-cs"/>
                </a:defRPr>
              </a:lvl1pPr>
              <a:lvl2pPr marL="0" indent="0" algn="l" defTabSz="1088558" rtl="0" eaLnBrk="1" latinLnBrk="0" hangingPunct="1">
                <a:spcBef>
                  <a:spcPts val="600"/>
                </a:spcBef>
                <a:buClr>
                  <a:schemeClr val="tx1"/>
                </a:buClr>
                <a:buSzPct val="100000"/>
                <a:buFont typeface="Arial" panose="020B0604020202020204" pitchFamily="34" charset="0"/>
                <a:buNone/>
                <a:defRPr sz="900" b="0" i="0" kern="1200">
                  <a:solidFill>
                    <a:schemeClr val="tx1"/>
                  </a:solidFill>
                  <a:latin typeface="72 Brand" panose="020B0504030603020204" pitchFamily="34" charset="0"/>
                  <a:ea typeface="+mn-ea"/>
                  <a:cs typeface="+mn-cs"/>
                </a:defRPr>
              </a:lvl2pPr>
              <a:lvl3pPr marL="144000" indent="-144000" algn="l" defTabSz="1088558" rtl="0" eaLnBrk="1" latinLnBrk="0" hangingPunct="1">
                <a:spcBef>
                  <a:spcPts val="200"/>
                </a:spcBef>
                <a:buClr>
                  <a:schemeClr val="bg1"/>
                </a:buClr>
                <a:buSzPct val="100000"/>
                <a:buFont typeface="Arial" panose="020B0604020202020204" pitchFamily="34" charset="0"/>
                <a:buChar char="•"/>
                <a:defRPr lang="en-US" sz="1100" b="0" i="0" kern="1200" noProof="0">
                  <a:solidFill>
                    <a:schemeClr val="bg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bg1"/>
                </a:buClr>
                <a:buSzPct val="80000"/>
                <a:buFont typeface="Courier New" panose="02070309020205020404" pitchFamily="49" charset="0"/>
                <a:buChar char="o"/>
                <a:defRPr sz="1600" b="0" i="0" kern="1200">
                  <a:solidFill>
                    <a:schemeClr val="bg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bg1"/>
                </a:buClr>
                <a:buSzPct val="100000"/>
                <a:buFont typeface="Symbol" panose="05050102010706020507" pitchFamily="18" charset="2"/>
                <a:buChar char="-"/>
                <a:defRPr sz="1400" b="0" i="0" kern="1200" baseline="0">
                  <a:solidFill>
                    <a:schemeClr val="bg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ctr" defTabSz="1088231" rtl="0" eaLnBrk="1" fontAlgn="auto" latinLnBrk="0" hangingPunct="1">
                <a:lnSpc>
                  <a:spcPct val="100000"/>
                </a:lnSpc>
                <a:spcBef>
                  <a:spcPts val="0"/>
                </a:spcBef>
                <a:spcAft>
                  <a:spcPts val="0"/>
                </a:spcAft>
                <a:buClrTx/>
                <a:buSzPct val="80000"/>
                <a:buFont typeface="Roboto" panose="02000000000000000000" pitchFamily="2" charset="0"/>
                <a:buChar char="​"/>
                <a:tabLst/>
                <a:defRPr/>
              </a:pPr>
              <a:r>
                <a:rPr kumimoji="0" lang="en-US" sz="2800" b="0" i="0" u="none" strike="noStrike" kern="1200" cap="none" spc="0" normalizeH="0" baseline="0" noProof="0">
                  <a:ln>
                    <a:noFill/>
                  </a:ln>
                  <a:solidFill>
                    <a:srgbClr val="89D1FF"/>
                  </a:solidFill>
                  <a:effectLst/>
                  <a:uLnTx/>
                  <a:uFillTx/>
                  <a:latin typeface="Optima" panose="02000503060000020004"/>
                  <a:ea typeface="+mn-ea"/>
                  <a:cs typeface="+mn-cs"/>
                </a:rPr>
                <a:t>“</a:t>
              </a:r>
            </a:p>
          </p:txBody>
        </p:sp>
        <p:sp>
          <p:nvSpPr>
            <p:cNvPr id="33" name="Text Placeholder 128">
              <a:extLst>
                <a:ext uri="{FF2B5EF4-FFF2-40B4-BE49-F238E27FC236}">
                  <a16:creationId xmlns:a16="http://schemas.microsoft.com/office/drawing/2014/main" id="{75EB8892-FA8B-1192-32AF-6E6ED5901E56}"/>
                </a:ext>
              </a:extLst>
            </p:cNvPr>
            <p:cNvSpPr txBox="1">
              <a:spLocks/>
            </p:cNvSpPr>
            <p:nvPr/>
          </p:nvSpPr>
          <p:spPr bwMode="black">
            <a:xfrm rot="10800000" flipH="1">
              <a:off x="11062583" y="5135616"/>
              <a:ext cx="528038" cy="373553"/>
            </a:xfrm>
            <a:prstGeom prst="rect">
              <a:avLst/>
            </a:prstGeom>
            <a:solidFill>
              <a:srgbClr val="0B4A99"/>
            </a:solidFill>
            <a:ln>
              <a:noFill/>
            </a:ln>
          </p:spPr>
          <p:txBody>
            <a:bodyPr lIns="0" bIns="0" anchor="t">
              <a:noAutofit/>
            </a:bodyPr>
            <a:lstStyle>
              <a:lvl1pPr marL="0" indent="0" algn="l" defTabSz="1088558" rtl="0" eaLnBrk="1" latinLnBrk="0" hangingPunct="1">
                <a:spcBef>
                  <a:spcPts val="0"/>
                </a:spcBef>
                <a:buClrTx/>
                <a:buSzPct val="80000"/>
                <a:buFont typeface="Roboto" panose="02000000000000000000" pitchFamily="2" charset="0"/>
                <a:buChar char="​"/>
                <a:defRPr sz="1200" b="0" i="0" kern="1200">
                  <a:solidFill>
                    <a:schemeClr val="tx1"/>
                  </a:solidFill>
                  <a:latin typeface="72 Brand" panose="020B0504030603020204" pitchFamily="34" charset="0"/>
                  <a:ea typeface="+mn-ea"/>
                  <a:cs typeface="+mn-cs"/>
                </a:defRPr>
              </a:lvl1pPr>
              <a:lvl2pPr marL="0" indent="0" algn="l" defTabSz="1088558" rtl="0" eaLnBrk="1" latinLnBrk="0" hangingPunct="1">
                <a:spcBef>
                  <a:spcPts val="600"/>
                </a:spcBef>
                <a:buClr>
                  <a:schemeClr val="tx1"/>
                </a:buClr>
                <a:buSzPct val="100000"/>
                <a:buFont typeface="Arial" panose="020B0604020202020204" pitchFamily="34" charset="0"/>
                <a:buNone/>
                <a:defRPr sz="900" b="0" i="0" kern="1200">
                  <a:solidFill>
                    <a:schemeClr val="tx1"/>
                  </a:solidFill>
                  <a:latin typeface="72 Brand" panose="020B0504030603020204" pitchFamily="34" charset="0"/>
                  <a:ea typeface="+mn-ea"/>
                  <a:cs typeface="+mn-cs"/>
                </a:defRPr>
              </a:lvl2pPr>
              <a:lvl3pPr marL="144000" indent="-144000" algn="l" defTabSz="1088558" rtl="0" eaLnBrk="1" latinLnBrk="0" hangingPunct="1">
                <a:spcBef>
                  <a:spcPts val="200"/>
                </a:spcBef>
                <a:buClr>
                  <a:schemeClr val="bg1"/>
                </a:buClr>
                <a:buSzPct val="100000"/>
                <a:buFont typeface="Arial" panose="020B0604020202020204" pitchFamily="34" charset="0"/>
                <a:buChar char="•"/>
                <a:defRPr lang="en-US" sz="1100" b="0" i="0" kern="1200" noProof="0">
                  <a:solidFill>
                    <a:schemeClr val="bg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bg1"/>
                </a:buClr>
                <a:buSzPct val="80000"/>
                <a:buFont typeface="Courier New" panose="02070309020205020404" pitchFamily="49" charset="0"/>
                <a:buChar char="o"/>
                <a:defRPr sz="1600" b="0" i="0" kern="1200">
                  <a:solidFill>
                    <a:schemeClr val="bg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bg1"/>
                </a:buClr>
                <a:buSzPct val="100000"/>
                <a:buFont typeface="Symbol" panose="05050102010706020507" pitchFamily="18" charset="2"/>
                <a:buChar char="-"/>
                <a:defRPr sz="1400" b="0" i="0" kern="1200" baseline="0">
                  <a:solidFill>
                    <a:schemeClr val="bg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ctr" defTabSz="1088231" rtl="0" eaLnBrk="1" fontAlgn="auto" latinLnBrk="0" hangingPunct="1">
                <a:lnSpc>
                  <a:spcPct val="100000"/>
                </a:lnSpc>
                <a:spcBef>
                  <a:spcPts val="0"/>
                </a:spcBef>
                <a:spcAft>
                  <a:spcPts val="0"/>
                </a:spcAft>
                <a:buClrTx/>
                <a:buSzPct val="80000"/>
                <a:buFont typeface="Roboto" panose="02000000000000000000" pitchFamily="2" charset="0"/>
                <a:buChar char="​"/>
                <a:tabLst/>
                <a:defRPr/>
              </a:pPr>
              <a:r>
                <a:rPr kumimoji="0" lang="en-US" sz="2800" b="0" i="0" u="none" strike="noStrike" kern="1200" cap="none" spc="0" normalizeH="0" baseline="0" noProof="0">
                  <a:ln>
                    <a:noFill/>
                  </a:ln>
                  <a:solidFill>
                    <a:srgbClr val="89D1FF"/>
                  </a:solidFill>
                  <a:effectLst/>
                  <a:uLnTx/>
                  <a:uFillTx/>
                  <a:latin typeface="Optima" panose="02000503060000020004"/>
                  <a:ea typeface="+mn-ea"/>
                  <a:cs typeface="+mn-cs"/>
                </a:rPr>
                <a:t>“</a:t>
              </a:r>
            </a:p>
          </p:txBody>
        </p:sp>
      </p:grpSp>
      <p:pic>
        <p:nvPicPr>
          <p:cNvPr id="35" name="Picture 34" descr="A blue outline of a handshake and a book&#10;&#10;AI-generated content may be incorrect.">
            <a:extLst>
              <a:ext uri="{FF2B5EF4-FFF2-40B4-BE49-F238E27FC236}">
                <a16:creationId xmlns:a16="http://schemas.microsoft.com/office/drawing/2014/main" id="{2AF335DD-EC32-DB90-FB30-592FE15FBEF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1552" y="3924190"/>
            <a:ext cx="497387" cy="497387"/>
          </a:xfrm>
          <a:prstGeom prst="rect">
            <a:avLst/>
          </a:prstGeom>
        </p:spPr>
      </p:pic>
      <p:pic>
        <p:nvPicPr>
          <p:cNvPr id="36" name="Picture 35" descr="A blue and black diagram of a server&#10;&#10;AI-generated content may be incorrect.">
            <a:extLst>
              <a:ext uri="{FF2B5EF4-FFF2-40B4-BE49-F238E27FC236}">
                <a16:creationId xmlns:a16="http://schemas.microsoft.com/office/drawing/2014/main" id="{22D42297-B1D3-4F0C-421A-CB5B9458605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85549" y="3164238"/>
            <a:ext cx="490217" cy="490217"/>
          </a:xfrm>
          <a:prstGeom prst="rect">
            <a:avLst/>
          </a:prstGeom>
        </p:spPr>
      </p:pic>
      <p:pic>
        <p:nvPicPr>
          <p:cNvPr id="37" name="Picture 36" descr="A blue line drawing of a network&#10;&#10;AI-generated content may be incorrect.">
            <a:extLst>
              <a:ext uri="{FF2B5EF4-FFF2-40B4-BE49-F238E27FC236}">
                <a16:creationId xmlns:a16="http://schemas.microsoft.com/office/drawing/2014/main" id="{A468CC7C-B069-0974-680E-F7509E03948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99952" y="3879027"/>
            <a:ext cx="493580" cy="493580"/>
          </a:xfrm>
          <a:prstGeom prst="rect">
            <a:avLst/>
          </a:prstGeom>
        </p:spPr>
      </p:pic>
      <p:pic>
        <p:nvPicPr>
          <p:cNvPr id="38" name="Picture 37" descr="A blue line drawing of a data processing machine&#10;&#10;AI-generated content may be incorrect.">
            <a:extLst>
              <a:ext uri="{FF2B5EF4-FFF2-40B4-BE49-F238E27FC236}">
                <a16:creationId xmlns:a16="http://schemas.microsoft.com/office/drawing/2014/main" id="{28335891-37B9-E3C2-3808-6530B31498D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83873" y="3177328"/>
            <a:ext cx="530932" cy="530932"/>
          </a:xfrm>
          <a:prstGeom prst="rect">
            <a:avLst/>
          </a:prstGeom>
        </p:spPr>
      </p:pic>
      <p:pic>
        <p:nvPicPr>
          <p:cNvPr id="39" name="Picture 38" descr="A blue line drawing of a gear and arrows&#10;&#10;AI-generated content may be incorrect.">
            <a:extLst>
              <a:ext uri="{FF2B5EF4-FFF2-40B4-BE49-F238E27FC236}">
                <a16:creationId xmlns:a16="http://schemas.microsoft.com/office/drawing/2014/main" id="{D3D5BCEF-5326-CE0F-087D-7BC2A3355C8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140211" y="3879027"/>
            <a:ext cx="565074" cy="565074"/>
          </a:xfrm>
          <a:prstGeom prst="rect">
            <a:avLst/>
          </a:prstGeom>
        </p:spPr>
      </p:pic>
      <p:sp>
        <p:nvSpPr>
          <p:cNvPr id="75" name="Date Placeholder 3">
            <a:extLst>
              <a:ext uri="{FF2B5EF4-FFF2-40B4-BE49-F238E27FC236}">
                <a16:creationId xmlns:a16="http://schemas.microsoft.com/office/drawing/2014/main" id="{19D3541D-DF81-0F0C-B539-BD3A4C815CB8}"/>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ea typeface="+mn-ea"/>
                <a:cs typeface="+mn-cs"/>
              </a:rPr>
              <a:t>© PiLog Group</a:t>
            </a:r>
          </a:p>
        </p:txBody>
      </p:sp>
      <p:sp>
        <p:nvSpPr>
          <p:cNvPr id="76" name="Footer Placeholder 4">
            <a:extLst>
              <a:ext uri="{FF2B5EF4-FFF2-40B4-BE49-F238E27FC236}">
                <a16:creationId xmlns:a16="http://schemas.microsoft.com/office/drawing/2014/main" id="{6A13E101-F374-8F9F-DBFA-7D59EFA32D0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www.piloggroup.com</a:t>
            </a:r>
          </a:p>
        </p:txBody>
      </p:sp>
      <p:sp>
        <p:nvSpPr>
          <p:cNvPr id="77" name="Footer Placeholder 4">
            <a:extLst>
              <a:ext uri="{FF2B5EF4-FFF2-40B4-BE49-F238E27FC236}">
                <a16:creationId xmlns:a16="http://schemas.microsoft.com/office/drawing/2014/main" id="{5E09848F-6BC0-8379-82F6-88FB73E4F91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sp>
        <p:nvSpPr>
          <p:cNvPr id="78" name="Slide Number Placeholder 5">
            <a:extLst>
              <a:ext uri="{FF2B5EF4-FFF2-40B4-BE49-F238E27FC236}">
                <a16:creationId xmlns:a16="http://schemas.microsoft.com/office/drawing/2014/main" id="{0ECB32F1-F7A9-1FCE-F689-0758D9882584}"/>
              </a:ext>
            </a:extLst>
          </p:cNvPr>
          <p:cNvSpPr txBox="1">
            <a:spLocks/>
          </p:cNvSpPr>
          <p:nvPr/>
        </p:nvSpPr>
        <p:spPr>
          <a:xfrm>
            <a:off x="925449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1" i="0" u="none" strike="noStrike" kern="1200" cap="none" spc="0" normalizeH="0" baseline="0" noProof="0">
              <a:ln>
                <a:noFill/>
              </a:ln>
              <a:solidFill>
                <a:prstClr val="white"/>
              </a:solidFill>
              <a:effectLst/>
              <a:uLnTx/>
              <a:uFillTx/>
              <a:latin typeface="Optima" panose="02000503060000020004"/>
              <a:ea typeface="+mn-ea"/>
              <a:cs typeface="+mn-cs"/>
            </a:endParaRPr>
          </a:p>
        </p:txBody>
      </p:sp>
      <p:sp>
        <p:nvSpPr>
          <p:cNvPr id="79" name="Title 1">
            <a:extLst>
              <a:ext uri="{FF2B5EF4-FFF2-40B4-BE49-F238E27FC236}">
                <a16:creationId xmlns:a16="http://schemas.microsoft.com/office/drawing/2014/main" id="{7914FAAE-272D-4A64-6CB2-F7D40E74C603}"/>
              </a:ext>
            </a:extLst>
          </p:cNvPr>
          <p:cNvSpPr>
            <a:spLocks noGrp="1"/>
          </p:cNvSpPr>
          <p:nvPr>
            <p:ph type="title"/>
          </p:nvPr>
        </p:nvSpPr>
        <p:spPr>
          <a:xfrm>
            <a:off x="290474" y="140184"/>
            <a:ext cx="10897283"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sz="2400" b="1">
                <a:solidFill>
                  <a:srgbClr val="10479B"/>
                </a:solidFill>
                <a:latin typeface="Optima" panose="02000503060000020004"/>
              </a:rPr>
              <a:t>PiLog’s Data Harmonization Solution</a:t>
            </a:r>
            <a:br>
              <a:rPr lang="en-US" sz="2400" b="1">
                <a:solidFill>
                  <a:srgbClr val="10479B"/>
                </a:solidFill>
                <a:latin typeface="Optima" panose="02000503060000020004"/>
              </a:rPr>
            </a:br>
            <a:r>
              <a:rPr kumimoji="0" lang="en-US" sz="2000" b="1" i="0" u="none" strike="noStrike" kern="1200" cap="none" spc="0" normalizeH="0" baseline="0" noProof="0">
                <a:ln>
                  <a:noFill/>
                </a:ln>
                <a:solidFill>
                  <a:srgbClr val="5B9BD5"/>
                </a:solidFill>
                <a:effectLst/>
                <a:uLnTx/>
                <a:uFillTx/>
                <a:latin typeface="Optima" panose="02000503060000020004"/>
                <a:cs typeface="+mj-cs"/>
              </a:rPr>
              <a:t>PiLog’s iVision Methodology and Product Suite powered by AI / ML </a:t>
            </a:r>
            <a:endParaRPr lang="en-US" sz="2400" b="1">
              <a:solidFill>
                <a:srgbClr val="0B4A99"/>
              </a:solidFill>
              <a:latin typeface="Optima" panose="02000503060000020004"/>
              <a:cs typeface="Arial" panose="020B0604020202020204" pitchFamily="34" charset="0"/>
            </a:endParaRPr>
          </a:p>
        </p:txBody>
      </p:sp>
      <p:sp>
        <p:nvSpPr>
          <p:cNvPr id="3" name="TextBox 2">
            <a:extLst>
              <a:ext uri="{FF2B5EF4-FFF2-40B4-BE49-F238E27FC236}">
                <a16:creationId xmlns:a16="http://schemas.microsoft.com/office/drawing/2014/main" id="{76DDEDA6-DB99-8618-4757-C58013C54681}"/>
              </a:ext>
            </a:extLst>
          </p:cNvPr>
          <p:cNvSpPr txBox="1"/>
          <p:nvPr/>
        </p:nvSpPr>
        <p:spPr>
          <a:xfrm>
            <a:off x="648637" y="1169201"/>
            <a:ext cx="779620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panose="02000503060000020004"/>
                <a:ea typeface="+mn-ea"/>
                <a:cs typeface="+mn-cs"/>
              </a:rPr>
              <a:t>Material, Service, Asset &amp; EAM Objects – Basic Cleansing &amp; Structuring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panose="02000503060000020004"/>
                <a:ea typeface="+mn-ea"/>
                <a:cs typeface="+mn-cs"/>
              </a:rPr>
              <a:t>Material, Service, Asset &amp; EAM Objects – Advanced Structuring, Standardization &amp; De-duplication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panose="02000503060000020004"/>
                <a:ea typeface="+mn-ea"/>
                <a:cs typeface="+mn-cs"/>
              </a:rPr>
              <a:t>Material, Service, Asset &amp; EAM Objects – Enrichment, Structuring, Standardization &amp; De-duplication</a:t>
            </a:r>
          </a:p>
        </p:txBody>
      </p:sp>
      <p:pic>
        <p:nvPicPr>
          <p:cNvPr id="4" name="Graphic 3">
            <a:extLst>
              <a:ext uri="{FF2B5EF4-FFF2-40B4-BE49-F238E27FC236}">
                <a16:creationId xmlns:a16="http://schemas.microsoft.com/office/drawing/2014/main" id="{7DD3899E-0E8B-87EC-F354-6BCC751235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21942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635EB1-1036-16B5-FA65-C64D1849C4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ea typeface="+mn-ea"/>
              </a:rPr>
              <a:t>© PiLog Group</a:t>
            </a:r>
          </a:p>
        </p:txBody>
      </p:sp>
      <p:sp>
        <p:nvSpPr>
          <p:cNvPr id="6" name="Slide Number Placeholder 5">
            <a:extLst>
              <a:ext uri="{FF2B5EF4-FFF2-40B4-BE49-F238E27FC236}">
                <a16:creationId xmlns:a16="http://schemas.microsoft.com/office/drawing/2014/main" id="{FDBDDED5-5D4A-E08C-8D55-85097B3B90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ea typeface="+mn-ea"/>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1" i="0" u="none" strike="noStrike" kern="1200" cap="none" spc="0" normalizeH="0" baseline="0" noProof="0">
              <a:ln>
                <a:noFill/>
              </a:ln>
              <a:solidFill>
                <a:prstClr val="white"/>
              </a:solidFill>
              <a:effectLst/>
              <a:uLnTx/>
              <a:uFillTx/>
              <a:latin typeface="Optima" panose="02000503060000020004"/>
              <a:ea typeface="+mn-ea"/>
            </a:endParaRPr>
          </a:p>
        </p:txBody>
      </p:sp>
      <p:sp>
        <p:nvSpPr>
          <p:cNvPr id="7" name="Rectangle: Rounded Corners 3">
            <a:extLst>
              <a:ext uri="{FF2B5EF4-FFF2-40B4-BE49-F238E27FC236}">
                <a16:creationId xmlns:a16="http://schemas.microsoft.com/office/drawing/2014/main" id="{6204A5E6-DBAF-D73E-3F08-8CD189828A98}"/>
              </a:ext>
            </a:extLst>
          </p:cNvPr>
          <p:cNvSpPr/>
          <p:nvPr/>
        </p:nvSpPr>
        <p:spPr bwMode="auto">
          <a:xfrm>
            <a:off x="576113" y="759930"/>
            <a:ext cx="11047711" cy="2264069"/>
          </a:xfrm>
          <a:prstGeom prst="roundRect">
            <a:avLst>
              <a:gd name="adj" fmla="val 5993"/>
            </a:avLst>
          </a:prstGeom>
          <a:noFill/>
          <a:ln w="12700" algn="ctr">
            <a:gradFill>
              <a:gsLst>
                <a:gs pos="0">
                  <a:srgbClr val="89D1FF"/>
                </a:gs>
                <a:gs pos="100000">
                  <a:srgbClr val="89D1FF"/>
                </a:gs>
              </a:gsLst>
              <a:lin ang="5400000" scaled="1"/>
            </a:gradFill>
            <a:miter lim="800000"/>
            <a:headEnd/>
            <a:tailEnd type="arrow" w="med" len="sm"/>
          </a:ln>
        </p:spPr>
        <p:txBody>
          <a:bodyPr lIns="182736" tIns="146190" rIns="182736" bIns="146190" rtlCol="0" anchor="t"/>
          <a:lstStyle/>
          <a:p>
            <a:pPr marL="0" marR="0" lvl="0" indent="0" algn="l" defTabSz="1088122" rtl="0" eaLnBrk="1" fontAlgn="base" latinLnBrk="0" hangingPunct="1">
              <a:lnSpc>
                <a:spcPct val="100000"/>
              </a:lnSpc>
              <a:spcBef>
                <a:spcPct val="50000"/>
              </a:spcBef>
              <a:spcAft>
                <a:spcPct val="0"/>
              </a:spcAft>
              <a:buClr>
                <a:srgbClr val="F0AB00"/>
              </a:buClr>
              <a:buSzPct val="80000"/>
              <a:buFontTx/>
              <a:buNone/>
              <a:tabLst/>
              <a:defRPr/>
            </a:pPr>
            <a:endParaRPr kumimoji="0" lang="en-US" sz="1200" b="0" i="0" u="none" strike="noStrike" kern="0" cap="none" spc="0" normalizeH="0" baseline="0" noProof="0">
              <a:ln>
                <a:noFill/>
              </a:ln>
              <a:solidFill>
                <a:srgbClr val="000000"/>
              </a:solidFill>
              <a:effectLst/>
              <a:uLnTx/>
              <a:uFillTx/>
              <a:latin typeface="Optima" panose="02000503060000020004"/>
              <a:ea typeface="+mn-ea"/>
              <a:cs typeface="+mn-cs"/>
            </a:endParaRPr>
          </a:p>
        </p:txBody>
      </p:sp>
      <p:sp>
        <p:nvSpPr>
          <p:cNvPr id="8" name="Rectangle 7">
            <a:extLst>
              <a:ext uri="{FF2B5EF4-FFF2-40B4-BE49-F238E27FC236}">
                <a16:creationId xmlns:a16="http://schemas.microsoft.com/office/drawing/2014/main" id="{212B517E-9D9F-382D-0CEE-B527712399E6}"/>
              </a:ext>
            </a:extLst>
          </p:cNvPr>
          <p:cNvSpPr/>
          <p:nvPr/>
        </p:nvSpPr>
        <p:spPr bwMode="gray">
          <a:xfrm>
            <a:off x="2803162" y="1049321"/>
            <a:ext cx="6103700" cy="328364"/>
          </a:xfrm>
          <a:prstGeom prst="rect">
            <a:avLst/>
          </a:prstGeom>
          <a:solidFill>
            <a:schemeClr val="bg1"/>
          </a:solidFill>
          <a:ln w="25400" algn="ctr">
            <a:solidFill>
              <a:schemeClr val="bg1"/>
            </a:solidFill>
            <a:miter lim="800000"/>
            <a:headEnd/>
            <a:tailEnd/>
          </a:ln>
        </p:spPr>
        <p:txBody>
          <a:bodyPr lIns="182832" tIns="146266" rIns="182832" bIns="146266"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endParaRPr kumimoji="0" lang="en-US" sz="1200" b="0" i="0" u="none" strike="noStrike" kern="0" cap="none" spc="0" normalizeH="0" baseline="0" noProof="0">
              <a:ln>
                <a:noFill/>
              </a:ln>
              <a:solidFill>
                <a:srgbClr val="000000"/>
              </a:solidFill>
              <a:effectLst/>
              <a:uLnTx/>
              <a:uFillTx/>
              <a:latin typeface="Optima" panose="02000503060000020004"/>
              <a:ea typeface="72 Brand" pitchFamily="34" charset="-128"/>
              <a:cs typeface="72 Brand" pitchFamily="34" charset="-128"/>
            </a:endParaRPr>
          </a:p>
        </p:txBody>
      </p:sp>
      <p:sp>
        <p:nvSpPr>
          <p:cNvPr id="9" name="Rectangle: Rounded Corners 660">
            <a:extLst>
              <a:ext uri="{FF2B5EF4-FFF2-40B4-BE49-F238E27FC236}">
                <a16:creationId xmlns:a16="http://schemas.microsoft.com/office/drawing/2014/main" id="{7905E28D-E587-408B-D0A6-9D7453DF4CBF}"/>
              </a:ext>
            </a:extLst>
          </p:cNvPr>
          <p:cNvSpPr/>
          <p:nvPr/>
        </p:nvSpPr>
        <p:spPr bwMode="auto">
          <a:xfrm>
            <a:off x="6523083" y="608687"/>
            <a:ext cx="1551872" cy="320347"/>
          </a:xfrm>
          <a:prstGeom prst="roundRect">
            <a:avLst>
              <a:gd name="adj" fmla="val 50000"/>
            </a:avLst>
          </a:prstGeom>
          <a:gradFill flip="none" rotWithShape="1">
            <a:gsLst>
              <a:gs pos="0">
                <a:schemeClr val="bg1"/>
              </a:gs>
              <a:gs pos="100000">
                <a:srgbClr val="EBF8FF"/>
              </a:gs>
            </a:gsLst>
            <a:lin ang="2700000" scaled="1"/>
            <a:tileRect/>
          </a:gradFill>
          <a:ln w="12700">
            <a:noFill/>
            <a:headEnd type="none" w="med" len="med"/>
            <a:tailEnd type="none" w="med" len="med"/>
          </a:ln>
          <a:effectLst>
            <a:outerShdw blurRad="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641" tIns="146114" rIns="182641" bIns="146114" numCol="1" spcCol="0" rtlCol="0" fromWordArt="0" anchor="ctr" anchorCtr="0" forceAA="0" compatLnSpc="1">
            <a:prstTxWarp prst="textNoShape">
              <a:avLst/>
            </a:prstTxWarp>
            <a:noAutofit/>
          </a:bodyPr>
          <a:lstStyle/>
          <a:p>
            <a:pPr marL="0" marR="0" lvl="0" indent="0" algn="ctr" defTabSz="9311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panose="02000503060000020004"/>
                <a:ea typeface="+mn-ea"/>
                <a:cs typeface="+mn-cs"/>
              </a:rPr>
              <a:t>Evaluation Models</a:t>
            </a:r>
          </a:p>
        </p:txBody>
      </p:sp>
      <p:sp>
        <p:nvSpPr>
          <p:cNvPr id="10" name="Rectangle: Rounded Corners 673">
            <a:extLst>
              <a:ext uri="{FF2B5EF4-FFF2-40B4-BE49-F238E27FC236}">
                <a16:creationId xmlns:a16="http://schemas.microsoft.com/office/drawing/2014/main" id="{B5D0B2D6-EBD2-6A92-59E0-DF301ACDB0F2}"/>
              </a:ext>
            </a:extLst>
          </p:cNvPr>
          <p:cNvSpPr/>
          <p:nvPr/>
        </p:nvSpPr>
        <p:spPr bwMode="auto">
          <a:xfrm>
            <a:off x="9164758" y="593972"/>
            <a:ext cx="1551872" cy="286424"/>
          </a:xfrm>
          <a:prstGeom prst="roundRect">
            <a:avLst>
              <a:gd name="adj" fmla="val 50000"/>
            </a:avLst>
          </a:prstGeom>
          <a:gradFill flip="none" rotWithShape="1">
            <a:gsLst>
              <a:gs pos="0">
                <a:schemeClr val="bg1"/>
              </a:gs>
              <a:gs pos="100000">
                <a:srgbClr val="EBF8FF"/>
              </a:gs>
            </a:gsLst>
            <a:lin ang="2700000" scaled="1"/>
            <a:tileRect/>
          </a:gradFill>
          <a:ln w="12700">
            <a:noFill/>
            <a:headEnd type="none" w="med" len="med"/>
            <a:tailEnd type="none" w="med" len="med"/>
          </a:ln>
          <a:effectLst>
            <a:outerShdw blurRad="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641" tIns="146114" rIns="182641" bIns="146114" numCol="1" spcCol="0" rtlCol="0" fromWordArt="0" anchor="ctr" anchorCtr="0" forceAA="0" compatLnSpc="1">
            <a:prstTxWarp prst="textNoShape">
              <a:avLst/>
            </a:prstTxWarp>
            <a:noAutofit/>
          </a:bodyPr>
          <a:lstStyle/>
          <a:p>
            <a:pPr marL="0" marR="0" lvl="0" indent="0" algn="ctr" defTabSz="9311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panose="02000503060000020004"/>
                <a:ea typeface="+mn-ea"/>
                <a:cs typeface="+mn-cs"/>
              </a:rPr>
              <a:t>Data Outcome</a:t>
            </a:r>
          </a:p>
        </p:txBody>
      </p:sp>
      <p:sp>
        <p:nvSpPr>
          <p:cNvPr id="11" name="Rectangle: Rounded Corners 474">
            <a:extLst>
              <a:ext uri="{FF2B5EF4-FFF2-40B4-BE49-F238E27FC236}">
                <a16:creationId xmlns:a16="http://schemas.microsoft.com/office/drawing/2014/main" id="{3D12F12C-29E6-537E-DED9-839358337B20}"/>
              </a:ext>
            </a:extLst>
          </p:cNvPr>
          <p:cNvSpPr/>
          <p:nvPr/>
        </p:nvSpPr>
        <p:spPr bwMode="auto">
          <a:xfrm>
            <a:off x="3824327" y="643086"/>
            <a:ext cx="1316192" cy="328364"/>
          </a:xfrm>
          <a:prstGeom prst="roundRect">
            <a:avLst>
              <a:gd name="adj" fmla="val 50000"/>
            </a:avLst>
          </a:prstGeom>
          <a:gradFill flip="none" rotWithShape="1">
            <a:gsLst>
              <a:gs pos="0">
                <a:schemeClr val="bg1"/>
              </a:gs>
              <a:gs pos="100000">
                <a:srgbClr val="EBF8FF"/>
              </a:gs>
            </a:gsLst>
            <a:lin ang="2700000" scaled="1"/>
            <a:tileRect/>
          </a:gradFill>
          <a:ln w="12700">
            <a:noFill/>
            <a:headEnd type="none" w="med" len="med"/>
            <a:tailEnd type="none" w="med" len="med"/>
          </a:ln>
          <a:effectLst>
            <a:outerShdw blurRad="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641" tIns="146114" rIns="182641" bIns="146114" numCol="1" spcCol="0" rtlCol="0" fromWordArt="0" anchor="ctr" anchorCtr="0" forceAA="0" compatLnSpc="1">
            <a:prstTxWarp prst="textNoShape">
              <a:avLst/>
            </a:prstTxWarp>
            <a:noAutofit/>
          </a:bodyPr>
          <a:lstStyle/>
          <a:p>
            <a:pPr marL="0" marR="0" lvl="0" indent="0" algn="ctr" defTabSz="9311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panose="02000503060000020004"/>
                <a:ea typeface="+mn-ea"/>
                <a:cs typeface="+mn-cs"/>
              </a:rPr>
              <a:t>Data Objects</a:t>
            </a:r>
          </a:p>
        </p:txBody>
      </p:sp>
      <p:sp>
        <p:nvSpPr>
          <p:cNvPr id="14" name="TextBox 13">
            <a:extLst>
              <a:ext uri="{FF2B5EF4-FFF2-40B4-BE49-F238E27FC236}">
                <a16:creationId xmlns:a16="http://schemas.microsoft.com/office/drawing/2014/main" id="{78A473EC-2412-400C-99E5-FDBD3C0163C1}"/>
              </a:ext>
            </a:extLst>
          </p:cNvPr>
          <p:cNvSpPr txBox="1"/>
          <p:nvPr/>
        </p:nvSpPr>
        <p:spPr>
          <a:xfrm>
            <a:off x="936411" y="660674"/>
            <a:ext cx="1236517" cy="268359"/>
          </a:xfrm>
          <a:prstGeom prst="rect">
            <a:avLst/>
          </a:prstGeom>
          <a:gradFill flip="none" rotWithShape="1">
            <a:gsLst>
              <a:gs pos="0">
                <a:schemeClr val="bg1"/>
              </a:gs>
              <a:gs pos="100000">
                <a:srgbClr val="EBF8FF"/>
              </a:gs>
            </a:gsLst>
            <a:lin ang="2700000" scaled="1"/>
            <a:tileRect/>
          </a:gradFill>
          <a:ln w="12700">
            <a:noFill/>
            <a:headEnd type="none" w="med" len="med"/>
            <a:tailEnd type="none" w="med" len="med"/>
          </a:ln>
          <a:effectLst>
            <a:outerShdw blurRad="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641" tIns="146114" rIns="182641" bIns="146114" numCol="1" spcCol="0" rtlCol="0" fromWordArt="0" anchor="ctr" anchorCtr="0" forceAA="0" compatLnSpc="1">
            <a:prstTxWarp prst="textNoShape">
              <a:avLst/>
            </a:prstTxWarp>
            <a:noAutofit/>
          </a:bodyPr>
          <a:lstStyle>
            <a:defPPr>
              <a:defRPr lang="en-US"/>
            </a:defPPr>
            <a:lvl1pPr marR="0" lvl="0" indent="0" algn="ctr" defTabSz="931167" fontAlgn="base">
              <a:lnSpc>
                <a:spcPct val="100000"/>
              </a:lnSpc>
              <a:spcBef>
                <a:spcPct val="0"/>
              </a:spcBef>
              <a:spcAft>
                <a:spcPct val="0"/>
              </a:spcAft>
              <a:buClrTx/>
              <a:buSzTx/>
              <a:buFontTx/>
              <a:buNone/>
              <a:tabLst/>
              <a:defRPr kumimoji="0" sz="1400" b="1" i="0" u="none" strike="noStrike" cap="none" spc="0" normalizeH="0" baseline="0">
                <a:ln>
                  <a:noFill/>
                </a:ln>
                <a:solidFill>
                  <a:srgbClr val="26B4E9"/>
                </a:solidFill>
                <a:effectLst/>
                <a:uLnTx/>
                <a:uFillTx/>
                <a:latin typeface="Optima"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11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panose="02000503060000020004"/>
                <a:ea typeface="+mn-ea"/>
                <a:cs typeface="+mn-cs"/>
              </a:rPr>
              <a:t>Data Quality</a:t>
            </a:r>
          </a:p>
        </p:txBody>
      </p:sp>
      <p:sp>
        <p:nvSpPr>
          <p:cNvPr id="15" name="TextBox 14">
            <a:extLst>
              <a:ext uri="{FF2B5EF4-FFF2-40B4-BE49-F238E27FC236}">
                <a16:creationId xmlns:a16="http://schemas.microsoft.com/office/drawing/2014/main" id="{F5FE7262-5CFC-9910-05EF-7481BA5A9B99}"/>
              </a:ext>
            </a:extLst>
          </p:cNvPr>
          <p:cNvSpPr txBox="1"/>
          <p:nvPr/>
        </p:nvSpPr>
        <p:spPr>
          <a:xfrm>
            <a:off x="596638" y="1094992"/>
            <a:ext cx="11019249" cy="492443"/>
          </a:xfrm>
          <a:prstGeom prst="rect">
            <a:avLst/>
          </a:prstGeom>
          <a:noFill/>
        </p:spPr>
        <p:txBody>
          <a:bodyPr wrap="square" lIns="0" tIns="0" rIns="0" bIns="0" rtlCol="0">
            <a:spAutoFit/>
          </a:bodyPr>
          <a:lstStyle>
            <a:defPPr>
              <a:defRPr lang="en-US"/>
            </a:defPPr>
            <a:lvl1pPr algn="ctr">
              <a:defRPr sz="1200">
                <a:gradFill>
                  <a:gsLst>
                    <a:gs pos="0">
                      <a:srgbClr val="00144A"/>
                    </a:gs>
                    <a:gs pos="100000">
                      <a:srgbClr val="00144A"/>
                    </a:gs>
                  </a:gsLst>
                  <a:lin ang="5400000" scaled="1"/>
                </a:gradFill>
                <a:latin typeface="72 Brand"/>
                <a:cs typeface="72" panose="020B0503030000000003" pitchFamily="34" charset="0"/>
              </a:defRPr>
            </a:lvl1pPr>
            <a:lvl2pPr marL="457200" defTabSz="914400">
              <a:defRPr sz="1800">
                <a:latin typeface="+mn-lt"/>
              </a:defRPr>
            </a:lvl2pPr>
            <a:lvl3pPr marL="914400" defTabSz="914400">
              <a:defRPr sz="1800">
                <a:latin typeface="+mn-lt"/>
              </a:defRPr>
            </a:lvl3pPr>
            <a:lvl4pPr marL="1371600" defTabSz="914400">
              <a:defRPr sz="1800">
                <a:latin typeface="+mn-lt"/>
              </a:defRPr>
            </a:lvl4pPr>
            <a:lvl5pPr marL="1828800" defTabSz="914400">
              <a:defRPr sz="1800">
                <a:latin typeface="+mn-lt"/>
              </a:defRPr>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479B"/>
                </a:solidFill>
                <a:effectLst/>
                <a:uLnTx/>
                <a:uFillTx/>
                <a:latin typeface="Optima" panose="02000503060000020004"/>
                <a:ea typeface="+mn-ea"/>
                <a:cs typeface="72" panose="020B0503030000000003" pitchFamily="34" charset="0"/>
              </a:rPr>
              <a:t>Data</a:t>
            </a:r>
            <a:r>
              <a:rPr kumimoji="0" lang="en-US" sz="1600" b="0" i="0" u="none" strike="noStrike" kern="1200" cap="none" spc="0" normalizeH="0" baseline="0" noProof="0">
                <a:ln>
                  <a:noFill/>
                </a:ln>
                <a:gradFill>
                  <a:gsLst>
                    <a:gs pos="0">
                      <a:srgbClr val="00144A"/>
                    </a:gs>
                    <a:gs pos="100000">
                      <a:srgbClr val="00144A"/>
                    </a:gs>
                  </a:gsLst>
                  <a:lin ang="5400000" scaled="1"/>
                </a:gradFill>
                <a:effectLst/>
                <a:uLnTx/>
                <a:uFillTx/>
                <a:latin typeface="Optima" panose="02000503060000020004"/>
                <a:ea typeface="+mn-ea"/>
                <a:cs typeface="72" panose="020B0503030000000003" pitchFamily="34" charset="0"/>
              </a:rPr>
              <a:t> </a:t>
            </a:r>
            <a:r>
              <a:rPr kumimoji="0" lang="en-US" sz="1600" b="0" i="0" u="none" strike="noStrike" kern="1200" cap="none" spc="0" normalizeH="0" baseline="0" noProof="0">
                <a:ln>
                  <a:noFill/>
                </a:ln>
                <a:solidFill>
                  <a:srgbClr val="10479B"/>
                </a:solidFill>
                <a:effectLst/>
                <a:uLnTx/>
                <a:uFillTx/>
                <a:latin typeface="Optima" panose="02000503060000020004"/>
                <a:ea typeface="+mn-ea"/>
                <a:cs typeface="72" panose="020B0503030000000003" pitchFamily="34" charset="0"/>
              </a:rPr>
              <a:t>quality assurance, real-time process monitoring, maturity assessment at scale, and dynamic data-driven decision-making to maximize organizational efficiency and performance</a:t>
            </a:r>
          </a:p>
        </p:txBody>
      </p:sp>
      <p:sp>
        <p:nvSpPr>
          <p:cNvPr id="20" name="Rectangle: Rounded Corners 19">
            <a:extLst>
              <a:ext uri="{FF2B5EF4-FFF2-40B4-BE49-F238E27FC236}">
                <a16:creationId xmlns:a16="http://schemas.microsoft.com/office/drawing/2014/main" id="{8D68632C-7CF0-581F-B492-565C8965D551}"/>
              </a:ext>
            </a:extLst>
          </p:cNvPr>
          <p:cNvSpPr/>
          <p:nvPr/>
        </p:nvSpPr>
        <p:spPr bwMode="gray">
          <a:xfrm>
            <a:off x="706167" y="1622118"/>
            <a:ext cx="2513945" cy="1287312"/>
          </a:xfrm>
          <a:prstGeom prst="roundRect">
            <a:avLst/>
          </a:prstGeom>
          <a:solidFill>
            <a:srgbClr val="C9E2FF">
              <a:alpha val="80000"/>
            </a:srgbClr>
          </a:solidFill>
          <a:ln w="25400" algn="ctr">
            <a:noFill/>
            <a:miter lim="800000"/>
            <a:headEnd/>
            <a:tailEnd/>
          </a:ln>
        </p:spPr>
        <p:txBody>
          <a:bodyPr lIns="182832" tIns="146266" rIns="182832" bIns="146266"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0479B"/>
                </a:solidFill>
                <a:effectLst/>
                <a:uLnTx/>
                <a:uFillTx/>
                <a:latin typeface="Optima" panose="02000503060000020004"/>
                <a:ea typeface="+mn-ea"/>
                <a:cs typeface="+mn-cs"/>
              </a:rPr>
              <a:t>Standards, Governance, Risk &amp; Controls for efficient &amp; effective  decision making</a:t>
            </a:r>
          </a:p>
        </p:txBody>
      </p:sp>
      <p:sp>
        <p:nvSpPr>
          <p:cNvPr id="21" name="Rectangle: Rounded Corners 20">
            <a:extLst>
              <a:ext uri="{FF2B5EF4-FFF2-40B4-BE49-F238E27FC236}">
                <a16:creationId xmlns:a16="http://schemas.microsoft.com/office/drawing/2014/main" id="{21F08F13-368A-DDAA-ABDD-CE8A22D16157}"/>
              </a:ext>
            </a:extLst>
          </p:cNvPr>
          <p:cNvSpPr/>
          <p:nvPr/>
        </p:nvSpPr>
        <p:spPr bwMode="gray">
          <a:xfrm>
            <a:off x="3468929" y="1650592"/>
            <a:ext cx="2513945" cy="1260161"/>
          </a:xfrm>
          <a:prstGeom prst="roundRect">
            <a:avLst/>
          </a:prstGeom>
          <a:solidFill>
            <a:srgbClr val="C9E2FF">
              <a:alpha val="80000"/>
            </a:srgbClr>
          </a:solidFill>
          <a:ln w="25400" algn="ctr">
            <a:noFill/>
            <a:miter lim="800000"/>
            <a:headEnd/>
            <a:tailEnd/>
          </a:ln>
        </p:spPr>
        <p:txBody>
          <a:bodyPr lIns="182832" tIns="146266" rIns="182832" bIns="146266"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0479B"/>
                </a:solidFill>
                <a:effectLst/>
                <a:uLnTx/>
                <a:uFillTx/>
                <a:latin typeface="Optima" panose="02000503060000020004"/>
                <a:ea typeface="+mn-ea"/>
                <a:cs typeface="+mn-cs"/>
              </a:rPr>
              <a:t>Asset, Products &amp; Services Masters for ALM &amp; SCM Business Processes</a:t>
            </a:r>
          </a:p>
        </p:txBody>
      </p:sp>
      <p:sp>
        <p:nvSpPr>
          <p:cNvPr id="22" name="Rectangle: Rounded Corners 21">
            <a:extLst>
              <a:ext uri="{FF2B5EF4-FFF2-40B4-BE49-F238E27FC236}">
                <a16:creationId xmlns:a16="http://schemas.microsoft.com/office/drawing/2014/main" id="{AE0E1CB1-3109-FE8A-9F1E-822DEE8CD23F}"/>
              </a:ext>
            </a:extLst>
          </p:cNvPr>
          <p:cNvSpPr/>
          <p:nvPr/>
        </p:nvSpPr>
        <p:spPr bwMode="gray">
          <a:xfrm>
            <a:off x="6231689" y="1650592"/>
            <a:ext cx="2523759" cy="1260161"/>
          </a:xfrm>
          <a:prstGeom prst="roundRect">
            <a:avLst/>
          </a:prstGeom>
          <a:solidFill>
            <a:srgbClr val="C9E2FF">
              <a:alpha val="80000"/>
            </a:srgbClr>
          </a:solidFill>
          <a:ln w="25400" algn="ctr">
            <a:noFill/>
            <a:miter lim="800000"/>
            <a:headEnd/>
            <a:tailEnd/>
          </a:ln>
        </p:spPr>
        <p:txBody>
          <a:bodyPr lIns="182832" tIns="146266" rIns="182832" bIns="146266"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0479B"/>
                </a:solidFill>
                <a:effectLst/>
                <a:uLnTx/>
                <a:uFillTx/>
                <a:latin typeface="Optima" panose="02000503060000020004"/>
                <a:ea typeface="+mn-ea"/>
                <a:cs typeface="+mn-cs"/>
              </a:rPr>
              <a:t>Data &amp; Process Maturity Scoring Mechanism build on NLP Models</a:t>
            </a:r>
          </a:p>
        </p:txBody>
      </p:sp>
      <p:sp>
        <p:nvSpPr>
          <p:cNvPr id="23" name="Rectangle: Rounded Corners 22">
            <a:extLst>
              <a:ext uri="{FF2B5EF4-FFF2-40B4-BE49-F238E27FC236}">
                <a16:creationId xmlns:a16="http://schemas.microsoft.com/office/drawing/2014/main" id="{7AEAF325-50F2-CA9F-EBA9-8A9E587D0AD3}"/>
              </a:ext>
            </a:extLst>
          </p:cNvPr>
          <p:cNvSpPr/>
          <p:nvPr/>
        </p:nvSpPr>
        <p:spPr bwMode="gray">
          <a:xfrm>
            <a:off x="8994450" y="1615090"/>
            <a:ext cx="2513945" cy="1287312"/>
          </a:xfrm>
          <a:prstGeom prst="roundRect">
            <a:avLst/>
          </a:prstGeom>
          <a:solidFill>
            <a:srgbClr val="C9E2FF">
              <a:alpha val="80000"/>
            </a:srgbClr>
          </a:solidFill>
          <a:ln w="25400" algn="ctr">
            <a:noFill/>
            <a:miter lim="800000"/>
            <a:headEnd/>
            <a:tailEnd/>
          </a:ln>
        </p:spPr>
        <p:txBody>
          <a:bodyPr lIns="182832" tIns="146266" rIns="182832" bIns="146266"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0479B"/>
                </a:solidFill>
                <a:effectLst/>
                <a:uLnTx/>
                <a:uFillTx/>
                <a:latin typeface="Optima" panose="02000503060000020004"/>
                <a:ea typeface="+mn-ea"/>
                <a:cs typeface="+mn-cs"/>
              </a:rPr>
              <a:t>Data &amp; Process Maturity Score Cards, Recommendations &amp; Business Case</a:t>
            </a:r>
          </a:p>
        </p:txBody>
      </p:sp>
      <p:sp>
        <p:nvSpPr>
          <p:cNvPr id="27" name="Rectangle: Rounded Corners 94">
            <a:extLst>
              <a:ext uri="{FF2B5EF4-FFF2-40B4-BE49-F238E27FC236}">
                <a16:creationId xmlns:a16="http://schemas.microsoft.com/office/drawing/2014/main" id="{9FA2E12B-84FC-4BFD-7512-01ABB5499CBF}"/>
              </a:ext>
            </a:extLst>
          </p:cNvPr>
          <p:cNvSpPr/>
          <p:nvPr/>
        </p:nvSpPr>
        <p:spPr bwMode="gray">
          <a:xfrm>
            <a:off x="596638" y="3220644"/>
            <a:ext cx="10941974" cy="3078361"/>
          </a:xfrm>
          <a:prstGeom prst="roundRect">
            <a:avLst>
              <a:gd name="adj" fmla="val 4792"/>
            </a:avLst>
          </a:prstGeom>
          <a:noFill/>
          <a:ln w="12700">
            <a:solidFill>
              <a:srgbClr val="5D36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7" tIns="146190" rIns="182737" bIns="146190" numCol="1" spcCol="0" rtlCol="0" fromWordArt="0" anchor="t" anchorCtr="0" forceAA="0" compatLnSpc="1">
            <a:prstTxWarp prst="textNoShape">
              <a:avLst/>
            </a:prstTxWarp>
            <a:noAutofit/>
          </a:bodyPr>
          <a:lstStyle/>
          <a:p>
            <a:pPr marL="0" marR="0" lvl="0" indent="0" algn="l" defTabSz="931726" rtl="0" eaLnBrk="1" fontAlgn="base" latinLnBrk="0" hangingPunct="1">
              <a:lnSpc>
                <a:spcPct val="100000"/>
              </a:lnSpc>
              <a:spcBef>
                <a:spcPct val="0"/>
              </a:spcBef>
              <a:spcAft>
                <a:spcPct val="0"/>
              </a:spcAft>
              <a:buClrTx/>
              <a:buSzTx/>
              <a:buFontTx/>
              <a:buNone/>
              <a:tabLst/>
              <a:defRPr/>
            </a:pPr>
            <a:endParaRPr kumimoji="0" lang="en-US" sz="1998" b="0" i="0" u="none" strike="noStrike" kern="1200" cap="none" spc="0" normalizeH="0" baseline="0" noProof="0">
              <a:ln>
                <a:noFill/>
              </a:ln>
              <a:gradFill>
                <a:gsLst>
                  <a:gs pos="0">
                    <a:srgbClr val="FFFFFF"/>
                  </a:gs>
                  <a:gs pos="100000">
                    <a:srgbClr val="FFFFFF"/>
                  </a:gs>
                </a:gsLst>
                <a:lin ang="5400000" scaled="1"/>
              </a:gradFill>
              <a:effectLst/>
              <a:uLnTx/>
              <a:uFillTx/>
              <a:latin typeface="Optima" panose="02000503060000020004"/>
              <a:ea typeface="+mn-ea"/>
              <a:cs typeface="72" panose="020B0503030000000003" pitchFamily="34" charset="0"/>
            </a:endParaRPr>
          </a:p>
        </p:txBody>
      </p:sp>
      <p:sp>
        <p:nvSpPr>
          <p:cNvPr id="31" name="TextBox 166">
            <a:extLst>
              <a:ext uri="{FF2B5EF4-FFF2-40B4-BE49-F238E27FC236}">
                <a16:creationId xmlns:a16="http://schemas.microsoft.com/office/drawing/2014/main" id="{36901959-6E6A-53B7-BFD6-B1128B67180F}"/>
              </a:ext>
            </a:extLst>
          </p:cNvPr>
          <p:cNvSpPr txBox="1"/>
          <p:nvPr/>
        </p:nvSpPr>
        <p:spPr>
          <a:xfrm>
            <a:off x="973193" y="3295252"/>
            <a:ext cx="2334964" cy="246221"/>
          </a:xfrm>
          <a:prstGeom prst="rect">
            <a:avLst/>
          </a:prstGeom>
          <a:solidFill>
            <a:schemeClr val="bg1"/>
          </a:solidFill>
        </p:spPr>
        <p:txBody>
          <a:bodyPr wrap="none" lIns="63991" tIns="0" rIns="63991" bIns="0" rtlCol="0">
            <a:spAutoFit/>
          </a:bodyPr>
          <a:lstStyle>
            <a:defPPr>
              <a:defRPr lang="de-DE"/>
            </a:defPPr>
            <a:lvl1pPr algn="ctr">
              <a:defRPr sz="1400">
                <a:gradFill>
                  <a:gsLst>
                    <a:gs pos="0">
                      <a:srgbClr val="00144A"/>
                    </a:gs>
                    <a:gs pos="100000">
                      <a:srgbClr val="00144A"/>
                    </a:gs>
                  </a:gsLst>
                  <a:lin ang="5400000" scaled="1"/>
                </a:gradFill>
                <a:latin typeface="72 Brand Medium" panose="020B0604030603020204" pitchFamily="34" charset="0"/>
                <a:cs typeface="72" panose="020B0503030000000003"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6B4E9"/>
                </a:solidFill>
                <a:effectLst/>
                <a:uLnTx/>
                <a:uFillTx/>
                <a:latin typeface="Optima" panose="02000503060000020004"/>
                <a:ea typeface="+mn-ea"/>
                <a:cs typeface="72" panose="020B0503030000000003" pitchFamily="34" charset="0"/>
              </a:rPr>
              <a:t>Data &amp; Process Maturity</a:t>
            </a:r>
          </a:p>
        </p:txBody>
      </p:sp>
      <p:sp>
        <p:nvSpPr>
          <p:cNvPr id="39" name="Title 1">
            <a:extLst>
              <a:ext uri="{FF2B5EF4-FFF2-40B4-BE49-F238E27FC236}">
                <a16:creationId xmlns:a16="http://schemas.microsoft.com/office/drawing/2014/main" id="{3993ECEE-65D0-7967-DE2C-306930D55470}"/>
              </a:ext>
            </a:extLst>
          </p:cNvPr>
          <p:cNvSpPr>
            <a:spLocks noGrp="1"/>
          </p:cNvSpPr>
          <p:nvPr>
            <p:ph type="title"/>
          </p:nvPr>
        </p:nvSpPr>
        <p:spPr>
          <a:xfrm>
            <a:off x="320614" y="102949"/>
            <a:ext cx="11766437"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marL="76200" algn="just"/>
            <a:r>
              <a:rPr lang="en-US" sz="2400" b="1">
                <a:solidFill>
                  <a:srgbClr val="10479B"/>
                </a:solidFill>
                <a:latin typeface="Optima" panose="02000503060000020004"/>
                <a:cs typeface="Arial" panose="020B0604020202020204" pitchFamily="34" charset="0"/>
              </a:rPr>
              <a:t>Data &amp; Process Maturity Models powered by AI</a:t>
            </a:r>
          </a:p>
        </p:txBody>
      </p:sp>
      <p:sp>
        <p:nvSpPr>
          <p:cNvPr id="42" name="TextBox 41">
            <a:extLst>
              <a:ext uri="{FF2B5EF4-FFF2-40B4-BE49-F238E27FC236}">
                <a16:creationId xmlns:a16="http://schemas.microsoft.com/office/drawing/2014/main" id="{EEA80562-02C6-EA7D-1040-DF49D4235E8A}"/>
              </a:ext>
            </a:extLst>
          </p:cNvPr>
          <p:cNvSpPr txBox="1"/>
          <p:nvPr/>
        </p:nvSpPr>
        <p:spPr>
          <a:xfrm>
            <a:off x="3483057" y="3243965"/>
            <a:ext cx="220640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mn-cs"/>
              </a:rPr>
              <a:t>Data Maturity = f(data  strategy, quality, technology &amp; tools, culture etc.)</a:t>
            </a:r>
          </a:p>
        </p:txBody>
      </p:sp>
      <p:sp>
        <p:nvSpPr>
          <p:cNvPr id="44" name="TextBox 43">
            <a:extLst>
              <a:ext uri="{FF2B5EF4-FFF2-40B4-BE49-F238E27FC236}">
                <a16:creationId xmlns:a16="http://schemas.microsoft.com/office/drawing/2014/main" id="{17DEAF0E-E16E-3D01-550D-3D4CE4D194F5}"/>
              </a:ext>
            </a:extLst>
          </p:cNvPr>
          <p:cNvSpPr txBox="1"/>
          <p:nvPr/>
        </p:nvSpPr>
        <p:spPr>
          <a:xfrm>
            <a:off x="3468929" y="4189374"/>
            <a:ext cx="2206404" cy="1600438"/>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21CBF9"/>
                </a:solidFill>
                <a:effectLst/>
                <a:uLnTx/>
                <a:uFillTx/>
                <a:latin typeface="Optima" panose="02000503060000020004"/>
                <a:ea typeface="+mn-ea"/>
                <a:cs typeface="+mn-cs"/>
              </a:rPr>
              <a:t>Supply Chain (P2I) Maturity = f (cost of procurement &amp; operations; compliance &amp; regulatory, supplier performance management; etc.) </a:t>
            </a:r>
          </a:p>
        </p:txBody>
      </p:sp>
      <p:sp>
        <p:nvSpPr>
          <p:cNvPr id="46" name="TextBox 45">
            <a:extLst>
              <a:ext uri="{FF2B5EF4-FFF2-40B4-BE49-F238E27FC236}">
                <a16:creationId xmlns:a16="http://schemas.microsoft.com/office/drawing/2014/main" id="{2357169F-4AAF-16EB-36E1-906FAB9A7C88}"/>
              </a:ext>
            </a:extLst>
          </p:cNvPr>
          <p:cNvSpPr txBox="1"/>
          <p:nvPr/>
        </p:nvSpPr>
        <p:spPr>
          <a:xfrm>
            <a:off x="3443462" y="5574369"/>
            <a:ext cx="265253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a:ea typeface="+mn-ea"/>
                <a:cs typeface="+mn-cs"/>
              </a:rPr>
              <a:t>Weights &amp; factoring of parameters are industry &amp; organization specifics</a:t>
            </a:r>
            <a:endParaRPr kumimoji="0" lang="en-IN" sz="1400" b="1" i="0" u="none" strike="noStrike" kern="1200" cap="none" spc="0" normalizeH="0" baseline="0" noProof="0">
              <a:ln>
                <a:noFill/>
              </a:ln>
              <a:solidFill>
                <a:srgbClr val="10479B"/>
              </a:solidFill>
              <a:effectLst/>
              <a:uLnTx/>
              <a:uFillTx/>
              <a:latin typeface="Optima"/>
              <a:ea typeface="+mn-ea"/>
              <a:cs typeface="+mn-cs"/>
            </a:endParaRPr>
          </a:p>
        </p:txBody>
      </p:sp>
      <p:pic>
        <p:nvPicPr>
          <p:cNvPr id="47" name="Picture 46" descr="iDxP-ICon-05">
            <a:extLst>
              <a:ext uri="{FF2B5EF4-FFF2-40B4-BE49-F238E27FC236}">
                <a16:creationId xmlns:a16="http://schemas.microsoft.com/office/drawing/2014/main" id="{A575B0EF-6EE0-A301-E53A-9A5FB06EC05B}"/>
              </a:ext>
            </a:extLst>
          </p:cNvPr>
          <p:cNvPicPr>
            <a:picLocks noChangeAspect="1"/>
          </p:cNvPicPr>
          <p:nvPr/>
        </p:nvPicPr>
        <p:blipFill rotWithShape="1">
          <a:blip r:embed="rId2"/>
          <a:srcRect r="17137" b="10360"/>
          <a:stretch/>
        </p:blipFill>
        <p:spPr>
          <a:xfrm>
            <a:off x="7676851" y="5625713"/>
            <a:ext cx="728285" cy="630644"/>
          </a:xfrm>
          <a:prstGeom prst="rect">
            <a:avLst/>
          </a:prstGeom>
        </p:spPr>
      </p:pic>
      <p:pic>
        <p:nvPicPr>
          <p:cNvPr id="48" name="Picture 47" descr="iDxP-ICon-04">
            <a:extLst>
              <a:ext uri="{FF2B5EF4-FFF2-40B4-BE49-F238E27FC236}">
                <a16:creationId xmlns:a16="http://schemas.microsoft.com/office/drawing/2014/main" id="{2CEBF28D-74FF-D5DC-1047-92F6D92280FE}"/>
              </a:ext>
            </a:extLst>
          </p:cNvPr>
          <p:cNvPicPr>
            <a:picLocks noChangeAspect="1"/>
          </p:cNvPicPr>
          <p:nvPr/>
        </p:nvPicPr>
        <p:blipFill>
          <a:blip r:embed="rId3"/>
          <a:stretch>
            <a:fillRect/>
          </a:stretch>
        </p:blipFill>
        <p:spPr>
          <a:xfrm>
            <a:off x="8849817" y="5626910"/>
            <a:ext cx="728285" cy="630645"/>
          </a:xfrm>
          <a:prstGeom prst="rect">
            <a:avLst/>
          </a:prstGeom>
        </p:spPr>
      </p:pic>
      <p:graphicFrame>
        <p:nvGraphicFramePr>
          <p:cNvPr id="88" name="Diagram 87">
            <a:extLst>
              <a:ext uri="{FF2B5EF4-FFF2-40B4-BE49-F238E27FC236}">
                <a16:creationId xmlns:a16="http://schemas.microsoft.com/office/drawing/2014/main" id="{6F93E084-184C-8D3F-E18D-9D0221B6F308}"/>
              </a:ext>
            </a:extLst>
          </p:cNvPr>
          <p:cNvGraphicFramePr/>
          <p:nvPr/>
        </p:nvGraphicFramePr>
        <p:xfrm>
          <a:off x="605843" y="3585304"/>
          <a:ext cx="2977557" cy="25551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1" name="Graphic 90">
            <a:extLst>
              <a:ext uri="{FF2B5EF4-FFF2-40B4-BE49-F238E27FC236}">
                <a16:creationId xmlns:a16="http://schemas.microsoft.com/office/drawing/2014/main" id="{145E88D5-82B3-D104-1415-8DF4267B30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9895" y="0"/>
            <a:ext cx="768439" cy="380489"/>
          </a:xfrm>
          <a:prstGeom prst="rect">
            <a:avLst/>
          </a:prstGeom>
        </p:spPr>
      </p:pic>
      <p:sp>
        <p:nvSpPr>
          <p:cNvPr id="2" name="Footer Placeholder 4">
            <a:extLst>
              <a:ext uri="{FF2B5EF4-FFF2-40B4-BE49-F238E27FC236}">
                <a16:creationId xmlns:a16="http://schemas.microsoft.com/office/drawing/2014/main" id="{78BAC14F-EB9B-B603-2F92-F6E5796AD21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Restricted Use</a:t>
            </a:r>
          </a:p>
        </p:txBody>
      </p:sp>
      <p:graphicFrame>
        <p:nvGraphicFramePr>
          <p:cNvPr id="12" name="Table 11">
            <a:extLst>
              <a:ext uri="{FF2B5EF4-FFF2-40B4-BE49-F238E27FC236}">
                <a16:creationId xmlns:a16="http://schemas.microsoft.com/office/drawing/2014/main" id="{DB787439-7F2D-9067-5F29-2157AF8D55A8}"/>
              </a:ext>
            </a:extLst>
          </p:cNvPr>
          <p:cNvGraphicFramePr>
            <a:graphicFrameLocks noGrp="1"/>
          </p:cNvGraphicFramePr>
          <p:nvPr/>
        </p:nvGraphicFramePr>
        <p:xfrm>
          <a:off x="5675332" y="3353631"/>
          <a:ext cx="5702201" cy="2229434"/>
        </p:xfrm>
        <a:graphic>
          <a:graphicData uri="http://schemas.openxmlformats.org/drawingml/2006/table">
            <a:tbl>
              <a:tblPr firstRow="1" bandRow="1">
                <a:tableStyleId>{5C22544A-7EE6-4342-B048-85BDC9FD1C3A}</a:tableStyleId>
              </a:tblPr>
              <a:tblGrid>
                <a:gridCol w="911196">
                  <a:extLst>
                    <a:ext uri="{9D8B030D-6E8A-4147-A177-3AD203B41FA5}">
                      <a16:colId xmlns:a16="http://schemas.microsoft.com/office/drawing/2014/main" val="1861951394"/>
                    </a:ext>
                  </a:extLst>
                </a:gridCol>
                <a:gridCol w="638731">
                  <a:extLst>
                    <a:ext uri="{9D8B030D-6E8A-4147-A177-3AD203B41FA5}">
                      <a16:colId xmlns:a16="http://schemas.microsoft.com/office/drawing/2014/main" val="3601826071"/>
                    </a:ext>
                  </a:extLst>
                </a:gridCol>
                <a:gridCol w="985935">
                  <a:extLst>
                    <a:ext uri="{9D8B030D-6E8A-4147-A177-3AD203B41FA5}">
                      <a16:colId xmlns:a16="http://schemas.microsoft.com/office/drawing/2014/main" val="3277450208"/>
                    </a:ext>
                  </a:extLst>
                </a:gridCol>
                <a:gridCol w="813575">
                  <a:extLst>
                    <a:ext uri="{9D8B030D-6E8A-4147-A177-3AD203B41FA5}">
                      <a16:colId xmlns:a16="http://schemas.microsoft.com/office/drawing/2014/main" val="1531440280"/>
                    </a:ext>
                  </a:extLst>
                </a:gridCol>
                <a:gridCol w="857549">
                  <a:extLst>
                    <a:ext uri="{9D8B030D-6E8A-4147-A177-3AD203B41FA5}">
                      <a16:colId xmlns:a16="http://schemas.microsoft.com/office/drawing/2014/main" val="2767259232"/>
                    </a:ext>
                  </a:extLst>
                </a:gridCol>
                <a:gridCol w="681642">
                  <a:extLst>
                    <a:ext uri="{9D8B030D-6E8A-4147-A177-3AD203B41FA5}">
                      <a16:colId xmlns:a16="http://schemas.microsoft.com/office/drawing/2014/main" val="854541624"/>
                    </a:ext>
                  </a:extLst>
                </a:gridCol>
                <a:gridCol w="813573">
                  <a:extLst>
                    <a:ext uri="{9D8B030D-6E8A-4147-A177-3AD203B41FA5}">
                      <a16:colId xmlns:a16="http://schemas.microsoft.com/office/drawing/2014/main" val="497492420"/>
                    </a:ext>
                  </a:extLst>
                </a:gridCol>
              </a:tblGrid>
              <a:tr h="481354">
                <a:tc>
                  <a:txBody>
                    <a:bodyPr/>
                    <a:lstStyle/>
                    <a:p>
                      <a:pPr algn="ctr" rtl="0" fontAlgn="ctr"/>
                      <a:r>
                        <a:rPr lang="en-IN" sz="1200" b="1" i="0" u="none" strike="noStrike">
                          <a:solidFill>
                            <a:srgbClr val="FFFFFF"/>
                          </a:solidFill>
                          <a:effectLst/>
                          <a:latin typeface="Optima" panose="02000503060000020004"/>
                        </a:rPr>
                        <a:t>Equipment  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IN" sz="1200" b="1" i="0" u="none" strike="noStrike">
                          <a:solidFill>
                            <a:srgbClr val="FFFFFF"/>
                          </a:solidFill>
                          <a:effectLst/>
                          <a:latin typeface="Optima" panose="02000503060000020004"/>
                        </a:rPr>
                        <a:t>Counts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IN" sz="1200" b="1" i="0" u="none" strike="noStrike">
                          <a:solidFill>
                            <a:srgbClr val="FFFFFF"/>
                          </a:solidFill>
                          <a:effectLst/>
                          <a:latin typeface="Optima" panose="02000503060000020004"/>
                        </a:rPr>
                        <a:t>Completeness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IN" sz="1200" b="1" i="0" u="none" strike="noStrike">
                          <a:solidFill>
                            <a:srgbClr val="FFFFFF"/>
                          </a:solidFill>
                          <a:effectLst/>
                          <a:latin typeface="Optima" panose="02000503060000020004"/>
                        </a:rPr>
                        <a:t>Consistency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IN" sz="1200" b="1" i="0" u="none" strike="noStrike">
                          <a:solidFill>
                            <a:srgbClr val="FFFFFF"/>
                          </a:solidFill>
                          <a:effectLst/>
                          <a:latin typeface="Optima" panose="02000503060000020004"/>
                        </a:rPr>
                        <a:t>Uniqueness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IN" sz="1200" b="1" i="0" u="none" strike="noStrike">
                          <a:solidFill>
                            <a:srgbClr val="FFFFFF"/>
                          </a:solidFill>
                          <a:effectLst/>
                          <a:latin typeface="Optima" panose="02000503060000020004"/>
                        </a:rPr>
                        <a:t>Accuracy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n-IN" sz="1200" b="1" i="0" u="none" strike="noStrike">
                          <a:solidFill>
                            <a:srgbClr val="FFFFFF"/>
                          </a:solidFill>
                          <a:effectLst/>
                          <a:latin typeface="Optima" panose="02000503060000020004"/>
                        </a:rPr>
                        <a:t>Validity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998649257"/>
                  </a:ext>
                </a:extLst>
              </a:tr>
              <a:tr h="288812">
                <a:tc>
                  <a:txBody>
                    <a:bodyPr/>
                    <a:lstStyle/>
                    <a:p>
                      <a:pPr algn="ctr" rtl="0" fontAlgn="b"/>
                      <a:r>
                        <a:rPr lang="en-IN" sz="1200" b="1" i="0" u="none" strike="noStrike">
                          <a:solidFill>
                            <a:srgbClr val="10479B"/>
                          </a:solidFill>
                          <a:effectLst/>
                          <a:latin typeface="Optima" panose="02000503060000020004"/>
                        </a:rPr>
                        <a:t>MECH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3352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200" b="1" i="0" u="none" strike="noStrike">
                          <a:solidFill>
                            <a:srgbClr val="10479B"/>
                          </a:solidFill>
                          <a:effectLst/>
                          <a:latin typeface="Optima" panose="02000503060000020004"/>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
                      <a:r>
                        <a:rPr lang="en-IN" sz="1200" b="1" i="0" u="none" strike="noStrike">
                          <a:solidFill>
                            <a:srgbClr val="10479B"/>
                          </a:solidFill>
                          <a:effectLst/>
                          <a:latin typeface="Optima" panose="02000503060000020004"/>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
                      <a:r>
                        <a:rPr lang="en-IN" sz="1200" b="1" i="0" u="none" strike="noStrike">
                          <a:solidFill>
                            <a:srgbClr val="10479B"/>
                          </a:solidFill>
                          <a:effectLst/>
                          <a:latin typeface="Optima" panose="02000503060000020004"/>
                        </a:rPr>
                        <a:t>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200" b="1" i="0" u="none" strike="noStrike">
                          <a:solidFill>
                            <a:srgbClr val="10479B"/>
                          </a:solidFill>
                          <a:effectLst/>
                          <a:latin typeface="Optima" panose="02000503060000020004"/>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3069271"/>
                  </a:ext>
                </a:extLst>
              </a:tr>
              <a:tr h="304020">
                <a:tc>
                  <a:txBody>
                    <a:bodyPr/>
                    <a:lstStyle/>
                    <a:p>
                      <a:pPr algn="ctr" rtl="0" fontAlgn="b"/>
                      <a:r>
                        <a:rPr lang="en-IN" sz="1200" b="1" i="0" u="none" strike="noStrike">
                          <a:solidFill>
                            <a:srgbClr val="10479B"/>
                          </a:solidFill>
                          <a:effectLst/>
                          <a:latin typeface="Optima" panose="02000503060000020004"/>
                        </a:rPr>
                        <a:t>ELEC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3012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200" b="1" i="0" u="none" strike="noStrike">
                          <a:solidFill>
                            <a:srgbClr val="10479B"/>
                          </a:solidFill>
                          <a:effectLst/>
                          <a:latin typeface="Optima" panose="02000503060000020004"/>
                        </a:rPr>
                        <a:t>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
                      <a:r>
                        <a:rPr lang="en-IN" sz="1200" b="1" i="0" u="none" strike="noStrike">
                          <a:solidFill>
                            <a:srgbClr val="10479B"/>
                          </a:solidFill>
                          <a:effectLst/>
                          <a:latin typeface="Optima" panose="02000503060000020004"/>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
                      <a:r>
                        <a:rPr lang="en-IN" sz="1200" b="1" i="0" u="none" strike="noStrike">
                          <a:solidFill>
                            <a:srgbClr val="10479B"/>
                          </a:solidFill>
                          <a:effectLst/>
                          <a:latin typeface="Optima" panose="02000503060000020004"/>
                        </a:rPr>
                        <a:t>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200" b="1" i="0" u="none" strike="noStrike">
                          <a:solidFill>
                            <a:srgbClr val="10479B"/>
                          </a:solidFill>
                          <a:effectLst/>
                          <a:latin typeface="Optima" panose="02000503060000020004"/>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39660669"/>
                  </a:ext>
                </a:extLst>
              </a:tr>
              <a:tr h="288812">
                <a:tc>
                  <a:txBody>
                    <a:bodyPr/>
                    <a:lstStyle/>
                    <a:p>
                      <a:pPr algn="ctr" rtl="0" fontAlgn="b"/>
                      <a:r>
                        <a:rPr lang="en-IN" sz="1200" b="1" i="0" u="none" strike="noStrike">
                          <a:solidFill>
                            <a:srgbClr val="10479B"/>
                          </a:solidFill>
                          <a:effectLst/>
                          <a:latin typeface="Optima" panose="02000503060000020004"/>
                        </a:rPr>
                        <a:t>INST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2843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rtl="0" fontAlgn="ctr"/>
                      <a:r>
                        <a:rPr lang="en-IN" sz="1200" b="1" i="0" u="none" strike="noStrike">
                          <a:solidFill>
                            <a:schemeClr val="bg1"/>
                          </a:solidFill>
                          <a:effectLst/>
                          <a:latin typeface="Optima" panose="02000503060000020004"/>
                        </a:rPr>
                        <a:t>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b"/>
                      <a:r>
                        <a:rPr lang="en-IN" sz="1200" b="1" i="0" u="none" strike="noStrike">
                          <a:solidFill>
                            <a:schemeClr val="bg1"/>
                          </a:solidFill>
                          <a:effectLst/>
                          <a:latin typeface="Optima" panose="02000503060000020004"/>
                        </a:rPr>
                        <a:t>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b"/>
                      <a:r>
                        <a:rPr lang="en-IN" sz="1200" b="1" i="0" u="none" strike="noStrike">
                          <a:solidFill>
                            <a:schemeClr val="bg1"/>
                          </a:solidFill>
                          <a:effectLst/>
                          <a:latin typeface="Optima" panose="02000503060000020004"/>
                        </a:rPr>
                        <a:t>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ctr"/>
                      <a:r>
                        <a:rPr lang="en-IN" sz="1200" b="1" i="0" u="none" strike="noStrike">
                          <a:solidFill>
                            <a:srgbClr val="10479B"/>
                          </a:solidFill>
                          <a:effectLst/>
                          <a:latin typeface="Optima" panose="02000503060000020004"/>
                        </a:rPr>
                        <a:t>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711902480"/>
                  </a:ext>
                </a:extLst>
              </a:tr>
              <a:tr h="288812">
                <a:tc>
                  <a:txBody>
                    <a:bodyPr/>
                    <a:lstStyle/>
                    <a:p>
                      <a:pPr algn="ctr" rtl="0" fontAlgn="b"/>
                      <a:r>
                        <a:rPr lang="en-IN" sz="1200" b="1" i="0" u="none" strike="noStrike">
                          <a:solidFill>
                            <a:srgbClr val="10479B"/>
                          </a:solidFill>
                          <a:effectLst/>
                          <a:latin typeface="Optima" panose="02000503060000020004"/>
                        </a:rPr>
                        <a:t>FIRE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1583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ctr"/>
                      <a:r>
                        <a:rPr lang="en-IN" sz="1200" b="1" i="0" u="none" strike="noStrike">
                          <a:solidFill>
                            <a:schemeClr val="bg1"/>
                          </a:solidFill>
                          <a:effectLst/>
                          <a:latin typeface="Optima" panose="02000503060000020004"/>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b"/>
                      <a:r>
                        <a:rPr lang="en-IN" sz="1200" b="1" i="0" u="none" strike="noStrike">
                          <a:solidFill>
                            <a:srgbClr val="10479B"/>
                          </a:solidFill>
                          <a:effectLst/>
                          <a:latin typeface="Optima" panose="02000503060000020004"/>
                        </a:rPr>
                        <a:t>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
                      <a:r>
                        <a:rPr lang="en-IN" sz="1200" b="1" i="0" u="none" strike="noStrike">
                          <a:solidFill>
                            <a:schemeClr val="bg1"/>
                          </a:solidFill>
                          <a:effectLst/>
                          <a:latin typeface="Optima" panose="02000503060000020004"/>
                        </a:rPr>
                        <a:t>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ctr"/>
                      <a:r>
                        <a:rPr lang="en-IN" sz="1200" b="1" i="0" u="none" strike="noStrike">
                          <a:solidFill>
                            <a:srgbClr val="10479B"/>
                          </a:solidFill>
                          <a:effectLst/>
                          <a:latin typeface="Optima" panose="02000503060000020004"/>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868875803"/>
                  </a:ext>
                </a:extLst>
              </a:tr>
              <a:tr h="288812">
                <a:tc>
                  <a:txBody>
                    <a:bodyPr/>
                    <a:lstStyle/>
                    <a:p>
                      <a:pPr algn="ctr" rtl="0" fontAlgn="b"/>
                      <a:r>
                        <a:rPr lang="en-IN" sz="1200" b="1" i="0" u="none" strike="noStrike">
                          <a:solidFill>
                            <a:srgbClr val="10479B"/>
                          </a:solidFill>
                          <a:effectLst/>
                          <a:latin typeface="Optima" panose="02000503060000020004"/>
                        </a:rPr>
                        <a:t>ANAL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chemeClr val="bg1"/>
                          </a:solidFill>
                          <a:effectLst/>
                          <a:latin typeface="Optima" panose="02000503060000020004"/>
                        </a:rPr>
                        <a:t>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rtl="0" fontAlgn="ctr"/>
                      <a:r>
                        <a:rPr lang="en-IN" sz="1200" b="1" i="0" u="none" strike="noStrike">
                          <a:solidFill>
                            <a:schemeClr val="bg1"/>
                          </a:solidFill>
                          <a:effectLst/>
                          <a:latin typeface="Optima" panose="02000503060000020004"/>
                        </a:rPr>
                        <a:t>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b"/>
                      <a:r>
                        <a:rPr lang="en-IN" sz="1200" b="1" i="0" u="none" strike="noStrike">
                          <a:solidFill>
                            <a:srgbClr val="10479B"/>
                          </a:solidFill>
                          <a:effectLst/>
                          <a:latin typeface="Optima" panose="020005030600000200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
                      <a:r>
                        <a:rPr lang="en-IN" sz="1200" b="1" i="0" u="none" strike="noStrike">
                          <a:solidFill>
                            <a:schemeClr val="bg1"/>
                          </a:solidFill>
                          <a:effectLst/>
                          <a:latin typeface="Optima" panose="02000503060000020004"/>
                        </a:rPr>
                        <a:t>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rtl="0" fontAlgn="ctr"/>
                      <a:r>
                        <a:rPr lang="en-IN" sz="1200" b="1" i="0" u="none" strike="noStrike">
                          <a:solidFill>
                            <a:srgbClr val="10479B"/>
                          </a:solidFill>
                          <a:effectLst/>
                          <a:latin typeface="Optima" panose="02000503060000020004"/>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12876602"/>
                  </a:ext>
                </a:extLst>
              </a:tr>
              <a:tr h="288812">
                <a:tc>
                  <a:txBody>
                    <a:bodyPr/>
                    <a:lstStyle/>
                    <a:p>
                      <a:pPr algn="ctr" rtl="0" fontAlgn="b"/>
                      <a:r>
                        <a:rPr lang="en-IN" sz="1200" b="1" i="0" u="none" strike="noStrike">
                          <a:solidFill>
                            <a:srgbClr val="10479B"/>
                          </a:solidFill>
                          <a:effectLst/>
                          <a:latin typeface="Optima" panose="02000503060000020004"/>
                        </a:rPr>
                        <a:t>CIVL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rgbClr val="10479B"/>
                          </a:solidFill>
                          <a:effectLst/>
                          <a:latin typeface="Optima" panose="02000503060000020004"/>
                        </a:rPr>
                        <a:t>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200" b="1" i="0" u="none" strike="noStrike">
                          <a:solidFill>
                            <a:schemeClr val="bg1"/>
                          </a:solidFill>
                          <a:effectLst/>
                          <a:latin typeface="Optima" panose="02000503060000020004"/>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b="1" i="0" u="none" strike="noStrike">
                          <a:solidFill>
                            <a:schemeClr val="bg1"/>
                          </a:solidFill>
                          <a:effectLst/>
                          <a:latin typeface="Optima" panose="02000503060000020004"/>
                        </a:rPr>
                        <a:t>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1618"/>
                    </a:solidFill>
                  </a:tcPr>
                </a:tc>
                <a:tc>
                  <a:txBody>
                    <a:bodyPr/>
                    <a:lstStyle/>
                    <a:p>
                      <a:pPr algn="ctr" rtl="0" fontAlgn="b"/>
                      <a:r>
                        <a:rPr lang="en-IN" sz="1200" b="1" i="0" u="none" strike="noStrike">
                          <a:solidFill>
                            <a:srgbClr val="10479B"/>
                          </a:solidFill>
                          <a:effectLst/>
                          <a:latin typeface="Optima" panose="020005030600000200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
                      <a:r>
                        <a:rPr lang="en-IN" sz="1200" b="1" i="0" u="none" strike="noStrike">
                          <a:solidFill>
                            <a:schemeClr val="bg1"/>
                          </a:solidFill>
                          <a:effectLst/>
                          <a:latin typeface="Optima" panose="02000503060000020004"/>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1618"/>
                    </a:solidFill>
                  </a:tcPr>
                </a:tc>
                <a:tc>
                  <a:txBody>
                    <a:bodyPr/>
                    <a:lstStyle/>
                    <a:p>
                      <a:pPr algn="ctr" rtl="0" fontAlgn="ctr"/>
                      <a:r>
                        <a:rPr lang="en-IN" sz="1200" b="1" i="0" u="none" strike="noStrike">
                          <a:solidFill>
                            <a:srgbClr val="10479B"/>
                          </a:solidFill>
                          <a:effectLst/>
                          <a:latin typeface="Optima" panose="02000503060000020004"/>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996598769"/>
                  </a:ext>
                </a:extLst>
              </a:tr>
            </a:tbl>
          </a:graphicData>
        </a:graphic>
      </p:graphicFrame>
      <p:sp>
        <p:nvSpPr>
          <p:cNvPr id="3" name="Footer Placeholder 4">
            <a:extLst>
              <a:ext uri="{FF2B5EF4-FFF2-40B4-BE49-F238E27FC236}">
                <a16:creationId xmlns:a16="http://schemas.microsoft.com/office/drawing/2014/main" id="{71FEBB0F-202F-E4BB-FECE-BE2816D5C6F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ea typeface="+mn-ea"/>
                <a:cs typeface="Arial" panose="020B0604020202020204" pitchFamily="34" charset="0"/>
              </a:rPr>
              <a:t>www.piloggroup.com</a:t>
            </a:r>
          </a:p>
        </p:txBody>
      </p:sp>
    </p:spTree>
    <p:extLst>
      <p:ext uri="{BB962C8B-B14F-4D97-AF65-F5344CB8AC3E}">
        <p14:creationId xmlns:p14="http://schemas.microsoft.com/office/powerpoint/2010/main" val="18107966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F0C33B-1AB8-2253-B758-2F277A94FAA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Footer Placeholder 4">
            <a:extLst>
              <a:ext uri="{FF2B5EF4-FFF2-40B4-BE49-F238E27FC236}">
                <a16:creationId xmlns:a16="http://schemas.microsoft.com/office/drawing/2014/main" id="{4684868A-1C9E-1CC8-1BA4-A16A001914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rPr>
              <a:t>www.piloggroup.com</a:t>
            </a:r>
          </a:p>
        </p:txBody>
      </p:sp>
      <p:sp>
        <p:nvSpPr>
          <p:cNvPr id="6" name="Slide Number Placeholder 5">
            <a:extLst>
              <a:ext uri="{FF2B5EF4-FFF2-40B4-BE49-F238E27FC236}">
                <a16:creationId xmlns:a16="http://schemas.microsoft.com/office/drawing/2014/main" id="{8A6C98D8-B4C9-8A4D-1CDE-21B5A6A9E3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graphicFrame>
        <p:nvGraphicFramePr>
          <p:cNvPr id="7" name="Diagram 6">
            <a:extLst>
              <a:ext uri="{FF2B5EF4-FFF2-40B4-BE49-F238E27FC236}">
                <a16:creationId xmlns:a16="http://schemas.microsoft.com/office/drawing/2014/main" id="{66111E80-7CA5-3C7D-9FB8-275436583514}"/>
              </a:ext>
            </a:extLst>
          </p:cNvPr>
          <p:cNvGraphicFramePr/>
          <p:nvPr/>
        </p:nvGraphicFramePr>
        <p:xfrm>
          <a:off x="1199213" y="719666"/>
          <a:ext cx="10178321" cy="5859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Rounded Corners 8">
            <a:extLst>
              <a:ext uri="{FF2B5EF4-FFF2-40B4-BE49-F238E27FC236}">
                <a16:creationId xmlns:a16="http://schemas.microsoft.com/office/drawing/2014/main" id="{700349A7-0918-D54D-A23F-A4B89C15EAA1}"/>
              </a:ext>
            </a:extLst>
          </p:cNvPr>
          <p:cNvSpPr/>
          <p:nvPr/>
        </p:nvSpPr>
        <p:spPr>
          <a:xfrm flipH="1">
            <a:off x="1334123"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10" name="TextBox 77">
            <a:extLst>
              <a:ext uri="{FF2B5EF4-FFF2-40B4-BE49-F238E27FC236}">
                <a16:creationId xmlns:a16="http://schemas.microsoft.com/office/drawing/2014/main" id="{BD7FCBC9-5129-133E-FCC5-877C88582642}"/>
              </a:ext>
            </a:extLst>
          </p:cNvPr>
          <p:cNvSpPr txBox="1"/>
          <p:nvPr/>
        </p:nvSpPr>
        <p:spPr>
          <a:xfrm>
            <a:off x="1189069" y="1872765"/>
            <a:ext cx="1366576" cy="27084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Workshop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Structure of master  data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Format of master data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Relation ship to   other data elements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Number of objects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S-T Mapping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Transformation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10479B"/>
                </a:solidFill>
                <a:effectLst/>
                <a:uLnTx/>
                <a:uFillTx/>
                <a:latin typeface="Optima" panose="02000503060000020004"/>
                <a:ea typeface="+mn-ea"/>
                <a:cs typeface="+mn-cs"/>
              </a:rPr>
              <a:t>Domains: Material, Service, Asset &amp; EAM Objects</a:t>
            </a: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p:txBody>
      </p:sp>
      <p:sp>
        <p:nvSpPr>
          <p:cNvPr id="15" name="TextBox 77">
            <a:extLst>
              <a:ext uri="{FF2B5EF4-FFF2-40B4-BE49-F238E27FC236}">
                <a16:creationId xmlns:a16="http://schemas.microsoft.com/office/drawing/2014/main" id="{EBDDD93A-4654-EBA7-DF69-E9986915D5A1}"/>
              </a:ext>
            </a:extLst>
          </p:cNvPr>
          <p:cNvSpPr txBox="1"/>
          <p:nvPr/>
        </p:nvSpPr>
        <p:spPr>
          <a:xfrm>
            <a:off x="1181748" y="5306169"/>
            <a:ext cx="1366576" cy="9079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Roadmap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executing MDM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Project along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with Blueprint</a:t>
            </a:r>
          </a:p>
          <a:p>
            <a:pPr marL="171450" marR="0" lvl="0" indent="-171450" algn="l" defTabSz="914400" rtl="0" eaLnBrk="1" fontAlgn="auto" latinLnBrk="0" hangingPunct="1">
              <a:lnSpc>
                <a:spcPct val="100000"/>
              </a:lnSpc>
              <a:spcBef>
                <a:spcPts val="0"/>
              </a:spcBef>
              <a:spcAft>
                <a:spcPts val="0"/>
              </a:spcAft>
              <a:buClr>
                <a:srgbClr val="000000"/>
              </a:buClr>
              <a:buSzPts val="800"/>
              <a:buFont typeface="Wingdings" panose="05000000000000000000" pitchFamily="2" charset="2"/>
              <a:buChar char="Ø"/>
              <a:tabLst/>
              <a:defRPr/>
            </a:pP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16" name="TextBox 77">
            <a:extLst>
              <a:ext uri="{FF2B5EF4-FFF2-40B4-BE49-F238E27FC236}">
                <a16:creationId xmlns:a16="http://schemas.microsoft.com/office/drawing/2014/main" id="{5AB0D458-165E-D35F-6E0C-E35A223F50C3}"/>
              </a:ext>
            </a:extLst>
          </p:cNvPr>
          <p:cNvSpPr txBox="1"/>
          <p:nvPr/>
        </p:nvSpPr>
        <p:spPr>
          <a:xfrm>
            <a:off x="1334123" y="818140"/>
            <a:ext cx="136657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Tx/>
              <a:buNone/>
              <a:tabLst/>
              <a:defRPr/>
            </a:pPr>
            <a:r>
              <a:rPr kumimoji="0" lang="en-US" sz="1200" b="1" i="0" u="none" strike="noStrike" kern="1200" cap="none" spc="0" normalizeH="0" baseline="0" noProof="0">
                <a:ln>
                  <a:noFill/>
                </a:ln>
                <a:solidFill>
                  <a:prstClr val="white"/>
                </a:solidFill>
                <a:effectLst/>
                <a:uLnTx/>
                <a:uFillTx/>
                <a:latin typeface="Optima"/>
                <a:ea typeface="Arial" panose="020B0604020202020204"/>
                <a:cs typeface="Arial" panose="020B0604020202020204" pitchFamily="34" charset="0"/>
                <a:sym typeface="Arial" panose="020B0604020202020204"/>
              </a:rPr>
              <a:t>Data Discovery</a:t>
            </a:r>
          </a:p>
        </p:txBody>
      </p:sp>
      <p:pic>
        <p:nvPicPr>
          <p:cNvPr id="1026" name="Picture 2" descr="Data discovery - Free seo and web icons">
            <a:extLst>
              <a:ext uri="{FF2B5EF4-FFF2-40B4-BE49-F238E27FC236}">
                <a16:creationId xmlns:a16="http://schemas.microsoft.com/office/drawing/2014/main" id="{7F388570-A21B-24C4-DE15-4C917374B7E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03641" y="1301027"/>
            <a:ext cx="469927" cy="46992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D8E45DB3-2D8D-C4B4-8C47-05F6FFB22400}"/>
              </a:ext>
            </a:extLst>
          </p:cNvPr>
          <p:cNvSpPr/>
          <p:nvPr/>
        </p:nvSpPr>
        <p:spPr>
          <a:xfrm flipH="1">
            <a:off x="2752947"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0" name="TextBox 77">
            <a:extLst>
              <a:ext uri="{FF2B5EF4-FFF2-40B4-BE49-F238E27FC236}">
                <a16:creationId xmlns:a16="http://schemas.microsoft.com/office/drawing/2014/main" id="{FB16ABEC-8D14-6CEC-B1A3-9308EB0DA4BA}"/>
              </a:ext>
            </a:extLst>
          </p:cNvPr>
          <p:cNvSpPr txBox="1"/>
          <p:nvPr/>
        </p:nvSpPr>
        <p:spPr>
          <a:xfrm>
            <a:off x="2677498" y="758233"/>
            <a:ext cx="136657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1167"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Data Acquisition /</a:t>
            </a:r>
          </a:p>
          <a:p>
            <a:pPr marL="0" marR="0" lvl="0" indent="0" algn="ctr" defTabSz="931167"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 Extraction</a:t>
            </a:r>
            <a:endParaRPr kumimoji="0" lang="en-US" sz="1200" b="1" i="0" u="none" strike="noStrike" kern="1200" cap="none" spc="0" normalizeH="0" baseline="0" noProof="0">
              <a:ln>
                <a:noFill/>
              </a:ln>
              <a:solidFill>
                <a:prstClr val="white"/>
              </a:solidFill>
              <a:effectLst/>
              <a:uLnTx/>
              <a:uFillTx/>
              <a:latin typeface="Optima"/>
              <a:ea typeface="+mn-ea"/>
              <a:cs typeface="Arial" panose="020B0604020202020204" pitchFamily="34" charset="0"/>
            </a:endParaRPr>
          </a:p>
        </p:txBody>
      </p:sp>
      <p:sp>
        <p:nvSpPr>
          <p:cNvPr id="21" name="Rectangle: Rounded Corners 20">
            <a:extLst>
              <a:ext uri="{FF2B5EF4-FFF2-40B4-BE49-F238E27FC236}">
                <a16:creationId xmlns:a16="http://schemas.microsoft.com/office/drawing/2014/main" id="{8D2F91D2-9820-0EC1-0D60-FC5D6A899D4E}"/>
              </a:ext>
            </a:extLst>
          </p:cNvPr>
          <p:cNvSpPr/>
          <p:nvPr/>
        </p:nvSpPr>
        <p:spPr>
          <a:xfrm flipH="1">
            <a:off x="4203652"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2" name="TextBox 77">
            <a:extLst>
              <a:ext uri="{FF2B5EF4-FFF2-40B4-BE49-F238E27FC236}">
                <a16:creationId xmlns:a16="http://schemas.microsoft.com/office/drawing/2014/main" id="{B92289CE-6BED-B2B5-652C-0BCC45F4A64B}"/>
              </a:ext>
            </a:extLst>
          </p:cNvPr>
          <p:cNvSpPr txBox="1"/>
          <p:nvPr/>
        </p:nvSpPr>
        <p:spPr>
          <a:xfrm>
            <a:off x="4174884" y="741970"/>
            <a:ext cx="136657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Tx/>
              <a:buNone/>
              <a:tabLst/>
              <a:defRPr/>
            </a:pPr>
            <a:r>
              <a:rPr kumimoji="0" lang="en-US" sz="1200" b="1" i="0" u="none" strike="noStrike" kern="1200" cap="none" spc="0" normalizeH="0" baseline="0" noProof="0">
                <a:ln>
                  <a:noFill/>
                </a:ln>
                <a:solidFill>
                  <a:prstClr val="white"/>
                </a:solidFill>
                <a:effectLst/>
                <a:uLnTx/>
                <a:uFillTx/>
                <a:latin typeface="Optima"/>
                <a:ea typeface="Arial" panose="020B0604020202020204"/>
                <a:cs typeface="Arial" panose="020B0604020202020204" pitchFamily="34" charset="0"/>
                <a:sym typeface="Arial" panose="020B0604020202020204"/>
              </a:rPr>
              <a:t>Data Maturity Assessment</a:t>
            </a:r>
          </a:p>
        </p:txBody>
      </p:sp>
      <p:sp>
        <p:nvSpPr>
          <p:cNvPr id="23" name="Rectangle: Rounded Corners 22">
            <a:extLst>
              <a:ext uri="{FF2B5EF4-FFF2-40B4-BE49-F238E27FC236}">
                <a16:creationId xmlns:a16="http://schemas.microsoft.com/office/drawing/2014/main" id="{530D5253-16DA-8CC2-4EF7-CA00E95EAA1D}"/>
              </a:ext>
            </a:extLst>
          </p:cNvPr>
          <p:cNvSpPr/>
          <p:nvPr/>
        </p:nvSpPr>
        <p:spPr>
          <a:xfrm flipH="1">
            <a:off x="5656599"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4" name="TextBox 77">
            <a:extLst>
              <a:ext uri="{FF2B5EF4-FFF2-40B4-BE49-F238E27FC236}">
                <a16:creationId xmlns:a16="http://schemas.microsoft.com/office/drawing/2014/main" id="{3E2EC0C1-5A82-C1EA-8F61-5540ECFAA9B8}"/>
              </a:ext>
            </a:extLst>
          </p:cNvPr>
          <p:cNvSpPr txBox="1"/>
          <p:nvPr/>
        </p:nvSpPr>
        <p:spPr>
          <a:xfrm>
            <a:off x="5596353" y="808592"/>
            <a:ext cx="1366576" cy="424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Establish Baseline &amp; Business Rules</a:t>
            </a:r>
          </a:p>
        </p:txBody>
      </p:sp>
      <p:sp>
        <p:nvSpPr>
          <p:cNvPr id="25" name="Rectangle: Rounded Corners 24">
            <a:extLst>
              <a:ext uri="{FF2B5EF4-FFF2-40B4-BE49-F238E27FC236}">
                <a16:creationId xmlns:a16="http://schemas.microsoft.com/office/drawing/2014/main" id="{50725D77-1383-AB36-FEEB-2AA10F75A075}"/>
              </a:ext>
            </a:extLst>
          </p:cNvPr>
          <p:cNvSpPr/>
          <p:nvPr/>
        </p:nvSpPr>
        <p:spPr>
          <a:xfrm flipH="1">
            <a:off x="7109546"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6" name="TextBox 77">
            <a:extLst>
              <a:ext uri="{FF2B5EF4-FFF2-40B4-BE49-F238E27FC236}">
                <a16:creationId xmlns:a16="http://schemas.microsoft.com/office/drawing/2014/main" id="{A6FE35A1-FD5A-E330-6FFA-D0047CA38FE1}"/>
              </a:ext>
            </a:extLst>
          </p:cNvPr>
          <p:cNvSpPr txBox="1"/>
          <p:nvPr/>
        </p:nvSpPr>
        <p:spPr>
          <a:xfrm>
            <a:off x="7062606" y="804609"/>
            <a:ext cx="1366576" cy="424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Data Upload &amp; Verification</a:t>
            </a:r>
          </a:p>
        </p:txBody>
      </p:sp>
      <p:sp>
        <p:nvSpPr>
          <p:cNvPr id="27" name="Rectangle: Rounded Corners 26">
            <a:extLst>
              <a:ext uri="{FF2B5EF4-FFF2-40B4-BE49-F238E27FC236}">
                <a16:creationId xmlns:a16="http://schemas.microsoft.com/office/drawing/2014/main" id="{3430937B-60D1-898F-8376-62EF762BBDC3}"/>
              </a:ext>
            </a:extLst>
          </p:cNvPr>
          <p:cNvSpPr/>
          <p:nvPr/>
        </p:nvSpPr>
        <p:spPr>
          <a:xfrm flipH="1">
            <a:off x="8571202" y="729087"/>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8" name="TextBox 77">
            <a:extLst>
              <a:ext uri="{FF2B5EF4-FFF2-40B4-BE49-F238E27FC236}">
                <a16:creationId xmlns:a16="http://schemas.microsoft.com/office/drawing/2014/main" id="{BDB34534-2292-420D-009B-2ECE91F198AD}"/>
              </a:ext>
            </a:extLst>
          </p:cNvPr>
          <p:cNvSpPr txBox="1"/>
          <p:nvPr/>
        </p:nvSpPr>
        <p:spPr>
          <a:xfrm>
            <a:off x="8510905" y="789724"/>
            <a:ext cx="1366576" cy="424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Process Automation </a:t>
            </a:r>
          </a:p>
        </p:txBody>
      </p:sp>
      <p:sp>
        <p:nvSpPr>
          <p:cNvPr id="29" name="Rectangle: Rounded Corners 28">
            <a:extLst>
              <a:ext uri="{FF2B5EF4-FFF2-40B4-BE49-F238E27FC236}">
                <a16:creationId xmlns:a16="http://schemas.microsoft.com/office/drawing/2014/main" id="{C70DE543-4649-6E3E-298A-3CE0CCF9217F}"/>
              </a:ext>
            </a:extLst>
          </p:cNvPr>
          <p:cNvSpPr/>
          <p:nvPr/>
        </p:nvSpPr>
        <p:spPr>
          <a:xfrm flipH="1">
            <a:off x="10045845" y="721730"/>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30" name="TextBox 77">
            <a:extLst>
              <a:ext uri="{FF2B5EF4-FFF2-40B4-BE49-F238E27FC236}">
                <a16:creationId xmlns:a16="http://schemas.microsoft.com/office/drawing/2014/main" id="{8DE1F22F-1F2C-F22F-8318-23270C76C15D}"/>
              </a:ext>
            </a:extLst>
          </p:cNvPr>
          <p:cNvSpPr txBox="1"/>
          <p:nvPr/>
        </p:nvSpPr>
        <p:spPr>
          <a:xfrm>
            <a:off x="10015681" y="776275"/>
            <a:ext cx="1366576" cy="4893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Data Cleansing / </a:t>
            </a:r>
          </a:p>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Codification</a:t>
            </a:r>
          </a:p>
        </p:txBody>
      </p:sp>
      <p:sp>
        <p:nvSpPr>
          <p:cNvPr id="32" name="TextBox 79">
            <a:extLst>
              <a:ext uri="{FF2B5EF4-FFF2-40B4-BE49-F238E27FC236}">
                <a16:creationId xmlns:a16="http://schemas.microsoft.com/office/drawing/2014/main" id="{F16F89A1-8888-0CC7-D980-846A8A30AE9D}"/>
              </a:ext>
            </a:extLst>
          </p:cNvPr>
          <p:cNvSpPr txBox="1"/>
          <p:nvPr/>
        </p:nvSpPr>
        <p:spPr>
          <a:xfrm>
            <a:off x="2700699" y="1872765"/>
            <a:ext cx="1357226"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PiLog will share domain-wise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data Extract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Template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ZA" sz="1000" b="1" i="0" u="none" strike="noStrike" kern="1200" cap="none" spc="0" normalizeH="0" baseline="0" noProof="0">
                <a:ln>
                  <a:noFill/>
                </a:ln>
                <a:solidFill>
                  <a:srgbClr val="10479B"/>
                </a:solidFill>
                <a:effectLst/>
                <a:uLnTx/>
                <a:uFillTx/>
                <a:latin typeface="Optima" panose="02000503060000020004"/>
                <a:ea typeface="+mn-ea"/>
                <a:cs typeface="+mn-cs"/>
              </a:rPr>
              <a:t>Customer </a:t>
            </a: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Team will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Extract the data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Data Extraction will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be In .</a:t>
            </a:r>
            <a:r>
              <a:rPr kumimoji="0" lang="en-US" sz="1000" b="1" i="0" u="none" strike="noStrike" kern="1200" cap="none" spc="0" normalizeH="0" baseline="0" noProof="0" err="1">
                <a:ln>
                  <a:noFill/>
                </a:ln>
                <a:solidFill>
                  <a:srgbClr val="10479B"/>
                </a:solidFill>
                <a:effectLst/>
                <a:uLnTx/>
                <a:uFillTx/>
                <a:latin typeface="Optima" panose="02000503060000020004"/>
                <a:ea typeface="+mn-ea"/>
                <a:cs typeface="+mn-cs"/>
              </a:rPr>
              <a:t>xls</a:t>
            </a: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or .xlsx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(Preferred)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Extracted Data Will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be reviewed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Domain Expert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Data Verification</a:t>
            </a:r>
          </a:p>
        </p:txBody>
      </p:sp>
      <p:sp>
        <p:nvSpPr>
          <p:cNvPr id="35" name="Rectangle: Rounded Corners 4">
            <a:extLst>
              <a:ext uri="{FF2B5EF4-FFF2-40B4-BE49-F238E27FC236}">
                <a16:creationId xmlns:a16="http://schemas.microsoft.com/office/drawing/2014/main" id="{E0B91E18-D6F0-86C8-41A7-483AFB89A4F1}"/>
              </a:ext>
            </a:extLst>
          </p:cNvPr>
          <p:cNvSpPr txBox="1"/>
          <p:nvPr/>
        </p:nvSpPr>
        <p:spPr>
          <a:xfrm>
            <a:off x="5268515" y="2843043"/>
            <a:ext cx="1654971" cy="23438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62280" tIns="462280" rIns="462280" bIns="46228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IN" sz="6500" b="0" i="0" u="none" strike="noStrike" kern="1200" cap="none" spc="0" normalizeH="0" baseline="0" noProof="0">
              <a:ln>
                <a:noFill/>
              </a:ln>
              <a:solidFill>
                <a:prstClr val="black">
                  <a:hueOff val="0"/>
                  <a:satOff val="0"/>
                  <a:lumOff val="0"/>
                  <a:alphaOff val="0"/>
                </a:prstClr>
              </a:solidFill>
              <a:effectLst/>
              <a:uLnTx/>
              <a:uFillTx/>
              <a:latin typeface="Calibri"/>
              <a:ea typeface="+mn-ea"/>
              <a:cs typeface="+mn-cs"/>
            </a:endParaRPr>
          </a:p>
        </p:txBody>
      </p:sp>
      <p:sp>
        <p:nvSpPr>
          <p:cNvPr id="36" name="TextBox 80">
            <a:extLst>
              <a:ext uri="{FF2B5EF4-FFF2-40B4-BE49-F238E27FC236}">
                <a16:creationId xmlns:a16="http://schemas.microsoft.com/office/drawing/2014/main" id="{AC24A20E-F8D3-8E9F-0B08-5B23A6C07019}"/>
              </a:ext>
            </a:extLst>
          </p:cNvPr>
          <p:cNvSpPr txBox="1"/>
          <p:nvPr/>
        </p:nvSpPr>
        <p:spPr>
          <a:xfrm>
            <a:off x="4133281" y="1872765"/>
            <a:ext cx="1354942"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10479B"/>
                </a:solidFill>
                <a:effectLst/>
                <a:uLnTx/>
                <a:uFillTx/>
                <a:latin typeface="Optima" panose="02000503060000020004"/>
                <a:ea typeface="+mn-ea"/>
                <a:cs typeface="+mn-cs"/>
              </a:rPr>
              <a:t>Data Quality Analysis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000" b="1" i="0" u="none" strike="noStrike" kern="1200" cap="none" spc="0" normalizeH="0" baseline="0" noProof="0">
                <a:ln>
                  <a:noFill/>
                </a:ln>
                <a:solidFill>
                  <a:srgbClr val="10479B"/>
                </a:solidFill>
                <a:effectLst/>
                <a:uLnTx/>
                <a:uFillTx/>
                <a:latin typeface="Optima" panose="02000503060000020004"/>
                <a:ea typeface="+mn-ea"/>
                <a:cs typeface="+mn-cs"/>
              </a:rPr>
              <a:t>   Completeness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000" b="1" i="0" u="none" strike="noStrike" kern="1200" cap="none" spc="0" normalizeH="0" baseline="0" noProof="0">
                <a:ln>
                  <a:noFill/>
                </a:ln>
                <a:solidFill>
                  <a:srgbClr val="10479B"/>
                </a:solidFill>
                <a:effectLst/>
                <a:uLnTx/>
                <a:uFillTx/>
                <a:latin typeface="Optima" panose="02000503060000020004"/>
                <a:ea typeface="+mn-ea"/>
                <a:cs typeface="+mn-cs"/>
              </a:rPr>
              <a:t>   Accuracy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000" b="1" i="0" u="none" strike="noStrike" kern="1200" cap="none" spc="0" normalizeH="0" baseline="0" noProof="0">
                <a:ln>
                  <a:noFill/>
                </a:ln>
                <a:solidFill>
                  <a:srgbClr val="10479B"/>
                </a:solidFill>
                <a:effectLst/>
                <a:uLnTx/>
                <a:uFillTx/>
                <a:latin typeface="Optima" panose="02000503060000020004"/>
                <a:ea typeface="+mn-ea"/>
                <a:cs typeface="+mn-cs"/>
              </a:rPr>
              <a:t>   Consistency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000" b="1" i="0" u="none" strike="noStrike" kern="1200" cap="none" spc="0" normalizeH="0" baseline="0" noProof="0">
                <a:ln>
                  <a:noFill/>
                </a:ln>
                <a:solidFill>
                  <a:srgbClr val="10479B"/>
                </a:solidFill>
                <a:effectLst/>
                <a:uLnTx/>
                <a:uFillTx/>
                <a:latin typeface="Optima" panose="02000503060000020004"/>
                <a:ea typeface="+mn-ea"/>
                <a:cs typeface="+mn-cs"/>
              </a:rPr>
              <a:t>   Availability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Timelines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Traceability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Data Maturity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Assessment &amp; DQ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Score Cards for Various Domains</a:t>
            </a:r>
          </a:p>
        </p:txBody>
      </p:sp>
      <p:sp>
        <p:nvSpPr>
          <p:cNvPr id="37" name="TextBox 66">
            <a:extLst>
              <a:ext uri="{FF2B5EF4-FFF2-40B4-BE49-F238E27FC236}">
                <a16:creationId xmlns:a16="http://schemas.microsoft.com/office/drawing/2014/main" id="{7F5ABD35-6832-3B44-C128-C15FC081A41D}"/>
              </a:ext>
            </a:extLst>
          </p:cNvPr>
          <p:cNvSpPr txBox="1"/>
          <p:nvPr/>
        </p:nvSpPr>
        <p:spPr>
          <a:xfrm>
            <a:off x="5598674" y="1872765"/>
            <a:ext cx="1324812"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Set Up DH Instance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Configure the Rules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based on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Target System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Configure the </a:t>
            </a:r>
            <a:r>
              <a:rPr kumimoji="0" lang="en-US" sz="1000" b="1" i="0" u="none" strike="noStrike" kern="1200" cap="none" spc="0" normalizeH="0" baseline="0" noProof="0" err="1">
                <a:ln>
                  <a:noFill/>
                </a:ln>
                <a:solidFill>
                  <a:srgbClr val="10479B"/>
                </a:solidFill>
                <a:effectLst/>
                <a:uLnTx/>
                <a:uFillTx/>
                <a:latin typeface="Optima" panose="02000503060000020004"/>
                <a:ea typeface="+mn-ea"/>
                <a:cs typeface="+mn-cs"/>
              </a:rPr>
              <a:t>UoMs</a:t>
            </a: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Upload </a:t>
            </a:r>
            <a:r>
              <a:rPr kumimoji="0" lang="en-US" sz="1000" b="1" i="0" u="none" strike="noStrike" kern="1200" cap="none" spc="0" normalizeH="0" baseline="0" noProof="0" err="1">
                <a:ln>
                  <a:noFill/>
                </a:ln>
                <a:solidFill>
                  <a:srgbClr val="10479B"/>
                </a:solidFill>
                <a:effectLst/>
                <a:uLnTx/>
                <a:uFillTx/>
                <a:latin typeface="Optima" panose="02000503060000020004"/>
                <a:ea typeface="+mn-ea"/>
                <a:cs typeface="+mn-cs"/>
              </a:rPr>
              <a:t>PiLog’s</a:t>
            </a: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Taxonomy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Finalize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Harmonization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Document/</a:t>
            </a:r>
            <a:r>
              <a:rPr kumimoji="0" lang="en-US" sz="1000" b="1" i="0" u="none" strike="noStrike" kern="1200" cap="none" spc="0" normalizeH="0" baseline="0" noProof="0" err="1">
                <a:ln>
                  <a:noFill/>
                </a:ln>
                <a:solidFill>
                  <a:srgbClr val="10479B"/>
                </a:solidFill>
                <a:effectLst/>
                <a:uLnTx/>
                <a:uFillTx/>
                <a:latin typeface="Optima" panose="02000503060000020004"/>
                <a:ea typeface="+mn-ea"/>
                <a:cs typeface="+mn-cs"/>
              </a:rPr>
              <a:t>SignOff</a:t>
            </a: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Draft the User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Guidelines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Manuals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Final Checklist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prstClr val="black"/>
              </a:solidFill>
              <a:effectLst/>
              <a:uLnTx/>
              <a:uFillTx/>
              <a:latin typeface="Optima"/>
              <a:ea typeface="+mn-ea"/>
              <a:cs typeface="+mn-cs"/>
            </a:endParaRPr>
          </a:p>
        </p:txBody>
      </p:sp>
      <p:sp>
        <p:nvSpPr>
          <p:cNvPr id="39" name="TextBox 81">
            <a:extLst>
              <a:ext uri="{FF2B5EF4-FFF2-40B4-BE49-F238E27FC236}">
                <a16:creationId xmlns:a16="http://schemas.microsoft.com/office/drawing/2014/main" id="{FD6B4366-B96D-C38D-E88E-0937C0194F98}"/>
              </a:ext>
            </a:extLst>
          </p:cNvPr>
          <p:cNvSpPr txBox="1"/>
          <p:nvPr/>
        </p:nvSpPr>
        <p:spPr>
          <a:xfrm>
            <a:off x="7046760" y="1872764"/>
            <a:ext cx="1382422" cy="20928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Upload the data in </a:t>
            </a:r>
            <a:r>
              <a:rPr kumimoji="0" lang="en-US" sz="1000" b="1" i="0" u="none" strike="noStrike" kern="1200" cap="none" spc="0" normalizeH="0" baseline="0" noProof="0" err="1">
                <a:ln>
                  <a:noFill/>
                </a:ln>
                <a:solidFill>
                  <a:srgbClr val="10479B"/>
                </a:solidFill>
                <a:effectLst/>
                <a:uLnTx/>
                <a:uFillTx/>
                <a:latin typeface="Optima" panose="02000503060000020004"/>
                <a:ea typeface="+mn-ea"/>
                <a:cs typeface="+mn-cs"/>
              </a:rPr>
              <a:t>iDXP</a:t>
            </a: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as per the checklist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Cross verification of the uploaded data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Data Harmonization document preparation</a:t>
            </a:r>
          </a:p>
          <a:p>
            <a:pPr marL="0" marR="0" lvl="0" indent="0" algn="l" defTabSz="914400" rtl="0" eaLnBrk="1" fontAlgn="auto" latinLnBrk="0" hangingPunct="1">
              <a:lnSpc>
                <a:spcPct val="100000"/>
              </a:lnSpc>
              <a:spcBef>
                <a:spcPts val="0"/>
              </a:spcBef>
              <a:spcAft>
                <a:spcPts val="0"/>
              </a:spcAft>
              <a:buClr>
                <a:srgbClr val="000000"/>
              </a:buClr>
              <a:buSzPts val="800"/>
              <a:buFontTx/>
              <a:buNone/>
              <a:tabLst/>
              <a:defRPr/>
            </a:pPr>
            <a:endParaRPr kumimoji="0" lang="en-GB" sz="1000" b="0" i="0" u="none" strike="noStrike" kern="1200" cap="none" spc="0" normalizeH="0" baseline="0" noProof="0">
              <a:ln>
                <a:noFill/>
              </a:ln>
              <a:solidFill>
                <a:srgbClr val="003F82"/>
              </a:solidFill>
              <a:effectLst/>
              <a:uLnTx/>
              <a:uFillTx/>
              <a:latin typeface="Optima"/>
              <a:ea typeface="+mn-ea"/>
              <a:cs typeface="Arial" panose="020B0604020202020204" pitchFamily="34" charset="0"/>
              <a:sym typeface="Arial" panose="020B0604020202020204"/>
            </a:endParaRPr>
          </a:p>
        </p:txBody>
      </p:sp>
      <p:sp>
        <p:nvSpPr>
          <p:cNvPr id="41" name="TextBox 82">
            <a:extLst>
              <a:ext uri="{FF2B5EF4-FFF2-40B4-BE49-F238E27FC236}">
                <a16:creationId xmlns:a16="http://schemas.microsoft.com/office/drawing/2014/main" id="{EDE6F9BB-DA36-CF73-AA36-56E3A00691FC}"/>
              </a:ext>
            </a:extLst>
          </p:cNvPr>
          <p:cNvSpPr txBox="1"/>
          <p:nvPr/>
        </p:nvSpPr>
        <p:spPr>
          <a:xfrm>
            <a:off x="8589649" y="1872764"/>
            <a:ext cx="1195754"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Run the Uploaded data thru data Accelerators /Automated Tools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1. AI Co-Pilot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2. Golden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3. DH Tool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4. LAM, LLM, NLP etc.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5. AL Technique Embedded - </a:t>
            </a:r>
            <a:r>
              <a:rPr kumimoji="0" lang="en-IN" sz="1000" b="1" i="0" u="none" strike="noStrike" kern="1200" cap="none" spc="0" normalizeH="0" baseline="0" noProof="0">
                <a:ln>
                  <a:noFill/>
                </a:ln>
                <a:solidFill>
                  <a:srgbClr val="10479B"/>
                </a:solidFill>
                <a:effectLst/>
                <a:uLnTx/>
                <a:uFillTx/>
                <a:latin typeface="Optima" panose="02000503060000020004"/>
                <a:ea typeface="+mn-ea"/>
                <a:cs typeface="+mn-cs"/>
              </a:rPr>
              <a:t>GEN AI, CHATGPT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000" b="1" i="0" u="none" strike="noStrike" kern="1200" cap="none" spc="0" normalizeH="0" baseline="0" noProof="0">
                <a:ln>
                  <a:noFill/>
                </a:ln>
                <a:solidFill>
                  <a:srgbClr val="10479B"/>
                </a:solidFill>
                <a:effectLst/>
                <a:uLnTx/>
                <a:uFillTx/>
                <a:latin typeface="Optima" panose="02000503060000020004"/>
                <a:ea typeface="+mn-ea"/>
                <a:cs typeface="+mn-cs"/>
              </a:rPr>
              <a:t>OPEN AI, Grok, etc</a:t>
            </a:r>
          </a:p>
        </p:txBody>
      </p:sp>
      <p:sp>
        <p:nvSpPr>
          <p:cNvPr id="42" name="TextBox 84">
            <a:extLst>
              <a:ext uri="{FF2B5EF4-FFF2-40B4-BE49-F238E27FC236}">
                <a16:creationId xmlns:a16="http://schemas.microsoft.com/office/drawing/2014/main" id="{DA7B2318-FF29-7C7F-C4A5-B1EA84228125}"/>
              </a:ext>
            </a:extLst>
          </p:cNvPr>
          <p:cNvSpPr txBox="1"/>
          <p:nvPr/>
        </p:nvSpPr>
        <p:spPr>
          <a:xfrm>
            <a:off x="9961489" y="1872764"/>
            <a:ext cx="1405965"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Prepare a Batch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Run QC Checks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Perform Values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Standardization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Abbreviations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Generate Short &amp; Long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Descriptions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Data Quality Sign-Off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PM, TL &amp; QL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Delivery Notification</a:t>
            </a:r>
          </a:p>
        </p:txBody>
      </p:sp>
      <p:sp>
        <p:nvSpPr>
          <p:cNvPr id="43" name="TextBox 77">
            <a:extLst>
              <a:ext uri="{FF2B5EF4-FFF2-40B4-BE49-F238E27FC236}">
                <a16:creationId xmlns:a16="http://schemas.microsoft.com/office/drawing/2014/main" id="{160B2F59-BEBE-E9CC-BCD1-AAC632E85BDA}"/>
              </a:ext>
            </a:extLst>
          </p:cNvPr>
          <p:cNvSpPr txBox="1"/>
          <p:nvPr/>
        </p:nvSpPr>
        <p:spPr>
          <a:xfrm>
            <a:off x="2600572" y="5306169"/>
            <a:ext cx="136657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ctr"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Final Data Set to be Cleansed</a:t>
            </a:r>
          </a:p>
          <a:p>
            <a:pPr marL="0" marR="0" lvl="0" indent="0" algn="l" defTabSz="914400" rtl="0" eaLnBrk="1" fontAlgn="auto" latinLnBrk="0" hangingPunct="1">
              <a:lnSpc>
                <a:spcPct val="100000"/>
              </a:lnSpc>
              <a:spcBef>
                <a:spcPts val="0"/>
              </a:spcBef>
              <a:spcAft>
                <a:spcPts val="0"/>
              </a:spcAft>
              <a:buClr>
                <a:srgbClr val="000000"/>
              </a:buClr>
              <a:buSzPts val="800"/>
              <a:buFontTx/>
              <a:buNone/>
              <a:tabLst/>
              <a:defRPr/>
            </a:pP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44" name="TextBox 77">
            <a:extLst>
              <a:ext uri="{FF2B5EF4-FFF2-40B4-BE49-F238E27FC236}">
                <a16:creationId xmlns:a16="http://schemas.microsoft.com/office/drawing/2014/main" id="{7C596613-1E3B-2B78-83B0-D5C95BEA5BB9}"/>
              </a:ext>
            </a:extLst>
          </p:cNvPr>
          <p:cNvSpPr txBox="1"/>
          <p:nvPr/>
        </p:nvSpPr>
        <p:spPr>
          <a:xfrm>
            <a:off x="4191352" y="5306168"/>
            <a:ext cx="1366576" cy="9079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Project Planning and define the Roadmap</a:t>
            </a:r>
          </a:p>
          <a:p>
            <a:pPr marL="171450" marR="0" lvl="0" indent="-171450" algn="l" defTabSz="914400" rtl="0" eaLnBrk="1" fontAlgn="auto" latinLnBrk="0" hangingPunct="1">
              <a:lnSpc>
                <a:spcPct val="100000"/>
              </a:lnSpc>
              <a:spcBef>
                <a:spcPts val="0"/>
              </a:spcBef>
              <a:spcAft>
                <a:spcPts val="0"/>
              </a:spcAft>
              <a:buClr>
                <a:srgbClr val="000000"/>
              </a:buClr>
              <a:buSzPts val="800"/>
              <a:buFont typeface="Wingdings" panose="05000000000000000000" pitchFamily="2" charset="2"/>
              <a:buChar char="Ø"/>
              <a:tabLst/>
              <a:defRPr/>
            </a:pP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45" name="TextBox 77">
            <a:extLst>
              <a:ext uri="{FF2B5EF4-FFF2-40B4-BE49-F238E27FC236}">
                <a16:creationId xmlns:a16="http://schemas.microsoft.com/office/drawing/2014/main" id="{A1FF2F68-056D-73C2-49CF-58E1AEF08179}"/>
              </a:ext>
            </a:extLst>
          </p:cNvPr>
          <p:cNvSpPr txBox="1"/>
          <p:nvPr/>
        </p:nvSpPr>
        <p:spPr>
          <a:xfrm>
            <a:off x="5596353" y="5306168"/>
            <a:ext cx="136657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Setting Up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Cleansing Tool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Finalizing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Cleansing Rules</a:t>
            </a:r>
            <a:endParaRPr kumimoji="0" lang="en-US" sz="12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46" name="TextBox 77">
            <a:extLst>
              <a:ext uri="{FF2B5EF4-FFF2-40B4-BE49-F238E27FC236}">
                <a16:creationId xmlns:a16="http://schemas.microsoft.com/office/drawing/2014/main" id="{B9A83992-4776-EB60-0B7E-B66F4943E149}"/>
              </a:ext>
            </a:extLst>
          </p:cNvPr>
          <p:cNvSpPr txBox="1"/>
          <p:nvPr/>
        </p:nvSpPr>
        <p:spPr>
          <a:xfrm>
            <a:off x="7015177" y="5176954"/>
            <a:ext cx="1366576" cy="14619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Verification of Final Data Set to be Cleansed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Data Harmonization Document Sign-Off</a:t>
            </a:r>
          </a:p>
          <a:p>
            <a:pPr marL="171450" marR="0" lvl="0" indent="-171450" algn="l" defTabSz="914400" rtl="0" eaLnBrk="1" fontAlgn="auto" latinLnBrk="0" hangingPunct="1">
              <a:lnSpc>
                <a:spcPct val="100000"/>
              </a:lnSpc>
              <a:spcBef>
                <a:spcPts val="0"/>
              </a:spcBef>
              <a:spcAft>
                <a:spcPts val="0"/>
              </a:spcAft>
              <a:buClr>
                <a:srgbClr val="000000"/>
              </a:buClr>
              <a:buSzPts val="800"/>
              <a:buFont typeface="Wingdings" panose="05000000000000000000" pitchFamily="2" charset="2"/>
              <a:buChar char="Ø"/>
              <a:tabLst/>
              <a:defRPr/>
            </a:pP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47" name="TextBox 77">
            <a:extLst>
              <a:ext uri="{FF2B5EF4-FFF2-40B4-BE49-F238E27FC236}">
                <a16:creationId xmlns:a16="http://schemas.microsoft.com/office/drawing/2014/main" id="{7D2F08D0-DFD3-14C7-3860-C326D421E625}"/>
              </a:ext>
            </a:extLst>
          </p:cNvPr>
          <p:cNvSpPr txBox="1"/>
          <p:nvPr/>
        </p:nvSpPr>
        <p:spPr>
          <a:xfrm>
            <a:off x="8490391" y="5152926"/>
            <a:ext cx="1366576"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Auto Catalogued Data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Improves the data Delivery</a:t>
            </a:r>
          </a:p>
          <a:p>
            <a:pPr marL="0" marR="0" lvl="0" indent="0" algn="l" defTabSz="914400" rtl="0" eaLnBrk="1" fontAlgn="auto" latinLnBrk="0" hangingPunct="1">
              <a:lnSpc>
                <a:spcPct val="100000"/>
              </a:lnSpc>
              <a:spcBef>
                <a:spcPts val="0"/>
              </a:spcBef>
              <a:spcAft>
                <a:spcPts val="0"/>
              </a:spcAft>
              <a:buClr>
                <a:srgbClr val="000000"/>
              </a:buClr>
              <a:buSzPts val="800"/>
              <a:buFontTx/>
              <a:buNone/>
              <a:tabLst/>
              <a:defRPr/>
            </a:pP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48" name="TextBox 77">
            <a:extLst>
              <a:ext uri="{FF2B5EF4-FFF2-40B4-BE49-F238E27FC236}">
                <a16:creationId xmlns:a16="http://schemas.microsoft.com/office/drawing/2014/main" id="{2771E8AE-BA22-8AB9-5F2E-8CF7EE986A17}"/>
              </a:ext>
            </a:extLst>
          </p:cNvPr>
          <p:cNvSpPr txBox="1"/>
          <p:nvPr/>
        </p:nvSpPr>
        <p:spPr>
          <a:xfrm>
            <a:off x="9895905" y="5128323"/>
            <a:ext cx="1366576" cy="16927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1" i="0" u="none" strike="noStrike" kern="1200" cap="none" spc="0" normalizeH="0" baseline="0" noProof="0">
                <a:ln>
                  <a:noFill/>
                </a:ln>
                <a:solidFill>
                  <a:srgbClr val="10479B"/>
                </a:solidFill>
                <a:effectLst/>
                <a:uLnTx/>
                <a:uFillTx/>
                <a:latin typeface="Optima"/>
                <a:ea typeface="+mn-ea"/>
                <a:cs typeface="+mn-cs"/>
              </a:rPr>
              <a:t>Batch Delivery &amp;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1" i="0" u="none" strike="noStrike" kern="1200" cap="none" spc="0" normalizeH="0" baseline="0" noProof="0">
                <a:ln>
                  <a:noFill/>
                </a:ln>
                <a:solidFill>
                  <a:srgbClr val="10479B"/>
                </a:solidFill>
                <a:effectLst/>
                <a:uLnTx/>
                <a:uFillTx/>
                <a:latin typeface="Optima"/>
                <a:ea typeface="+mn-ea"/>
                <a:cs typeface="+mn-cs"/>
              </a:rPr>
              <a:t>Notification As per the Project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1" i="0" u="none" strike="noStrike" kern="1200" cap="none" spc="0" normalizeH="0" baseline="0" noProof="0">
                <a:ln>
                  <a:noFill/>
                </a:ln>
                <a:solidFill>
                  <a:srgbClr val="10479B"/>
                </a:solidFill>
                <a:effectLst/>
                <a:uLnTx/>
                <a:uFillTx/>
                <a:latin typeface="Optima"/>
                <a:ea typeface="+mn-ea"/>
                <a:cs typeface="+mn-cs"/>
              </a:rPr>
              <a:t>Reduces Time to Deliver Batch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1" i="0" u="none" strike="noStrike" kern="1200" cap="none" spc="0" normalizeH="0" baseline="0" noProof="0">
                <a:ln>
                  <a:noFill/>
                </a:ln>
                <a:solidFill>
                  <a:srgbClr val="10479B"/>
                </a:solidFill>
                <a:effectLst/>
                <a:uLnTx/>
                <a:uFillTx/>
                <a:latin typeface="Optima"/>
                <a:ea typeface="+mn-ea"/>
                <a:cs typeface="+mn-cs"/>
              </a:rPr>
              <a:t>Less manual Intervention</a:t>
            </a:r>
          </a:p>
          <a:p>
            <a:pPr marL="171450" marR="0" lvl="0" indent="-171450" algn="l" defTabSz="914400" rtl="0" eaLnBrk="1" fontAlgn="auto" latinLnBrk="0" hangingPunct="1">
              <a:lnSpc>
                <a:spcPct val="100000"/>
              </a:lnSpc>
              <a:spcBef>
                <a:spcPts val="0"/>
              </a:spcBef>
              <a:spcAft>
                <a:spcPts val="0"/>
              </a:spcAft>
              <a:buClr>
                <a:srgbClr val="000000"/>
              </a:buClr>
              <a:buSzPts val="800"/>
              <a:buFont typeface="Wingdings" panose="05000000000000000000" pitchFamily="2" charset="2"/>
              <a:buChar char="Ø"/>
              <a:tabLst/>
              <a:defRPr/>
            </a:pP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49" name="TextBox 72">
            <a:extLst>
              <a:ext uri="{FF2B5EF4-FFF2-40B4-BE49-F238E27FC236}">
                <a16:creationId xmlns:a16="http://schemas.microsoft.com/office/drawing/2014/main" id="{65F01BD5-BD85-7C7F-50ED-4EEC167A8707}"/>
              </a:ext>
            </a:extLst>
          </p:cNvPr>
          <p:cNvSpPr txBox="1"/>
          <p:nvPr/>
        </p:nvSpPr>
        <p:spPr>
          <a:xfrm>
            <a:off x="3607583" y="4801201"/>
            <a:ext cx="498206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kumimoji="0" lang="en-US" sz="1400" b="1" i="0" u="none" strike="noStrike" kern="1200" cap="none" spc="0" normalizeH="0" baseline="0" noProof="0">
                <a:ln>
                  <a:noFill/>
                </a:ln>
                <a:solidFill>
                  <a:prstClr val="white"/>
                </a:solidFill>
                <a:effectLst/>
                <a:uLnTx/>
                <a:uFillTx/>
                <a:latin typeface="Optima"/>
                <a:ea typeface="+mn-ea"/>
                <a:cs typeface="Arial" panose="020B0604020202020204" pitchFamily="34" charset="0"/>
                <a:sym typeface="Arial" panose="020B0604020202020204"/>
              </a:rPr>
              <a:t>Data Insights, Deliverables &amp; Recommendations powered by AI</a:t>
            </a:r>
          </a:p>
        </p:txBody>
      </p:sp>
      <p:pic>
        <p:nvPicPr>
          <p:cNvPr id="1030" name="Picture 6" descr="Data Extraction Icon Royalty-Free ...">
            <a:extLst>
              <a:ext uri="{FF2B5EF4-FFF2-40B4-BE49-F238E27FC236}">
                <a16:creationId xmlns:a16="http://schemas.microsoft.com/office/drawing/2014/main" id="{CD893D7E-7E69-E650-E34B-7C25148B153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357" t="23984" r="11389" b="24960"/>
          <a:stretch/>
        </p:blipFill>
        <p:spPr bwMode="auto">
          <a:xfrm>
            <a:off x="3194981" y="1312754"/>
            <a:ext cx="412602" cy="4513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Governance Maturity Icon For ...">
            <a:extLst>
              <a:ext uri="{FF2B5EF4-FFF2-40B4-BE49-F238E27FC236}">
                <a16:creationId xmlns:a16="http://schemas.microsoft.com/office/drawing/2014/main" id="{073936CF-1B66-0FA5-040E-07C4AF45D66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2511" t="18807" r="25565" b="20959"/>
          <a:stretch/>
        </p:blipFill>
        <p:spPr bwMode="auto">
          <a:xfrm>
            <a:off x="4551038" y="1307439"/>
            <a:ext cx="519428" cy="4513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aseline Modernization and Automation ...">
            <a:extLst>
              <a:ext uri="{FF2B5EF4-FFF2-40B4-BE49-F238E27FC236}">
                <a16:creationId xmlns:a16="http://schemas.microsoft.com/office/drawing/2014/main" id="{CDE86016-4D0C-DAF9-02F6-03E21CC73B1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91879" y="1342008"/>
            <a:ext cx="470177"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pload Data Icon - Free Download ...">
            <a:extLst>
              <a:ext uri="{FF2B5EF4-FFF2-40B4-BE49-F238E27FC236}">
                <a16:creationId xmlns:a16="http://schemas.microsoft.com/office/drawing/2014/main" id="{7152DF26-6496-0A92-635D-73EFF1B2177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25894" y="1351297"/>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i Automation Vector Art, Icons, and ...">
            <a:extLst>
              <a:ext uri="{FF2B5EF4-FFF2-40B4-BE49-F238E27FC236}">
                <a16:creationId xmlns:a16="http://schemas.microsoft.com/office/drawing/2014/main" id="{A14D1EB4-AAE6-7240-98FB-D816D00FC85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88777" y="1340081"/>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ta cleaning digital processing line ...">
            <a:extLst>
              <a:ext uri="{FF2B5EF4-FFF2-40B4-BE49-F238E27FC236}">
                <a16:creationId xmlns:a16="http://schemas.microsoft.com/office/drawing/2014/main" id="{438E1C4D-0683-E280-DA0D-4F5D79F0468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392090" y="1322081"/>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7C0E28FA-8DFA-1F77-1DC6-1F5089608898}"/>
              </a:ext>
            </a:extLst>
          </p:cNvPr>
          <p:cNvSpPr>
            <a:spLocks noGrp="1"/>
          </p:cNvSpPr>
          <p:nvPr>
            <p:ph type="title"/>
          </p:nvPr>
        </p:nvSpPr>
        <p:spPr>
          <a:xfrm>
            <a:off x="367749" y="20872"/>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Data Harmonization </a:t>
            </a:r>
            <a:r>
              <a:rPr lang="en-US" sz="2400" b="1">
                <a:solidFill>
                  <a:srgbClr val="10479B"/>
                </a:solidFill>
                <a:latin typeface="Optima"/>
                <a:cs typeface="+mj-cs"/>
              </a:rPr>
              <a:t>Approach – 1/2</a:t>
            </a:r>
            <a:endParaRPr lang="en-US" sz="2400" b="1">
              <a:solidFill>
                <a:srgbClr val="10479B"/>
              </a:solidFill>
              <a:cs typeface="Arial" panose="020B0604020202020204" pitchFamily="34" charset="0"/>
            </a:endParaRPr>
          </a:p>
        </p:txBody>
      </p:sp>
    </p:spTree>
    <p:extLst>
      <p:ext uri="{BB962C8B-B14F-4D97-AF65-F5344CB8AC3E}">
        <p14:creationId xmlns:p14="http://schemas.microsoft.com/office/powerpoint/2010/main" val="671743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4F584-987F-BB99-7CB2-942FBA98FF7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BF4C6EA-3BCB-52F3-50AF-50AB7A517CA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Footer Placeholder 4">
            <a:extLst>
              <a:ext uri="{FF2B5EF4-FFF2-40B4-BE49-F238E27FC236}">
                <a16:creationId xmlns:a16="http://schemas.microsoft.com/office/drawing/2014/main" id="{30151C72-CBF3-B4D7-FB6A-7C0AF5DCB1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rPr>
              <a:t>www.piloggroup.com</a:t>
            </a:r>
          </a:p>
        </p:txBody>
      </p:sp>
      <p:sp>
        <p:nvSpPr>
          <p:cNvPr id="6" name="Slide Number Placeholder 5">
            <a:extLst>
              <a:ext uri="{FF2B5EF4-FFF2-40B4-BE49-F238E27FC236}">
                <a16:creationId xmlns:a16="http://schemas.microsoft.com/office/drawing/2014/main" id="{2B2470C2-F30A-B9DB-CDA9-38029DB1FD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graphicFrame>
        <p:nvGraphicFramePr>
          <p:cNvPr id="7" name="Diagram 6">
            <a:extLst>
              <a:ext uri="{FF2B5EF4-FFF2-40B4-BE49-F238E27FC236}">
                <a16:creationId xmlns:a16="http://schemas.microsoft.com/office/drawing/2014/main" id="{F41BEDE6-72B8-9344-1175-53515DA46B04}"/>
              </a:ext>
            </a:extLst>
          </p:cNvPr>
          <p:cNvGraphicFramePr/>
          <p:nvPr/>
        </p:nvGraphicFramePr>
        <p:xfrm>
          <a:off x="1199213" y="719666"/>
          <a:ext cx="10178321" cy="5859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Rounded Corners 8">
            <a:extLst>
              <a:ext uri="{FF2B5EF4-FFF2-40B4-BE49-F238E27FC236}">
                <a16:creationId xmlns:a16="http://schemas.microsoft.com/office/drawing/2014/main" id="{42752D30-C7F6-0CC1-0B49-C251420C4715}"/>
              </a:ext>
            </a:extLst>
          </p:cNvPr>
          <p:cNvSpPr/>
          <p:nvPr/>
        </p:nvSpPr>
        <p:spPr>
          <a:xfrm flipH="1">
            <a:off x="1334123"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16" name="TextBox 77">
            <a:extLst>
              <a:ext uri="{FF2B5EF4-FFF2-40B4-BE49-F238E27FC236}">
                <a16:creationId xmlns:a16="http://schemas.microsoft.com/office/drawing/2014/main" id="{82E13F1B-143B-970F-CDA6-E1AA7665441E}"/>
              </a:ext>
            </a:extLst>
          </p:cNvPr>
          <p:cNvSpPr txBox="1"/>
          <p:nvPr/>
        </p:nvSpPr>
        <p:spPr>
          <a:xfrm>
            <a:off x="1276410" y="741970"/>
            <a:ext cx="136657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Data Cleansing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Un-Processed</a:t>
            </a:r>
          </a:p>
        </p:txBody>
      </p:sp>
      <p:sp>
        <p:nvSpPr>
          <p:cNvPr id="19" name="Rectangle: Rounded Corners 18">
            <a:extLst>
              <a:ext uri="{FF2B5EF4-FFF2-40B4-BE49-F238E27FC236}">
                <a16:creationId xmlns:a16="http://schemas.microsoft.com/office/drawing/2014/main" id="{EC4A7128-9DBF-F663-CD5A-06C4CBE6F174}"/>
              </a:ext>
            </a:extLst>
          </p:cNvPr>
          <p:cNvSpPr/>
          <p:nvPr/>
        </p:nvSpPr>
        <p:spPr>
          <a:xfrm flipH="1">
            <a:off x="2752947"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0" name="TextBox 77">
            <a:extLst>
              <a:ext uri="{FF2B5EF4-FFF2-40B4-BE49-F238E27FC236}">
                <a16:creationId xmlns:a16="http://schemas.microsoft.com/office/drawing/2014/main" id="{69C502DF-889A-DC89-CC00-6F6A3F34EBEA}"/>
              </a:ext>
            </a:extLst>
          </p:cNvPr>
          <p:cNvSpPr txBox="1"/>
          <p:nvPr/>
        </p:nvSpPr>
        <p:spPr>
          <a:xfrm>
            <a:off x="2708631" y="774148"/>
            <a:ext cx="1366576" cy="424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Customer Review &amp; Acceptance</a:t>
            </a:r>
          </a:p>
        </p:txBody>
      </p:sp>
      <p:sp>
        <p:nvSpPr>
          <p:cNvPr id="21" name="Rectangle: Rounded Corners 20">
            <a:extLst>
              <a:ext uri="{FF2B5EF4-FFF2-40B4-BE49-F238E27FC236}">
                <a16:creationId xmlns:a16="http://schemas.microsoft.com/office/drawing/2014/main" id="{D09A0759-1DD9-276F-EF74-14829CE21654}"/>
              </a:ext>
            </a:extLst>
          </p:cNvPr>
          <p:cNvSpPr/>
          <p:nvPr/>
        </p:nvSpPr>
        <p:spPr>
          <a:xfrm flipH="1">
            <a:off x="4203652"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2" name="TextBox 77">
            <a:extLst>
              <a:ext uri="{FF2B5EF4-FFF2-40B4-BE49-F238E27FC236}">
                <a16:creationId xmlns:a16="http://schemas.microsoft.com/office/drawing/2014/main" id="{D3319D73-06A3-A6FF-3BFE-DAAAAFE1212B}"/>
              </a:ext>
            </a:extLst>
          </p:cNvPr>
          <p:cNvSpPr txBox="1"/>
          <p:nvPr/>
        </p:nvSpPr>
        <p:spPr>
          <a:xfrm>
            <a:off x="4174884" y="741970"/>
            <a:ext cx="1366576" cy="424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Delta Records Harmonization</a:t>
            </a:r>
          </a:p>
        </p:txBody>
      </p:sp>
      <p:sp>
        <p:nvSpPr>
          <p:cNvPr id="23" name="Rectangle: Rounded Corners 22">
            <a:extLst>
              <a:ext uri="{FF2B5EF4-FFF2-40B4-BE49-F238E27FC236}">
                <a16:creationId xmlns:a16="http://schemas.microsoft.com/office/drawing/2014/main" id="{97D43D30-B320-27CF-DED1-293C4646596C}"/>
              </a:ext>
            </a:extLst>
          </p:cNvPr>
          <p:cNvSpPr/>
          <p:nvPr/>
        </p:nvSpPr>
        <p:spPr>
          <a:xfrm flipH="1">
            <a:off x="5656599"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4" name="TextBox 77">
            <a:extLst>
              <a:ext uri="{FF2B5EF4-FFF2-40B4-BE49-F238E27FC236}">
                <a16:creationId xmlns:a16="http://schemas.microsoft.com/office/drawing/2014/main" id="{0499790D-62D8-DE4E-9D4E-EBCEFF5D6EFD}"/>
              </a:ext>
            </a:extLst>
          </p:cNvPr>
          <p:cNvSpPr txBox="1"/>
          <p:nvPr/>
        </p:nvSpPr>
        <p:spPr>
          <a:xfrm>
            <a:off x="5687298" y="747498"/>
            <a:ext cx="136657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De-Duplication (Domain-Wise)</a:t>
            </a:r>
          </a:p>
        </p:txBody>
      </p:sp>
      <p:sp>
        <p:nvSpPr>
          <p:cNvPr id="25" name="Rectangle: Rounded Corners 24">
            <a:extLst>
              <a:ext uri="{FF2B5EF4-FFF2-40B4-BE49-F238E27FC236}">
                <a16:creationId xmlns:a16="http://schemas.microsoft.com/office/drawing/2014/main" id="{94C5C98E-F63F-8363-BB7D-65BD1E2DA909}"/>
              </a:ext>
            </a:extLst>
          </p:cNvPr>
          <p:cNvSpPr/>
          <p:nvPr/>
        </p:nvSpPr>
        <p:spPr>
          <a:xfrm flipH="1">
            <a:off x="7109546" y="727023"/>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6" name="TextBox 77">
            <a:extLst>
              <a:ext uri="{FF2B5EF4-FFF2-40B4-BE49-F238E27FC236}">
                <a16:creationId xmlns:a16="http://schemas.microsoft.com/office/drawing/2014/main" id="{4496C288-BE84-168A-9B22-36A508D7744B}"/>
              </a:ext>
            </a:extLst>
          </p:cNvPr>
          <p:cNvSpPr txBox="1"/>
          <p:nvPr/>
        </p:nvSpPr>
        <p:spPr>
          <a:xfrm>
            <a:off x="7062606" y="700708"/>
            <a:ext cx="1366576" cy="5909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Transformation, Sign-Off &amp; Loading</a:t>
            </a:r>
          </a:p>
        </p:txBody>
      </p:sp>
      <p:sp>
        <p:nvSpPr>
          <p:cNvPr id="27" name="Rectangle: Rounded Corners 26">
            <a:extLst>
              <a:ext uri="{FF2B5EF4-FFF2-40B4-BE49-F238E27FC236}">
                <a16:creationId xmlns:a16="http://schemas.microsoft.com/office/drawing/2014/main" id="{1049F204-CEE4-198C-7B7A-98CBE60C0277}"/>
              </a:ext>
            </a:extLst>
          </p:cNvPr>
          <p:cNvSpPr/>
          <p:nvPr/>
        </p:nvSpPr>
        <p:spPr>
          <a:xfrm flipH="1">
            <a:off x="8571202" y="729087"/>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28" name="TextBox 77">
            <a:extLst>
              <a:ext uri="{FF2B5EF4-FFF2-40B4-BE49-F238E27FC236}">
                <a16:creationId xmlns:a16="http://schemas.microsoft.com/office/drawing/2014/main" id="{80D92729-E52A-9C7F-2D23-B4621B8CE0E8}"/>
              </a:ext>
            </a:extLst>
          </p:cNvPr>
          <p:cNvSpPr txBox="1"/>
          <p:nvPr/>
        </p:nvSpPr>
        <p:spPr>
          <a:xfrm>
            <a:off x="8513311" y="757148"/>
            <a:ext cx="136657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Project Close-out Report </a:t>
            </a:r>
            <a:endParaRPr kumimoji="0" lang="en-IN" sz="12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Rounded Corners 28">
            <a:extLst>
              <a:ext uri="{FF2B5EF4-FFF2-40B4-BE49-F238E27FC236}">
                <a16:creationId xmlns:a16="http://schemas.microsoft.com/office/drawing/2014/main" id="{91A363E9-3BE8-7BF1-2584-F2CC8489C725}"/>
              </a:ext>
            </a:extLst>
          </p:cNvPr>
          <p:cNvSpPr/>
          <p:nvPr/>
        </p:nvSpPr>
        <p:spPr>
          <a:xfrm flipH="1">
            <a:off x="10045845" y="721730"/>
            <a:ext cx="1214201"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Tx/>
              <a:buNone/>
              <a:tabLst/>
              <a:defRPr/>
            </a:pPr>
            <a:endParaRPr kumimoji="0" lang="en-ID" sz="2400" b="0" i="0" u="none" strike="noStrike" kern="1200" cap="none" spc="0" normalizeH="0" baseline="0" noProof="0">
              <a:ln>
                <a:noFill/>
              </a:ln>
              <a:solidFill>
                <a:srgbClr val="272525"/>
              </a:solidFill>
              <a:effectLst/>
              <a:uLnTx/>
              <a:uFillTx/>
              <a:latin typeface="Optima"/>
              <a:ea typeface="+mn-ea"/>
              <a:cs typeface="Dubai Light" panose="020B0303030403030204" pitchFamily="34" charset="-78"/>
            </a:endParaRPr>
          </a:p>
        </p:txBody>
      </p:sp>
      <p:sp>
        <p:nvSpPr>
          <p:cNvPr id="30" name="TextBox 77">
            <a:extLst>
              <a:ext uri="{FF2B5EF4-FFF2-40B4-BE49-F238E27FC236}">
                <a16:creationId xmlns:a16="http://schemas.microsoft.com/office/drawing/2014/main" id="{88E40B6F-D706-54FB-E419-A69435509925}"/>
              </a:ext>
            </a:extLst>
          </p:cNvPr>
          <p:cNvSpPr txBox="1"/>
          <p:nvPr/>
        </p:nvSpPr>
        <p:spPr>
          <a:xfrm>
            <a:off x="10015681" y="776275"/>
            <a:ext cx="1366576" cy="424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a:ln>
                  <a:noFill/>
                </a:ln>
                <a:solidFill>
                  <a:prstClr val="white"/>
                </a:solidFill>
                <a:effectLst/>
                <a:uLnTx/>
                <a:uFillTx/>
                <a:latin typeface="Optima" panose="02000503060000020004"/>
                <a:ea typeface="Arial Unicode MS" pitchFamily="34" charset="-128"/>
                <a:cs typeface="+mn-cs"/>
              </a:rPr>
              <a:t>Customer Case Studies</a:t>
            </a:r>
          </a:p>
        </p:txBody>
      </p:sp>
      <p:sp>
        <p:nvSpPr>
          <p:cNvPr id="49" name="TextBox 72">
            <a:extLst>
              <a:ext uri="{FF2B5EF4-FFF2-40B4-BE49-F238E27FC236}">
                <a16:creationId xmlns:a16="http://schemas.microsoft.com/office/drawing/2014/main" id="{F6C4BCC2-D1AF-BC0A-50CD-206C2D45800D}"/>
              </a:ext>
            </a:extLst>
          </p:cNvPr>
          <p:cNvSpPr txBox="1"/>
          <p:nvPr/>
        </p:nvSpPr>
        <p:spPr>
          <a:xfrm>
            <a:off x="3607583" y="4801201"/>
            <a:ext cx="498206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kumimoji="0" lang="en-US" sz="1400" b="1" i="0" u="none" strike="noStrike" kern="1200" cap="none" spc="0" normalizeH="0" baseline="0" noProof="0">
                <a:ln>
                  <a:noFill/>
                </a:ln>
                <a:solidFill>
                  <a:prstClr val="white"/>
                </a:solidFill>
                <a:effectLst/>
                <a:uLnTx/>
                <a:uFillTx/>
                <a:latin typeface="Optima"/>
                <a:ea typeface="+mn-ea"/>
                <a:cs typeface="Arial" panose="020B0604020202020204" pitchFamily="34" charset="0"/>
                <a:sym typeface="Arial" panose="020B0604020202020204"/>
              </a:rPr>
              <a:t>Data Insights, Deliverables &amp; Recommendations powered by AI</a:t>
            </a:r>
          </a:p>
        </p:txBody>
      </p:sp>
      <p:sp>
        <p:nvSpPr>
          <p:cNvPr id="50" name="Title 1">
            <a:extLst>
              <a:ext uri="{FF2B5EF4-FFF2-40B4-BE49-F238E27FC236}">
                <a16:creationId xmlns:a16="http://schemas.microsoft.com/office/drawing/2014/main" id="{4FA4E305-98FA-B79C-6597-39FCD65671DE}"/>
              </a:ext>
            </a:extLst>
          </p:cNvPr>
          <p:cNvSpPr>
            <a:spLocks noGrp="1"/>
          </p:cNvSpPr>
          <p:nvPr>
            <p:ph type="title"/>
          </p:nvPr>
        </p:nvSpPr>
        <p:spPr>
          <a:xfrm>
            <a:off x="367749" y="20872"/>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Data Harmonization </a:t>
            </a:r>
            <a:r>
              <a:rPr lang="en-US" sz="2400" b="1">
                <a:solidFill>
                  <a:srgbClr val="10479B"/>
                </a:solidFill>
                <a:latin typeface="Optima"/>
                <a:cs typeface="+mj-cs"/>
              </a:rPr>
              <a:t>Approach – 2/2</a:t>
            </a:r>
            <a:endParaRPr lang="en-US" sz="2400" b="1">
              <a:solidFill>
                <a:srgbClr val="10479B"/>
              </a:solidFill>
              <a:cs typeface="Arial" panose="020B0604020202020204" pitchFamily="34" charset="0"/>
            </a:endParaRPr>
          </a:p>
        </p:txBody>
      </p:sp>
      <p:sp>
        <p:nvSpPr>
          <p:cNvPr id="2" name="TextBox 77">
            <a:extLst>
              <a:ext uri="{FF2B5EF4-FFF2-40B4-BE49-F238E27FC236}">
                <a16:creationId xmlns:a16="http://schemas.microsoft.com/office/drawing/2014/main" id="{790F1A9A-EE93-9EC4-CDCC-E565E85195BB}"/>
              </a:ext>
            </a:extLst>
          </p:cNvPr>
          <p:cNvSpPr txBox="1"/>
          <p:nvPr/>
        </p:nvSpPr>
        <p:spPr>
          <a:xfrm>
            <a:off x="1223672" y="1981804"/>
            <a:ext cx="1366576" cy="2400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Class Assignment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Cataloguing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QC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Perform Values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Standardization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Data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Sign-Off by PM, TL &amp; QL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Delivery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Notification</a:t>
            </a:r>
          </a:p>
        </p:txBody>
      </p:sp>
      <p:sp>
        <p:nvSpPr>
          <p:cNvPr id="3" name="TextBox 79">
            <a:extLst>
              <a:ext uri="{FF2B5EF4-FFF2-40B4-BE49-F238E27FC236}">
                <a16:creationId xmlns:a16="http://schemas.microsoft.com/office/drawing/2014/main" id="{6673ABAB-13AE-B8DB-0E4C-4DD7A656269A}"/>
              </a:ext>
            </a:extLst>
          </p:cNvPr>
          <p:cNvSpPr txBox="1"/>
          <p:nvPr/>
        </p:nvSpPr>
        <p:spPr>
          <a:xfrm>
            <a:off x="2681374" y="1961287"/>
            <a:ext cx="1357226"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Creating User IDs in Data Cleansing tool for the Customers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Cleansed Data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&amp; discussions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p:txBody>
      </p:sp>
      <p:sp>
        <p:nvSpPr>
          <p:cNvPr id="8" name="TextBox 80">
            <a:extLst>
              <a:ext uri="{FF2B5EF4-FFF2-40B4-BE49-F238E27FC236}">
                <a16:creationId xmlns:a16="http://schemas.microsoft.com/office/drawing/2014/main" id="{01CCEAD0-59BF-9BA7-2DD0-C2D68DF79472}"/>
              </a:ext>
            </a:extLst>
          </p:cNvPr>
          <p:cNvSpPr txBox="1"/>
          <p:nvPr/>
        </p:nvSpPr>
        <p:spPr>
          <a:xfrm>
            <a:off x="4120458" y="1975677"/>
            <a:ext cx="1354942"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Extract the Data which is created during data     cleansing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Perform repeat of the  steps and Submit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data</a:t>
            </a:r>
          </a:p>
        </p:txBody>
      </p:sp>
      <p:sp>
        <p:nvSpPr>
          <p:cNvPr id="11" name="TextBox 66">
            <a:extLst>
              <a:ext uri="{FF2B5EF4-FFF2-40B4-BE49-F238E27FC236}">
                <a16:creationId xmlns:a16="http://schemas.microsoft.com/office/drawing/2014/main" id="{EF697846-8D6C-E3D5-6568-00D30214010F}"/>
              </a:ext>
            </a:extLst>
          </p:cNvPr>
          <p:cNvSpPr txBox="1"/>
          <p:nvPr/>
        </p:nvSpPr>
        <p:spPr>
          <a:xfrm>
            <a:off x="5638117" y="1956960"/>
            <a:ext cx="1324812" cy="30162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Perform de-Duplication Reports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Type-1: Based on reference data such as Part Number, Model Number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Type 2:- Based on Properties Or Specifications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Run the Report and Share the Potential Duplicates with Customer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prstClr val="black"/>
              </a:solidFill>
              <a:effectLst/>
              <a:uLnTx/>
              <a:uFillTx/>
              <a:latin typeface="Optima"/>
              <a:ea typeface="+mn-ea"/>
              <a:cs typeface="+mn-cs"/>
            </a:endParaRPr>
          </a:p>
        </p:txBody>
      </p:sp>
      <p:sp>
        <p:nvSpPr>
          <p:cNvPr id="12" name="TextBox 81">
            <a:extLst>
              <a:ext uri="{FF2B5EF4-FFF2-40B4-BE49-F238E27FC236}">
                <a16:creationId xmlns:a16="http://schemas.microsoft.com/office/drawing/2014/main" id="{14AC0F84-6D2A-376E-3CF3-38B15314B44E}"/>
              </a:ext>
            </a:extLst>
          </p:cNvPr>
          <p:cNvSpPr txBox="1"/>
          <p:nvPr/>
        </p:nvSpPr>
        <p:spPr>
          <a:xfrm>
            <a:off x="6985412" y="1987737"/>
            <a:ext cx="1382422" cy="29546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Prepare the Final data set after confirmation 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duplication codes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Finalize the final data set to be Uploaded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ERP System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Data Quality Sign-Off</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Apply Data Transformation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Perform MOCKs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Data Reconciliation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2060"/>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2060"/>
              </a:solidFill>
              <a:effectLst/>
              <a:uLnTx/>
              <a:uFillTx/>
              <a:latin typeface="Optima"/>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800"/>
              <a:buFontTx/>
              <a:buNone/>
              <a:tabLst/>
              <a:defRPr/>
            </a:pPr>
            <a:endParaRPr kumimoji="0" lang="en-GB" sz="1000" b="0" i="0" u="none" strike="noStrike" kern="1200" cap="none" spc="0" normalizeH="0" baseline="0" noProof="0">
              <a:ln>
                <a:noFill/>
              </a:ln>
              <a:solidFill>
                <a:srgbClr val="003F82"/>
              </a:solidFill>
              <a:effectLst/>
              <a:uLnTx/>
              <a:uFillTx/>
              <a:latin typeface="Optima"/>
              <a:ea typeface="+mn-ea"/>
              <a:cs typeface="Arial" panose="020B0604020202020204" pitchFamily="34" charset="0"/>
              <a:sym typeface="Arial" panose="020B0604020202020204"/>
            </a:endParaRPr>
          </a:p>
        </p:txBody>
      </p:sp>
      <p:sp>
        <p:nvSpPr>
          <p:cNvPr id="13" name="TextBox 82">
            <a:extLst>
              <a:ext uri="{FF2B5EF4-FFF2-40B4-BE49-F238E27FC236}">
                <a16:creationId xmlns:a16="http://schemas.microsoft.com/office/drawing/2014/main" id="{D0A3B279-570D-4E56-55D0-395FE7884874}"/>
              </a:ext>
            </a:extLst>
          </p:cNvPr>
          <p:cNvSpPr txBox="1"/>
          <p:nvPr/>
        </p:nvSpPr>
        <p:spPr>
          <a:xfrm>
            <a:off x="8589649" y="2014860"/>
            <a:ext cx="1195754"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Prepare a through data      assessment report on the Cleansed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Prepare the Close-out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      report</a:t>
            </a:r>
          </a:p>
        </p:txBody>
      </p:sp>
      <p:sp>
        <p:nvSpPr>
          <p:cNvPr id="14" name="TextBox 84">
            <a:extLst>
              <a:ext uri="{FF2B5EF4-FFF2-40B4-BE49-F238E27FC236}">
                <a16:creationId xmlns:a16="http://schemas.microsoft.com/office/drawing/2014/main" id="{0B694A3B-488A-D40C-8A8B-BF8A9FF0AC81}"/>
              </a:ext>
            </a:extLst>
          </p:cNvPr>
          <p:cNvSpPr txBox="1"/>
          <p:nvPr/>
        </p:nvSpPr>
        <p:spPr>
          <a:xfrm>
            <a:off x="9919712" y="2014860"/>
            <a:ext cx="1405965"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n-ea"/>
                <a:cs typeface="+mn-cs"/>
              </a:rPr>
              <a:t>Prepare Customer case studies domain-wise &amp; Industry-wise with all the Data Insights &amp; Value Levers</a:t>
            </a:r>
          </a:p>
        </p:txBody>
      </p:sp>
      <p:sp>
        <p:nvSpPr>
          <p:cNvPr id="17" name="TextBox 77">
            <a:extLst>
              <a:ext uri="{FF2B5EF4-FFF2-40B4-BE49-F238E27FC236}">
                <a16:creationId xmlns:a16="http://schemas.microsoft.com/office/drawing/2014/main" id="{73F250B0-2522-08C2-3B42-A85942EACD45}"/>
              </a:ext>
            </a:extLst>
          </p:cNvPr>
          <p:cNvSpPr txBox="1"/>
          <p:nvPr/>
        </p:nvSpPr>
        <p:spPr>
          <a:xfrm>
            <a:off x="1216605" y="5206141"/>
            <a:ext cx="1366576"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1" i="0" u="none" strike="noStrike" kern="1200" cap="none" spc="0" normalizeH="0" baseline="0" noProof="0">
                <a:ln>
                  <a:noFill/>
                </a:ln>
                <a:solidFill>
                  <a:srgbClr val="10479B"/>
                </a:solidFill>
                <a:effectLst/>
                <a:uLnTx/>
                <a:uFillTx/>
                <a:latin typeface="Optima"/>
                <a:ea typeface="+mn-ea"/>
                <a:cs typeface="+mn-cs"/>
              </a:rPr>
              <a:t>Batch Delivery &amp;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1" i="0" u="none" strike="noStrike" kern="1200" cap="none" spc="0" normalizeH="0" baseline="0" noProof="0">
                <a:ln>
                  <a:noFill/>
                </a:ln>
                <a:solidFill>
                  <a:srgbClr val="10479B"/>
                </a:solidFill>
                <a:effectLst/>
                <a:uLnTx/>
                <a:uFillTx/>
                <a:latin typeface="Optima"/>
                <a:ea typeface="+mn-ea"/>
                <a:cs typeface="+mn-cs"/>
              </a:rPr>
              <a:t>Notification As per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0479B"/>
                </a:solidFill>
                <a:effectLst/>
                <a:uLnTx/>
                <a:uFillTx/>
                <a:latin typeface="Optima"/>
                <a:ea typeface="+mn-ea"/>
                <a:cs typeface="+mn-cs"/>
              </a:rPr>
              <a:t>      Project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1" i="0" u="none" strike="noStrike" kern="1200" cap="none" spc="0" normalizeH="0" baseline="0" noProof="0">
                <a:ln>
                  <a:noFill/>
                </a:ln>
                <a:solidFill>
                  <a:srgbClr val="10479B"/>
                </a:solidFill>
                <a:effectLst/>
                <a:uLnTx/>
                <a:uFillTx/>
                <a:latin typeface="Optima"/>
                <a:ea typeface="+mn-ea"/>
                <a:cs typeface="+mn-cs"/>
              </a:rPr>
              <a:t>Reduces Time to Deliver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0479B"/>
                </a:solidFill>
                <a:effectLst/>
                <a:uLnTx/>
                <a:uFillTx/>
                <a:latin typeface="Optima"/>
                <a:ea typeface="+mn-ea"/>
                <a:cs typeface="+mn-cs"/>
              </a:rPr>
              <a:t>      Batch</a:t>
            </a:r>
            <a:endParaRPr kumimoji="0" lang="en-US" sz="11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18" name="TextBox 77">
            <a:extLst>
              <a:ext uri="{FF2B5EF4-FFF2-40B4-BE49-F238E27FC236}">
                <a16:creationId xmlns:a16="http://schemas.microsoft.com/office/drawing/2014/main" id="{BC8FA2BF-8B3E-204B-6F18-19FE9061A1F1}"/>
              </a:ext>
            </a:extLst>
          </p:cNvPr>
          <p:cNvSpPr txBox="1"/>
          <p:nvPr/>
        </p:nvSpPr>
        <p:spPr>
          <a:xfrm>
            <a:off x="2760873" y="5176954"/>
            <a:ext cx="1366576"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Weekly Meeting on Data Quality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Improve visibility</a:t>
            </a:r>
          </a:p>
          <a:p>
            <a:pPr marL="0" marR="0" lvl="0" indent="0" algn="l" defTabSz="914400" rtl="0" eaLnBrk="1" fontAlgn="auto" latinLnBrk="0" hangingPunct="1">
              <a:lnSpc>
                <a:spcPct val="100000"/>
              </a:lnSpc>
              <a:spcBef>
                <a:spcPts val="0"/>
              </a:spcBef>
              <a:spcAft>
                <a:spcPts val="0"/>
              </a:spcAft>
              <a:buClr>
                <a:srgbClr val="000000"/>
              </a:buClr>
              <a:buSzPts val="800"/>
              <a:buFontTx/>
              <a:buNone/>
              <a:tabLst/>
              <a:defRPr/>
            </a:pP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31" name="TextBox 77">
            <a:extLst>
              <a:ext uri="{FF2B5EF4-FFF2-40B4-BE49-F238E27FC236}">
                <a16:creationId xmlns:a16="http://schemas.microsoft.com/office/drawing/2014/main" id="{14C7F40B-25FB-AE97-EC00-33FB7893E208}"/>
              </a:ext>
            </a:extLst>
          </p:cNvPr>
          <p:cNvSpPr txBox="1"/>
          <p:nvPr/>
        </p:nvSpPr>
        <p:spPr>
          <a:xfrm>
            <a:off x="4144841" y="5206141"/>
            <a:ext cx="136657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Batch Submissions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Final Dataset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Consolidated</a:t>
            </a: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33" name="TextBox 77">
            <a:extLst>
              <a:ext uri="{FF2B5EF4-FFF2-40B4-BE49-F238E27FC236}">
                <a16:creationId xmlns:a16="http://schemas.microsoft.com/office/drawing/2014/main" id="{780A287D-C71E-414E-73F8-21E74E7084AC}"/>
              </a:ext>
            </a:extLst>
          </p:cNvPr>
          <p:cNvSpPr txBox="1"/>
          <p:nvPr/>
        </p:nvSpPr>
        <p:spPr>
          <a:xfrm>
            <a:off x="5626081" y="5164439"/>
            <a:ext cx="1366576"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Identification of Duplicates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Duplicates Confirmation by Stakeholders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34" name="TextBox 77">
            <a:extLst>
              <a:ext uri="{FF2B5EF4-FFF2-40B4-BE49-F238E27FC236}">
                <a16:creationId xmlns:a16="http://schemas.microsoft.com/office/drawing/2014/main" id="{B61A6099-56E1-C8A5-15F1-EDEDA1EA63AC}"/>
              </a:ext>
            </a:extLst>
          </p:cNvPr>
          <p:cNvSpPr txBox="1"/>
          <p:nvPr/>
        </p:nvSpPr>
        <p:spPr>
          <a:xfrm>
            <a:off x="7076158" y="5173566"/>
            <a:ext cx="1366576" cy="14619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Potential Savings on Duplicates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2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Upload the cleansed data in ERP System</a:t>
            </a:r>
          </a:p>
          <a:p>
            <a:pPr marL="171450" marR="0" lvl="0" indent="-171450" algn="l" defTabSz="914400" rtl="0" eaLnBrk="1" fontAlgn="auto" latinLnBrk="0" hangingPunct="1">
              <a:lnSpc>
                <a:spcPct val="100000"/>
              </a:lnSpc>
              <a:spcBef>
                <a:spcPts val="0"/>
              </a:spcBef>
              <a:spcAft>
                <a:spcPts val="0"/>
              </a:spcAft>
              <a:buClr>
                <a:srgbClr val="000000"/>
              </a:buClr>
              <a:buSzPts val="800"/>
              <a:buFont typeface="Wingdings" panose="05000000000000000000" pitchFamily="2" charset="2"/>
              <a:buChar char="Ø"/>
              <a:tabLst/>
              <a:defRPr/>
            </a:pP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38" name="TextBox 77">
            <a:extLst>
              <a:ext uri="{FF2B5EF4-FFF2-40B4-BE49-F238E27FC236}">
                <a16:creationId xmlns:a16="http://schemas.microsoft.com/office/drawing/2014/main" id="{D9528F24-2081-B95A-B157-DA5F7F834D69}"/>
              </a:ext>
            </a:extLst>
          </p:cNvPr>
          <p:cNvSpPr txBox="1"/>
          <p:nvPr/>
        </p:nvSpPr>
        <p:spPr>
          <a:xfrm>
            <a:off x="8454552" y="5198447"/>
            <a:ext cx="144290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1" i="0" u="none" strike="noStrike" kern="1200" cap="none" spc="0" normalizeH="0" baseline="0" noProof="0">
                <a:ln>
                  <a:noFill/>
                </a:ln>
                <a:solidFill>
                  <a:srgbClr val="10479B"/>
                </a:solidFill>
                <a:effectLst/>
                <a:uLnTx/>
                <a:uFillTx/>
                <a:latin typeface="Optima" panose="02000503060000020004"/>
                <a:ea typeface="+mn-ea"/>
                <a:cs typeface="+mn-cs"/>
              </a:rPr>
              <a:t>Submit the Project Close-out Report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1" i="0" u="none" strike="noStrike" kern="1200" cap="none" spc="0" normalizeH="0" baseline="0" noProof="0">
              <a:ln>
                <a:noFill/>
              </a:ln>
              <a:solidFill>
                <a:srgbClr val="10479B"/>
              </a:solidFill>
              <a:effectLst/>
              <a:uLnTx/>
              <a:uFillTx/>
              <a:latin typeface="Optima" panose="020005030600000200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1" i="0" u="none" strike="noStrike" kern="1200" cap="none" spc="0" normalizeH="0" baseline="0" noProof="0">
                <a:ln>
                  <a:noFill/>
                </a:ln>
                <a:solidFill>
                  <a:srgbClr val="10479B"/>
                </a:solidFill>
                <a:effectLst/>
                <a:uLnTx/>
                <a:uFillTx/>
                <a:latin typeface="Optima" panose="02000503060000020004"/>
                <a:ea typeface="+mn-ea"/>
                <a:cs typeface="+mn-cs"/>
              </a:rPr>
              <a:t>Data Analytics &amp; Recommendations</a:t>
            </a:r>
          </a:p>
          <a:p>
            <a:pPr marL="0" marR="0" lvl="0" indent="0" algn="l" defTabSz="914400" rtl="0" eaLnBrk="1" fontAlgn="auto" latinLnBrk="0" hangingPunct="1">
              <a:lnSpc>
                <a:spcPct val="100000"/>
              </a:lnSpc>
              <a:spcBef>
                <a:spcPts val="0"/>
              </a:spcBef>
              <a:spcAft>
                <a:spcPts val="0"/>
              </a:spcAft>
              <a:buClr>
                <a:srgbClr val="000000"/>
              </a:buClr>
              <a:buSzPts val="800"/>
              <a:buFontTx/>
              <a:buNone/>
              <a:tabLst/>
              <a:defRPr/>
            </a:pPr>
            <a:endParaRPr kumimoji="0" lang="en-US" sz="5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sp>
        <p:nvSpPr>
          <p:cNvPr id="40" name="TextBox 77">
            <a:extLst>
              <a:ext uri="{FF2B5EF4-FFF2-40B4-BE49-F238E27FC236}">
                <a16:creationId xmlns:a16="http://schemas.microsoft.com/office/drawing/2014/main" id="{AAA747D9-DFBF-14C8-D33D-7509AAF46787}"/>
              </a:ext>
            </a:extLst>
          </p:cNvPr>
          <p:cNvSpPr txBox="1"/>
          <p:nvPr/>
        </p:nvSpPr>
        <p:spPr>
          <a:xfrm>
            <a:off x="9919712" y="5164439"/>
            <a:ext cx="1366576"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1" i="0" u="none" strike="noStrike" kern="1200" cap="none" spc="0" normalizeH="0" baseline="0" noProof="0">
                <a:ln>
                  <a:noFill/>
                </a:ln>
                <a:solidFill>
                  <a:srgbClr val="10479B"/>
                </a:solidFill>
                <a:effectLst/>
                <a:uLnTx/>
                <a:uFillTx/>
                <a:latin typeface="Optima"/>
                <a:ea typeface="+mn-ea"/>
                <a:cs typeface="+mn-cs"/>
              </a:rPr>
              <a:t>Share the Customer 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a:ea typeface="+mn-ea"/>
                <a:cs typeface="+mn-cs"/>
              </a:rPr>
              <a:t>     Stories With all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a:ea typeface="+mn-ea"/>
                <a:cs typeface="+mn-cs"/>
              </a:rPr>
              <a:t>     the 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a:ea typeface="+mn-ea"/>
                <a:cs typeface="+mn-cs"/>
              </a:rPr>
              <a:t>     Stakeholders</a:t>
            </a:r>
            <a:endParaRPr kumimoji="0" lang="en-US" sz="1200" b="0" i="0" u="none" strike="noStrike" kern="1200" cap="none" spc="0" normalizeH="0" baseline="0" noProof="0">
              <a:ln>
                <a:noFill/>
              </a:ln>
              <a:solidFill>
                <a:srgbClr val="003F82"/>
              </a:solidFill>
              <a:effectLst/>
              <a:uLnTx/>
              <a:uFillTx/>
              <a:latin typeface="Optima"/>
              <a:ea typeface="Arial" panose="020B0604020202020204"/>
              <a:cs typeface="Arial" panose="020B0604020202020204" pitchFamily="34" charset="0"/>
              <a:sym typeface="Arial" panose="020B0604020202020204"/>
            </a:endParaRPr>
          </a:p>
        </p:txBody>
      </p:sp>
      <p:pic>
        <p:nvPicPr>
          <p:cNvPr id="2050" name="Picture 2" descr="Raw data Royalty Free Vector Image ...">
            <a:extLst>
              <a:ext uri="{FF2B5EF4-FFF2-40B4-BE49-F238E27FC236}">
                <a16:creationId xmlns:a16="http://schemas.microsoft.com/office/drawing/2014/main" id="{E49DA2B1-79B6-402C-349F-AD0C0DDF207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2655" b="27505"/>
          <a:stretch/>
        </p:blipFill>
        <p:spPr bwMode="auto">
          <a:xfrm>
            <a:off x="1664473" y="1328641"/>
            <a:ext cx="482515"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tomer reviews icon Stock Vector ...">
            <a:extLst>
              <a:ext uri="{FF2B5EF4-FFF2-40B4-BE49-F238E27FC236}">
                <a16:creationId xmlns:a16="http://schemas.microsoft.com/office/drawing/2014/main" id="{C6A1B965-2AAF-CF12-F864-29064C90CC8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002" t="10556" b="33146"/>
          <a:stretch/>
        </p:blipFill>
        <p:spPr bwMode="auto">
          <a:xfrm>
            <a:off x="3110826" y="1330560"/>
            <a:ext cx="624774" cy="4476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0+ Data Harmonization Vector Stock ...">
            <a:extLst>
              <a:ext uri="{FF2B5EF4-FFF2-40B4-BE49-F238E27FC236}">
                <a16:creationId xmlns:a16="http://schemas.microsoft.com/office/drawing/2014/main" id="{E717F6AB-9E0F-5EB4-0B33-5D170BA2DFB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48277" y="1328641"/>
            <a:ext cx="497919" cy="4395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ata duplication - Free icons">
            <a:extLst>
              <a:ext uri="{FF2B5EF4-FFF2-40B4-BE49-F238E27FC236}">
                <a16:creationId xmlns:a16="http://schemas.microsoft.com/office/drawing/2014/main" id="{48FF0405-7825-1128-C653-68EFF9D055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00517" y="1310245"/>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ransformation Icon PNG Images, Vectors ...">
            <a:extLst>
              <a:ext uri="{FF2B5EF4-FFF2-40B4-BE49-F238E27FC236}">
                <a16:creationId xmlns:a16="http://schemas.microsoft.com/office/drawing/2014/main" id="{DA048B41-4AFF-4727-C9DA-382AADC1F3B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11894" y="1337938"/>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op 10 Project Closure Icon PowerPoint Presentation Templates in 2025">
            <a:extLst>
              <a:ext uri="{FF2B5EF4-FFF2-40B4-BE49-F238E27FC236}">
                <a16:creationId xmlns:a16="http://schemas.microsoft.com/office/drawing/2014/main" id="{AE9EA814-1087-2F7D-7248-9AE3C7B7EAFF}"/>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375" t="26738" r="42277" b="5463"/>
          <a:stretch/>
        </p:blipFill>
        <p:spPr bwMode="auto">
          <a:xfrm>
            <a:off x="8945097" y="1325183"/>
            <a:ext cx="481790" cy="468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D7959AE6-0FD2-1F4D-54C6-1A7C2E9CA3D8}"/>
              </a:ext>
            </a:extLst>
          </p:cNvPr>
          <p:cNvPicPr>
            <a:picLocks noChangeAspect="1"/>
          </p:cNvPicPr>
          <p:nvPr/>
        </p:nvPicPr>
        <p:blipFill>
          <a:blip r:embed="rId13"/>
          <a:stretch>
            <a:fillRect/>
          </a:stretch>
        </p:blipFill>
        <p:spPr>
          <a:xfrm>
            <a:off x="10301100" y="1337938"/>
            <a:ext cx="569099" cy="440307"/>
          </a:xfrm>
          <a:prstGeom prst="rect">
            <a:avLst/>
          </a:prstGeom>
        </p:spPr>
      </p:pic>
    </p:spTree>
    <p:extLst>
      <p:ext uri="{BB962C8B-B14F-4D97-AF65-F5344CB8AC3E}">
        <p14:creationId xmlns:p14="http://schemas.microsoft.com/office/powerpoint/2010/main" val="25057170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AEF9E-C46B-6524-5809-A8753EF97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40C08E-9BA3-DD36-7690-2CFA3B8424FF}"/>
              </a:ext>
            </a:extLst>
          </p:cNvPr>
          <p:cNvSpPr txBox="1"/>
          <p:nvPr/>
        </p:nvSpPr>
        <p:spPr>
          <a:xfrm>
            <a:off x="336634" y="81700"/>
            <a:ext cx="9835515" cy="526457"/>
          </a:xfrm>
          <a:prstGeom prst="rect">
            <a:avLst/>
          </a:prstGeom>
        </p:spPr>
        <p:txBody>
          <a:bodyPr lIns="91440" tIns="45720" rIns="91440" bIns="45720" anchor="t">
            <a:noAutofit/>
          </a:bodyPr>
          <a:lstStyle>
            <a:defPPr>
              <a:defRPr lang="en-US"/>
            </a:defPPr>
            <a:lvl1pPr>
              <a:lnSpc>
                <a:spcPct val="90000"/>
              </a:lnSpc>
              <a:spcBef>
                <a:spcPct val="0"/>
              </a:spcBef>
              <a:buNone/>
              <a:defRPr sz="2700" b="1">
                <a:solidFill>
                  <a:srgbClr val="10479B"/>
                </a:solidFill>
                <a:latin typeface="Optima" charset="0"/>
                <a:ea typeface="+mj-ea"/>
                <a:cs typeface="Arial" panose="020B0604020202020204" pitchFamily="34" charset="0"/>
              </a:defRPr>
            </a:lvl1pPr>
          </a:lstStyle>
          <a:p>
            <a:pPr marL="76200" marR="0" lvl="0" indent="0" algn="just" fontAlgn="auto">
              <a:spcAft>
                <a:spcPts val="0"/>
              </a:spcAft>
              <a:buClrTx/>
              <a:buSzTx/>
              <a:tabLst/>
              <a:defRPr/>
            </a:pPr>
            <a:r>
              <a:rPr lang="en-US" sz="2400">
                <a:latin typeface="Optima" panose="02000503060000020004"/>
              </a:rPr>
              <a:t>Approach for Master Data Harmonization ~100k Records (Sample)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700" b="1" i="0" u="none" strike="noStrike" kern="1200" cap="none" spc="0" normalizeH="0" baseline="0" noProof="0">
              <a:ln>
                <a:noFill/>
              </a:ln>
              <a:solidFill>
                <a:srgbClr val="10479B"/>
              </a:solidFill>
              <a:effectLst/>
              <a:uLnTx/>
              <a:uFillTx/>
              <a:latin typeface="Optima" panose="02000503060000020004"/>
            </a:endParaRPr>
          </a:p>
        </p:txBody>
      </p:sp>
      <p:graphicFrame>
        <p:nvGraphicFramePr>
          <p:cNvPr id="4" name="Content Placeholder 7">
            <a:extLst>
              <a:ext uri="{FF2B5EF4-FFF2-40B4-BE49-F238E27FC236}">
                <a16:creationId xmlns:a16="http://schemas.microsoft.com/office/drawing/2014/main" id="{9E8A2E2C-6023-C142-734B-EA66FED5D341}"/>
              </a:ext>
            </a:extLst>
          </p:cNvPr>
          <p:cNvGraphicFramePr>
            <a:graphicFrameLocks/>
          </p:cNvGraphicFramePr>
          <p:nvPr>
            <p:custDataLst>
              <p:tags r:id="rId1"/>
            </p:custDataLst>
            <p:extLst>
              <p:ext uri="{D42A27DB-BD31-4B8C-83A1-F6EECF244321}">
                <p14:modId xmlns:p14="http://schemas.microsoft.com/office/powerpoint/2010/main" val="2299995909"/>
              </p:ext>
            </p:extLst>
          </p:nvPr>
        </p:nvGraphicFramePr>
        <p:xfrm>
          <a:off x="648407" y="4271799"/>
          <a:ext cx="4839991" cy="2253229"/>
        </p:xfrm>
        <a:graphic>
          <a:graphicData uri="http://schemas.openxmlformats.org/drawingml/2006/table">
            <a:tbl>
              <a:tblPr/>
              <a:tblGrid>
                <a:gridCol w="723331">
                  <a:extLst>
                    <a:ext uri="{9D8B030D-6E8A-4147-A177-3AD203B41FA5}">
                      <a16:colId xmlns:a16="http://schemas.microsoft.com/office/drawing/2014/main" val="20000"/>
                    </a:ext>
                  </a:extLst>
                </a:gridCol>
                <a:gridCol w="2655680">
                  <a:extLst>
                    <a:ext uri="{9D8B030D-6E8A-4147-A177-3AD203B41FA5}">
                      <a16:colId xmlns:a16="http://schemas.microsoft.com/office/drawing/2014/main" val="20001"/>
                    </a:ext>
                  </a:extLst>
                </a:gridCol>
                <a:gridCol w="980151">
                  <a:extLst>
                    <a:ext uri="{9D8B030D-6E8A-4147-A177-3AD203B41FA5}">
                      <a16:colId xmlns:a16="http://schemas.microsoft.com/office/drawing/2014/main" val="20002"/>
                    </a:ext>
                  </a:extLst>
                </a:gridCol>
                <a:gridCol w="480829">
                  <a:extLst>
                    <a:ext uri="{9D8B030D-6E8A-4147-A177-3AD203B41FA5}">
                      <a16:colId xmlns:a16="http://schemas.microsoft.com/office/drawing/2014/main" val="20003"/>
                    </a:ext>
                  </a:extLst>
                </a:gridCol>
              </a:tblGrid>
              <a:tr h="175029">
                <a:tc>
                  <a:txBody>
                    <a:bodyPr/>
                    <a:lstStyle/>
                    <a:p>
                      <a:pPr marL="7620" marR="0" lvl="0" indent="0" algn="ctr" defTabSz="914400" rtl="0" eaLnBrk="1" fontAlgn="b" latinLnBrk="0" hangingPunct="1">
                        <a:lnSpc>
                          <a:spcPct val="100000"/>
                        </a:lnSpc>
                        <a:spcBef>
                          <a:spcPts val="0"/>
                        </a:spcBef>
                        <a:spcAft>
                          <a:spcPts val="0"/>
                        </a:spcAft>
                        <a:buClrTx/>
                        <a:buSzTx/>
                        <a:buFontTx/>
                        <a:buNone/>
                        <a:defRPr/>
                      </a:pPr>
                      <a:r>
                        <a:rPr lang="en-IN" sz="1400" b="1" kern="1200">
                          <a:solidFill>
                            <a:schemeClr val="bg1"/>
                          </a:solidFill>
                          <a:latin typeface="Optima"/>
                          <a:ea typeface="+mn-ea"/>
                          <a:cs typeface="+mn-cs"/>
                        </a:rPr>
                        <a:t>#</a:t>
                      </a:r>
                    </a:p>
                  </a:txBody>
                  <a:tcPr marL="7937" marR="7937" marT="793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0070C0"/>
                    </a:solidFill>
                  </a:tcPr>
                </a:tc>
                <a:tc>
                  <a:txBody>
                    <a:bodyPr/>
                    <a:lstStyle/>
                    <a:p>
                      <a:pPr marL="7620" indent="0" algn="ctr" fontAlgn="b"/>
                      <a:r>
                        <a:rPr lang="en-IN" sz="1400" b="1" kern="1200">
                          <a:solidFill>
                            <a:schemeClr val="bg1"/>
                          </a:solidFill>
                          <a:latin typeface="Optima"/>
                          <a:ea typeface="+mn-ea"/>
                          <a:cs typeface="+mn-cs"/>
                        </a:rPr>
                        <a:t>Description</a:t>
                      </a:r>
                    </a:p>
                  </a:txBody>
                  <a:tcPr marL="7937" marR="7937" marT="793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0070C0"/>
                    </a:solidFill>
                  </a:tcPr>
                </a:tc>
                <a:tc>
                  <a:txBody>
                    <a:bodyPr/>
                    <a:lstStyle/>
                    <a:p>
                      <a:pPr marL="7620" indent="0" algn="ctr" fontAlgn="b"/>
                      <a:r>
                        <a:rPr lang="en-IN" sz="1400" b="1" kern="1200">
                          <a:solidFill>
                            <a:schemeClr val="bg1"/>
                          </a:solidFill>
                          <a:latin typeface="Optima"/>
                          <a:ea typeface="+mn-ea"/>
                          <a:cs typeface="+mn-cs"/>
                        </a:rPr>
                        <a:t>Count</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marL="7620" indent="0" algn="ctr" fontAlgn="b"/>
                      <a:r>
                        <a:rPr lang="en-IN" sz="1400" b="1" kern="1200">
                          <a:solidFill>
                            <a:schemeClr val="bg1"/>
                          </a:solidFill>
                          <a:latin typeface="Optima"/>
                          <a:ea typeface="+mn-ea"/>
                          <a:cs typeface="+mn-cs"/>
                        </a:rPr>
                        <a:t>%</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377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1</a:t>
                      </a:r>
                    </a:p>
                  </a:txBody>
                  <a:tcPr marL="7937" marR="7937" marT="793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No of Items Considered for Data Cataloguing</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100,000</a:t>
                      </a:r>
                    </a:p>
                  </a:txBody>
                  <a:tcPr marL="6350" marR="6350" marT="6350"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endParaRPr>
                    </a:p>
                  </a:txBody>
                  <a:tcPr marL="7937" marR="7937" marT="793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1968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2</a:t>
                      </a:r>
                    </a:p>
                  </a:txBody>
                  <a:tcPr marL="7937" marR="7937" marT="793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Data Quality Level</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rtl="0" fontAlgn="ctr"/>
                      <a:endParaRPr lang="en-IN" sz="1000" b="1" i="0" u="none" strike="noStrike">
                        <a:solidFill>
                          <a:srgbClr val="2A4A8D"/>
                        </a:solidFill>
                        <a:effectLst/>
                        <a:latin typeface="Optima" panose="02000503060000020004"/>
                      </a:endParaRPr>
                    </a:p>
                  </a:txBody>
                  <a:tcPr marL="6350" marR="6350" marT="6350"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endParaRPr>
                    </a:p>
                  </a:txBody>
                  <a:tcPr marL="7937" marR="7937" marT="793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183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2.1</a:t>
                      </a:r>
                    </a:p>
                  </a:txBody>
                  <a:tcPr marL="7937" marR="7937" marT="793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Basic Structuring</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16,900</a:t>
                      </a:r>
                    </a:p>
                  </a:txBody>
                  <a:tcPr marL="6350" marR="6350" marT="6350"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183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2.2</a:t>
                      </a:r>
                    </a:p>
                  </a:txBody>
                  <a:tcPr marL="7937" marR="7937" marT="7937"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Advance Structuring</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67,500</a:t>
                      </a:r>
                    </a:p>
                  </a:txBody>
                  <a:tcPr marL="6350" marR="6350" marT="6350"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183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2.3</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Enrichment </a:t>
                      </a:r>
                    </a:p>
                  </a:txBody>
                  <a:tcPr marL="7937" marR="7937" marT="793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15,600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83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3</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No of Classes Assigned </a:t>
                      </a:r>
                    </a:p>
                  </a:txBody>
                  <a:tcPr marL="7937" marR="7937" marT="793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2,400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3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4</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No of Duplicates Identified</a:t>
                      </a:r>
                    </a:p>
                  </a:txBody>
                  <a:tcPr marL="7937" marR="7937" marT="793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8,500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183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4.1</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Master Codes</a:t>
                      </a:r>
                    </a:p>
                  </a:txBody>
                  <a:tcPr marL="7937" marR="7937" marT="793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4,100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5385424"/>
                  </a:ext>
                </a:extLst>
              </a:tr>
              <a:tr h="183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4.2</a:t>
                      </a:r>
                    </a:p>
                  </a:txBody>
                  <a:tcPr marL="7937" marR="7937" marT="7937"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a:ln>
                            <a:noFill/>
                          </a:ln>
                          <a:solidFill>
                            <a:srgbClr val="2A4A8D"/>
                          </a:solidFill>
                          <a:effectLst/>
                          <a:uLnTx/>
                          <a:uFillTx/>
                          <a:latin typeface="Optima" charset="0"/>
                          <a:ea typeface="+mn-ea"/>
                          <a:cs typeface="Arial" panose="020B0604020202020204" pitchFamily="34" charset="0"/>
                        </a:rPr>
                        <a:t>Superseded/Duplicate Codes</a:t>
                      </a:r>
                    </a:p>
                  </a:txBody>
                  <a:tcPr marL="7937" marR="7937" marT="793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4,400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rtl="0" fontAlgn="ctr"/>
                      <a:r>
                        <a:rPr lang="en-IN" sz="1000" b="1" i="0" u="none" strike="noStrike">
                          <a:solidFill>
                            <a:srgbClr val="2A4A8D"/>
                          </a:solidFill>
                          <a:effectLst/>
                          <a:latin typeface="Optima" panose="02000503060000020004"/>
                        </a:rPr>
                        <a:t>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627378814"/>
                  </a:ext>
                </a:extLst>
              </a:tr>
            </a:tbl>
          </a:graphicData>
        </a:graphic>
      </p:graphicFrame>
      <p:sp>
        <p:nvSpPr>
          <p:cNvPr id="5" name="TextBox 4">
            <a:extLst>
              <a:ext uri="{FF2B5EF4-FFF2-40B4-BE49-F238E27FC236}">
                <a16:creationId xmlns:a16="http://schemas.microsoft.com/office/drawing/2014/main" id="{3E5C1400-3794-2D64-281E-A4FF742F9910}"/>
              </a:ext>
            </a:extLst>
          </p:cNvPr>
          <p:cNvSpPr txBox="1"/>
          <p:nvPr/>
        </p:nvSpPr>
        <p:spPr>
          <a:xfrm>
            <a:off x="364372" y="3887078"/>
            <a:ext cx="239398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rgbClr val="26B4E9"/>
                </a:solidFill>
                <a:latin typeface="Optima" panose="02000503060000020004"/>
              </a:rPr>
              <a:t>Outcome (Sample)</a:t>
            </a:r>
          </a:p>
        </p:txBody>
      </p:sp>
      <p:sp>
        <p:nvSpPr>
          <p:cNvPr id="7" name="Slide Number Placeholder 5">
            <a:extLst>
              <a:ext uri="{FF2B5EF4-FFF2-40B4-BE49-F238E27FC236}">
                <a16:creationId xmlns:a16="http://schemas.microsoft.com/office/drawing/2014/main" id="{A7F31F50-BF45-B914-B211-865B0FCF7ABC}"/>
              </a:ext>
            </a:extLst>
          </p:cNvPr>
          <p:cNvSpPr txBox="1">
            <a:spLocks/>
          </p:cNvSpPr>
          <p:nvPr/>
        </p:nvSpPr>
        <p:spPr>
          <a:xfrm>
            <a:off x="11703324" y="6535420"/>
            <a:ext cx="448056"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F79FC5F6-1581-D948-A184-FDB0977145C6}" type="slidenum">
              <a:rPr kumimoji="0" lang="en-US" sz="1100" b="1" i="0" u="none" strike="noStrike" kern="1200" cap="none" spc="0" normalizeH="0" baseline="0" noProof="0" smtClean="0">
                <a:ln>
                  <a:noFill/>
                </a:ln>
                <a:solidFill>
                  <a:srgbClr val="10479B"/>
                </a:solidFill>
                <a:effectLst/>
                <a:uLnTx/>
                <a:uFillTx/>
                <a:latin typeface="Optima" panose="02000503060000020004"/>
              </a:rPr>
              <a:pPr marL="0" marR="0" lvl="0" indent="0" algn="r" defTabSz="914400" rtl="0" eaLnBrk="1" fontAlgn="auto" latinLnBrk="0" hangingPunct="1">
                <a:lnSpc>
                  <a:spcPct val="100000"/>
                </a:lnSpc>
                <a:spcBef>
                  <a:spcPts val="0"/>
                </a:spcBef>
                <a:spcAft>
                  <a:spcPts val="600"/>
                </a:spcAft>
                <a:buClrTx/>
                <a:buSzTx/>
                <a:buFontTx/>
                <a:buNone/>
                <a:tabLst/>
                <a:defRPr/>
              </a:pPr>
              <a:t>125</a:t>
            </a:fld>
            <a:endParaRPr kumimoji="0" lang="en-US" sz="1100" b="1" i="0" u="none" strike="noStrike" kern="1200" cap="none" spc="0" normalizeH="0" baseline="0" noProof="0">
              <a:ln>
                <a:noFill/>
              </a:ln>
              <a:solidFill>
                <a:srgbClr val="10479B"/>
              </a:solidFill>
              <a:effectLst/>
              <a:uLnTx/>
              <a:uFillTx/>
              <a:latin typeface="Optima" panose="02000503060000020004"/>
            </a:endParaRPr>
          </a:p>
        </p:txBody>
      </p:sp>
      <p:pic>
        <p:nvPicPr>
          <p:cNvPr id="35" name="Picture 34">
            <a:extLst>
              <a:ext uri="{FF2B5EF4-FFF2-40B4-BE49-F238E27FC236}">
                <a16:creationId xmlns:a16="http://schemas.microsoft.com/office/drawing/2014/main" id="{ADF43357-3DA2-0235-BE49-4788402E64CD}"/>
              </a:ext>
            </a:extLst>
          </p:cNvPr>
          <p:cNvPicPr>
            <a:picLocks noChangeAspect="1"/>
          </p:cNvPicPr>
          <p:nvPr/>
        </p:nvPicPr>
        <p:blipFill>
          <a:blip r:embed="rId3"/>
          <a:stretch>
            <a:fillRect/>
          </a:stretch>
        </p:blipFill>
        <p:spPr>
          <a:xfrm>
            <a:off x="1219188" y="755959"/>
            <a:ext cx="817170" cy="736530"/>
          </a:xfrm>
          <a:prstGeom prst="rect">
            <a:avLst/>
          </a:prstGeom>
        </p:spPr>
      </p:pic>
      <p:sp>
        <p:nvSpPr>
          <p:cNvPr id="36" name="TextBox 35">
            <a:extLst>
              <a:ext uri="{FF2B5EF4-FFF2-40B4-BE49-F238E27FC236}">
                <a16:creationId xmlns:a16="http://schemas.microsoft.com/office/drawing/2014/main" id="{7380D4B1-7826-4E45-24A6-3985F8C512C5}"/>
              </a:ext>
            </a:extLst>
          </p:cNvPr>
          <p:cNvSpPr txBox="1"/>
          <p:nvPr/>
        </p:nvSpPr>
        <p:spPr>
          <a:xfrm>
            <a:off x="525571" y="1513341"/>
            <a:ext cx="1971822" cy="86177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Extracted Data 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t>
            </a:r>
            <a:r>
              <a:rPr lang="en-US" sz="1200">
                <a:solidFill>
                  <a:srgbClr val="2A4A8D"/>
                </a:solidFill>
                <a:latin typeface="Optima" panose="02000503060000020004"/>
                <a:cs typeface="Arial" panose="020B0604020202020204" pitchFamily="34" charset="0"/>
              </a:rPr>
              <a:t>Prioritized UCC Materials</a:t>
            </a:r>
            <a:r>
              <a:rPr kumimoji="0" lang="en-US" sz="18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t>
            </a:r>
          </a:p>
        </p:txBody>
      </p:sp>
      <p:sp>
        <p:nvSpPr>
          <p:cNvPr id="38" name="Right Arrow 48">
            <a:extLst>
              <a:ext uri="{FF2B5EF4-FFF2-40B4-BE49-F238E27FC236}">
                <a16:creationId xmlns:a16="http://schemas.microsoft.com/office/drawing/2014/main" id="{3FCBC598-96FF-B8DD-D2BE-2226E88BDDE5}"/>
              </a:ext>
            </a:extLst>
          </p:cNvPr>
          <p:cNvSpPr/>
          <p:nvPr/>
        </p:nvSpPr>
        <p:spPr>
          <a:xfrm>
            <a:off x="3029670" y="2029700"/>
            <a:ext cx="666805" cy="584775"/>
          </a:xfrm>
          <a:prstGeom prst="rightArrow">
            <a:avLst>
              <a:gd name="adj1" fmla="val 50000"/>
              <a:gd name="adj2" fmla="val 44616"/>
            </a:avLst>
          </a:prstGeom>
          <a:solidFill>
            <a:srgbClr val="21CBF9"/>
          </a:solidFill>
          <a:ln>
            <a:solidFill>
              <a:srgbClr val="21CBF9"/>
            </a:solidFill>
          </a:ln>
        </p:spPr>
        <p:style>
          <a:lnRef idx="2">
            <a:schemeClr val="accent1"/>
          </a:lnRef>
          <a:fillRef idx="1">
            <a:schemeClr val="lt1"/>
          </a:fillRef>
          <a:effectRef idx="0">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solidFill>
              <a:effectLst/>
              <a:uLnTx/>
              <a:uFillTx/>
              <a:latin typeface="Optima" panose="02000503060000020004"/>
              <a:cs typeface="Arial" panose="020B0604020202020204"/>
            </a:endParaRPr>
          </a:p>
        </p:txBody>
      </p:sp>
      <p:sp>
        <p:nvSpPr>
          <p:cNvPr id="39" name="TextBox 38">
            <a:extLst>
              <a:ext uri="{FF2B5EF4-FFF2-40B4-BE49-F238E27FC236}">
                <a16:creationId xmlns:a16="http://schemas.microsoft.com/office/drawing/2014/main" id="{9B5BD1CA-DFDF-85E8-CE2A-4B19542439DE}"/>
              </a:ext>
            </a:extLst>
          </p:cNvPr>
          <p:cNvSpPr txBox="1"/>
          <p:nvPr/>
        </p:nvSpPr>
        <p:spPr>
          <a:xfrm>
            <a:off x="646578" y="3180218"/>
            <a:ext cx="174038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Set Up iDxP Instance</a:t>
            </a:r>
            <a:endParaRPr kumimoji="0" lang="en-US" sz="14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479B"/>
                </a:solidFill>
                <a:effectLst/>
                <a:uLnTx/>
                <a:uFillTx/>
                <a:latin typeface="Optima" panose="02000503060000020004"/>
              </a:rPr>
              <a:t>(</a:t>
            </a:r>
            <a:r>
              <a:rPr kumimoji="0" lang="en-US" sz="1200" b="0" i="0" u="none" strike="noStrike" kern="1200" cap="none" spc="0" normalizeH="0" baseline="0" noProof="0">
                <a:ln>
                  <a:noFill/>
                </a:ln>
                <a:solidFill>
                  <a:srgbClr val="10479B"/>
                </a:solidFill>
                <a:effectLst/>
                <a:uLnTx/>
                <a:uFillTx/>
                <a:latin typeface="Optima" panose="02000503060000020004"/>
              </a:rPr>
              <a:t>Baseline, Configuration, Taxonomy)</a:t>
            </a:r>
          </a:p>
        </p:txBody>
      </p:sp>
      <p:pic>
        <p:nvPicPr>
          <p:cNvPr id="40" name="Picture 39">
            <a:extLst>
              <a:ext uri="{FF2B5EF4-FFF2-40B4-BE49-F238E27FC236}">
                <a16:creationId xmlns:a16="http://schemas.microsoft.com/office/drawing/2014/main" id="{41455047-8EA2-F10E-D414-F88A09ACBE6E}"/>
              </a:ext>
            </a:extLst>
          </p:cNvPr>
          <p:cNvPicPr>
            <a:picLocks noChangeAspect="1"/>
          </p:cNvPicPr>
          <p:nvPr/>
        </p:nvPicPr>
        <p:blipFill>
          <a:blip r:embed="rId4"/>
          <a:stretch>
            <a:fillRect/>
          </a:stretch>
        </p:blipFill>
        <p:spPr>
          <a:xfrm>
            <a:off x="1140909" y="2421499"/>
            <a:ext cx="845811" cy="629209"/>
          </a:xfrm>
          <a:prstGeom prst="rect">
            <a:avLst/>
          </a:prstGeom>
        </p:spPr>
      </p:pic>
      <p:sp>
        <p:nvSpPr>
          <p:cNvPr id="42" name="TextBox 41">
            <a:extLst>
              <a:ext uri="{FF2B5EF4-FFF2-40B4-BE49-F238E27FC236}">
                <a16:creationId xmlns:a16="http://schemas.microsoft.com/office/drawing/2014/main" id="{C050B1B5-F74B-E9C3-92B2-A43E4B4C8C53}"/>
              </a:ext>
            </a:extLst>
          </p:cNvPr>
          <p:cNvSpPr txBox="1"/>
          <p:nvPr/>
        </p:nvSpPr>
        <p:spPr>
          <a:xfrm>
            <a:off x="3872345" y="1474199"/>
            <a:ext cx="2328421"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Data Consolidation &amp; Cleansing </a:t>
            </a:r>
            <a:r>
              <a:rPr kumimoji="0" lang="en-US" sz="14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t>
            </a:r>
            <a:r>
              <a:rPr kumimoji="0" lang="en-US" sz="12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Cleanse, standardize, categorization, reference mapping, UNSPSC and CSI)</a:t>
            </a:r>
          </a:p>
        </p:txBody>
      </p:sp>
      <p:pic>
        <p:nvPicPr>
          <p:cNvPr id="43" name="Picture 42">
            <a:extLst>
              <a:ext uri="{FF2B5EF4-FFF2-40B4-BE49-F238E27FC236}">
                <a16:creationId xmlns:a16="http://schemas.microsoft.com/office/drawing/2014/main" id="{5A192C07-3AC5-0AD1-7A21-6BB1505DCF87}"/>
              </a:ext>
            </a:extLst>
          </p:cNvPr>
          <p:cNvPicPr>
            <a:picLocks noChangeAspect="1"/>
          </p:cNvPicPr>
          <p:nvPr/>
        </p:nvPicPr>
        <p:blipFill>
          <a:blip r:embed="rId5"/>
          <a:stretch>
            <a:fillRect/>
          </a:stretch>
        </p:blipFill>
        <p:spPr>
          <a:xfrm>
            <a:off x="4403811" y="677412"/>
            <a:ext cx="974159" cy="796787"/>
          </a:xfrm>
          <a:prstGeom prst="rect">
            <a:avLst/>
          </a:prstGeom>
        </p:spPr>
      </p:pic>
      <p:sp>
        <p:nvSpPr>
          <p:cNvPr id="44" name="TextBox 43">
            <a:extLst>
              <a:ext uri="{FF2B5EF4-FFF2-40B4-BE49-F238E27FC236}">
                <a16:creationId xmlns:a16="http://schemas.microsoft.com/office/drawing/2014/main" id="{745C0335-F84A-57D8-1AC4-5E5719AF12AD}"/>
              </a:ext>
            </a:extLst>
          </p:cNvPr>
          <p:cNvSpPr txBox="1"/>
          <p:nvPr/>
        </p:nvSpPr>
        <p:spPr>
          <a:xfrm>
            <a:off x="3640574" y="3341843"/>
            <a:ext cx="2500630" cy="677108"/>
          </a:xfrm>
          <a:prstGeom prst="rect">
            <a:avLst/>
          </a:prstGeom>
          <a:noFill/>
        </p:spPr>
        <p:txBody>
          <a:bodyPr wrap="square" rtlCol="0">
            <a:spAutoFit/>
          </a:bodyPr>
          <a:lstStyle>
            <a:defPPr>
              <a:defRPr lang="en-US"/>
            </a:defPPr>
            <a:lvl1pPr algn="ctr">
              <a:defRPr sz="1400" b="1">
                <a:solidFill>
                  <a:srgbClr val="2A4A8D"/>
                </a:solidFill>
                <a:latin typeface="Optima"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A4A8D"/>
                </a:solidFill>
                <a:effectLst/>
                <a:uLnTx/>
                <a:uFillTx/>
                <a:latin typeface="Optima" panose="02000503060000020004"/>
              </a:rPr>
              <a:t>Data Enrichment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A8D"/>
                </a:solidFill>
                <a:effectLst/>
                <a:uLnTx/>
                <a:uFillTx/>
                <a:latin typeface="Optima" panose="02000503060000020004"/>
              </a:rPr>
              <a:t>(PiLog repository, AI Driven enrichment)</a:t>
            </a:r>
          </a:p>
        </p:txBody>
      </p:sp>
      <p:pic>
        <p:nvPicPr>
          <p:cNvPr id="45" name="Picture 44">
            <a:extLst>
              <a:ext uri="{FF2B5EF4-FFF2-40B4-BE49-F238E27FC236}">
                <a16:creationId xmlns:a16="http://schemas.microsoft.com/office/drawing/2014/main" id="{94999163-1234-E002-CFBE-F805F422B722}"/>
              </a:ext>
            </a:extLst>
          </p:cNvPr>
          <p:cNvPicPr>
            <a:picLocks noChangeAspect="1"/>
          </p:cNvPicPr>
          <p:nvPr/>
        </p:nvPicPr>
        <p:blipFill>
          <a:blip r:embed="rId6"/>
          <a:stretch>
            <a:fillRect/>
          </a:stretch>
        </p:blipFill>
        <p:spPr>
          <a:xfrm>
            <a:off x="4527387" y="2484122"/>
            <a:ext cx="727005" cy="853899"/>
          </a:xfrm>
          <a:prstGeom prst="rect">
            <a:avLst/>
          </a:prstGeom>
        </p:spPr>
      </p:pic>
      <p:sp>
        <p:nvSpPr>
          <p:cNvPr id="46" name="Right Arrow 48">
            <a:extLst>
              <a:ext uri="{FF2B5EF4-FFF2-40B4-BE49-F238E27FC236}">
                <a16:creationId xmlns:a16="http://schemas.microsoft.com/office/drawing/2014/main" id="{CB1E8506-D0EF-2394-B719-9CD88FABE461}"/>
              </a:ext>
            </a:extLst>
          </p:cNvPr>
          <p:cNvSpPr/>
          <p:nvPr/>
        </p:nvSpPr>
        <p:spPr>
          <a:xfrm>
            <a:off x="6235352" y="2074363"/>
            <a:ext cx="666805" cy="584775"/>
          </a:xfrm>
          <a:prstGeom prst="rightArrow">
            <a:avLst>
              <a:gd name="adj1" fmla="val 50000"/>
              <a:gd name="adj2" fmla="val 44616"/>
            </a:avLst>
          </a:prstGeom>
          <a:solidFill>
            <a:srgbClr val="21CBF9"/>
          </a:solidFill>
          <a:ln>
            <a:solidFill>
              <a:srgbClr val="21CBF9"/>
            </a:solidFill>
          </a:ln>
        </p:spPr>
        <p:style>
          <a:lnRef idx="2">
            <a:schemeClr val="accent1"/>
          </a:lnRef>
          <a:fillRef idx="1">
            <a:schemeClr val="lt1"/>
          </a:fillRef>
          <a:effectRef idx="0">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solidFill>
              <a:effectLst/>
              <a:uLnTx/>
              <a:uFillTx/>
              <a:latin typeface="Optima" panose="02000503060000020004"/>
              <a:cs typeface="Arial" panose="020B0604020202020204"/>
            </a:endParaRPr>
          </a:p>
        </p:txBody>
      </p:sp>
      <p:sp>
        <p:nvSpPr>
          <p:cNvPr id="47" name="TextBox 46">
            <a:extLst>
              <a:ext uri="{FF2B5EF4-FFF2-40B4-BE49-F238E27FC236}">
                <a16:creationId xmlns:a16="http://schemas.microsoft.com/office/drawing/2014/main" id="{3B39F760-D404-10D9-D44A-080CFE75E884}"/>
              </a:ext>
            </a:extLst>
          </p:cNvPr>
          <p:cNvSpPr txBox="1"/>
          <p:nvPr/>
        </p:nvSpPr>
        <p:spPr>
          <a:xfrm>
            <a:off x="6910788" y="1533663"/>
            <a:ext cx="2104971"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Data De-Duplicates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(Potential Duplicates Type 1 and 2)</a:t>
            </a:r>
          </a:p>
        </p:txBody>
      </p:sp>
      <p:pic>
        <p:nvPicPr>
          <p:cNvPr id="48" name="Picture 47">
            <a:extLst>
              <a:ext uri="{FF2B5EF4-FFF2-40B4-BE49-F238E27FC236}">
                <a16:creationId xmlns:a16="http://schemas.microsoft.com/office/drawing/2014/main" id="{0FC9FBE0-F335-CE0E-2A4C-70A5D1D06327}"/>
              </a:ext>
            </a:extLst>
          </p:cNvPr>
          <p:cNvPicPr>
            <a:picLocks noChangeAspect="1"/>
          </p:cNvPicPr>
          <p:nvPr/>
        </p:nvPicPr>
        <p:blipFill>
          <a:blip r:embed="rId7"/>
          <a:stretch>
            <a:fillRect/>
          </a:stretch>
        </p:blipFill>
        <p:spPr>
          <a:xfrm>
            <a:off x="7599647" y="755959"/>
            <a:ext cx="685626" cy="685626"/>
          </a:xfrm>
          <a:prstGeom prst="rect">
            <a:avLst/>
          </a:prstGeom>
        </p:spPr>
      </p:pic>
      <p:sp>
        <p:nvSpPr>
          <p:cNvPr id="49" name="TextBox 48">
            <a:extLst>
              <a:ext uri="{FF2B5EF4-FFF2-40B4-BE49-F238E27FC236}">
                <a16:creationId xmlns:a16="http://schemas.microsoft.com/office/drawing/2014/main" id="{8639B448-54E9-878A-E222-F9D18AFB5969}"/>
              </a:ext>
            </a:extLst>
          </p:cNvPr>
          <p:cNvSpPr txBox="1"/>
          <p:nvPr/>
        </p:nvSpPr>
        <p:spPr>
          <a:xfrm>
            <a:off x="6759612" y="3250933"/>
            <a:ext cx="21763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 Data Reports &amp; Statistics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t>
            </a:r>
            <a:r>
              <a:rPr lang="en-US" sz="1200">
                <a:solidFill>
                  <a:srgbClr val="2A4A8D"/>
                </a:solidFill>
                <a:latin typeface="Optima" panose="02000503060000020004"/>
                <a:cs typeface="Arial" panose="020B0604020202020204" pitchFamily="34" charset="0"/>
              </a:rPr>
              <a:t>Data Quality Reports </a:t>
            </a:r>
            <a:r>
              <a:rPr kumimoji="0" lang="en-US" sz="12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and Dashboards</a:t>
            </a:r>
            <a:r>
              <a:rPr kumimoji="0" lang="en-US" sz="14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t>
            </a:r>
          </a:p>
        </p:txBody>
      </p:sp>
      <p:pic>
        <p:nvPicPr>
          <p:cNvPr id="50" name="Picture 49">
            <a:extLst>
              <a:ext uri="{FF2B5EF4-FFF2-40B4-BE49-F238E27FC236}">
                <a16:creationId xmlns:a16="http://schemas.microsoft.com/office/drawing/2014/main" id="{1141BBBB-326D-A781-7097-F0CD49803E75}"/>
              </a:ext>
            </a:extLst>
          </p:cNvPr>
          <p:cNvPicPr>
            <a:picLocks noChangeAspect="1"/>
          </p:cNvPicPr>
          <p:nvPr/>
        </p:nvPicPr>
        <p:blipFill>
          <a:blip r:embed="rId8"/>
          <a:stretch>
            <a:fillRect/>
          </a:stretch>
        </p:blipFill>
        <p:spPr>
          <a:xfrm>
            <a:off x="7348734" y="2441554"/>
            <a:ext cx="1038373" cy="738664"/>
          </a:xfrm>
          <a:prstGeom prst="rect">
            <a:avLst/>
          </a:prstGeom>
        </p:spPr>
      </p:pic>
      <p:sp>
        <p:nvSpPr>
          <p:cNvPr id="51" name="Right Arrow 48">
            <a:extLst>
              <a:ext uri="{FF2B5EF4-FFF2-40B4-BE49-F238E27FC236}">
                <a16:creationId xmlns:a16="http://schemas.microsoft.com/office/drawing/2014/main" id="{6415F769-3C2B-483B-BE16-B3DBEE83B4D7}"/>
              </a:ext>
            </a:extLst>
          </p:cNvPr>
          <p:cNvSpPr/>
          <p:nvPr/>
        </p:nvSpPr>
        <p:spPr>
          <a:xfrm>
            <a:off x="9015759" y="2029700"/>
            <a:ext cx="666805" cy="584775"/>
          </a:xfrm>
          <a:prstGeom prst="rightArrow">
            <a:avLst>
              <a:gd name="adj1" fmla="val 50000"/>
              <a:gd name="adj2" fmla="val 44616"/>
            </a:avLst>
          </a:prstGeom>
          <a:solidFill>
            <a:srgbClr val="21CBF9"/>
          </a:solidFill>
          <a:ln>
            <a:solidFill>
              <a:srgbClr val="21CBF9"/>
            </a:solidFill>
          </a:ln>
        </p:spPr>
        <p:style>
          <a:lnRef idx="2">
            <a:schemeClr val="accent1"/>
          </a:lnRef>
          <a:fillRef idx="1">
            <a:schemeClr val="lt1"/>
          </a:fillRef>
          <a:effectRef idx="0">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solidFill>
              <a:effectLst/>
              <a:uLnTx/>
              <a:uFillTx/>
              <a:latin typeface="Optima" panose="02000503060000020004"/>
              <a:cs typeface="Arial" panose="020B0604020202020204"/>
            </a:endParaRPr>
          </a:p>
        </p:txBody>
      </p:sp>
      <p:sp>
        <p:nvSpPr>
          <p:cNvPr id="52" name="TextBox 51">
            <a:extLst>
              <a:ext uri="{FF2B5EF4-FFF2-40B4-BE49-F238E27FC236}">
                <a16:creationId xmlns:a16="http://schemas.microsoft.com/office/drawing/2014/main" id="{BFB2CED7-476F-441E-DF6A-6B3CAF25038D}"/>
              </a:ext>
            </a:extLst>
          </p:cNvPr>
          <p:cNvSpPr txBox="1"/>
          <p:nvPr/>
        </p:nvSpPr>
        <p:spPr>
          <a:xfrm>
            <a:off x="9441034" y="1552746"/>
            <a:ext cx="2602759"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Data Quality Check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(Accuracy, Correctness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QC Tool Running)</a:t>
            </a:r>
          </a:p>
        </p:txBody>
      </p:sp>
      <p:pic>
        <p:nvPicPr>
          <p:cNvPr id="53" name="Picture 52">
            <a:extLst>
              <a:ext uri="{FF2B5EF4-FFF2-40B4-BE49-F238E27FC236}">
                <a16:creationId xmlns:a16="http://schemas.microsoft.com/office/drawing/2014/main" id="{E1BDCEA4-7DEF-96BA-BFAF-2AAEA2F03696}"/>
              </a:ext>
            </a:extLst>
          </p:cNvPr>
          <p:cNvPicPr>
            <a:picLocks noChangeAspect="1"/>
          </p:cNvPicPr>
          <p:nvPr/>
        </p:nvPicPr>
        <p:blipFill>
          <a:blip r:embed="rId9"/>
          <a:stretch>
            <a:fillRect/>
          </a:stretch>
        </p:blipFill>
        <p:spPr>
          <a:xfrm>
            <a:off x="10368401" y="755959"/>
            <a:ext cx="746319" cy="796787"/>
          </a:xfrm>
          <a:prstGeom prst="rect">
            <a:avLst/>
          </a:prstGeom>
        </p:spPr>
      </p:pic>
      <p:sp>
        <p:nvSpPr>
          <p:cNvPr id="55" name="TextBox 54">
            <a:extLst>
              <a:ext uri="{FF2B5EF4-FFF2-40B4-BE49-F238E27FC236}">
                <a16:creationId xmlns:a16="http://schemas.microsoft.com/office/drawing/2014/main" id="{03E9B664-36F8-F724-7353-BDDE80DD977B}"/>
              </a:ext>
            </a:extLst>
          </p:cNvPr>
          <p:cNvSpPr txBox="1"/>
          <p:nvPr/>
        </p:nvSpPr>
        <p:spPr>
          <a:xfrm>
            <a:off x="9247946" y="3356680"/>
            <a:ext cx="2741364"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Review &amp; Approve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0479B"/>
                </a:solidFill>
                <a:effectLst/>
                <a:uLnTx/>
                <a:uFillTx/>
                <a:latin typeface="Optima"/>
              </a:rPr>
              <a:t>(</a:t>
            </a:r>
            <a:r>
              <a:rPr kumimoji="0" lang="en-US" sz="12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Review by SME)</a:t>
            </a:r>
          </a:p>
        </p:txBody>
      </p:sp>
      <p:pic>
        <p:nvPicPr>
          <p:cNvPr id="58" name="Picture 57">
            <a:extLst>
              <a:ext uri="{FF2B5EF4-FFF2-40B4-BE49-F238E27FC236}">
                <a16:creationId xmlns:a16="http://schemas.microsoft.com/office/drawing/2014/main" id="{109CD9DE-9525-21B1-9693-C916AC7FFFEA}"/>
              </a:ext>
            </a:extLst>
          </p:cNvPr>
          <p:cNvPicPr>
            <a:picLocks noChangeAspect="1"/>
          </p:cNvPicPr>
          <p:nvPr/>
        </p:nvPicPr>
        <p:blipFill>
          <a:blip r:embed="rId10"/>
          <a:stretch>
            <a:fillRect/>
          </a:stretch>
        </p:blipFill>
        <p:spPr>
          <a:xfrm>
            <a:off x="10207133" y="2441553"/>
            <a:ext cx="874759" cy="853899"/>
          </a:xfrm>
          <a:prstGeom prst="rect">
            <a:avLst/>
          </a:prstGeom>
        </p:spPr>
      </p:pic>
      <p:graphicFrame>
        <p:nvGraphicFramePr>
          <p:cNvPr id="3" name="Chart 2">
            <a:extLst>
              <a:ext uri="{FF2B5EF4-FFF2-40B4-BE49-F238E27FC236}">
                <a16:creationId xmlns:a16="http://schemas.microsoft.com/office/drawing/2014/main" id="{286FCD23-2CFD-3050-09E9-1BAD5AAC9D4D}"/>
              </a:ext>
            </a:extLst>
          </p:cNvPr>
          <p:cNvGraphicFramePr>
            <a:graphicFrameLocks/>
          </p:cNvGraphicFramePr>
          <p:nvPr>
            <p:extLst>
              <p:ext uri="{D42A27DB-BD31-4B8C-83A1-F6EECF244321}">
                <p14:modId xmlns:p14="http://schemas.microsoft.com/office/powerpoint/2010/main" val="2731616527"/>
              </p:ext>
            </p:extLst>
          </p:nvPr>
        </p:nvGraphicFramePr>
        <p:xfrm>
          <a:off x="6374133" y="4232664"/>
          <a:ext cx="5329191" cy="2291698"/>
        </p:xfrm>
        <a:graphic>
          <a:graphicData uri="http://schemas.openxmlformats.org/drawingml/2006/chart">
            <c:chart xmlns:c="http://schemas.openxmlformats.org/drawingml/2006/chart" xmlns:r="http://schemas.openxmlformats.org/officeDocument/2006/relationships" r:id="rId11"/>
          </a:graphicData>
        </a:graphic>
      </p:graphicFrame>
      <p:pic>
        <p:nvPicPr>
          <p:cNvPr id="6" name="Graphic 5">
            <a:extLst>
              <a:ext uri="{FF2B5EF4-FFF2-40B4-BE49-F238E27FC236}">
                <a16:creationId xmlns:a16="http://schemas.microsoft.com/office/drawing/2014/main" id="{A27DEEE0-42FF-CA45-376A-7A0F0486D6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9895" y="0"/>
            <a:ext cx="768439" cy="380489"/>
          </a:xfrm>
          <a:prstGeom prst="rect">
            <a:avLst/>
          </a:prstGeom>
        </p:spPr>
      </p:pic>
      <p:sp>
        <p:nvSpPr>
          <p:cNvPr id="10" name="Date Placeholder 3">
            <a:extLst>
              <a:ext uri="{FF2B5EF4-FFF2-40B4-BE49-F238E27FC236}">
                <a16:creationId xmlns:a16="http://schemas.microsoft.com/office/drawing/2014/main" id="{438D8EA2-96A9-4EAB-62D2-D2727640CEF7}"/>
              </a:ext>
            </a:extLst>
          </p:cNvPr>
          <p:cNvSpPr txBox="1">
            <a:spLocks/>
          </p:cNvSpPr>
          <p:nvPr/>
        </p:nvSpPr>
        <p:spPr>
          <a:xfrm>
            <a:off x="17780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11" name="Footer Placeholder 4">
            <a:extLst>
              <a:ext uri="{FF2B5EF4-FFF2-40B4-BE49-F238E27FC236}">
                <a16:creationId xmlns:a16="http://schemas.microsoft.com/office/drawing/2014/main" id="{48B3C0D8-C35F-F3CE-A525-2481E6E7450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FC20227B-574D-2567-DBBB-4B729AD8EFB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13" name="Slide Number Placeholder 5">
            <a:extLst>
              <a:ext uri="{FF2B5EF4-FFF2-40B4-BE49-F238E27FC236}">
                <a16:creationId xmlns:a16="http://schemas.microsoft.com/office/drawing/2014/main" id="{D16EE032-CF12-82B0-2ABA-65BBDDD9CE4E}"/>
              </a:ext>
            </a:extLst>
          </p:cNvPr>
          <p:cNvSpPr txBox="1">
            <a:spLocks/>
          </p:cNvSpPr>
          <p:nvPr/>
        </p:nvSpPr>
        <p:spPr>
          <a:xfrm>
            <a:off x="9254490" y="65792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Tree>
    <p:extLst>
      <p:ext uri="{BB962C8B-B14F-4D97-AF65-F5344CB8AC3E}">
        <p14:creationId xmlns:p14="http://schemas.microsoft.com/office/powerpoint/2010/main" val="28959827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5CF3A-5DDF-3EF7-12BE-B7A5E4854D6A}"/>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B7505155-B2CE-1AF5-9176-91A6AB2191C8}"/>
              </a:ext>
            </a:extLst>
          </p:cNvPr>
          <p:cNvSpPr txBox="1">
            <a:spLocks/>
          </p:cNvSpPr>
          <p:nvPr/>
        </p:nvSpPr>
        <p:spPr>
          <a:xfrm>
            <a:off x="382652" y="68663"/>
            <a:ext cx="1058495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cs typeface="Arial" panose="020B0604020202020204" pitchFamily="34" charset="0"/>
              </a:rPr>
              <a:t>Process Model For </a:t>
            </a:r>
            <a:r>
              <a:rPr kumimoji="0" lang="en-US" sz="2400" b="1" i="0" u="none" strike="noStrike" kern="1200" cap="none" spc="0" normalizeH="0" baseline="0" noProof="0">
                <a:ln>
                  <a:noFill/>
                </a:ln>
                <a:solidFill>
                  <a:srgbClr val="10479B"/>
                </a:solidFill>
                <a:effectLst/>
                <a:uLnTx/>
                <a:uFillTx/>
                <a:latin typeface="Optima" panose="02000503060000020004"/>
              </a:rPr>
              <a:t>Inventory Optimization</a:t>
            </a:r>
            <a:endParaRPr kumimoji="0" lang="en-US" sz="2400" b="1" i="0" u="sng" strike="noStrike" kern="1200" cap="none" spc="0" normalizeH="0" baseline="0" noProof="0">
              <a:ln>
                <a:noFill/>
              </a:ln>
              <a:solidFill>
                <a:srgbClr val="26B4E9"/>
              </a:solidFill>
              <a:effectLst/>
              <a:uLnTx/>
              <a:uFillTx/>
              <a:latin typeface="Optima" panose="02000503060000020004"/>
              <a:cs typeface="Arial" panose="020B0604020202020204" pitchFamily="34" charset="0"/>
            </a:endParaRPr>
          </a:p>
        </p:txBody>
      </p:sp>
      <p:sp>
        <p:nvSpPr>
          <p:cNvPr id="10" name="Date Placeholder 3">
            <a:extLst>
              <a:ext uri="{FF2B5EF4-FFF2-40B4-BE49-F238E27FC236}">
                <a16:creationId xmlns:a16="http://schemas.microsoft.com/office/drawing/2014/main" id="{2BE152A4-FA26-8EC2-8929-0CC836FCF37F}"/>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11" name="Slide Number Placeholder 5">
            <a:extLst>
              <a:ext uri="{FF2B5EF4-FFF2-40B4-BE49-F238E27FC236}">
                <a16:creationId xmlns:a16="http://schemas.microsoft.com/office/drawing/2014/main" id="{933E411D-1ADB-45DB-3319-4FE0499C5FA0}"/>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12" name="Footer Placeholder 4">
            <a:extLst>
              <a:ext uri="{FF2B5EF4-FFF2-40B4-BE49-F238E27FC236}">
                <a16:creationId xmlns:a16="http://schemas.microsoft.com/office/drawing/2014/main" id="{A21CCA28-048E-8786-B5BB-E61DFD82480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29769E42-3A92-E058-5601-9A4D51881A8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2" name="TextBox 1">
            <a:extLst>
              <a:ext uri="{FF2B5EF4-FFF2-40B4-BE49-F238E27FC236}">
                <a16:creationId xmlns:a16="http://schemas.microsoft.com/office/drawing/2014/main" id="{8BD1ACF8-2067-A96B-ADC5-FA996B43EB3E}"/>
              </a:ext>
            </a:extLst>
          </p:cNvPr>
          <p:cNvSpPr txBox="1"/>
          <p:nvPr/>
        </p:nvSpPr>
        <p:spPr>
          <a:xfrm>
            <a:off x="2987184" y="1827735"/>
            <a:ext cx="2350315" cy="646331"/>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Identify the Fields &amp; Objects </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(As per the Standard ERP, CMMS or EAM etc.)</a:t>
            </a:r>
          </a:p>
        </p:txBody>
      </p:sp>
      <p:sp>
        <p:nvSpPr>
          <p:cNvPr id="3" name="TextBox 2">
            <a:extLst>
              <a:ext uri="{FF2B5EF4-FFF2-40B4-BE49-F238E27FC236}">
                <a16:creationId xmlns:a16="http://schemas.microsoft.com/office/drawing/2014/main" id="{01081DCD-F58E-0F36-8960-DCFC55679417}"/>
              </a:ext>
            </a:extLst>
          </p:cNvPr>
          <p:cNvSpPr txBox="1"/>
          <p:nvPr/>
        </p:nvSpPr>
        <p:spPr>
          <a:xfrm>
            <a:off x="426064" y="3718699"/>
            <a:ext cx="2710266" cy="461665"/>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Calculate the Inventory Parameters </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(SS, ROP, Min/Max Levels, EOQ)</a:t>
            </a:r>
          </a:p>
        </p:txBody>
      </p:sp>
      <p:sp>
        <p:nvSpPr>
          <p:cNvPr id="4" name="TextBox 3">
            <a:extLst>
              <a:ext uri="{FF2B5EF4-FFF2-40B4-BE49-F238E27FC236}">
                <a16:creationId xmlns:a16="http://schemas.microsoft.com/office/drawing/2014/main" id="{94168674-0021-AF7B-4992-4B1BE5D7F33E}"/>
              </a:ext>
            </a:extLst>
          </p:cNvPr>
          <p:cNvSpPr txBox="1"/>
          <p:nvPr/>
        </p:nvSpPr>
        <p:spPr>
          <a:xfrm>
            <a:off x="5282946" y="1779997"/>
            <a:ext cx="2083456" cy="461665"/>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Data Extraction </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(from Various Sources)</a:t>
            </a:r>
          </a:p>
        </p:txBody>
      </p:sp>
      <p:sp>
        <p:nvSpPr>
          <p:cNvPr id="5" name="TextBox 4">
            <a:extLst>
              <a:ext uri="{FF2B5EF4-FFF2-40B4-BE49-F238E27FC236}">
                <a16:creationId xmlns:a16="http://schemas.microsoft.com/office/drawing/2014/main" id="{9CE7477F-FFC6-52BB-20F2-09368A7B0DAC}"/>
              </a:ext>
            </a:extLst>
          </p:cNvPr>
          <p:cNvSpPr txBox="1"/>
          <p:nvPr/>
        </p:nvSpPr>
        <p:spPr>
          <a:xfrm>
            <a:off x="10076793" y="1658122"/>
            <a:ext cx="1824366" cy="646331"/>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 Customer Alignment </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0000"/>
                </a:solidFill>
                <a:effectLst/>
                <a:uLnTx/>
                <a:uFillTx/>
                <a:latin typeface="Optima" panose="02000503060000020004"/>
                <a:cs typeface="Arial" panose="020B0604020202020204" pitchFamily="34" charset="0"/>
              </a:rPr>
              <a:t> </a:t>
            </a: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(Inclusions &amp; Exclusions of the Materials)</a:t>
            </a:r>
          </a:p>
        </p:txBody>
      </p:sp>
      <p:sp>
        <p:nvSpPr>
          <p:cNvPr id="6" name="TextBox 5">
            <a:extLst>
              <a:ext uri="{FF2B5EF4-FFF2-40B4-BE49-F238E27FC236}">
                <a16:creationId xmlns:a16="http://schemas.microsoft.com/office/drawing/2014/main" id="{72398347-24C9-8CEA-C49C-DBAA7D3CE831}"/>
              </a:ext>
            </a:extLst>
          </p:cNvPr>
          <p:cNvSpPr txBox="1"/>
          <p:nvPr/>
        </p:nvSpPr>
        <p:spPr>
          <a:xfrm>
            <a:off x="3613784" y="3764411"/>
            <a:ext cx="2583847" cy="461665"/>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Determine the MRP Strategy</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(Based on Industry Best Practices)</a:t>
            </a:r>
          </a:p>
        </p:txBody>
      </p:sp>
      <p:sp>
        <p:nvSpPr>
          <p:cNvPr id="7" name="TextBox 6">
            <a:extLst>
              <a:ext uri="{FF2B5EF4-FFF2-40B4-BE49-F238E27FC236}">
                <a16:creationId xmlns:a16="http://schemas.microsoft.com/office/drawing/2014/main" id="{BEC6D2BE-7345-497C-65B1-2BF07B430C3C}"/>
              </a:ext>
            </a:extLst>
          </p:cNvPr>
          <p:cNvSpPr txBox="1"/>
          <p:nvPr/>
        </p:nvSpPr>
        <p:spPr>
          <a:xfrm>
            <a:off x="6509473" y="3764411"/>
            <a:ext cx="2041904" cy="646331"/>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Calculate the Material Criticality Ranking</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(Spare Criticality)</a:t>
            </a:r>
          </a:p>
        </p:txBody>
      </p:sp>
      <p:sp>
        <p:nvSpPr>
          <p:cNvPr id="8" name="TextBox 7">
            <a:extLst>
              <a:ext uri="{FF2B5EF4-FFF2-40B4-BE49-F238E27FC236}">
                <a16:creationId xmlns:a16="http://schemas.microsoft.com/office/drawing/2014/main" id="{F82AA661-0F0C-6604-1582-B40EF24E61B5}"/>
              </a:ext>
            </a:extLst>
          </p:cNvPr>
          <p:cNvSpPr txBox="1"/>
          <p:nvPr/>
        </p:nvSpPr>
        <p:spPr>
          <a:xfrm>
            <a:off x="472189" y="5886000"/>
            <a:ext cx="2041904" cy="646331"/>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panose="02000503060000020004"/>
                <a:cs typeface="Arial" panose="020B0604020202020204" pitchFamily="34" charset="0"/>
              </a:rPr>
              <a:t>Optimize the Inventory Value  </a:t>
            </a: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(Estimate the Savings)</a:t>
            </a:r>
          </a:p>
        </p:txBody>
      </p:sp>
      <p:sp>
        <p:nvSpPr>
          <p:cNvPr id="14" name="TextBox 13">
            <a:extLst>
              <a:ext uri="{FF2B5EF4-FFF2-40B4-BE49-F238E27FC236}">
                <a16:creationId xmlns:a16="http://schemas.microsoft.com/office/drawing/2014/main" id="{F4340B62-1CD5-620F-5730-B7E5024E5ABC}"/>
              </a:ext>
            </a:extLst>
          </p:cNvPr>
          <p:cNvSpPr txBox="1"/>
          <p:nvPr/>
        </p:nvSpPr>
        <p:spPr>
          <a:xfrm>
            <a:off x="7782492" y="1775832"/>
            <a:ext cx="1878211" cy="461665"/>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Data Validation</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(Fields &amp; Tables Data)</a:t>
            </a:r>
          </a:p>
        </p:txBody>
      </p:sp>
      <p:pic>
        <p:nvPicPr>
          <p:cNvPr id="15" name="Picture 14">
            <a:extLst>
              <a:ext uri="{FF2B5EF4-FFF2-40B4-BE49-F238E27FC236}">
                <a16:creationId xmlns:a16="http://schemas.microsoft.com/office/drawing/2014/main" id="{97115EE4-9792-3F4A-BA78-6D05268DAE73}"/>
              </a:ext>
            </a:extLst>
          </p:cNvPr>
          <p:cNvPicPr>
            <a:picLocks noChangeAspect="1"/>
          </p:cNvPicPr>
          <p:nvPr/>
        </p:nvPicPr>
        <p:blipFill>
          <a:blip r:embed="rId2"/>
          <a:stretch>
            <a:fillRect/>
          </a:stretch>
        </p:blipFill>
        <p:spPr>
          <a:xfrm>
            <a:off x="3205070" y="4908537"/>
            <a:ext cx="1249415" cy="888792"/>
          </a:xfrm>
          <a:prstGeom prst="rect">
            <a:avLst/>
          </a:prstGeom>
        </p:spPr>
      </p:pic>
      <p:sp>
        <p:nvSpPr>
          <p:cNvPr id="16" name="TextBox 15">
            <a:extLst>
              <a:ext uri="{FF2B5EF4-FFF2-40B4-BE49-F238E27FC236}">
                <a16:creationId xmlns:a16="http://schemas.microsoft.com/office/drawing/2014/main" id="{F38E16D0-B34C-1CC0-1863-5CD59EF8E5F0}"/>
              </a:ext>
            </a:extLst>
          </p:cNvPr>
          <p:cNvSpPr txBox="1"/>
          <p:nvPr/>
        </p:nvSpPr>
        <p:spPr>
          <a:xfrm>
            <a:off x="8216897" y="5904900"/>
            <a:ext cx="2041904" cy="276999"/>
          </a:xfrm>
          <a:prstGeom prst="rect">
            <a:avLst/>
          </a:prstGeom>
          <a:noFill/>
        </p:spPr>
        <p:txBody>
          <a:bodyPr wrap="square" rtlCol="0">
            <a:spAutoFit/>
          </a:bodyPr>
          <a:lstStyle/>
          <a:p>
            <a:pPr marL="0" marR="0" lvl="0" indent="0" algn="l"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Data Review &amp; Approval</a:t>
            </a:r>
          </a:p>
        </p:txBody>
      </p:sp>
      <p:pic>
        <p:nvPicPr>
          <p:cNvPr id="17" name="Picture 16">
            <a:extLst>
              <a:ext uri="{FF2B5EF4-FFF2-40B4-BE49-F238E27FC236}">
                <a16:creationId xmlns:a16="http://schemas.microsoft.com/office/drawing/2014/main" id="{E45F1366-5312-D5D2-DBAE-2CE3F3B540EB}"/>
              </a:ext>
            </a:extLst>
          </p:cNvPr>
          <p:cNvPicPr>
            <a:picLocks noChangeAspect="1"/>
          </p:cNvPicPr>
          <p:nvPr/>
        </p:nvPicPr>
        <p:blipFill>
          <a:blip r:embed="rId3"/>
          <a:stretch>
            <a:fillRect/>
          </a:stretch>
        </p:blipFill>
        <p:spPr>
          <a:xfrm>
            <a:off x="10606523" y="4893967"/>
            <a:ext cx="1123306" cy="869092"/>
          </a:xfrm>
          <a:prstGeom prst="rect">
            <a:avLst/>
          </a:prstGeom>
        </p:spPr>
      </p:pic>
      <p:sp>
        <p:nvSpPr>
          <p:cNvPr id="18" name="TextBox 17">
            <a:extLst>
              <a:ext uri="{FF2B5EF4-FFF2-40B4-BE49-F238E27FC236}">
                <a16:creationId xmlns:a16="http://schemas.microsoft.com/office/drawing/2014/main" id="{FB9EDC5C-055B-AB7B-4BA5-FC2D5752DE1E}"/>
              </a:ext>
            </a:extLst>
          </p:cNvPr>
          <p:cNvSpPr txBox="1"/>
          <p:nvPr/>
        </p:nvSpPr>
        <p:spPr>
          <a:xfrm>
            <a:off x="10526846" y="5904900"/>
            <a:ext cx="1434810" cy="276999"/>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 Success Story</a:t>
            </a:r>
          </a:p>
        </p:txBody>
      </p:sp>
      <p:sp>
        <p:nvSpPr>
          <p:cNvPr id="19" name="Right Arrow 27">
            <a:extLst>
              <a:ext uri="{FF2B5EF4-FFF2-40B4-BE49-F238E27FC236}">
                <a16:creationId xmlns:a16="http://schemas.microsoft.com/office/drawing/2014/main" id="{E4892834-98E7-C44F-C0A2-FFF933FB7562}"/>
              </a:ext>
            </a:extLst>
          </p:cNvPr>
          <p:cNvSpPr/>
          <p:nvPr/>
        </p:nvSpPr>
        <p:spPr>
          <a:xfrm>
            <a:off x="4946647" y="1054621"/>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0" name="Right Arrow 27">
            <a:extLst>
              <a:ext uri="{FF2B5EF4-FFF2-40B4-BE49-F238E27FC236}">
                <a16:creationId xmlns:a16="http://schemas.microsoft.com/office/drawing/2014/main" id="{D9D0580C-53E6-562B-97CA-3CEC1262B518}"/>
              </a:ext>
            </a:extLst>
          </p:cNvPr>
          <p:cNvSpPr/>
          <p:nvPr/>
        </p:nvSpPr>
        <p:spPr>
          <a:xfrm>
            <a:off x="7360304" y="1068932"/>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1" name="Right Arrow 27">
            <a:extLst>
              <a:ext uri="{FF2B5EF4-FFF2-40B4-BE49-F238E27FC236}">
                <a16:creationId xmlns:a16="http://schemas.microsoft.com/office/drawing/2014/main" id="{F6C51F16-AEEB-8F4A-CDAA-5C50FB4D27DE}"/>
              </a:ext>
            </a:extLst>
          </p:cNvPr>
          <p:cNvSpPr/>
          <p:nvPr/>
        </p:nvSpPr>
        <p:spPr>
          <a:xfrm>
            <a:off x="9645741" y="1049020"/>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2" name="Right Arrow 27">
            <a:extLst>
              <a:ext uri="{FF2B5EF4-FFF2-40B4-BE49-F238E27FC236}">
                <a16:creationId xmlns:a16="http://schemas.microsoft.com/office/drawing/2014/main" id="{B1B11ED7-11F5-AEB6-662C-6FFE8ED1211F}"/>
              </a:ext>
            </a:extLst>
          </p:cNvPr>
          <p:cNvSpPr/>
          <p:nvPr/>
        </p:nvSpPr>
        <p:spPr>
          <a:xfrm>
            <a:off x="2192234" y="5147684"/>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3" name="Right Arrow 27">
            <a:extLst>
              <a:ext uri="{FF2B5EF4-FFF2-40B4-BE49-F238E27FC236}">
                <a16:creationId xmlns:a16="http://schemas.microsoft.com/office/drawing/2014/main" id="{F620B1E6-A334-6413-FB1F-99486200FCD9}"/>
              </a:ext>
            </a:extLst>
          </p:cNvPr>
          <p:cNvSpPr/>
          <p:nvPr/>
        </p:nvSpPr>
        <p:spPr>
          <a:xfrm rot="10800000">
            <a:off x="2528990" y="3291371"/>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4" name="Right Arrow 27">
            <a:extLst>
              <a:ext uri="{FF2B5EF4-FFF2-40B4-BE49-F238E27FC236}">
                <a16:creationId xmlns:a16="http://schemas.microsoft.com/office/drawing/2014/main" id="{E536D9C7-8A2B-151F-15B5-98F636109A20}"/>
              </a:ext>
            </a:extLst>
          </p:cNvPr>
          <p:cNvSpPr/>
          <p:nvPr/>
        </p:nvSpPr>
        <p:spPr>
          <a:xfrm rot="10800000">
            <a:off x="5627606" y="3237744"/>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5" name="Right Arrow 27">
            <a:extLst>
              <a:ext uri="{FF2B5EF4-FFF2-40B4-BE49-F238E27FC236}">
                <a16:creationId xmlns:a16="http://schemas.microsoft.com/office/drawing/2014/main" id="{5B7F4A2A-008A-CEEE-EC9D-6F5999AD4141}"/>
              </a:ext>
            </a:extLst>
          </p:cNvPr>
          <p:cNvSpPr/>
          <p:nvPr/>
        </p:nvSpPr>
        <p:spPr>
          <a:xfrm rot="10800000">
            <a:off x="8802559" y="3224196"/>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6" name="Right Arrow 27">
            <a:extLst>
              <a:ext uri="{FF2B5EF4-FFF2-40B4-BE49-F238E27FC236}">
                <a16:creationId xmlns:a16="http://schemas.microsoft.com/office/drawing/2014/main" id="{90E09F99-0DE0-369D-AD57-B1D9E79C6F61}"/>
              </a:ext>
            </a:extLst>
          </p:cNvPr>
          <p:cNvSpPr/>
          <p:nvPr/>
        </p:nvSpPr>
        <p:spPr>
          <a:xfrm>
            <a:off x="4945798" y="5141458"/>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7" name="Right Arrow 27">
            <a:extLst>
              <a:ext uri="{FF2B5EF4-FFF2-40B4-BE49-F238E27FC236}">
                <a16:creationId xmlns:a16="http://schemas.microsoft.com/office/drawing/2014/main" id="{E65F5101-BEA8-3D49-F755-9448E03A98ED}"/>
              </a:ext>
            </a:extLst>
          </p:cNvPr>
          <p:cNvSpPr/>
          <p:nvPr/>
        </p:nvSpPr>
        <p:spPr>
          <a:xfrm>
            <a:off x="7530425" y="5173119"/>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8" name="Right Arrow 27">
            <a:extLst>
              <a:ext uri="{FF2B5EF4-FFF2-40B4-BE49-F238E27FC236}">
                <a16:creationId xmlns:a16="http://schemas.microsoft.com/office/drawing/2014/main" id="{BC4E64DF-0319-1632-F959-4A285FB63F8B}"/>
              </a:ext>
            </a:extLst>
          </p:cNvPr>
          <p:cNvSpPr/>
          <p:nvPr/>
        </p:nvSpPr>
        <p:spPr>
          <a:xfrm rot="5400000">
            <a:off x="11318347" y="2580937"/>
            <a:ext cx="618257"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29" name="Right Arrow 27">
            <a:extLst>
              <a:ext uri="{FF2B5EF4-FFF2-40B4-BE49-F238E27FC236}">
                <a16:creationId xmlns:a16="http://schemas.microsoft.com/office/drawing/2014/main" id="{9CA5EBED-5EF5-9B92-AE9F-D507278DC4A7}"/>
              </a:ext>
            </a:extLst>
          </p:cNvPr>
          <p:cNvSpPr/>
          <p:nvPr/>
        </p:nvSpPr>
        <p:spPr>
          <a:xfrm rot="5400000">
            <a:off x="833186" y="4516433"/>
            <a:ext cx="560854"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pic>
        <p:nvPicPr>
          <p:cNvPr id="30" name="Picture 9">
            <a:extLst>
              <a:ext uri="{FF2B5EF4-FFF2-40B4-BE49-F238E27FC236}">
                <a16:creationId xmlns:a16="http://schemas.microsoft.com/office/drawing/2014/main" id="{B4CCF57C-31D1-E0E9-3BD8-348386575CD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34568" y="714209"/>
            <a:ext cx="990000" cy="9805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170CE0C-EA27-CEBB-2EC8-590FCC9A47F9}"/>
              </a:ext>
            </a:extLst>
          </p:cNvPr>
          <p:cNvPicPr>
            <a:picLocks noChangeAspect="1"/>
          </p:cNvPicPr>
          <p:nvPr/>
        </p:nvPicPr>
        <p:blipFill>
          <a:blip r:embed="rId5"/>
          <a:stretch>
            <a:fillRect/>
          </a:stretch>
        </p:blipFill>
        <p:spPr>
          <a:xfrm>
            <a:off x="8297434" y="694403"/>
            <a:ext cx="990000" cy="942902"/>
          </a:xfrm>
          <a:prstGeom prst="rect">
            <a:avLst/>
          </a:prstGeom>
        </p:spPr>
      </p:pic>
      <p:pic>
        <p:nvPicPr>
          <p:cNvPr id="32" name="Picture 31">
            <a:extLst>
              <a:ext uri="{FF2B5EF4-FFF2-40B4-BE49-F238E27FC236}">
                <a16:creationId xmlns:a16="http://schemas.microsoft.com/office/drawing/2014/main" id="{0A28F345-B928-5AB9-D08A-F743F1481C4C}"/>
              </a:ext>
            </a:extLst>
          </p:cNvPr>
          <p:cNvPicPr>
            <a:picLocks noChangeAspect="1"/>
          </p:cNvPicPr>
          <p:nvPr/>
        </p:nvPicPr>
        <p:blipFill>
          <a:blip r:embed="rId6"/>
          <a:stretch>
            <a:fillRect/>
          </a:stretch>
        </p:blipFill>
        <p:spPr>
          <a:xfrm>
            <a:off x="8603796" y="4816646"/>
            <a:ext cx="888792" cy="888792"/>
          </a:xfrm>
          <a:prstGeom prst="rect">
            <a:avLst/>
          </a:prstGeom>
        </p:spPr>
      </p:pic>
      <p:sp>
        <p:nvSpPr>
          <p:cNvPr id="33" name="TextBox 32">
            <a:extLst>
              <a:ext uri="{FF2B5EF4-FFF2-40B4-BE49-F238E27FC236}">
                <a16:creationId xmlns:a16="http://schemas.microsoft.com/office/drawing/2014/main" id="{C43E3E46-D496-9016-4594-AA5A643C8BDE}"/>
              </a:ext>
            </a:extLst>
          </p:cNvPr>
          <p:cNvSpPr txBox="1"/>
          <p:nvPr/>
        </p:nvSpPr>
        <p:spPr>
          <a:xfrm>
            <a:off x="9868147" y="3801219"/>
            <a:ext cx="2129543" cy="830997"/>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Run and Analyze the data</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 (By using various Inventory Methods ABC, FSN, XYZ, VED, HML, Lead Time)</a:t>
            </a:r>
          </a:p>
        </p:txBody>
      </p:sp>
      <p:pic>
        <p:nvPicPr>
          <p:cNvPr id="34" name="Picture 33">
            <a:extLst>
              <a:ext uri="{FF2B5EF4-FFF2-40B4-BE49-F238E27FC236}">
                <a16:creationId xmlns:a16="http://schemas.microsoft.com/office/drawing/2014/main" id="{A265CC45-D87E-1CBA-AACE-73ABFC9ED663}"/>
              </a:ext>
            </a:extLst>
          </p:cNvPr>
          <p:cNvPicPr>
            <a:picLocks noChangeAspect="1"/>
          </p:cNvPicPr>
          <p:nvPr/>
        </p:nvPicPr>
        <p:blipFill>
          <a:blip r:embed="rId7"/>
          <a:stretch>
            <a:fillRect/>
          </a:stretch>
        </p:blipFill>
        <p:spPr>
          <a:xfrm>
            <a:off x="10571389" y="583091"/>
            <a:ext cx="1098238" cy="1098238"/>
          </a:xfrm>
          <a:prstGeom prst="rect">
            <a:avLst/>
          </a:prstGeom>
        </p:spPr>
      </p:pic>
      <p:pic>
        <p:nvPicPr>
          <p:cNvPr id="35" name="Picture 34">
            <a:extLst>
              <a:ext uri="{FF2B5EF4-FFF2-40B4-BE49-F238E27FC236}">
                <a16:creationId xmlns:a16="http://schemas.microsoft.com/office/drawing/2014/main" id="{43004592-2A55-6472-544D-4C603A623BFC}"/>
              </a:ext>
            </a:extLst>
          </p:cNvPr>
          <p:cNvPicPr>
            <a:picLocks noChangeAspect="1"/>
          </p:cNvPicPr>
          <p:nvPr/>
        </p:nvPicPr>
        <p:blipFill>
          <a:blip r:embed="rId8"/>
          <a:stretch>
            <a:fillRect/>
          </a:stretch>
        </p:blipFill>
        <p:spPr>
          <a:xfrm>
            <a:off x="10371228" y="2862194"/>
            <a:ext cx="857237" cy="859253"/>
          </a:xfrm>
          <a:prstGeom prst="rect">
            <a:avLst/>
          </a:prstGeom>
        </p:spPr>
      </p:pic>
      <p:pic>
        <p:nvPicPr>
          <p:cNvPr id="36" name="Picture 35">
            <a:extLst>
              <a:ext uri="{FF2B5EF4-FFF2-40B4-BE49-F238E27FC236}">
                <a16:creationId xmlns:a16="http://schemas.microsoft.com/office/drawing/2014/main" id="{8A99218C-4645-E4EA-5640-5451B11CB78B}"/>
              </a:ext>
            </a:extLst>
          </p:cNvPr>
          <p:cNvPicPr>
            <a:picLocks noChangeAspect="1"/>
          </p:cNvPicPr>
          <p:nvPr/>
        </p:nvPicPr>
        <p:blipFill>
          <a:blip r:embed="rId9"/>
          <a:stretch>
            <a:fillRect/>
          </a:stretch>
        </p:blipFill>
        <p:spPr>
          <a:xfrm>
            <a:off x="7055740" y="2823971"/>
            <a:ext cx="991484" cy="912795"/>
          </a:xfrm>
          <a:prstGeom prst="rect">
            <a:avLst/>
          </a:prstGeom>
        </p:spPr>
      </p:pic>
      <p:pic>
        <p:nvPicPr>
          <p:cNvPr id="37" name="Picture 36">
            <a:extLst>
              <a:ext uri="{FF2B5EF4-FFF2-40B4-BE49-F238E27FC236}">
                <a16:creationId xmlns:a16="http://schemas.microsoft.com/office/drawing/2014/main" id="{ED475CEB-BF4D-E8D6-20EE-AA645FDDFC9A}"/>
              </a:ext>
            </a:extLst>
          </p:cNvPr>
          <p:cNvPicPr>
            <a:picLocks noChangeAspect="1"/>
          </p:cNvPicPr>
          <p:nvPr/>
        </p:nvPicPr>
        <p:blipFill>
          <a:blip r:embed="rId10"/>
          <a:stretch>
            <a:fillRect/>
          </a:stretch>
        </p:blipFill>
        <p:spPr>
          <a:xfrm>
            <a:off x="4359123" y="2801364"/>
            <a:ext cx="932800" cy="932800"/>
          </a:xfrm>
          <a:prstGeom prst="rect">
            <a:avLst/>
          </a:prstGeom>
        </p:spPr>
      </p:pic>
      <p:pic>
        <p:nvPicPr>
          <p:cNvPr id="38" name="Picture 37">
            <a:extLst>
              <a:ext uri="{FF2B5EF4-FFF2-40B4-BE49-F238E27FC236}">
                <a16:creationId xmlns:a16="http://schemas.microsoft.com/office/drawing/2014/main" id="{55BA5F37-1827-D9A7-3983-CEB10710C6BA}"/>
              </a:ext>
            </a:extLst>
          </p:cNvPr>
          <p:cNvPicPr>
            <a:picLocks noChangeAspect="1"/>
          </p:cNvPicPr>
          <p:nvPr/>
        </p:nvPicPr>
        <p:blipFill>
          <a:blip r:embed="rId11"/>
          <a:stretch>
            <a:fillRect/>
          </a:stretch>
        </p:blipFill>
        <p:spPr>
          <a:xfrm>
            <a:off x="1035628" y="4878064"/>
            <a:ext cx="1010129" cy="1010129"/>
          </a:xfrm>
          <a:prstGeom prst="rect">
            <a:avLst/>
          </a:prstGeom>
        </p:spPr>
      </p:pic>
      <p:pic>
        <p:nvPicPr>
          <p:cNvPr id="39" name="Picture 38">
            <a:extLst>
              <a:ext uri="{FF2B5EF4-FFF2-40B4-BE49-F238E27FC236}">
                <a16:creationId xmlns:a16="http://schemas.microsoft.com/office/drawing/2014/main" id="{CEDD6982-00D7-1F78-831F-1ACC30214764}"/>
              </a:ext>
            </a:extLst>
          </p:cNvPr>
          <p:cNvPicPr>
            <a:picLocks noChangeAspect="1"/>
          </p:cNvPicPr>
          <p:nvPr/>
        </p:nvPicPr>
        <p:blipFill>
          <a:blip r:embed="rId12"/>
          <a:stretch>
            <a:fillRect/>
          </a:stretch>
        </p:blipFill>
        <p:spPr>
          <a:xfrm>
            <a:off x="1272793" y="2813968"/>
            <a:ext cx="932800" cy="932800"/>
          </a:xfrm>
          <a:prstGeom prst="rect">
            <a:avLst/>
          </a:prstGeom>
        </p:spPr>
      </p:pic>
      <p:sp>
        <p:nvSpPr>
          <p:cNvPr id="40" name="Right Arrow 27">
            <a:extLst>
              <a:ext uri="{FF2B5EF4-FFF2-40B4-BE49-F238E27FC236}">
                <a16:creationId xmlns:a16="http://schemas.microsoft.com/office/drawing/2014/main" id="{2180E307-280A-58C7-43A6-757DE84AEFAD}"/>
              </a:ext>
            </a:extLst>
          </p:cNvPr>
          <p:cNvSpPr/>
          <p:nvPr/>
        </p:nvSpPr>
        <p:spPr>
          <a:xfrm>
            <a:off x="9768677" y="5122016"/>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pic>
        <p:nvPicPr>
          <p:cNvPr id="41" name="Picture 40">
            <a:extLst>
              <a:ext uri="{FF2B5EF4-FFF2-40B4-BE49-F238E27FC236}">
                <a16:creationId xmlns:a16="http://schemas.microsoft.com/office/drawing/2014/main" id="{7BB82CBE-06F1-C76E-CF72-EDBBCFBBE652}"/>
              </a:ext>
            </a:extLst>
          </p:cNvPr>
          <p:cNvPicPr>
            <a:picLocks noChangeAspect="1"/>
          </p:cNvPicPr>
          <p:nvPr/>
        </p:nvPicPr>
        <p:blipFill>
          <a:blip r:embed="rId13"/>
          <a:stretch>
            <a:fillRect/>
          </a:stretch>
        </p:blipFill>
        <p:spPr>
          <a:xfrm>
            <a:off x="3466430" y="695502"/>
            <a:ext cx="1149064" cy="1149064"/>
          </a:xfrm>
          <a:prstGeom prst="rect">
            <a:avLst/>
          </a:prstGeom>
        </p:spPr>
      </p:pic>
      <p:pic>
        <p:nvPicPr>
          <p:cNvPr id="42" name="Picture 41">
            <a:extLst>
              <a:ext uri="{FF2B5EF4-FFF2-40B4-BE49-F238E27FC236}">
                <a16:creationId xmlns:a16="http://schemas.microsoft.com/office/drawing/2014/main" id="{AB5CE15B-ABB6-4C8E-0C52-8D881F8C654A}"/>
              </a:ext>
            </a:extLst>
          </p:cNvPr>
          <p:cNvPicPr>
            <a:picLocks noChangeAspect="1"/>
          </p:cNvPicPr>
          <p:nvPr/>
        </p:nvPicPr>
        <p:blipFill>
          <a:blip r:embed="rId14"/>
          <a:stretch>
            <a:fillRect/>
          </a:stretch>
        </p:blipFill>
        <p:spPr>
          <a:xfrm>
            <a:off x="6011063" y="4894771"/>
            <a:ext cx="1010129" cy="1010129"/>
          </a:xfrm>
          <a:prstGeom prst="rect">
            <a:avLst/>
          </a:prstGeom>
        </p:spPr>
      </p:pic>
      <p:sp>
        <p:nvSpPr>
          <p:cNvPr id="43" name="TextBox 42">
            <a:extLst>
              <a:ext uri="{FF2B5EF4-FFF2-40B4-BE49-F238E27FC236}">
                <a16:creationId xmlns:a16="http://schemas.microsoft.com/office/drawing/2014/main" id="{086CD2A6-A031-0C20-7821-1A75FBA737FF}"/>
              </a:ext>
            </a:extLst>
          </p:cNvPr>
          <p:cNvSpPr txBox="1"/>
          <p:nvPr/>
        </p:nvSpPr>
        <p:spPr>
          <a:xfrm>
            <a:off x="643858" y="1776935"/>
            <a:ext cx="2131490" cy="830997"/>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Decide on Strategies &amp; Objectives</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(For Optimizing the Inventory)</a:t>
            </a:r>
          </a:p>
        </p:txBody>
      </p:sp>
      <p:pic>
        <p:nvPicPr>
          <p:cNvPr id="44" name="Picture 43">
            <a:extLst>
              <a:ext uri="{FF2B5EF4-FFF2-40B4-BE49-F238E27FC236}">
                <a16:creationId xmlns:a16="http://schemas.microsoft.com/office/drawing/2014/main" id="{077E1847-3E2F-1B54-C06F-F474D044A063}"/>
              </a:ext>
            </a:extLst>
          </p:cNvPr>
          <p:cNvPicPr>
            <a:picLocks noChangeAspect="1"/>
          </p:cNvPicPr>
          <p:nvPr/>
        </p:nvPicPr>
        <p:blipFill>
          <a:blip r:embed="rId15"/>
          <a:stretch>
            <a:fillRect/>
          </a:stretch>
        </p:blipFill>
        <p:spPr>
          <a:xfrm>
            <a:off x="1226971" y="725094"/>
            <a:ext cx="965263" cy="965263"/>
          </a:xfrm>
          <a:prstGeom prst="rect">
            <a:avLst/>
          </a:prstGeom>
        </p:spPr>
      </p:pic>
      <p:sp>
        <p:nvSpPr>
          <p:cNvPr id="45" name="Right Arrow 27">
            <a:extLst>
              <a:ext uri="{FF2B5EF4-FFF2-40B4-BE49-F238E27FC236}">
                <a16:creationId xmlns:a16="http://schemas.microsoft.com/office/drawing/2014/main" id="{6F30C456-6986-4B3D-08B1-58A63DD10CD5}"/>
              </a:ext>
            </a:extLst>
          </p:cNvPr>
          <p:cNvSpPr/>
          <p:nvPr/>
        </p:nvSpPr>
        <p:spPr>
          <a:xfrm>
            <a:off x="2326364" y="1063795"/>
            <a:ext cx="756768" cy="226716"/>
          </a:xfrm>
          <a:prstGeom prst="rightArrow">
            <a:avLst/>
          </a:prstGeom>
          <a:solidFill>
            <a:prstClr val="white">
              <a:lumMod val="65000"/>
            </a:prstClr>
          </a:solidFill>
          <a:ln>
            <a:noFill/>
          </a:ln>
          <a:effectLst/>
        </p:spPr>
        <p:txBody>
          <a:bodyPr spcFirstLastPara="0" vert="horz" wrap="square" lIns="0" tIns="0" rIns="0" bIns="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Optima" panose="02000503060000020004"/>
            </a:endParaRPr>
          </a:p>
        </p:txBody>
      </p:sp>
      <p:sp>
        <p:nvSpPr>
          <p:cNvPr id="46" name="TextBox 45">
            <a:extLst>
              <a:ext uri="{FF2B5EF4-FFF2-40B4-BE49-F238E27FC236}">
                <a16:creationId xmlns:a16="http://schemas.microsoft.com/office/drawing/2014/main" id="{3CC40C98-19E7-A853-04B6-7089D1A0C56F}"/>
              </a:ext>
            </a:extLst>
          </p:cNvPr>
          <p:cNvSpPr txBox="1"/>
          <p:nvPr/>
        </p:nvSpPr>
        <p:spPr>
          <a:xfrm>
            <a:off x="2764084" y="5856859"/>
            <a:ext cx="2041904" cy="461665"/>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Data Reports &amp; Analytics</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(Outcomes &amp; Insights)</a:t>
            </a:r>
          </a:p>
        </p:txBody>
      </p:sp>
      <p:sp>
        <p:nvSpPr>
          <p:cNvPr id="47" name="TextBox 46">
            <a:extLst>
              <a:ext uri="{FF2B5EF4-FFF2-40B4-BE49-F238E27FC236}">
                <a16:creationId xmlns:a16="http://schemas.microsoft.com/office/drawing/2014/main" id="{C9D470A6-466C-7924-0492-5A7BF0CDEF91}"/>
              </a:ext>
            </a:extLst>
          </p:cNvPr>
          <p:cNvSpPr txBox="1"/>
          <p:nvPr/>
        </p:nvSpPr>
        <p:spPr>
          <a:xfrm>
            <a:off x="5547823" y="5951066"/>
            <a:ext cx="2395643" cy="461665"/>
          </a:xfrm>
          <a:prstGeom prst="rect">
            <a:avLst/>
          </a:prstGeom>
          <a:noFill/>
        </p:spPr>
        <p:txBody>
          <a:bodyPr wrap="square" rtlCol="0">
            <a:spAutoFit/>
          </a:bodyPr>
          <a:lstStyle/>
          <a:p>
            <a:pPr marL="0" marR="0" lvl="0" indent="0" algn="l"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Hypothesis &amp; Recommendations</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(Path for Way Forward)</a:t>
            </a:r>
          </a:p>
        </p:txBody>
      </p:sp>
      <p:pic>
        <p:nvPicPr>
          <p:cNvPr id="48" name="Graphic 47">
            <a:extLst>
              <a:ext uri="{FF2B5EF4-FFF2-40B4-BE49-F238E27FC236}">
                <a16:creationId xmlns:a16="http://schemas.microsoft.com/office/drawing/2014/main" id="{E3835821-08B0-7552-2202-A3FDFB0F35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252683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inVertical)">
                                      <p:cBhvr>
                                        <p:cTn id="7" dur="500"/>
                                        <p:tgtEl>
                                          <p:spTgt spid="4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arn(inVertical)">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arn(inVertical)">
                                      <p:cBhvr>
                                        <p:cTn id="19" dur="500"/>
                                        <p:tgtEl>
                                          <p:spTgt spid="4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inVertical)">
                                      <p:cBhvr>
                                        <p:cTn id="31" dur="500"/>
                                        <p:tgtEl>
                                          <p:spTgt spid="3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inVertic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inVertical)">
                                      <p:cBhvr>
                                        <p:cTn id="43" dur="500"/>
                                        <p:tgtEl>
                                          <p:spTgt spid="31"/>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arn(inVertical)">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arn(inVertical)">
                                      <p:cBhvr>
                                        <p:cTn id="55" dur="500"/>
                                        <p:tgtEl>
                                          <p:spTgt spid="34"/>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barn(inVertical)">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arn(inVertical)">
                                      <p:cBhvr>
                                        <p:cTn id="67" dur="500"/>
                                        <p:tgtEl>
                                          <p:spTgt spid="35"/>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barn(inVertical)">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barn(inVertical)">
                                      <p:cBhvr>
                                        <p:cTn id="79" dur="500"/>
                                        <p:tgtEl>
                                          <p:spTgt spid="36"/>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barn(inVertical)">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nodeType="click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barn(inVertical)">
                                      <p:cBhvr>
                                        <p:cTn id="91" dur="500"/>
                                        <p:tgtEl>
                                          <p:spTgt spid="37"/>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barn(inVertical)">
                                      <p:cBhvr>
                                        <p:cTn id="94" dur="500"/>
                                        <p:tgtEl>
                                          <p:spTgt spid="6"/>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6" presetClass="entr" presetSubtype="21" fill="hold"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barn(inVertical)">
                                      <p:cBhvr>
                                        <p:cTn id="103" dur="500"/>
                                        <p:tgtEl>
                                          <p:spTgt spid="39"/>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3"/>
                                        </p:tgtEl>
                                        <p:attrNameLst>
                                          <p:attrName>style.visibility</p:attrName>
                                        </p:attrNameLst>
                                      </p:cBhvr>
                                      <p:to>
                                        <p:strVal val="visible"/>
                                      </p:to>
                                    </p:set>
                                    <p:animEffect transition="in" filter="barn(inVertical)">
                                      <p:cBhvr>
                                        <p:cTn id="106" dur="500"/>
                                        <p:tgtEl>
                                          <p:spTgt spid="3"/>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nodeType="click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barn(inVertical)">
                                      <p:cBhvr>
                                        <p:cTn id="115" dur="500"/>
                                        <p:tgtEl>
                                          <p:spTgt spid="38"/>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barn(inVertical)">
                                      <p:cBhvr>
                                        <p:cTn id="118" dur="500"/>
                                        <p:tgtEl>
                                          <p:spTgt spid="8"/>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arn(inVertical)">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6" presetClass="entr" presetSubtype="21" fill="hold"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barn(inVertical)">
                                      <p:cBhvr>
                                        <p:cTn id="136" dur="500"/>
                                        <p:tgtEl>
                                          <p:spTgt spid="42"/>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6" presetClass="entr" presetSubtype="21" fill="hold"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barn(inVertical)">
                                      <p:cBhvr>
                                        <p:cTn id="145" dur="500"/>
                                        <p:tgtEl>
                                          <p:spTgt spid="32"/>
                                        </p:tgtEl>
                                      </p:cBhvr>
                                    </p:animEffect>
                                  </p:childTnLst>
                                </p:cTn>
                              </p:par>
                              <p:par>
                                <p:cTn id="146" presetID="16" presetClass="entr" presetSubtype="21" fill="hold" grpId="0" nodeType="withEffect">
                                  <p:stCondLst>
                                    <p:cond delay="0"/>
                                  </p:stCondLst>
                                  <p:childTnLst>
                                    <p:set>
                                      <p:cBhvr>
                                        <p:cTn id="147" dur="1" fill="hold">
                                          <p:stCondLst>
                                            <p:cond delay="0"/>
                                          </p:stCondLst>
                                        </p:cTn>
                                        <p:tgtEl>
                                          <p:spTgt spid="16"/>
                                        </p:tgtEl>
                                        <p:attrNameLst>
                                          <p:attrName>style.visibility</p:attrName>
                                        </p:attrNameLst>
                                      </p:cBhvr>
                                      <p:to>
                                        <p:strVal val="visible"/>
                                      </p:to>
                                    </p:set>
                                    <p:animEffect transition="in" filter="barn(inVertical)">
                                      <p:cBhvr>
                                        <p:cTn id="148" dur="500"/>
                                        <p:tgtEl>
                                          <p:spTgt spid="16"/>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4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nodeType="clickEffect">
                                  <p:stCondLst>
                                    <p:cond delay="0"/>
                                  </p:stCondLst>
                                  <p:childTnLst>
                                    <p:set>
                                      <p:cBhvr>
                                        <p:cTn id="156" dur="1" fill="hold">
                                          <p:stCondLst>
                                            <p:cond delay="0"/>
                                          </p:stCondLst>
                                        </p:cTn>
                                        <p:tgtEl>
                                          <p:spTgt spid="17"/>
                                        </p:tgtEl>
                                        <p:attrNameLst>
                                          <p:attrName>style.visibility</p:attrName>
                                        </p:attrNameLst>
                                      </p:cBhvr>
                                      <p:to>
                                        <p:strVal val="visible"/>
                                      </p:to>
                                    </p:set>
                                    <p:animEffect transition="in" filter="fade">
                                      <p:cBhvr>
                                        <p:cTn id="157" dur="1000"/>
                                        <p:tgtEl>
                                          <p:spTgt spid="17"/>
                                        </p:tgtEl>
                                      </p:cBhvr>
                                    </p:animEffect>
                                    <p:anim calcmode="lin" valueType="num">
                                      <p:cBhvr>
                                        <p:cTn id="158" dur="1000" fill="hold"/>
                                        <p:tgtEl>
                                          <p:spTgt spid="17"/>
                                        </p:tgtEl>
                                        <p:attrNameLst>
                                          <p:attrName>ppt_x</p:attrName>
                                        </p:attrNameLst>
                                      </p:cBhvr>
                                      <p:tavLst>
                                        <p:tav tm="0">
                                          <p:val>
                                            <p:strVal val="#ppt_x"/>
                                          </p:val>
                                        </p:tav>
                                        <p:tav tm="100000">
                                          <p:val>
                                            <p:strVal val="#ppt_x"/>
                                          </p:val>
                                        </p:tav>
                                      </p:tavLst>
                                    </p:anim>
                                    <p:anim calcmode="lin" valueType="num">
                                      <p:cBhvr>
                                        <p:cTn id="159" dur="1000" fill="hold"/>
                                        <p:tgtEl>
                                          <p:spTgt spid="17"/>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fade">
                                      <p:cBhvr>
                                        <p:cTn id="162" dur="1000"/>
                                        <p:tgtEl>
                                          <p:spTgt spid="18"/>
                                        </p:tgtEl>
                                      </p:cBhvr>
                                    </p:animEffect>
                                    <p:anim calcmode="lin" valueType="num">
                                      <p:cBhvr>
                                        <p:cTn id="163" dur="1000" fill="hold"/>
                                        <p:tgtEl>
                                          <p:spTgt spid="18"/>
                                        </p:tgtEl>
                                        <p:attrNameLst>
                                          <p:attrName>ppt_x</p:attrName>
                                        </p:attrNameLst>
                                      </p:cBhvr>
                                      <p:tavLst>
                                        <p:tav tm="0">
                                          <p:val>
                                            <p:strVal val="#ppt_x"/>
                                          </p:val>
                                        </p:tav>
                                        <p:tav tm="100000">
                                          <p:val>
                                            <p:strVal val="#ppt_x"/>
                                          </p:val>
                                        </p:tav>
                                      </p:tavLst>
                                    </p:anim>
                                    <p:anim calcmode="lin" valueType="num">
                                      <p:cBhvr>
                                        <p:cTn id="164" dur="1000" fill="hold"/>
                                        <p:tgtEl>
                                          <p:spTgt spid="18"/>
                                        </p:tgtEl>
                                        <p:attrNameLst>
                                          <p:attrName>ppt_y</p:attrName>
                                        </p:attrNameLst>
                                      </p:cBhvr>
                                      <p:tavLst>
                                        <p:tav tm="0">
                                          <p:val>
                                            <p:strVal val="#ppt_y+.1"/>
                                          </p:val>
                                        </p:tav>
                                        <p:tav tm="100000">
                                          <p:val>
                                            <p:strVal val="#ppt_y"/>
                                          </p:val>
                                        </p:tav>
                                      </p:tavLst>
                                    </p:anim>
                                  </p:childTnLst>
                                </p:cTn>
                              </p:par>
                              <p:par>
                                <p:cTn id="165" presetID="16" presetClass="entr" presetSubtype="21"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barn(inVertical)">
                                      <p:cBhvr>
                                        <p:cTn id="167" dur="500"/>
                                        <p:tgtEl>
                                          <p:spTgt spid="46"/>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barn(inVertical)">
                                      <p:cBhvr>
                                        <p:cTn id="1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4" grpId="0"/>
      <p:bldP spid="16" grpId="0"/>
      <p:bldP spid="18"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p:bldP spid="40" grpId="0" animBg="1"/>
      <p:bldP spid="43" grpId="0"/>
      <p:bldP spid="45" grpId="0" animBg="1"/>
      <p:bldP spid="46" grpId="0"/>
      <p:bldP spid="4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16C8E-E1CA-1C9A-F71B-C9B9C172F45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2463E3F-F233-99BB-79AF-B890520C8D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3650B9D7-130D-5465-AD14-5DFB31B2C8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2" name="Footer Placeholder 4">
            <a:extLst>
              <a:ext uri="{FF2B5EF4-FFF2-40B4-BE49-F238E27FC236}">
                <a16:creationId xmlns:a16="http://schemas.microsoft.com/office/drawing/2014/main" id="{A9E9E6A5-F6B7-366D-51A8-4C5D491CE90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2AA01412-5B9E-2AD1-2E58-956F5A00DCF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445FDDFB-1FD7-1048-A768-548952D5FF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
        <p:nvSpPr>
          <p:cNvPr id="5" name="Title 1">
            <a:extLst>
              <a:ext uri="{FF2B5EF4-FFF2-40B4-BE49-F238E27FC236}">
                <a16:creationId xmlns:a16="http://schemas.microsoft.com/office/drawing/2014/main" id="{FB9B6EF2-2B93-36F8-AF92-009EECAE198A}"/>
              </a:ext>
            </a:extLst>
          </p:cNvPr>
          <p:cNvSpPr txBox="1">
            <a:spLocks/>
          </p:cNvSpPr>
          <p:nvPr/>
        </p:nvSpPr>
        <p:spPr>
          <a:xfrm>
            <a:off x="329773" y="56480"/>
            <a:ext cx="7964813" cy="476388"/>
          </a:xfrm>
          <a:prstGeom prst="rect">
            <a:avLst/>
          </a:prstGeom>
        </p:spPr>
        <p:txBody>
          <a:bodyPr vert="horz" lIns="91428" tIns="45718" rIns="91428" bIns="4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09600"/>
            <a:r>
              <a:rPr lang="en-US" sz="2400" b="1">
                <a:solidFill>
                  <a:srgbClr val="10479B"/>
                </a:solidFill>
                <a:latin typeface="Optima" panose="02000503060000020004"/>
                <a:ea typeface="+mn-ea"/>
                <a:cs typeface="Arial" panose="020B0604020202020204" pitchFamily="34" charset="0"/>
              </a:rPr>
              <a:t>Asset &amp; Material Criticality Assessment</a:t>
            </a:r>
          </a:p>
        </p:txBody>
      </p:sp>
      <p:sp>
        <p:nvSpPr>
          <p:cNvPr id="76" name="Freeform 34">
            <a:extLst>
              <a:ext uri="{FF2B5EF4-FFF2-40B4-BE49-F238E27FC236}">
                <a16:creationId xmlns:a16="http://schemas.microsoft.com/office/drawing/2014/main" id="{BD78C6CB-6C8B-9732-78C2-5BF34E746BE7}"/>
              </a:ext>
            </a:extLst>
          </p:cNvPr>
          <p:cNvSpPr/>
          <p:nvPr/>
        </p:nvSpPr>
        <p:spPr bwMode="gray">
          <a:xfrm>
            <a:off x="0" y="1484427"/>
            <a:ext cx="12191999" cy="4754913"/>
          </a:xfrm>
          <a:custGeom>
            <a:avLst/>
            <a:gdLst>
              <a:gd name="connsiteX0" fmla="*/ 0 w 9120146"/>
              <a:gd name="connsiteY0" fmla="*/ 4301656 h 4325510"/>
              <a:gd name="connsiteX1" fmla="*/ 0 w 9120146"/>
              <a:gd name="connsiteY1" fmla="*/ 1916265 h 4325510"/>
              <a:gd name="connsiteX2" fmla="*/ 659958 w 9120146"/>
              <a:gd name="connsiteY2" fmla="*/ 1518700 h 4325510"/>
              <a:gd name="connsiteX3" fmla="*/ 866692 w 9120146"/>
              <a:gd name="connsiteY3" fmla="*/ 1224501 h 4325510"/>
              <a:gd name="connsiteX4" fmla="*/ 2409245 w 9120146"/>
              <a:gd name="connsiteY4" fmla="*/ 1176794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408751 w 9120146"/>
              <a:gd name="connsiteY9" fmla="*/ 604300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461175 w 9120146"/>
              <a:gd name="connsiteY2" fmla="*/ 1932168 h 4325510"/>
              <a:gd name="connsiteX3" fmla="*/ 866692 w 9120146"/>
              <a:gd name="connsiteY3" fmla="*/ 1224501 h 4325510"/>
              <a:gd name="connsiteX4" fmla="*/ 2409245 w 9120146"/>
              <a:gd name="connsiteY4" fmla="*/ 1176794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408751 w 9120146"/>
              <a:gd name="connsiteY9" fmla="*/ 604300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461175 w 9120146"/>
              <a:gd name="connsiteY2" fmla="*/ 1932168 h 4325510"/>
              <a:gd name="connsiteX3" fmla="*/ 1796994 w 9120146"/>
              <a:gd name="connsiteY3" fmla="*/ 1606164 h 4325510"/>
              <a:gd name="connsiteX4" fmla="*/ 2409245 w 9120146"/>
              <a:gd name="connsiteY4" fmla="*/ 1176794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408751 w 9120146"/>
              <a:gd name="connsiteY9" fmla="*/ 604300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68557 h 4325510"/>
              <a:gd name="connsiteX3" fmla="*/ 1796994 w 9120146"/>
              <a:gd name="connsiteY3" fmla="*/ 1606164 h 4325510"/>
              <a:gd name="connsiteX4" fmla="*/ 2409245 w 9120146"/>
              <a:gd name="connsiteY4" fmla="*/ 1176794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408751 w 9120146"/>
              <a:gd name="connsiteY9" fmla="*/ 604300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68557 h 4325510"/>
              <a:gd name="connsiteX3" fmla="*/ 1796994 w 9120146"/>
              <a:gd name="connsiteY3" fmla="*/ 1606164 h 4325510"/>
              <a:gd name="connsiteX4" fmla="*/ 2162754 w 9120146"/>
              <a:gd name="connsiteY4" fmla="*/ 1200648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408751 w 9120146"/>
              <a:gd name="connsiteY9" fmla="*/ 604300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68557 h 4325510"/>
              <a:gd name="connsiteX3" fmla="*/ 1606163 w 9120146"/>
              <a:gd name="connsiteY3" fmla="*/ 1566407 h 4325510"/>
              <a:gd name="connsiteX4" fmla="*/ 2162754 w 9120146"/>
              <a:gd name="connsiteY4" fmla="*/ 1200648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408751 w 9120146"/>
              <a:gd name="connsiteY9" fmla="*/ 604300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68557 h 4325510"/>
              <a:gd name="connsiteX3" fmla="*/ 1606163 w 9120146"/>
              <a:gd name="connsiteY3" fmla="*/ 1566407 h 4325510"/>
              <a:gd name="connsiteX4" fmla="*/ 2162754 w 9120146"/>
              <a:gd name="connsiteY4" fmla="*/ 1200648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480312 w 9120146"/>
              <a:gd name="connsiteY9" fmla="*/ 659959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606163 w 9120146"/>
              <a:gd name="connsiteY3" fmla="*/ 1566407 h 4325510"/>
              <a:gd name="connsiteX4" fmla="*/ 2162754 w 9120146"/>
              <a:gd name="connsiteY4" fmla="*/ 1200648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480312 w 9120146"/>
              <a:gd name="connsiteY9" fmla="*/ 659959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162754 w 9120146"/>
              <a:gd name="connsiteY4" fmla="*/ 1200648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480312 w 9120146"/>
              <a:gd name="connsiteY9" fmla="*/ 659959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162754 w 9120146"/>
              <a:gd name="connsiteY4" fmla="*/ 1200648 h 4325510"/>
              <a:gd name="connsiteX5" fmla="*/ 2560320 w 9120146"/>
              <a:gd name="connsiteY5" fmla="*/ 978011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520068 w 9120146"/>
              <a:gd name="connsiteY9" fmla="*/ 421420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162754 w 9120146"/>
              <a:gd name="connsiteY4" fmla="*/ 1200648 h 4325510"/>
              <a:gd name="connsiteX5" fmla="*/ 2655736 w 9120146"/>
              <a:gd name="connsiteY5" fmla="*/ 1017767 h 4325510"/>
              <a:gd name="connsiteX6" fmla="*/ 3434963 w 9120146"/>
              <a:gd name="connsiteY6" fmla="*/ 882595 h 4325510"/>
              <a:gd name="connsiteX7" fmla="*/ 4245997 w 9120146"/>
              <a:gd name="connsiteY7" fmla="*/ 652007 h 4325510"/>
              <a:gd name="connsiteX8" fmla="*/ 5072932 w 9120146"/>
              <a:gd name="connsiteY8" fmla="*/ 747423 h 4325510"/>
              <a:gd name="connsiteX9" fmla="*/ 6520068 w 9120146"/>
              <a:gd name="connsiteY9" fmla="*/ 421420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162754 w 9120146"/>
              <a:gd name="connsiteY4" fmla="*/ 1200648 h 4325510"/>
              <a:gd name="connsiteX5" fmla="*/ 2655736 w 9120146"/>
              <a:gd name="connsiteY5" fmla="*/ 1017767 h 4325510"/>
              <a:gd name="connsiteX6" fmla="*/ 3434963 w 9120146"/>
              <a:gd name="connsiteY6" fmla="*/ 882595 h 4325510"/>
              <a:gd name="connsiteX7" fmla="*/ 4245997 w 9120146"/>
              <a:gd name="connsiteY7" fmla="*/ 652007 h 4325510"/>
              <a:gd name="connsiteX8" fmla="*/ 5208104 w 9120146"/>
              <a:gd name="connsiteY8" fmla="*/ 683813 h 4325510"/>
              <a:gd name="connsiteX9" fmla="*/ 6520068 w 9120146"/>
              <a:gd name="connsiteY9" fmla="*/ 421420 h 4325510"/>
              <a:gd name="connsiteX10" fmla="*/ 7696863 w 9120146"/>
              <a:gd name="connsiteY10" fmla="*/ 294199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162754 w 9120146"/>
              <a:gd name="connsiteY4" fmla="*/ 1200648 h 4325510"/>
              <a:gd name="connsiteX5" fmla="*/ 2655736 w 9120146"/>
              <a:gd name="connsiteY5" fmla="*/ 1017767 h 4325510"/>
              <a:gd name="connsiteX6" fmla="*/ 3434963 w 9120146"/>
              <a:gd name="connsiteY6" fmla="*/ 882595 h 4325510"/>
              <a:gd name="connsiteX7" fmla="*/ 4245997 w 9120146"/>
              <a:gd name="connsiteY7" fmla="*/ 652007 h 4325510"/>
              <a:gd name="connsiteX8" fmla="*/ 5208104 w 9120146"/>
              <a:gd name="connsiteY8" fmla="*/ 683813 h 4325510"/>
              <a:gd name="connsiteX9" fmla="*/ 6520068 w 9120146"/>
              <a:gd name="connsiteY9" fmla="*/ 421420 h 4325510"/>
              <a:gd name="connsiteX10" fmla="*/ 7521934 w 9120146"/>
              <a:gd name="connsiteY10" fmla="*/ 87465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162754 w 9120146"/>
              <a:gd name="connsiteY4" fmla="*/ 1200648 h 4325510"/>
              <a:gd name="connsiteX5" fmla="*/ 2655736 w 9120146"/>
              <a:gd name="connsiteY5" fmla="*/ 1017767 h 4325510"/>
              <a:gd name="connsiteX6" fmla="*/ 3434963 w 9120146"/>
              <a:gd name="connsiteY6" fmla="*/ 882595 h 4325510"/>
              <a:gd name="connsiteX7" fmla="*/ 4245997 w 9120146"/>
              <a:gd name="connsiteY7" fmla="*/ 652007 h 4325510"/>
              <a:gd name="connsiteX8" fmla="*/ 5208104 w 9120146"/>
              <a:gd name="connsiteY8" fmla="*/ 683813 h 4325510"/>
              <a:gd name="connsiteX9" fmla="*/ 6098649 w 9120146"/>
              <a:gd name="connsiteY9" fmla="*/ 580446 h 4325510"/>
              <a:gd name="connsiteX10" fmla="*/ 7521934 w 9120146"/>
              <a:gd name="connsiteY10" fmla="*/ 87465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162754 w 9120146"/>
              <a:gd name="connsiteY4" fmla="*/ 1200648 h 4325510"/>
              <a:gd name="connsiteX5" fmla="*/ 2655736 w 9120146"/>
              <a:gd name="connsiteY5" fmla="*/ 1017767 h 4325510"/>
              <a:gd name="connsiteX6" fmla="*/ 3434963 w 9120146"/>
              <a:gd name="connsiteY6" fmla="*/ 882595 h 4325510"/>
              <a:gd name="connsiteX7" fmla="*/ 4245997 w 9120146"/>
              <a:gd name="connsiteY7" fmla="*/ 652007 h 4325510"/>
              <a:gd name="connsiteX8" fmla="*/ 5208104 w 9120146"/>
              <a:gd name="connsiteY8" fmla="*/ 683813 h 4325510"/>
              <a:gd name="connsiteX9" fmla="*/ 6098649 w 9120146"/>
              <a:gd name="connsiteY9" fmla="*/ 580446 h 4325510"/>
              <a:gd name="connsiteX10" fmla="*/ 7521934 w 9120146"/>
              <a:gd name="connsiteY10" fmla="*/ 198783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162754 w 9120146"/>
              <a:gd name="connsiteY4" fmla="*/ 1200648 h 4325510"/>
              <a:gd name="connsiteX5" fmla="*/ 2655736 w 9120146"/>
              <a:gd name="connsiteY5" fmla="*/ 1017767 h 4325510"/>
              <a:gd name="connsiteX6" fmla="*/ 3434963 w 9120146"/>
              <a:gd name="connsiteY6" fmla="*/ 882595 h 4325510"/>
              <a:gd name="connsiteX7" fmla="*/ 4245997 w 9120146"/>
              <a:gd name="connsiteY7" fmla="*/ 652007 h 4325510"/>
              <a:gd name="connsiteX8" fmla="*/ 5208104 w 9120146"/>
              <a:gd name="connsiteY8" fmla="*/ 683813 h 4325510"/>
              <a:gd name="connsiteX9" fmla="*/ 6098649 w 9120146"/>
              <a:gd name="connsiteY9" fmla="*/ 580446 h 4325510"/>
              <a:gd name="connsiteX10" fmla="*/ 6965343 w 9120146"/>
              <a:gd name="connsiteY10" fmla="*/ 294198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091192 w 9120146"/>
              <a:gd name="connsiteY4" fmla="*/ 1272209 h 4325510"/>
              <a:gd name="connsiteX5" fmla="*/ 2655736 w 9120146"/>
              <a:gd name="connsiteY5" fmla="*/ 1017767 h 4325510"/>
              <a:gd name="connsiteX6" fmla="*/ 3434963 w 9120146"/>
              <a:gd name="connsiteY6" fmla="*/ 882595 h 4325510"/>
              <a:gd name="connsiteX7" fmla="*/ 4245997 w 9120146"/>
              <a:gd name="connsiteY7" fmla="*/ 652007 h 4325510"/>
              <a:gd name="connsiteX8" fmla="*/ 5208104 w 9120146"/>
              <a:gd name="connsiteY8" fmla="*/ 683813 h 4325510"/>
              <a:gd name="connsiteX9" fmla="*/ 6098649 w 9120146"/>
              <a:gd name="connsiteY9" fmla="*/ 580446 h 4325510"/>
              <a:gd name="connsiteX10" fmla="*/ 6965343 w 9120146"/>
              <a:gd name="connsiteY10" fmla="*/ 294198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9120146"/>
              <a:gd name="connsiteY0" fmla="*/ 4301656 h 4325510"/>
              <a:gd name="connsiteX1" fmla="*/ 0 w 9120146"/>
              <a:gd name="connsiteY1" fmla="*/ 1916265 h 4325510"/>
              <a:gd name="connsiteX2" fmla="*/ 516834 w 9120146"/>
              <a:gd name="connsiteY2" fmla="*/ 1812898 h 4325510"/>
              <a:gd name="connsiteX3" fmla="*/ 1359673 w 9120146"/>
              <a:gd name="connsiteY3" fmla="*/ 1367625 h 4325510"/>
              <a:gd name="connsiteX4" fmla="*/ 2091192 w 9120146"/>
              <a:gd name="connsiteY4" fmla="*/ 1272209 h 4325510"/>
              <a:gd name="connsiteX5" fmla="*/ 2655736 w 9120146"/>
              <a:gd name="connsiteY5" fmla="*/ 1017767 h 4325510"/>
              <a:gd name="connsiteX6" fmla="*/ 3434963 w 9120146"/>
              <a:gd name="connsiteY6" fmla="*/ 882595 h 4325510"/>
              <a:gd name="connsiteX7" fmla="*/ 4245997 w 9120146"/>
              <a:gd name="connsiteY7" fmla="*/ 652007 h 4325510"/>
              <a:gd name="connsiteX8" fmla="*/ 5208104 w 9120146"/>
              <a:gd name="connsiteY8" fmla="*/ 763326 h 4325510"/>
              <a:gd name="connsiteX9" fmla="*/ 6098649 w 9120146"/>
              <a:gd name="connsiteY9" fmla="*/ 580446 h 4325510"/>
              <a:gd name="connsiteX10" fmla="*/ 6965343 w 9120146"/>
              <a:gd name="connsiteY10" fmla="*/ 294198 h 4325510"/>
              <a:gd name="connsiteX11" fmla="*/ 8078525 w 9120146"/>
              <a:gd name="connsiteY11" fmla="*/ 111319 h 4325510"/>
              <a:gd name="connsiteX12" fmla="*/ 8849802 w 9120146"/>
              <a:gd name="connsiteY12" fmla="*/ 0 h 4325510"/>
              <a:gd name="connsiteX13" fmla="*/ 8849802 w 9120146"/>
              <a:gd name="connsiteY13" fmla="*/ 4325510 h 4325510"/>
              <a:gd name="connsiteX14" fmla="*/ 9120146 w 9120146"/>
              <a:gd name="connsiteY14" fmla="*/ 4325510 h 4325510"/>
              <a:gd name="connsiteX15" fmla="*/ 0 w 9120146"/>
              <a:gd name="connsiteY15" fmla="*/ 4301656 h 4325510"/>
              <a:gd name="connsiteX0" fmla="*/ 0 w 10161767"/>
              <a:gd name="connsiteY0" fmla="*/ 4500438 h 4524292"/>
              <a:gd name="connsiteX1" fmla="*/ 0 w 10161767"/>
              <a:gd name="connsiteY1" fmla="*/ 2115047 h 4524292"/>
              <a:gd name="connsiteX2" fmla="*/ 516834 w 10161767"/>
              <a:gd name="connsiteY2" fmla="*/ 2011680 h 4524292"/>
              <a:gd name="connsiteX3" fmla="*/ 1359673 w 10161767"/>
              <a:gd name="connsiteY3" fmla="*/ 1566407 h 4524292"/>
              <a:gd name="connsiteX4" fmla="*/ 2091192 w 10161767"/>
              <a:gd name="connsiteY4" fmla="*/ 1470991 h 4524292"/>
              <a:gd name="connsiteX5" fmla="*/ 2655736 w 10161767"/>
              <a:gd name="connsiteY5" fmla="*/ 1216549 h 4524292"/>
              <a:gd name="connsiteX6" fmla="*/ 3434963 w 10161767"/>
              <a:gd name="connsiteY6" fmla="*/ 1081377 h 4524292"/>
              <a:gd name="connsiteX7" fmla="*/ 4245997 w 10161767"/>
              <a:gd name="connsiteY7" fmla="*/ 850789 h 4524292"/>
              <a:gd name="connsiteX8" fmla="*/ 5208104 w 10161767"/>
              <a:gd name="connsiteY8" fmla="*/ 962108 h 4524292"/>
              <a:gd name="connsiteX9" fmla="*/ 6098649 w 10161767"/>
              <a:gd name="connsiteY9" fmla="*/ 779228 h 4524292"/>
              <a:gd name="connsiteX10" fmla="*/ 6965343 w 10161767"/>
              <a:gd name="connsiteY10" fmla="*/ 492980 h 4524292"/>
              <a:gd name="connsiteX11" fmla="*/ 8078525 w 10161767"/>
              <a:gd name="connsiteY11" fmla="*/ 310101 h 4524292"/>
              <a:gd name="connsiteX12" fmla="*/ 10161767 w 10161767"/>
              <a:gd name="connsiteY12" fmla="*/ 0 h 4524292"/>
              <a:gd name="connsiteX13" fmla="*/ 8849802 w 10161767"/>
              <a:gd name="connsiteY13" fmla="*/ 4524292 h 4524292"/>
              <a:gd name="connsiteX14" fmla="*/ 9120146 w 10161767"/>
              <a:gd name="connsiteY14" fmla="*/ 4524292 h 4524292"/>
              <a:gd name="connsiteX15" fmla="*/ 0 w 10161767"/>
              <a:gd name="connsiteY15" fmla="*/ 4500438 h 4524292"/>
              <a:gd name="connsiteX0" fmla="*/ 0 w 10169719"/>
              <a:gd name="connsiteY0" fmla="*/ 4500438 h 4524292"/>
              <a:gd name="connsiteX1" fmla="*/ 0 w 10169719"/>
              <a:gd name="connsiteY1" fmla="*/ 2115047 h 4524292"/>
              <a:gd name="connsiteX2" fmla="*/ 516834 w 10169719"/>
              <a:gd name="connsiteY2" fmla="*/ 2011680 h 4524292"/>
              <a:gd name="connsiteX3" fmla="*/ 1359673 w 10169719"/>
              <a:gd name="connsiteY3" fmla="*/ 1566407 h 4524292"/>
              <a:gd name="connsiteX4" fmla="*/ 2091192 w 10169719"/>
              <a:gd name="connsiteY4" fmla="*/ 1470991 h 4524292"/>
              <a:gd name="connsiteX5" fmla="*/ 2655736 w 10169719"/>
              <a:gd name="connsiteY5" fmla="*/ 1216549 h 4524292"/>
              <a:gd name="connsiteX6" fmla="*/ 3434963 w 10169719"/>
              <a:gd name="connsiteY6" fmla="*/ 1081377 h 4524292"/>
              <a:gd name="connsiteX7" fmla="*/ 4245997 w 10169719"/>
              <a:gd name="connsiteY7" fmla="*/ 850789 h 4524292"/>
              <a:gd name="connsiteX8" fmla="*/ 5208104 w 10169719"/>
              <a:gd name="connsiteY8" fmla="*/ 962108 h 4524292"/>
              <a:gd name="connsiteX9" fmla="*/ 6098649 w 10169719"/>
              <a:gd name="connsiteY9" fmla="*/ 779228 h 4524292"/>
              <a:gd name="connsiteX10" fmla="*/ 6965343 w 10169719"/>
              <a:gd name="connsiteY10" fmla="*/ 492980 h 4524292"/>
              <a:gd name="connsiteX11" fmla="*/ 8078525 w 10169719"/>
              <a:gd name="connsiteY11" fmla="*/ 310101 h 4524292"/>
              <a:gd name="connsiteX12" fmla="*/ 10161767 w 10169719"/>
              <a:gd name="connsiteY12" fmla="*/ 0 h 4524292"/>
              <a:gd name="connsiteX13" fmla="*/ 10169719 w 10169719"/>
              <a:gd name="connsiteY13" fmla="*/ 4508389 h 4524292"/>
              <a:gd name="connsiteX14" fmla="*/ 9120146 w 10169719"/>
              <a:gd name="connsiteY14" fmla="*/ 4524292 h 4524292"/>
              <a:gd name="connsiteX15" fmla="*/ 0 w 10169719"/>
              <a:gd name="connsiteY15" fmla="*/ 4500438 h 4524292"/>
              <a:gd name="connsiteX0" fmla="*/ 0 w 11084119"/>
              <a:gd name="connsiteY0" fmla="*/ 4524291 h 4524292"/>
              <a:gd name="connsiteX1" fmla="*/ 914400 w 11084119"/>
              <a:gd name="connsiteY1" fmla="*/ 2115047 h 4524292"/>
              <a:gd name="connsiteX2" fmla="*/ 1431234 w 11084119"/>
              <a:gd name="connsiteY2" fmla="*/ 2011680 h 4524292"/>
              <a:gd name="connsiteX3" fmla="*/ 2274073 w 11084119"/>
              <a:gd name="connsiteY3" fmla="*/ 1566407 h 4524292"/>
              <a:gd name="connsiteX4" fmla="*/ 3005592 w 11084119"/>
              <a:gd name="connsiteY4" fmla="*/ 1470991 h 4524292"/>
              <a:gd name="connsiteX5" fmla="*/ 3570136 w 11084119"/>
              <a:gd name="connsiteY5" fmla="*/ 1216549 h 4524292"/>
              <a:gd name="connsiteX6" fmla="*/ 4349363 w 11084119"/>
              <a:gd name="connsiteY6" fmla="*/ 1081377 h 4524292"/>
              <a:gd name="connsiteX7" fmla="*/ 5160397 w 11084119"/>
              <a:gd name="connsiteY7" fmla="*/ 850789 h 4524292"/>
              <a:gd name="connsiteX8" fmla="*/ 6122504 w 11084119"/>
              <a:gd name="connsiteY8" fmla="*/ 962108 h 4524292"/>
              <a:gd name="connsiteX9" fmla="*/ 7013049 w 11084119"/>
              <a:gd name="connsiteY9" fmla="*/ 779228 h 4524292"/>
              <a:gd name="connsiteX10" fmla="*/ 7879743 w 11084119"/>
              <a:gd name="connsiteY10" fmla="*/ 492980 h 4524292"/>
              <a:gd name="connsiteX11" fmla="*/ 8992925 w 11084119"/>
              <a:gd name="connsiteY11" fmla="*/ 310101 h 4524292"/>
              <a:gd name="connsiteX12" fmla="*/ 11076167 w 11084119"/>
              <a:gd name="connsiteY12" fmla="*/ 0 h 4524292"/>
              <a:gd name="connsiteX13" fmla="*/ 11084119 w 11084119"/>
              <a:gd name="connsiteY13" fmla="*/ 4508389 h 4524292"/>
              <a:gd name="connsiteX14" fmla="*/ 10034546 w 11084119"/>
              <a:gd name="connsiteY14" fmla="*/ 4524292 h 4524292"/>
              <a:gd name="connsiteX15" fmla="*/ 0 w 11084119"/>
              <a:gd name="connsiteY15" fmla="*/ 4524291 h 4524292"/>
              <a:gd name="connsiteX0" fmla="*/ 0 w 11084119"/>
              <a:gd name="connsiteY0" fmla="*/ 4524291 h 4524292"/>
              <a:gd name="connsiteX1" fmla="*/ 31805 w 11084119"/>
              <a:gd name="connsiteY1" fmla="*/ 2274073 h 4524292"/>
              <a:gd name="connsiteX2" fmla="*/ 1431234 w 11084119"/>
              <a:gd name="connsiteY2" fmla="*/ 2011680 h 4524292"/>
              <a:gd name="connsiteX3" fmla="*/ 2274073 w 11084119"/>
              <a:gd name="connsiteY3" fmla="*/ 1566407 h 4524292"/>
              <a:gd name="connsiteX4" fmla="*/ 3005592 w 11084119"/>
              <a:gd name="connsiteY4" fmla="*/ 1470991 h 4524292"/>
              <a:gd name="connsiteX5" fmla="*/ 3570136 w 11084119"/>
              <a:gd name="connsiteY5" fmla="*/ 1216549 h 4524292"/>
              <a:gd name="connsiteX6" fmla="*/ 4349363 w 11084119"/>
              <a:gd name="connsiteY6" fmla="*/ 1081377 h 4524292"/>
              <a:gd name="connsiteX7" fmla="*/ 5160397 w 11084119"/>
              <a:gd name="connsiteY7" fmla="*/ 850789 h 4524292"/>
              <a:gd name="connsiteX8" fmla="*/ 6122504 w 11084119"/>
              <a:gd name="connsiteY8" fmla="*/ 962108 h 4524292"/>
              <a:gd name="connsiteX9" fmla="*/ 7013049 w 11084119"/>
              <a:gd name="connsiteY9" fmla="*/ 779228 h 4524292"/>
              <a:gd name="connsiteX10" fmla="*/ 7879743 w 11084119"/>
              <a:gd name="connsiteY10" fmla="*/ 492980 h 4524292"/>
              <a:gd name="connsiteX11" fmla="*/ 8992925 w 11084119"/>
              <a:gd name="connsiteY11" fmla="*/ 310101 h 4524292"/>
              <a:gd name="connsiteX12" fmla="*/ 11076167 w 11084119"/>
              <a:gd name="connsiteY12" fmla="*/ 0 h 4524292"/>
              <a:gd name="connsiteX13" fmla="*/ 11084119 w 11084119"/>
              <a:gd name="connsiteY13" fmla="*/ 4508389 h 4524292"/>
              <a:gd name="connsiteX14" fmla="*/ 10034546 w 11084119"/>
              <a:gd name="connsiteY14" fmla="*/ 4524292 h 4524292"/>
              <a:gd name="connsiteX15" fmla="*/ 0 w 11084119"/>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973787 w 11052314"/>
              <a:gd name="connsiteY4" fmla="*/ 1470991 h 4524292"/>
              <a:gd name="connsiteX5" fmla="*/ 3538331 w 11052314"/>
              <a:gd name="connsiteY5" fmla="*/ 1216549 h 4524292"/>
              <a:gd name="connsiteX6" fmla="*/ 4317558 w 11052314"/>
              <a:gd name="connsiteY6" fmla="*/ 1081377 h 4524292"/>
              <a:gd name="connsiteX7" fmla="*/ 5128592 w 11052314"/>
              <a:gd name="connsiteY7" fmla="*/ 850789 h 4524292"/>
              <a:gd name="connsiteX8" fmla="*/ 6090699 w 11052314"/>
              <a:gd name="connsiteY8" fmla="*/ 962108 h 4524292"/>
              <a:gd name="connsiteX9" fmla="*/ 6981244 w 11052314"/>
              <a:gd name="connsiteY9" fmla="*/ 779228 h 4524292"/>
              <a:gd name="connsiteX10" fmla="*/ 7847938 w 11052314"/>
              <a:gd name="connsiteY10" fmla="*/ 492980 h 4524292"/>
              <a:gd name="connsiteX11" fmla="*/ 8961120 w 11052314"/>
              <a:gd name="connsiteY11" fmla="*/ 310101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973787 w 11052314"/>
              <a:gd name="connsiteY4" fmla="*/ 1470991 h 4524292"/>
              <a:gd name="connsiteX5" fmla="*/ 3538331 w 11052314"/>
              <a:gd name="connsiteY5" fmla="*/ 1216549 h 4524292"/>
              <a:gd name="connsiteX6" fmla="*/ 4317558 w 11052314"/>
              <a:gd name="connsiteY6" fmla="*/ 1081377 h 4524292"/>
              <a:gd name="connsiteX7" fmla="*/ 5128592 w 11052314"/>
              <a:gd name="connsiteY7" fmla="*/ 850789 h 4524292"/>
              <a:gd name="connsiteX8" fmla="*/ 6090699 w 11052314"/>
              <a:gd name="connsiteY8" fmla="*/ 962108 h 4524292"/>
              <a:gd name="connsiteX9" fmla="*/ 6981244 w 11052314"/>
              <a:gd name="connsiteY9" fmla="*/ 779228 h 4524292"/>
              <a:gd name="connsiteX10" fmla="*/ 7847938 w 11052314"/>
              <a:gd name="connsiteY10" fmla="*/ 492980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973787 w 11052314"/>
              <a:gd name="connsiteY4" fmla="*/ 1470991 h 4524292"/>
              <a:gd name="connsiteX5" fmla="*/ 3538331 w 11052314"/>
              <a:gd name="connsiteY5" fmla="*/ 1216549 h 4524292"/>
              <a:gd name="connsiteX6" fmla="*/ 4317558 w 11052314"/>
              <a:gd name="connsiteY6" fmla="*/ 1081377 h 4524292"/>
              <a:gd name="connsiteX7" fmla="*/ 5128592 w 11052314"/>
              <a:gd name="connsiteY7" fmla="*/ 850789 h 4524292"/>
              <a:gd name="connsiteX8" fmla="*/ 6090699 w 11052314"/>
              <a:gd name="connsiteY8" fmla="*/ 962108 h 4524292"/>
              <a:gd name="connsiteX9" fmla="*/ 6981244 w 11052314"/>
              <a:gd name="connsiteY9" fmla="*/ 779228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973787 w 11052314"/>
              <a:gd name="connsiteY4" fmla="*/ 1470991 h 4524292"/>
              <a:gd name="connsiteX5" fmla="*/ 3538331 w 11052314"/>
              <a:gd name="connsiteY5" fmla="*/ 1216549 h 4524292"/>
              <a:gd name="connsiteX6" fmla="*/ 4317558 w 11052314"/>
              <a:gd name="connsiteY6" fmla="*/ 1081377 h 4524292"/>
              <a:gd name="connsiteX7" fmla="*/ 5128592 w 11052314"/>
              <a:gd name="connsiteY7" fmla="*/ 850789 h 4524292"/>
              <a:gd name="connsiteX8" fmla="*/ 6090699 w 11052314"/>
              <a:gd name="connsiteY8" fmla="*/ 962108 h 4524292"/>
              <a:gd name="connsiteX9" fmla="*/ 6981244 w 11052314"/>
              <a:gd name="connsiteY9" fmla="*/ 779228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973787 w 11052314"/>
              <a:gd name="connsiteY4" fmla="*/ 1470991 h 4524292"/>
              <a:gd name="connsiteX5" fmla="*/ 3538331 w 11052314"/>
              <a:gd name="connsiteY5" fmla="*/ 1216549 h 4524292"/>
              <a:gd name="connsiteX6" fmla="*/ 4317558 w 11052314"/>
              <a:gd name="connsiteY6" fmla="*/ 1081377 h 4524292"/>
              <a:gd name="connsiteX7" fmla="*/ 5128592 w 11052314"/>
              <a:gd name="connsiteY7" fmla="*/ 850789 h 4524292"/>
              <a:gd name="connsiteX8" fmla="*/ 6090699 w 11052314"/>
              <a:gd name="connsiteY8" fmla="*/ 962108 h 4524292"/>
              <a:gd name="connsiteX9" fmla="*/ 6981244 w 11052314"/>
              <a:gd name="connsiteY9" fmla="*/ 779228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973787 w 11052314"/>
              <a:gd name="connsiteY4" fmla="*/ 1470991 h 4524292"/>
              <a:gd name="connsiteX5" fmla="*/ 3538331 w 11052314"/>
              <a:gd name="connsiteY5" fmla="*/ 1216549 h 4524292"/>
              <a:gd name="connsiteX6" fmla="*/ 4317558 w 11052314"/>
              <a:gd name="connsiteY6" fmla="*/ 1081377 h 4524292"/>
              <a:gd name="connsiteX7" fmla="*/ 5128592 w 11052314"/>
              <a:gd name="connsiteY7" fmla="*/ 850789 h 4524292"/>
              <a:gd name="connsiteX8" fmla="*/ 6090699 w 11052314"/>
              <a:gd name="connsiteY8" fmla="*/ 962108 h 4524292"/>
              <a:gd name="connsiteX9" fmla="*/ 6726802 w 11052314"/>
              <a:gd name="connsiteY9" fmla="*/ 620202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973787 w 11052314"/>
              <a:gd name="connsiteY4" fmla="*/ 1470991 h 4524292"/>
              <a:gd name="connsiteX5" fmla="*/ 3538331 w 11052314"/>
              <a:gd name="connsiteY5" fmla="*/ 1216549 h 4524292"/>
              <a:gd name="connsiteX6" fmla="*/ 4317558 w 11052314"/>
              <a:gd name="connsiteY6" fmla="*/ 1081377 h 4524292"/>
              <a:gd name="connsiteX7" fmla="*/ 5128592 w 11052314"/>
              <a:gd name="connsiteY7" fmla="*/ 850789 h 4524292"/>
              <a:gd name="connsiteX8" fmla="*/ 5915770 w 11052314"/>
              <a:gd name="connsiteY8" fmla="*/ 882595 h 4524292"/>
              <a:gd name="connsiteX9" fmla="*/ 6726802 w 11052314"/>
              <a:gd name="connsiteY9" fmla="*/ 620202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973787 w 11052314"/>
              <a:gd name="connsiteY4" fmla="*/ 1470991 h 4524292"/>
              <a:gd name="connsiteX5" fmla="*/ 3538331 w 11052314"/>
              <a:gd name="connsiteY5" fmla="*/ 1216549 h 4524292"/>
              <a:gd name="connsiteX6" fmla="*/ 4431069 w 11052314"/>
              <a:gd name="connsiteY6" fmla="*/ 1163622 h 4524292"/>
              <a:gd name="connsiteX7" fmla="*/ 5128592 w 11052314"/>
              <a:gd name="connsiteY7" fmla="*/ 850789 h 4524292"/>
              <a:gd name="connsiteX8" fmla="*/ 5915770 w 11052314"/>
              <a:gd name="connsiteY8" fmla="*/ 882595 h 4524292"/>
              <a:gd name="connsiteX9" fmla="*/ 6726802 w 11052314"/>
              <a:gd name="connsiteY9" fmla="*/ 620202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973787 w 11052314"/>
              <a:gd name="connsiteY4" fmla="*/ 1470991 h 4524292"/>
              <a:gd name="connsiteX5" fmla="*/ 3677068 w 11052314"/>
              <a:gd name="connsiteY5" fmla="*/ 1312502 h 4524292"/>
              <a:gd name="connsiteX6" fmla="*/ 4431069 w 11052314"/>
              <a:gd name="connsiteY6" fmla="*/ 1163622 h 4524292"/>
              <a:gd name="connsiteX7" fmla="*/ 5128592 w 11052314"/>
              <a:gd name="connsiteY7" fmla="*/ 850789 h 4524292"/>
              <a:gd name="connsiteX8" fmla="*/ 5915770 w 11052314"/>
              <a:gd name="connsiteY8" fmla="*/ 882595 h 4524292"/>
              <a:gd name="connsiteX9" fmla="*/ 6726802 w 11052314"/>
              <a:gd name="connsiteY9" fmla="*/ 620202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242268 w 11052314"/>
              <a:gd name="connsiteY3" fmla="*/ 1566407 h 4524292"/>
              <a:gd name="connsiteX4" fmla="*/ 2898113 w 11052314"/>
              <a:gd name="connsiteY4" fmla="*/ 1546383 h 4524292"/>
              <a:gd name="connsiteX5" fmla="*/ 3677068 w 11052314"/>
              <a:gd name="connsiteY5" fmla="*/ 1312502 h 4524292"/>
              <a:gd name="connsiteX6" fmla="*/ 4431069 w 11052314"/>
              <a:gd name="connsiteY6" fmla="*/ 1163622 h 4524292"/>
              <a:gd name="connsiteX7" fmla="*/ 5128592 w 11052314"/>
              <a:gd name="connsiteY7" fmla="*/ 850789 h 4524292"/>
              <a:gd name="connsiteX8" fmla="*/ 5915770 w 11052314"/>
              <a:gd name="connsiteY8" fmla="*/ 882595 h 4524292"/>
              <a:gd name="connsiteX9" fmla="*/ 6726802 w 11052314"/>
              <a:gd name="connsiteY9" fmla="*/ 620202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141369 w 11052314"/>
              <a:gd name="connsiteY3" fmla="*/ 1648653 h 4524292"/>
              <a:gd name="connsiteX4" fmla="*/ 2898113 w 11052314"/>
              <a:gd name="connsiteY4" fmla="*/ 1546383 h 4524292"/>
              <a:gd name="connsiteX5" fmla="*/ 3677068 w 11052314"/>
              <a:gd name="connsiteY5" fmla="*/ 1312502 h 4524292"/>
              <a:gd name="connsiteX6" fmla="*/ 4431069 w 11052314"/>
              <a:gd name="connsiteY6" fmla="*/ 1163622 h 4524292"/>
              <a:gd name="connsiteX7" fmla="*/ 5128592 w 11052314"/>
              <a:gd name="connsiteY7" fmla="*/ 850789 h 4524292"/>
              <a:gd name="connsiteX8" fmla="*/ 5915770 w 11052314"/>
              <a:gd name="connsiteY8" fmla="*/ 882595 h 4524292"/>
              <a:gd name="connsiteX9" fmla="*/ 6726802 w 11052314"/>
              <a:gd name="connsiteY9" fmla="*/ 620202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 name="connsiteX0" fmla="*/ 0 w 11052314"/>
              <a:gd name="connsiteY0" fmla="*/ 4524291 h 4524292"/>
              <a:gd name="connsiteX1" fmla="*/ 0 w 11052314"/>
              <a:gd name="connsiteY1" fmla="*/ 2274073 h 4524292"/>
              <a:gd name="connsiteX2" fmla="*/ 1399429 w 11052314"/>
              <a:gd name="connsiteY2" fmla="*/ 2011680 h 4524292"/>
              <a:gd name="connsiteX3" fmla="*/ 2141369 w 11052314"/>
              <a:gd name="connsiteY3" fmla="*/ 1648653 h 4524292"/>
              <a:gd name="connsiteX4" fmla="*/ 2898113 w 11052314"/>
              <a:gd name="connsiteY4" fmla="*/ 1546383 h 4524292"/>
              <a:gd name="connsiteX5" fmla="*/ 3677068 w 11052314"/>
              <a:gd name="connsiteY5" fmla="*/ 1312502 h 4524292"/>
              <a:gd name="connsiteX6" fmla="*/ 4431069 w 11052314"/>
              <a:gd name="connsiteY6" fmla="*/ 1163622 h 4524292"/>
              <a:gd name="connsiteX7" fmla="*/ 5103367 w 11052314"/>
              <a:gd name="connsiteY7" fmla="*/ 953595 h 4524292"/>
              <a:gd name="connsiteX8" fmla="*/ 5915770 w 11052314"/>
              <a:gd name="connsiteY8" fmla="*/ 882595 h 4524292"/>
              <a:gd name="connsiteX9" fmla="*/ 6726802 w 11052314"/>
              <a:gd name="connsiteY9" fmla="*/ 620202 h 4524292"/>
              <a:gd name="connsiteX10" fmla="*/ 7641204 w 11052314"/>
              <a:gd name="connsiteY10" fmla="*/ 413467 h 4524292"/>
              <a:gd name="connsiteX11" fmla="*/ 8515847 w 11052314"/>
              <a:gd name="connsiteY11" fmla="*/ 206734 h 4524292"/>
              <a:gd name="connsiteX12" fmla="*/ 11044362 w 11052314"/>
              <a:gd name="connsiteY12" fmla="*/ 0 h 4524292"/>
              <a:gd name="connsiteX13" fmla="*/ 11052314 w 11052314"/>
              <a:gd name="connsiteY13" fmla="*/ 4508389 h 4524292"/>
              <a:gd name="connsiteX14" fmla="*/ 10002741 w 11052314"/>
              <a:gd name="connsiteY14" fmla="*/ 4524292 h 4524292"/>
              <a:gd name="connsiteX15" fmla="*/ 0 w 11052314"/>
              <a:gd name="connsiteY15" fmla="*/ 4524291 h 452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52314" h="4524292">
                <a:moveTo>
                  <a:pt x="0" y="4524291"/>
                </a:moveTo>
                <a:lnTo>
                  <a:pt x="0" y="2274073"/>
                </a:lnTo>
                <a:lnTo>
                  <a:pt x="1399429" y="2011680"/>
                </a:lnTo>
                <a:lnTo>
                  <a:pt x="2141369" y="1648653"/>
                </a:lnTo>
                <a:lnTo>
                  <a:pt x="2898113" y="1546383"/>
                </a:lnTo>
                <a:lnTo>
                  <a:pt x="3677068" y="1312502"/>
                </a:lnTo>
                <a:lnTo>
                  <a:pt x="4431069" y="1163622"/>
                </a:lnTo>
                <a:lnTo>
                  <a:pt x="5103367" y="953595"/>
                </a:lnTo>
                <a:lnTo>
                  <a:pt x="5915770" y="882595"/>
                </a:lnTo>
                <a:lnTo>
                  <a:pt x="6726802" y="620202"/>
                </a:lnTo>
                <a:cubicBezTo>
                  <a:pt x="6946789" y="498282"/>
                  <a:pt x="7437119" y="559240"/>
                  <a:pt x="7641204" y="413467"/>
                </a:cubicBezTo>
                <a:cubicBezTo>
                  <a:pt x="7932752" y="384312"/>
                  <a:pt x="8224299" y="275645"/>
                  <a:pt x="8515847" y="206734"/>
                </a:cubicBezTo>
                <a:lnTo>
                  <a:pt x="11044362" y="0"/>
                </a:lnTo>
                <a:cubicBezTo>
                  <a:pt x="11047013" y="1502796"/>
                  <a:pt x="11049663" y="3005593"/>
                  <a:pt x="11052314" y="4508389"/>
                </a:cubicBezTo>
                <a:lnTo>
                  <a:pt x="10002741" y="4524292"/>
                </a:lnTo>
                <a:lnTo>
                  <a:pt x="0" y="4524291"/>
                </a:lnTo>
                <a:close/>
              </a:path>
            </a:pathLst>
          </a:custGeom>
          <a:gradFill flip="none" rotWithShape="1">
            <a:gsLst>
              <a:gs pos="0">
                <a:schemeClr val="accent1">
                  <a:lumMod val="5000"/>
                  <a:lumOff val="95000"/>
                </a:schemeClr>
              </a:gs>
              <a:gs pos="14000">
                <a:srgbClr val="D2EFFF"/>
              </a:gs>
              <a:gs pos="80000">
                <a:srgbClr val="EBF8FF"/>
              </a:gs>
              <a:gs pos="100000">
                <a:schemeClr val="bg1"/>
              </a:gs>
            </a:gsLst>
            <a:lin ang="5400000" scaled="1"/>
            <a:tileRect/>
          </a:gradFill>
          <a:ln w="25400" algn="ctr">
            <a:noFill/>
            <a:miter lim="800000"/>
            <a:headEnd/>
            <a:tailEnd/>
          </a:ln>
        </p:spPr>
        <p:txBody>
          <a:bodyPr lIns="182832" tIns="146266" rIns="182832" bIns="146266" rtlCol="0" anchor="t"/>
          <a:lstStyle/>
          <a:p>
            <a:pPr defTabSz="914126" fontAlgn="base">
              <a:spcBef>
                <a:spcPct val="50000"/>
              </a:spcBef>
              <a:spcAft>
                <a:spcPct val="0"/>
              </a:spcAft>
              <a:buClr>
                <a:srgbClr val="F0AB00"/>
              </a:buClr>
              <a:buSzPct val="80000"/>
              <a:defRPr/>
            </a:pPr>
            <a:endParaRPr lang="en-US" sz="1200" kern="0">
              <a:solidFill>
                <a:srgbClr val="000000"/>
              </a:solidFill>
              <a:latin typeface="Optima" panose="02000503060000020004"/>
              <a:ea typeface="72 Brand" pitchFamily="34" charset="-128"/>
              <a:cs typeface="72 Brand" pitchFamily="34" charset="-128"/>
            </a:endParaRPr>
          </a:p>
        </p:txBody>
      </p:sp>
      <p:grpSp>
        <p:nvGrpSpPr>
          <p:cNvPr id="77" name="Group 76">
            <a:extLst>
              <a:ext uri="{FF2B5EF4-FFF2-40B4-BE49-F238E27FC236}">
                <a16:creationId xmlns:a16="http://schemas.microsoft.com/office/drawing/2014/main" id="{A5141F96-6540-FE56-4375-650ABE897C06}"/>
              </a:ext>
            </a:extLst>
          </p:cNvPr>
          <p:cNvGrpSpPr/>
          <p:nvPr/>
        </p:nvGrpSpPr>
        <p:grpSpPr>
          <a:xfrm>
            <a:off x="1066166" y="1489106"/>
            <a:ext cx="10059668" cy="4080742"/>
            <a:chOff x="836501" y="1292588"/>
            <a:chExt cx="10585185" cy="4293920"/>
          </a:xfrm>
        </p:grpSpPr>
        <p:grpSp>
          <p:nvGrpSpPr>
            <p:cNvPr id="78" name="Group 77">
              <a:extLst>
                <a:ext uri="{FF2B5EF4-FFF2-40B4-BE49-F238E27FC236}">
                  <a16:creationId xmlns:a16="http://schemas.microsoft.com/office/drawing/2014/main" id="{61426A20-9E83-6A23-1A78-CC8CE268B99D}"/>
                </a:ext>
              </a:extLst>
            </p:cNvPr>
            <p:cNvGrpSpPr/>
            <p:nvPr/>
          </p:nvGrpSpPr>
          <p:grpSpPr>
            <a:xfrm>
              <a:off x="1007143" y="1429791"/>
              <a:ext cx="10379252" cy="4023715"/>
              <a:chOff x="751301" y="1795549"/>
              <a:chExt cx="10379252" cy="4023715"/>
            </a:xfrm>
          </p:grpSpPr>
          <p:grpSp>
            <p:nvGrpSpPr>
              <p:cNvPr id="80" name="Group 79">
                <a:extLst>
                  <a:ext uri="{FF2B5EF4-FFF2-40B4-BE49-F238E27FC236}">
                    <a16:creationId xmlns:a16="http://schemas.microsoft.com/office/drawing/2014/main" id="{410E901F-60D7-E02E-8617-EAD504663B62}"/>
                  </a:ext>
                </a:extLst>
              </p:cNvPr>
              <p:cNvGrpSpPr/>
              <p:nvPr/>
            </p:nvGrpSpPr>
            <p:grpSpPr>
              <a:xfrm>
                <a:off x="751301" y="1795549"/>
                <a:ext cx="4160106" cy="4023715"/>
                <a:chOff x="1432940" y="1608019"/>
                <a:chExt cx="4543066" cy="4394120"/>
              </a:xfrm>
            </p:grpSpPr>
            <p:grpSp>
              <p:nvGrpSpPr>
                <p:cNvPr id="100" name="Group 99">
                  <a:extLst>
                    <a:ext uri="{FF2B5EF4-FFF2-40B4-BE49-F238E27FC236}">
                      <a16:creationId xmlns:a16="http://schemas.microsoft.com/office/drawing/2014/main" id="{01D74C23-87A5-ED18-6D22-4695C424557C}"/>
                    </a:ext>
                  </a:extLst>
                </p:cNvPr>
                <p:cNvGrpSpPr/>
                <p:nvPr/>
              </p:nvGrpSpPr>
              <p:grpSpPr>
                <a:xfrm>
                  <a:off x="1432940" y="1608019"/>
                  <a:ext cx="4543066" cy="4394120"/>
                  <a:chOff x="3197178" y="568946"/>
                  <a:chExt cx="6229134" cy="6024908"/>
                </a:xfrm>
              </p:grpSpPr>
              <p:grpSp>
                <p:nvGrpSpPr>
                  <p:cNvPr id="102" name="Group 101">
                    <a:extLst>
                      <a:ext uri="{FF2B5EF4-FFF2-40B4-BE49-F238E27FC236}">
                        <a16:creationId xmlns:a16="http://schemas.microsoft.com/office/drawing/2014/main" id="{715390A9-B928-0778-E2E4-69C1BB10DCD2}"/>
                      </a:ext>
                    </a:extLst>
                  </p:cNvPr>
                  <p:cNvGrpSpPr/>
                  <p:nvPr/>
                </p:nvGrpSpPr>
                <p:grpSpPr>
                  <a:xfrm>
                    <a:off x="3197178" y="568946"/>
                    <a:ext cx="6024908" cy="6024908"/>
                    <a:chOff x="2299184" y="-319193"/>
                    <a:chExt cx="7496386" cy="7496386"/>
                  </a:xfrm>
                </p:grpSpPr>
                <p:graphicFrame>
                  <p:nvGraphicFramePr>
                    <p:cNvPr id="110" name="Chart 109">
                      <a:extLst>
                        <a:ext uri="{FF2B5EF4-FFF2-40B4-BE49-F238E27FC236}">
                          <a16:creationId xmlns:a16="http://schemas.microsoft.com/office/drawing/2014/main" id="{7844179B-7B7C-98B8-265F-EA0CA9087536}"/>
                        </a:ext>
                      </a:extLst>
                    </p:cNvPr>
                    <p:cNvGraphicFramePr/>
                    <p:nvPr/>
                  </p:nvGraphicFramePr>
                  <p:xfrm>
                    <a:off x="2732369" y="63782"/>
                    <a:ext cx="6730436" cy="67304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1" name="Chart 110">
                      <a:extLst>
                        <a:ext uri="{FF2B5EF4-FFF2-40B4-BE49-F238E27FC236}">
                          <a16:creationId xmlns:a16="http://schemas.microsoft.com/office/drawing/2014/main" id="{3351CDC6-E174-437C-9AD0-65956B31A0A2}"/>
                        </a:ext>
                      </a:extLst>
                    </p:cNvPr>
                    <p:cNvGraphicFramePr/>
                    <p:nvPr>
                      <p:extLst>
                        <p:ext uri="{D42A27DB-BD31-4B8C-83A1-F6EECF244321}">
                          <p14:modId xmlns:p14="http://schemas.microsoft.com/office/powerpoint/2010/main" val="3996929678"/>
                        </p:ext>
                      </p:extLst>
                    </p:nvPr>
                  </p:nvGraphicFramePr>
                  <p:xfrm>
                    <a:off x="2299184" y="-319193"/>
                    <a:ext cx="7496386" cy="7496386"/>
                  </p:xfrm>
                  <a:graphic>
                    <a:graphicData uri="http://schemas.openxmlformats.org/drawingml/2006/chart">
                      <c:chart xmlns:c="http://schemas.openxmlformats.org/drawingml/2006/chart" xmlns:r="http://schemas.openxmlformats.org/officeDocument/2006/relationships" r:id="rId5"/>
                    </a:graphicData>
                  </a:graphic>
                </p:graphicFrame>
                <p:sp>
                  <p:nvSpPr>
                    <p:cNvPr id="112" name="Oval 111">
                      <a:extLst>
                        <a:ext uri="{FF2B5EF4-FFF2-40B4-BE49-F238E27FC236}">
                          <a16:creationId xmlns:a16="http://schemas.microsoft.com/office/drawing/2014/main" id="{5D45380D-65CB-3A0E-FF0E-621A41DC0686}"/>
                        </a:ext>
                      </a:extLst>
                    </p:cNvPr>
                    <p:cNvSpPr/>
                    <p:nvPr/>
                  </p:nvSpPr>
                  <p:spPr bwMode="gray">
                    <a:xfrm>
                      <a:off x="4588924" y="1910536"/>
                      <a:ext cx="2989267" cy="2989267"/>
                    </a:xfrm>
                    <a:prstGeom prst="ellipse">
                      <a:avLst/>
                    </a:prstGeom>
                    <a:solidFill>
                      <a:srgbClr val="F0FAFF"/>
                    </a:solidFill>
                    <a:ln w="25400" algn="ctr">
                      <a:no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798" kern="0">
                        <a:solidFill>
                          <a:srgbClr val="000000"/>
                        </a:solidFill>
                        <a:latin typeface="Optima" panose="02000503060000020004"/>
                        <a:ea typeface="Arial Unicode MS" pitchFamily="34" charset="-128"/>
                        <a:cs typeface="Arial Unicode MS" pitchFamily="34" charset="-128"/>
                      </a:endParaRPr>
                    </a:p>
                  </p:txBody>
                </p:sp>
                <p:sp>
                  <p:nvSpPr>
                    <p:cNvPr id="113" name="Arc 112">
                      <a:extLst>
                        <a:ext uri="{FF2B5EF4-FFF2-40B4-BE49-F238E27FC236}">
                          <a16:creationId xmlns:a16="http://schemas.microsoft.com/office/drawing/2014/main" id="{2FFA1C0A-1B5F-78CA-F2DD-C095369EFE89}"/>
                        </a:ext>
                      </a:extLst>
                    </p:cNvPr>
                    <p:cNvSpPr/>
                    <p:nvPr/>
                  </p:nvSpPr>
                  <p:spPr>
                    <a:xfrm>
                      <a:off x="4218796" y="1550209"/>
                      <a:ext cx="3757582" cy="3757582"/>
                    </a:xfrm>
                    <a:prstGeom prst="arc">
                      <a:avLst>
                        <a:gd name="adj1" fmla="val 16471837"/>
                        <a:gd name="adj2" fmla="val 0"/>
                      </a:avLst>
                    </a:prstGeom>
                    <a:ln w="25400">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8122">
                        <a:defRPr/>
                      </a:pPr>
                      <a:endParaRPr lang="en-US" sz="2098">
                        <a:solidFill>
                          <a:srgbClr val="000000"/>
                        </a:solidFill>
                        <a:latin typeface="Optima" panose="02000503060000020004"/>
                      </a:endParaRPr>
                    </a:p>
                  </p:txBody>
                </p:sp>
                <p:sp>
                  <p:nvSpPr>
                    <p:cNvPr id="114" name="Arc 113">
                      <a:extLst>
                        <a:ext uri="{FF2B5EF4-FFF2-40B4-BE49-F238E27FC236}">
                          <a16:creationId xmlns:a16="http://schemas.microsoft.com/office/drawing/2014/main" id="{7619D925-8BE3-09CE-F054-DB70B94D9B99}"/>
                        </a:ext>
                      </a:extLst>
                    </p:cNvPr>
                    <p:cNvSpPr/>
                    <p:nvPr/>
                  </p:nvSpPr>
                  <p:spPr>
                    <a:xfrm>
                      <a:off x="4218796" y="1550209"/>
                      <a:ext cx="3757582" cy="3757582"/>
                    </a:xfrm>
                    <a:prstGeom prst="arc">
                      <a:avLst>
                        <a:gd name="adj1" fmla="val 380595"/>
                        <a:gd name="adj2" fmla="val 5117794"/>
                      </a:avLst>
                    </a:prstGeom>
                    <a:ln w="25400">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8122">
                        <a:defRPr/>
                      </a:pPr>
                      <a:endParaRPr lang="en-US" sz="2098">
                        <a:solidFill>
                          <a:srgbClr val="000000"/>
                        </a:solidFill>
                        <a:latin typeface="Optima" panose="02000503060000020004"/>
                      </a:endParaRPr>
                    </a:p>
                  </p:txBody>
                </p:sp>
                <p:sp>
                  <p:nvSpPr>
                    <p:cNvPr id="115" name="Arc 114">
                      <a:extLst>
                        <a:ext uri="{FF2B5EF4-FFF2-40B4-BE49-F238E27FC236}">
                          <a16:creationId xmlns:a16="http://schemas.microsoft.com/office/drawing/2014/main" id="{8538CE13-5F47-E394-AFE1-D54A28A5EC8A}"/>
                        </a:ext>
                      </a:extLst>
                    </p:cNvPr>
                    <p:cNvSpPr/>
                    <p:nvPr/>
                  </p:nvSpPr>
                  <p:spPr>
                    <a:xfrm>
                      <a:off x="4218796" y="1550209"/>
                      <a:ext cx="3757582" cy="3757582"/>
                    </a:xfrm>
                    <a:prstGeom prst="arc">
                      <a:avLst>
                        <a:gd name="adj1" fmla="val 5686389"/>
                        <a:gd name="adj2" fmla="val 10877706"/>
                      </a:avLst>
                    </a:prstGeom>
                    <a:ln w="25400">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8122">
                        <a:defRPr/>
                      </a:pPr>
                      <a:endParaRPr lang="en-US" sz="2098">
                        <a:solidFill>
                          <a:srgbClr val="000000"/>
                        </a:solidFill>
                        <a:latin typeface="Optima" panose="02000503060000020004"/>
                      </a:endParaRPr>
                    </a:p>
                  </p:txBody>
                </p:sp>
                <p:sp>
                  <p:nvSpPr>
                    <p:cNvPr id="116" name="Arc 115">
                      <a:extLst>
                        <a:ext uri="{FF2B5EF4-FFF2-40B4-BE49-F238E27FC236}">
                          <a16:creationId xmlns:a16="http://schemas.microsoft.com/office/drawing/2014/main" id="{91747677-5960-0D65-7EB8-EFE59377CC69}"/>
                        </a:ext>
                      </a:extLst>
                    </p:cNvPr>
                    <p:cNvSpPr/>
                    <p:nvPr/>
                  </p:nvSpPr>
                  <p:spPr>
                    <a:xfrm>
                      <a:off x="4218796" y="1550209"/>
                      <a:ext cx="3757582" cy="3757582"/>
                    </a:xfrm>
                    <a:prstGeom prst="arc">
                      <a:avLst>
                        <a:gd name="adj1" fmla="val 11273334"/>
                        <a:gd name="adj2" fmla="val 16083202"/>
                      </a:avLst>
                    </a:prstGeom>
                    <a:ln w="25400">
                      <a:solidFill>
                        <a:schemeClr val="bg1"/>
                      </a:solidFill>
                      <a:headEnd type="none" w="sm" len="sm"/>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8122">
                        <a:defRPr/>
                      </a:pPr>
                      <a:endParaRPr lang="en-US" sz="2098">
                        <a:solidFill>
                          <a:srgbClr val="000000"/>
                        </a:solidFill>
                        <a:latin typeface="Optima" panose="02000503060000020004"/>
                      </a:endParaRPr>
                    </a:p>
                  </p:txBody>
                </p:sp>
              </p:grpSp>
              <p:sp>
                <p:nvSpPr>
                  <p:cNvPr id="103" name="Text Placeholder 2">
                    <a:extLst>
                      <a:ext uri="{FF2B5EF4-FFF2-40B4-BE49-F238E27FC236}">
                        <a16:creationId xmlns:a16="http://schemas.microsoft.com/office/drawing/2014/main" id="{618D6216-3FEC-EEB5-C107-03E1008BCB1A}"/>
                      </a:ext>
                    </a:extLst>
                  </p:cNvPr>
                  <p:cNvSpPr txBox="1">
                    <a:spLocks/>
                  </p:cNvSpPr>
                  <p:nvPr/>
                </p:nvSpPr>
                <p:spPr bwMode="gray">
                  <a:xfrm>
                    <a:off x="5404107" y="788347"/>
                    <a:ext cx="1650517" cy="1044610"/>
                  </a:xfrm>
                  <a:prstGeom prst="rect">
                    <a:avLst/>
                  </a:prstGeom>
                  <a:noFill/>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defTabSz="913030">
                      <a:spcBef>
                        <a:spcPts val="1400"/>
                      </a:spcBef>
                      <a:buClr>
                        <a:srgbClr val="000000"/>
                      </a:buClr>
                      <a:buSzPct val="100000"/>
                      <a:defRPr/>
                    </a:pPr>
                    <a:r>
                      <a:rPr lang="en-IN" sz="1100" b="1" kern="0">
                        <a:solidFill>
                          <a:schemeClr val="bg1"/>
                        </a:solidFill>
                        <a:latin typeface="Optima" panose="02000503060000020004"/>
                        <a:ea typeface="Arial Unicode MS"/>
                        <a:cs typeface="Arial" panose="020B0604020202020204" pitchFamily="34" charset="0"/>
                      </a:rPr>
                      <a:t>Business</a:t>
                    </a:r>
                  </a:p>
                </p:txBody>
              </p:sp>
              <p:sp>
                <p:nvSpPr>
                  <p:cNvPr id="104" name="Text Placeholder 2">
                    <a:extLst>
                      <a:ext uri="{FF2B5EF4-FFF2-40B4-BE49-F238E27FC236}">
                        <a16:creationId xmlns:a16="http://schemas.microsoft.com/office/drawing/2014/main" id="{1E0F02DC-2C0D-DDA5-AA39-EDD557C5F4B3}"/>
                      </a:ext>
                    </a:extLst>
                  </p:cNvPr>
                  <p:cNvSpPr txBox="1">
                    <a:spLocks/>
                  </p:cNvSpPr>
                  <p:nvPr/>
                </p:nvSpPr>
                <p:spPr bwMode="gray">
                  <a:xfrm>
                    <a:off x="7425113" y="1710877"/>
                    <a:ext cx="1203028" cy="660300"/>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defTabSz="913030">
                      <a:spcBef>
                        <a:spcPts val="1400"/>
                      </a:spcBef>
                      <a:buClr>
                        <a:srgbClr val="000000"/>
                      </a:buClr>
                      <a:buSzPct val="100000"/>
                      <a:defRPr/>
                    </a:pPr>
                    <a:r>
                      <a:rPr lang="en-IN" sz="1100" b="1" kern="0">
                        <a:solidFill>
                          <a:schemeClr val="bg1"/>
                        </a:solidFill>
                        <a:latin typeface="Optima" panose="02000503060000020004"/>
                        <a:ea typeface="Arial Unicode MS"/>
                        <a:cs typeface="Arial" panose="020B0604020202020204" pitchFamily="34" charset="0"/>
                      </a:rPr>
                      <a:t>Operations &amp; Maintenance</a:t>
                    </a:r>
                  </a:p>
                </p:txBody>
              </p:sp>
              <p:sp>
                <p:nvSpPr>
                  <p:cNvPr id="105" name="Text Placeholder 2">
                    <a:extLst>
                      <a:ext uri="{FF2B5EF4-FFF2-40B4-BE49-F238E27FC236}">
                        <a16:creationId xmlns:a16="http://schemas.microsoft.com/office/drawing/2014/main" id="{1E60E1E3-97E3-EC5B-6D7C-18A1B929422E}"/>
                      </a:ext>
                    </a:extLst>
                  </p:cNvPr>
                  <p:cNvSpPr txBox="1">
                    <a:spLocks/>
                  </p:cNvSpPr>
                  <p:nvPr/>
                </p:nvSpPr>
                <p:spPr bwMode="gray">
                  <a:xfrm>
                    <a:off x="7954312" y="3336679"/>
                    <a:ext cx="1472000" cy="1128673"/>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l"/>
                    <a:r>
                      <a:rPr lang="en-IN" sz="1100" b="1" kern="0">
                        <a:solidFill>
                          <a:srgbClr val="10479B"/>
                        </a:solidFill>
                        <a:latin typeface="Optima" panose="02000503060000020004"/>
                        <a:ea typeface="Arial Unicode MS"/>
                        <a:cs typeface="Arial" panose="020B0604020202020204" pitchFamily="34" charset="0"/>
                      </a:rPr>
                      <a:t>Safety, Environment and Health (HSE)</a:t>
                    </a:r>
                  </a:p>
                </p:txBody>
              </p:sp>
              <p:sp>
                <p:nvSpPr>
                  <p:cNvPr id="106" name="Text Placeholder 2">
                    <a:extLst>
                      <a:ext uri="{FF2B5EF4-FFF2-40B4-BE49-F238E27FC236}">
                        <a16:creationId xmlns:a16="http://schemas.microsoft.com/office/drawing/2014/main" id="{BDB2AD1B-A0DD-BDF9-8A7C-19502390A2F2}"/>
                      </a:ext>
                    </a:extLst>
                  </p:cNvPr>
                  <p:cNvSpPr txBox="1">
                    <a:spLocks/>
                  </p:cNvSpPr>
                  <p:nvPr/>
                </p:nvSpPr>
                <p:spPr bwMode="gray">
                  <a:xfrm>
                    <a:off x="6469469" y="5156774"/>
                    <a:ext cx="1501014" cy="883839"/>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a:buClrTx/>
                      <a:buSzTx/>
                      <a:defRPr/>
                    </a:pPr>
                    <a:r>
                      <a:rPr lang="en-IN" sz="1100" b="1" kern="0">
                        <a:solidFill>
                          <a:srgbClr val="10479B"/>
                        </a:solidFill>
                        <a:latin typeface="Optima" panose="02000503060000020004"/>
                        <a:ea typeface="Arial Unicode MS"/>
                        <a:cs typeface="Arial" panose="020B0604020202020204" pitchFamily="34" charset="0"/>
                      </a:rPr>
                      <a:t>Production</a:t>
                    </a:r>
                  </a:p>
                </p:txBody>
              </p:sp>
              <p:sp>
                <p:nvSpPr>
                  <p:cNvPr id="107" name="Text Placeholder 2">
                    <a:extLst>
                      <a:ext uri="{FF2B5EF4-FFF2-40B4-BE49-F238E27FC236}">
                        <a16:creationId xmlns:a16="http://schemas.microsoft.com/office/drawing/2014/main" id="{289245EA-7D6E-D617-B159-354150AA05EA}"/>
                      </a:ext>
                    </a:extLst>
                  </p:cNvPr>
                  <p:cNvSpPr txBox="1">
                    <a:spLocks/>
                  </p:cNvSpPr>
                  <p:nvPr/>
                </p:nvSpPr>
                <p:spPr bwMode="gray">
                  <a:xfrm>
                    <a:off x="4412833" y="5144362"/>
                    <a:ext cx="1501014" cy="847380"/>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Tx/>
                      <a:buSzTx/>
                      <a:defRPr/>
                    </a:pPr>
                    <a:r>
                      <a:rPr lang="en-IN" sz="1100" b="1" kern="0">
                        <a:solidFill>
                          <a:srgbClr val="10479B"/>
                        </a:solidFill>
                        <a:latin typeface="Optima" panose="02000503060000020004"/>
                        <a:ea typeface="Arial Unicode MS"/>
                        <a:cs typeface="Arial" panose="020B0604020202020204" pitchFamily="34" charset="0"/>
                      </a:rPr>
                      <a:t>Risk Management</a:t>
                    </a:r>
                  </a:p>
                </p:txBody>
              </p:sp>
              <p:sp>
                <p:nvSpPr>
                  <p:cNvPr id="108" name="Text Placeholder 2">
                    <a:extLst>
                      <a:ext uri="{FF2B5EF4-FFF2-40B4-BE49-F238E27FC236}">
                        <a16:creationId xmlns:a16="http://schemas.microsoft.com/office/drawing/2014/main" id="{EA8B3DB7-DF05-712D-FE0C-CF8ABE399555}"/>
                      </a:ext>
                    </a:extLst>
                  </p:cNvPr>
                  <p:cNvSpPr txBox="1">
                    <a:spLocks/>
                  </p:cNvSpPr>
                  <p:nvPr/>
                </p:nvSpPr>
                <p:spPr bwMode="gray">
                  <a:xfrm>
                    <a:off x="3463774" y="3448198"/>
                    <a:ext cx="1218353" cy="743443"/>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a:buClrTx/>
                      <a:buSzTx/>
                      <a:defRPr/>
                    </a:pPr>
                    <a:r>
                      <a:rPr lang="en-IN" sz="1100" b="1" kern="0">
                        <a:solidFill>
                          <a:srgbClr val="10479B"/>
                        </a:solidFill>
                        <a:latin typeface="Optima" panose="02000503060000020004"/>
                        <a:ea typeface="Arial Unicode MS"/>
                        <a:cs typeface="Arial" panose="020B0604020202020204" pitchFamily="34" charset="0"/>
                      </a:rPr>
                      <a:t>ECA Policy</a:t>
                    </a:r>
                  </a:p>
                </p:txBody>
              </p:sp>
              <p:sp>
                <p:nvSpPr>
                  <p:cNvPr id="109" name="Text Placeholder 2">
                    <a:extLst>
                      <a:ext uri="{FF2B5EF4-FFF2-40B4-BE49-F238E27FC236}">
                        <a16:creationId xmlns:a16="http://schemas.microsoft.com/office/drawing/2014/main" id="{5474A3A5-A383-5B85-8D32-0D211F86F056}"/>
                      </a:ext>
                    </a:extLst>
                  </p:cNvPr>
                  <p:cNvSpPr txBox="1">
                    <a:spLocks/>
                  </p:cNvSpPr>
                  <p:nvPr/>
                </p:nvSpPr>
                <p:spPr bwMode="gray">
                  <a:xfrm>
                    <a:off x="3773423" y="1710877"/>
                    <a:ext cx="1325343" cy="847380"/>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defTabSz="913030">
                      <a:spcBef>
                        <a:spcPts val="1400"/>
                      </a:spcBef>
                      <a:buClr>
                        <a:srgbClr val="000000"/>
                      </a:buClr>
                      <a:buSzPct val="100000"/>
                      <a:defRPr/>
                    </a:pPr>
                    <a:r>
                      <a:rPr lang="en-US" sz="1100" b="1" kern="0">
                        <a:solidFill>
                          <a:schemeClr val="bg1"/>
                        </a:solidFill>
                        <a:latin typeface="Optima" panose="02000503060000020004"/>
                        <a:ea typeface="Arial Unicode MS"/>
                        <a:cs typeface="Arial" panose="020B0604020202020204" pitchFamily="34" charset="0"/>
                      </a:rPr>
                      <a:t>Criticality Optimizer</a:t>
                    </a:r>
                    <a:endParaRPr lang="en-US" sz="1100" b="1" kern="0">
                      <a:solidFill>
                        <a:schemeClr val="bg1"/>
                      </a:solidFill>
                      <a:latin typeface="Optima" panose="02000503060000020004"/>
                      <a:ea typeface="Arial Unicode MS" pitchFamily="34" charset="-128"/>
                      <a:cs typeface="Arial" panose="020B0604020202020204" pitchFamily="34" charset="0"/>
                    </a:endParaRPr>
                  </a:p>
                </p:txBody>
              </p:sp>
            </p:grpSp>
            <p:sp>
              <p:nvSpPr>
                <p:cNvPr id="101" name="TextBox 100">
                  <a:extLst>
                    <a:ext uri="{FF2B5EF4-FFF2-40B4-BE49-F238E27FC236}">
                      <a16:creationId xmlns:a16="http://schemas.microsoft.com/office/drawing/2014/main" id="{1D0C19A0-9325-A47B-B640-E31B9BBE16DD}"/>
                    </a:ext>
                  </a:extLst>
                </p:cNvPr>
                <p:cNvSpPr txBox="1"/>
                <p:nvPr/>
              </p:nvSpPr>
              <p:spPr>
                <a:xfrm>
                  <a:off x="2883522" y="3472314"/>
                  <a:ext cx="1552696" cy="5658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Optima" panose="02000503060000020004"/>
                      <a:ea typeface="Arial Unicode MS" pitchFamily="34" charset="-128"/>
                    </a:rPr>
                    <a:t>Asset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Optima" panose="02000503060000020004"/>
                      <a:ea typeface="Arial Unicode MS" pitchFamily="34" charset="-128"/>
                    </a:rPr>
                    <a:t>Criticality</a:t>
                  </a:r>
                </a:p>
              </p:txBody>
            </p:sp>
          </p:grpSp>
          <p:grpSp>
            <p:nvGrpSpPr>
              <p:cNvPr id="81" name="Group 80">
                <a:extLst>
                  <a:ext uri="{FF2B5EF4-FFF2-40B4-BE49-F238E27FC236}">
                    <a16:creationId xmlns:a16="http://schemas.microsoft.com/office/drawing/2014/main" id="{E433B5F6-AB01-D357-B81D-34BFC6470F1B}"/>
                  </a:ext>
                </a:extLst>
              </p:cNvPr>
              <p:cNvGrpSpPr/>
              <p:nvPr/>
            </p:nvGrpSpPr>
            <p:grpSpPr>
              <a:xfrm>
                <a:off x="6966586" y="1795549"/>
                <a:ext cx="4163967" cy="4023715"/>
                <a:chOff x="1432940" y="1608019"/>
                <a:chExt cx="4547283" cy="4394120"/>
              </a:xfrm>
            </p:grpSpPr>
            <p:grpSp>
              <p:nvGrpSpPr>
                <p:cNvPr id="83" name="Group 82">
                  <a:extLst>
                    <a:ext uri="{FF2B5EF4-FFF2-40B4-BE49-F238E27FC236}">
                      <a16:creationId xmlns:a16="http://schemas.microsoft.com/office/drawing/2014/main" id="{AA77196B-A9CB-A0D7-83E2-3E3A96D4EC38}"/>
                    </a:ext>
                  </a:extLst>
                </p:cNvPr>
                <p:cNvGrpSpPr/>
                <p:nvPr/>
              </p:nvGrpSpPr>
              <p:grpSpPr>
                <a:xfrm>
                  <a:off x="1432940" y="1608019"/>
                  <a:ext cx="4547283" cy="4394120"/>
                  <a:chOff x="3197178" y="568946"/>
                  <a:chExt cx="6234913" cy="6024908"/>
                </a:xfrm>
              </p:grpSpPr>
              <p:grpSp>
                <p:nvGrpSpPr>
                  <p:cNvPr id="85" name="Group 84">
                    <a:extLst>
                      <a:ext uri="{FF2B5EF4-FFF2-40B4-BE49-F238E27FC236}">
                        <a16:creationId xmlns:a16="http://schemas.microsoft.com/office/drawing/2014/main" id="{DB16C15A-3D56-5548-2E0E-C7F9F94BE0B4}"/>
                      </a:ext>
                    </a:extLst>
                  </p:cNvPr>
                  <p:cNvGrpSpPr/>
                  <p:nvPr/>
                </p:nvGrpSpPr>
                <p:grpSpPr>
                  <a:xfrm>
                    <a:off x="3197178" y="568946"/>
                    <a:ext cx="6024908" cy="6024908"/>
                    <a:chOff x="2299184" y="-319193"/>
                    <a:chExt cx="7496386" cy="7496386"/>
                  </a:xfrm>
                </p:grpSpPr>
                <p:graphicFrame>
                  <p:nvGraphicFramePr>
                    <p:cNvPr id="93" name="Chart 92">
                      <a:extLst>
                        <a:ext uri="{FF2B5EF4-FFF2-40B4-BE49-F238E27FC236}">
                          <a16:creationId xmlns:a16="http://schemas.microsoft.com/office/drawing/2014/main" id="{553834CB-1167-1F5D-42B1-48B82A2FC7B2}"/>
                        </a:ext>
                      </a:extLst>
                    </p:cNvPr>
                    <p:cNvGraphicFramePr/>
                    <p:nvPr/>
                  </p:nvGraphicFramePr>
                  <p:xfrm>
                    <a:off x="2732369" y="63782"/>
                    <a:ext cx="6730436" cy="673043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Chart 93">
                      <a:extLst>
                        <a:ext uri="{FF2B5EF4-FFF2-40B4-BE49-F238E27FC236}">
                          <a16:creationId xmlns:a16="http://schemas.microsoft.com/office/drawing/2014/main" id="{144F1C92-2402-051E-24E5-46A52B69639B}"/>
                        </a:ext>
                      </a:extLst>
                    </p:cNvPr>
                    <p:cNvGraphicFramePr/>
                    <p:nvPr>
                      <p:extLst>
                        <p:ext uri="{D42A27DB-BD31-4B8C-83A1-F6EECF244321}">
                          <p14:modId xmlns:p14="http://schemas.microsoft.com/office/powerpoint/2010/main" val="3430942693"/>
                        </p:ext>
                      </p:extLst>
                    </p:nvPr>
                  </p:nvGraphicFramePr>
                  <p:xfrm>
                    <a:off x="2299184" y="-319193"/>
                    <a:ext cx="7496386" cy="7496386"/>
                  </p:xfrm>
                  <a:graphic>
                    <a:graphicData uri="http://schemas.openxmlformats.org/drawingml/2006/chart">
                      <c:chart xmlns:c="http://schemas.openxmlformats.org/drawingml/2006/chart" xmlns:r="http://schemas.openxmlformats.org/officeDocument/2006/relationships" r:id="rId7"/>
                    </a:graphicData>
                  </a:graphic>
                </p:graphicFrame>
                <p:sp>
                  <p:nvSpPr>
                    <p:cNvPr id="95" name="Oval 94">
                      <a:extLst>
                        <a:ext uri="{FF2B5EF4-FFF2-40B4-BE49-F238E27FC236}">
                          <a16:creationId xmlns:a16="http://schemas.microsoft.com/office/drawing/2014/main" id="{80764CFE-FCF6-03E1-FF0B-1300B643D622}"/>
                        </a:ext>
                      </a:extLst>
                    </p:cNvPr>
                    <p:cNvSpPr/>
                    <p:nvPr/>
                  </p:nvSpPr>
                  <p:spPr bwMode="gray">
                    <a:xfrm>
                      <a:off x="4588924" y="1910536"/>
                      <a:ext cx="2989267" cy="2989267"/>
                    </a:xfrm>
                    <a:prstGeom prst="ellipse">
                      <a:avLst/>
                    </a:prstGeom>
                    <a:solidFill>
                      <a:srgbClr val="F0FAFF"/>
                    </a:solidFill>
                    <a:ln w="25400" algn="ctr">
                      <a:no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798" kern="0" err="1">
                        <a:solidFill>
                          <a:srgbClr val="000000"/>
                        </a:solidFill>
                        <a:latin typeface="Optima" panose="02000503060000020004"/>
                        <a:ea typeface="Arial Unicode MS" pitchFamily="34" charset="-128"/>
                        <a:cs typeface="Arial Unicode MS" pitchFamily="34" charset="-128"/>
                      </a:endParaRPr>
                    </a:p>
                  </p:txBody>
                </p:sp>
                <p:sp>
                  <p:nvSpPr>
                    <p:cNvPr id="96" name="Arc 95">
                      <a:extLst>
                        <a:ext uri="{FF2B5EF4-FFF2-40B4-BE49-F238E27FC236}">
                          <a16:creationId xmlns:a16="http://schemas.microsoft.com/office/drawing/2014/main" id="{5E01C026-4986-C4B8-D0C5-8BF669796A97}"/>
                        </a:ext>
                      </a:extLst>
                    </p:cNvPr>
                    <p:cNvSpPr/>
                    <p:nvPr/>
                  </p:nvSpPr>
                  <p:spPr>
                    <a:xfrm>
                      <a:off x="4218796" y="1550209"/>
                      <a:ext cx="3757582" cy="3757582"/>
                    </a:xfrm>
                    <a:prstGeom prst="arc">
                      <a:avLst>
                        <a:gd name="adj1" fmla="val 16471837"/>
                        <a:gd name="adj2" fmla="val 0"/>
                      </a:avLst>
                    </a:prstGeom>
                    <a:ln w="25400">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8122">
                        <a:defRPr/>
                      </a:pPr>
                      <a:endParaRPr lang="en-US" sz="2098">
                        <a:solidFill>
                          <a:srgbClr val="000000"/>
                        </a:solidFill>
                        <a:latin typeface="Optima" panose="02000503060000020004"/>
                      </a:endParaRPr>
                    </a:p>
                  </p:txBody>
                </p:sp>
                <p:sp>
                  <p:nvSpPr>
                    <p:cNvPr id="97" name="Arc 96">
                      <a:extLst>
                        <a:ext uri="{FF2B5EF4-FFF2-40B4-BE49-F238E27FC236}">
                          <a16:creationId xmlns:a16="http://schemas.microsoft.com/office/drawing/2014/main" id="{4A4E0F62-7923-A351-2695-3A5B3F14A862}"/>
                        </a:ext>
                      </a:extLst>
                    </p:cNvPr>
                    <p:cNvSpPr/>
                    <p:nvPr/>
                  </p:nvSpPr>
                  <p:spPr>
                    <a:xfrm>
                      <a:off x="4218796" y="1550209"/>
                      <a:ext cx="3757582" cy="3757582"/>
                    </a:xfrm>
                    <a:prstGeom prst="arc">
                      <a:avLst>
                        <a:gd name="adj1" fmla="val 380595"/>
                        <a:gd name="adj2" fmla="val 5117794"/>
                      </a:avLst>
                    </a:prstGeom>
                    <a:ln w="25400">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8122">
                        <a:defRPr/>
                      </a:pPr>
                      <a:endParaRPr lang="en-US" sz="2098">
                        <a:solidFill>
                          <a:srgbClr val="000000"/>
                        </a:solidFill>
                        <a:latin typeface="Optima" panose="02000503060000020004"/>
                      </a:endParaRPr>
                    </a:p>
                  </p:txBody>
                </p:sp>
                <p:sp>
                  <p:nvSpPr>
                    <p:cNvPr id="98" name="Arc 97">
                      <a:extLst>
                        <a:ext uri="{FF2B5EF4-FFF2-40B4-BE49-F238E27FC236}">
                          <a16:creationId xmlns:a16="http://schemas.microsoft.com/office/drawing/2014/main" id="{7244341A-3656-A9B3-908D-C14F202BF679}"/>
                        </a:ext>
                      </a:extLst>
                    </p:cNvPr>
                    <p:cNvSpPr/>
                    <p:nvPr/>
                  </p:nvSpPr>
                  <p:spPr>
                    <a:xfrm>
                      <a:off x="4218796" y="1550209"/>
                      <a:ext cx="3757582" cy="3757582"/>
                    </a:xfrm>
                    <a:prstGeom prst="arc">
                      <a:avLst>
                        <a:gd name="adj1" fmla="val 5686389"/>
                        <a:gd name="adj2" fmla="val 10877706"/>
                      </a:avLst>
                    </a:prstGeom>
                    <a:ln w="25400">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8122">
                        <a:defRPr/>
                      </a:pPr>
                      <a:endParaRPr lang="en-US" sz="2098">
                        <a:solidFill>
                          <a:srgbClr val="000000"/>
                        </a:solidFill>
                        <a:latin typeface="Optima" panose="02000503060000020004"/>
                      </a:endParaRPr>
                    </a:p>
                  </p:txBody>
                </p:sp>
                <p:sp>
                  <p:nvSpPr>
                    <p:cNvPr id="99" name="Arc 98">
                      <a:extLst>
                        <a:ext uri="{FF2B5EF4-FFF2-40B4-BE49-F238E27FC236}">
                          <a16:creationId xmlns:a16="http://schemas.microsoft.com/office/drawing/2014/main" id="{8308E32B-A74A-E740-E379-C50E94142687}"/>
                        </a:ext>
                      </a:extLst>
                    </p:cNvPr>
                    <p:cNvSpPr/>
                    <p:nvPr/>
                  </p:nvSpPr>
                  <p:spPr>
                    <a:xfrm>
                      <a:off x="4218796" y="1550209"/>
                      <a:ext cx="3757582" cy="3757582"/>
                    </a:xfrm>
                    <a:prstGeom prst="arc">
                      <a:avLst>
                        <a:gd name="adj1" fmla="val 11273334"/>
                        <a:gd name="adj2" fmla="val 16083202"/>
                      </a:avLst>
                    </a:prstGeom>
                    <a:ln w="25400">
                      <a:solidFill>
                        <a:schemeClr val="bg1"/>
                      </a:solidFill>
                      <a:headEnd type="none" w="sm" len="sm"/>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8122">
                        <a:defRPr/>
                      </a:pPr>
                      <a:endParaRPr lang="en-US" sz="2098">
                        <a:solidFill>
                          <a:srgbClr val="000000"/>
                        </a:solidFill>
                        <a:latin typeface="Optima" panose="02000503060000020004"/>
                      </a:endParaRPr>
                    </a:p>
                  </p:txBody>
                </p:sp>
              </p:grpSp>
              <p:sp>
                <p:nvSpPr>
                  <p:cNvPr id="86" name="Text Placeholder 2">
                    <a:extLst>
                      <a:ext uri="{FF2B5EF4-FFF2-40B4-BE49-F238E27FC236}">
                        <a16:creationId xmlns:a16="http://schemas.microsoft.com/office/drawing/2014/main" id="{3B8EBA94-BAB2-ED45-4CEA-99C2732E2DA1}"/>
                      </a:ext>
                    </a:extLst>
                  </p:cNvPr>
                  <p:cNvSpPr txBox="1">
                    <a:spLocks/>
                  </p:cNvSpPr>
                  <p:nvPr/>
                </p:nvSpPr>
                <p:spPr bwMode="gray">
                  <a:xfrm>
                    <a:off x="5432234" y="727809"/>
                    <a:ext cx="1650517" cy="1044610"/>
                  </a:xfrm>
                  <a:prstGeom prst="rect">
                    <a:avLst/>
                  </a:prstGeom>
                  <a:noFill/>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Tx/>
                      <a:buSzTx/>
                      <a:defRPr/>
                    </a:pPr>
                    <a:r>
                      <a:rPr lang="en-US" sz="1100" b="1" kern="1200">
                        <a:solidFill>
                          <a:schemeClr val="bg1"/>
                        </a:solidFill>
                        <a:latin typeface="Optima" panose="02000503060000020004"/>
                      </a:rPr>
                      <a:t>ABC Analysis</a:t>
                    </a:r>
                    <a:endParaRPr lang="en-IN" sz="1100" b="1" kern="1200">
                      <a:solidFill>
                        <a:schemeClr val="bg1"/>
                      </a:solidFill>
                      <a:latin typeface="Optima" panose="02000503060000020004"/>
                    </a:endParaRPr>
                  </a:p>
                </p:txBody>
              </p:sp>
              <p:sp>
                <p:nvSpPr>
                  <p:cNvPr id="87" name="Text Placeholder 2">
                    <a:extLst>
                      <a:ext uri="{FF2B5EF4-FFF2-40B4-BE49-F238E27FC236}">
                        <a16:creationId xmlns:a16="http://schemas.microsoft.com/office/drawing/2014/main" id="{80D05495-A190-C7AA-47D0-49A7470A9DFD}"/>
                      </a:ext>
                    </a:extLst>
                  </p:cNvPr>
                  <p:cNvSpPr txBox="1">
                    <a:spLocks/>
                  </p:cNvSpPr>
                  <p:nvPr/>
                </p:nvSpPr>
                <p:spPr bwMode="gray">
                  <a:xfrm>
                    <a:off x="7425112" y="1793954"/>
                    <a:ext cx="1203027" cy="660300"/>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a:buClrTx/>
                      <a:buSzTx/>
                      <a:defRPr/>
                    </a:pPr>
                    <a:r>
                      <a:rPr lang="en-US" sz="1100" b="1" kern="1200">
                        <a:solidFill>
                          <a:schemeClr val="bg1"/>
                        </a:solidFill>
                        <a:latin typeface="Optima" panose="02000503060000020004"/>
                      </a:rPr>
                      <a:t>VED Analysis</a:t>
                    </a:r>
                    <a:endParaRPr lang="en-IN" sz="1100" b="1" kern="1200">
                      <a:solidFill>
                        <a:schemeClr val="bg1"/>
                      </a:solidFill>
                      <a:latin typeface="Optima" panose="02000503060000020004"/>
                    </a:endParaRPr>
                  </a:p>
                </p:txBody>
              </p:sp>
              <p:sp>
                <p:nvSpPr>
                  <p:cNvPr id="88" name="Text Placeholder 2">
                    <a:extLst>
                      <a:ext uri="{FF2B5EF4-FFF2-40B4-BE49-F238E27FC236}">
                        <a16:creationId xmlns:a16="http://schemas.microsoft.com/office/drawing/2014/main" id="{3E40CC56-BB30-35AC-A4DC-7BEBC7C46A01}"/>
                      </a:ext>
                    </a:extLst>
                  </p:cNvPr>
                  <p:cNvSpPr txBox="1">
                    <a:spLocks/>
                  </p:cNvSpPr>
                  <p:nvPr/>
                </p:nvSpPr>
                <p:spPr bwMode="gray">
                  <a:xfrm>
                    <a:off x="7780455" y="3727273"/>
                    <a:ext cx="1651636" cy="847378"/>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defTabSz="913030">
                      <a:spcBef>
                        <a:spcPts val="1400"/>
                      </a:spcBef>
                      <a:buClr>
                        <a:srgbClr val="000000"/>
                      </a:buClr>
                      <a:buSzPct val="100000"/>
                      <a:defRPr/>
                    </a:pPr>
                    <a:r>
                      <a:rPr lang="en-US" sz="1100" b="1" kern="0">
                        <a:solidFill>
                          <a:schemeClr val="bg1"/>
                        </a:solidFill>
                        <a:latin typeface="Optima" panose="02000503060000020004"/>
                        <a:ea typeface="Arial Unicode MS"/>
                        <a:cs typeface="Arial" panose="020B0604020202020204" pitchFamily="34" charset="0"/>
                      </a:rPr>
                      <a:t>HML Analysis</a:t>
                    </a:r>
                    <a:endParaRPr lang="en-IN" sz="1100" b="1" kern="0">
                      <a:solidFill>
                        <a:schemeClr val="bg1"/>
                      </a:solidFill>
                      <a:latin typeface="Optima" panose="02000503060000020004"/>
                      <a:ea typeface="Arial Unicode MS"/>
                      <a:cs typeface="Arial" panose="020B0604020202020204" pitchFamily="34" charset="0"/>
                    </a:endParaRPr>
                  </a:p>
                </p:txBody>
              </p:sp>
              <p:sp>
                <p:nvSpPr>
                  <p:cNvPr id="89" name="Text Placeholder 2">
                    <a:extLst>
                      <a:ext uri="{FF2B5EF4-FFF2-40B4-BE49-F238E27FC236}">
                        <a16:creationId xmlns:a16="http://schemas.microsoft.com/office/drawing/2014/main" id="{B58F0845-5EED-CFA0-DD0C-F7A021037C5A}"/>
                      </a:ext>
                    </a:extLst>
                  </p:cNvPr>
                  <p:cNvSpPr txBox="1">
                    <a:spLocks/>
                  </p:cNvSpPr>
                  <p:nvPr/>
                </p:nvSpPr>
                <p:spPr bwMode="gray">
                  <a:xfrm>
                    <a:off x="6469470" y="5159690"/>
                    <a:ext cx="1501015" cy="883839"/>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a:buClrTx/>
                      <a:buSzTx/>
                      <a:defRPr/>
                    </a:pPr>
                    <a:r>
                      <a:rPr lang="en-US" sz="1100" b="1" kern="0">
                        <a:solidFill>
                          <a:srgbClr val="10479B"/>
                        </a:solidFill>
                        <a:latin typeface="Optima" panose="02000503060000020004"/>
                        <a:ea typeface="Arial Unicode MS"/>
                        <a:cs typeface="Arial" panose="020B0604020202020204" pitchFamily="34" charset="0"/>
                      </a:rPr>
                      <a:t>SDE Analysis</a:t>
                    </a:r>
                    <a:endParaRPr lang="en-IN" sz="1100" b="1" kern="0">
                      <a:solidFill>
                        <a:srgbClr val="10479B"/>
                      </a:solidFill>
                      <a:latin typeface="Optima" panose="02000503060000020004"/>
                      <a:ea typeface="Arial Unicode MS"/>
                      <a:cs typeface="Arial" panose="020B0604020202020204" pitchFamily="34" charset="0"/>
                    </a:endParaRPr>
                  </a:p>
                </p:txBody>
              </p:sp>
              <p:sp>
                <p:nvSpPr>
                  <p:cNvPr id="90" name="Text Placeholder 2">
                    <a:extLst>
                      <a:ext uri="{FF2B5EF4-FFF2-40B4-BE49-F238E27FC236}">
                        <a16:creationId xmlns:a16="http://schemas.microsoft.com/office/drawing/2014/main" id="{0429A538-B399-ADDF-A0B8-5A29B361FAE8}"/>
                      </a:ext>
                    </a:extLst>
                  </p:cNvPr>
                  <p:cNvSpPr txBox="1">
                    <a:spLocks/>
                  </p:cNvSpPr>
                  <p:nvPr/>
                </p:nvSpPr>
                <p:spPr bwMode="gray">
                  <a:xfrm>
                    <a:off x="4412832" y="5223657"/>
                    <a:ext cx="1501014" cy="847380"/>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Tx/>
                      <a:buSzTx/>
                      <a:defRPr/>
                    </a:pPr>
                    <a:r>
                      <a:rPr lang="en-US" sz="1100" b="1" kern="0">
                        <a:solidFill>
                          <a:srgbClr val="10479B"/>
                        </a:solidFill>
                        <a:latin typeface="Optima" panose="02000503060000020004"/>
                        <a:ea typeface="Arial Unicode MS"/>
                        <a:cs typeface="Arial" panose="020B0604020202020204" pitchFamily="34" charset="0"/>
                      </a:rPr>
                      <a:t>XYZ Analysis</a:t>
                    </a:r>
                    <a:endParaRPr lang="en-IN" sz="1100" b="1" kern="0">
                      <a:solidFill>
                        <a:srgbClr val="10479B"/>
                      </a:solidFill>
                      <a:latin typeface="Optima" panose="02000503060000020004"/>
                      <a:ea typeface="Arial Unicode MS"/>
                      <a:cs typeface="Arial" panose="020B0604020202020204" pitchFamily="34" charset="0"/>
                    </a:endParaRPr>
                  </a:p>
                </p:txBody>
              </p:sp>
              <p:sp>
                <p:nvSpPr>
                  <p:cNvPr id="91" name="Text Placeholder 2">
                    <a:extLst>
                      <a:ext uri="{FF2B5EF4-FFF2-40B4-BE49-F238E27FC236}">
                        <a16:creationId xmlns:a16="http://schemas.microsoft.com/office/drawing/2014/main" id="{027DCE3F-BD26-24F1-AF27-C25296231D62}"/>
                      </a:ext>
                    </a:extLst>
                  </p:cNvPr>
                  <p:cNvSpPr txBox="1">
                    <a:spLocks/>
                  </p:cNvSpPr>
                  <p:nvPr/>
                </p:nvSpPr>
                <p:spPr bwMode="gray">
                  <a:xfrm>
                    <a:off x="3396731" y="3796480"/>
                    <a:ext cx="1218354" cy="743443"/>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a:buClrTx/>
                      <a:buSzTx/>
                      <a:defRPr/>
                    </a:pPr>
                    <a:r>
                      <a:rPr lang="en-US" sz="1100" b="1" kern="0">
                        <a:solidFill>
                          <a:srgbClr val="10479B"/>
                        </a:solidFill>
                        <a:latin typeface="Optima" panose="02000503060000020004"/>
                        <a:ea typeface="Arial Unicode MS"/>
                        <a:cs typeface="Arial" panose="020B0604020202020204" pitchFamily="34" charset="0"/>
                      </a:rPr>
                      <a:t>FSN Analysis</a:t>
                    </a:r>
                    <a:endParaRPr lang="en-IN" sz="1100" b="1" kern="0">
                      <a:solidFill>
                        <a:srgbClr val="10479B"/>
                      </a:solidFill>
                      <a:latin typeface="Optima" panose="02000503060000020004"/>
                      <a:ea typeface="Arial Unicode MS"/>
                      <a:cs typeface="Arial" panose="020B0604020202020204" pitchFamily="34" charset="0"/>
                    </a:endParaRPr>
                  </a:p>
                </p:txBody>
              </p:sp>
              <p:sp>
                <p:nvSpPr>
                  <p:cNvPr id="92" name="Text Placeholder 2">
                    <a:extLst>
                      <a:ext uri="{FF2B5EF4-FFF2-40B4-BE49-F238E27FC236}">
                        <a16:creationId xmlns:a16="http://schemas.microsoft.com/office/drawing/2014/main" id="{CE0978A6-BBE8-1DA3-A04B-B1E4A5EAB3CC}"/>
                      </a:ext>
                    </a:extLst>
                  </p:cNvPr>
                  <p:cNvSpPr txBox="1">
                    <a:spLocks/>
                  </p:cNvSpPr>
                  <p:nvPr/>
                </p:nvSpPr>
                <p:spPr bwMode="gray">
                  <a:xfrm>
                    <a:off x="3886848" y="1899694"/>
                    <a:ext cx="1203025" cy="847380"/>
                  </a:xfrm>
                  <a:prstGeom prst="rect">
                    <a:avLst/>
                  </a:prstGeom>
                  <a:noFill/>
                </p:spPr>
                <p:txBody>
                  <a:bodyPr vert="horz" lIns="0" tIns="0" rIns="0" bIns="0" rtlCol="0" anchor="t">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defTabSz="913030">
                      <a:spcBef>
                        <a:spcPts val="1400"/>
                      </a:spcBef>
                      <a:buClr>
                        <a:srgbClr val="000000"/>
                      </a:buClr>
                      <a:buSzPct val="100000"/>
                      <a:defRPr/>
                    </a:pPr>
                    <a:r>
                      <a:rPr lang="en-US" sz="1100" b="1" kern="0">
                        <a:solidFill>
                          <a:srgbClr val="FFFFFF"/>
                        </a:solidFill>
                        <a:latin typeface="Optima" panose="02000503060000020004"/>
                        <a:ea typeface="Arial Unicode MS"/>
                        <a:cs typeface="Arial" panose="020B0604020202020204" pitchFamily="34" charset="0"/>
                      </a:rPr>
                      <a:t>Criticality Optimizer</a:t>
                    </a:r>
                    <a:endParaRPr lang="en-US" sz="1100" b="1" kern="0">
                      <a:solidFill>
                        <a:srgbClr val="FFFFFF"/>
                      </a:solidFill>
                      <a:latin typeface="Optima" panose="02000503060000020004"/>
                      <a:ea typeface="Arial Unicode MS" pitchFamily="34" charset="-128"/>
                      <a:cs typeface="Arial" panose="020B0604020202020204" pitchFamily="34" charset="0"/>
                    </a:endParaRPr>
                  </a:p>
                </p:txBody>
              </p:sp>
            </p:grpSp>
            <p:sp>
              <p:nvSpPr>
                <p:cNvPr id="84" name="TextBox 83">
                  <a:extLst>
                    <a:ext uri="{FF2B5EF4-FFF2-40B4-BE49-F238E27FC236}">
                      <a16:creationId xmlns:a16="http://schemas.microsoft.com/office/drawing/2014/main" id="{231D2F2C-043D-BB5A-DAD1-5C9CD019D957}"/>
                    </a:ext>
                  </a:extLst>
                </p:cNvPr>
                <p:cNvSpPr txBox="1"/>
                <p:nvPr/>
              </p:nvSpPr>
              <p:spPr>
                <a:xfrm>
                  <a:off x="2883520" y="3472314"/>
                  <a:ext cx="1552696" cy="565868"/>
                </a:xfrm>
                <a:prstGeom prst="rect">
                  <a:avLst/>
                </a:prstGeom>
                <a:noFill/>
              </p:spPr>
              <p:txBody>
                <a:bodyPr wrap="square" lIns="0" tIns="0" rIns="0" bIns="0" rtlCol="0">
                  <a:spAutoFit/>
                </a:bodyPr>
                <a:lstStyle/>
                <a:p>
                  <a:pPr algn="ctr" defTabSz="1088122" fontAlgn="base">
                    <a:spcBef>
                      <a:spcPct val="50000"/>
                    </a:spcBef>
                    <a:spcAft>
                      <a:spcPct val="0"/>
                    </a:spcAft>
                    <a:buClr>
                      <a:srgbClr val="F0AB00"/>
                    </a:buClr>
                    <a:buSzPct val="80000"/>
                    <a:defRPr/>
                  </a:pPr>
                  <a:r>
                    <a:rPr lang="en-US" sz="1600" kern="0">
                      <a:solidFill>
                        <a:srgbClr val="000000"/>
                      </a:solidFill>
                      <a:latin typeface="Optima" panose="02000503060000020004"/>
                      <a:ea typeface="Arial Unicode MS" pitchFamily="34" charset="-128"/>
                      <a:cs typeface="Arial Unicode MS" pitchFamily="34" charset="-128"/>
                    </a:rPr>
                    <a:t>Material </a:t>
                  </a:r>
                  <a:r>
                    <a:rPr lang="en-US" sz="1600" kern="0">
                      <a:solidFill>
                        <a:srgbClr val="000000"/>
                      </a:solidFill>
                      <a:latin typeface="Optima" panose="02000503060000020004"/>
                      <a:ea typeface="Arial Unicode MS" pitchFamily="34" charset="-128"/>
                    </a:rPr>
                    <a:t>Criticality</a:t>
                  </a:r>
                </a:p>
              </p:txBody>
            </p:sp>
          </p:grpSp>
        </p:grpSp>
        <p:sp>
          <p:nvSpPr>
            <p:cNvPr id="79" name="Rounded Rectangle 116">
              <a:extLst>
                <a:ext uri="{FF2B5EF4-FFF2-40B4-BE49-F238E27FC236}">
                  <a16:creationId xmlns:a16="http://schemas.microsoft.com/office/drawing/2014/main" id="{61839AD3-F93D-844A-F508-79B3C1BE2184}"/>
                </a:ext>
              </a:extLst>
            </p:cNvPr>
            <p:cNvSpPr/>
            <p:nvPr/>
          </p:nvSpPr>
          <p:spPr bwMode="gray">
            <a:xfrm>
              <a:off x="836501" y="1292588"/>
              <a:ext cx="10585185" cy="4293920"/>
            </a:xfrm>
            <a:prstGeom prst="roundRect">
              <a:avLst>
                <a:gd name="adj" fmla="val 50000"/>
              </a:avLst>
            </a:prstGeom>
            <a:noFill/>
            <a:ln w="25400" algn="ctr">
              <a:solidFill>
                <a:srgbClr val="1B90FF"/>
              </a:solid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defRPr/>
              </a:pPr>
              <a:endParaRPr lang="en-US" sz="1798" kern="0" err="1">
                <a:solidFill>
                  <a:srgbClr val="000000"/>
                </a:solidFill>
                <a:latin typeface="Optima" panose="02000503060000020004"/>
                <a:ea typeface="Arial Unicode MS" pitchFamily="34" charset="-128"/>
                <a:cs typeface="Arial Unicode MS" pitchFamily="34" charset="-128"/>
              </a:endParaRPr>
            </a:p>
          </p:txBody>
        </p:sp>
      </p:grpSp>
      <p:grpSp>
        <p:nvGrpSpPr>
          <p:cNvPr id="117" name="Group 116">
            <a:extLst>
              <a:ext uri="{FF2B5EF4-FFF2-40B4-BE49-F238E27FC236}">
                <a16:creationId xmlns:a16="http://schemas.microsoft.com/office/drawing/2014/main" id="{9A91510E-C009-FE58-4C0C-D8526DA60C74}"/>
              </a:ext>
            </a:extLst>
          </p:cNvPr>
          <p:cNvGrpSpPr/>
          <p:nvPr/>
        </p:nvGrpSpPr>
        <p:grpSpPr>
          <a:xfrm>
            <a:off x="5204807" y="3265951"/>
            <a:ext cx="960570" cy="495236"/>
            <a:chOff x="3112356" y="3328724"/>
            <a:chExt cx="2458695" cy="752739"/>
          </a:xfrm>
        </p:grpSpPr>
        <p:sp>
          <p:nvSpPr>
            <p:cNvPr id="118" name="Rectangle: Rounded Corners 117">
              <a:extLst>
                <a:ext uri="{FF2B5EF4-FFF2-40B4-BE49-F238E27FC236}">
                  <a16:creationId xmlns:a16="http://schemas.microsoft.com/office/drawing/2014/main" id="{8989CEAA-9649-CBC2-F9F3-F1980EC43FC8}"/>
                </a:ext>
              </a:extLst>
            </p:cNvPr>
            <p:cNvSpPr/>
            <p:nvPr/>
          </p:nvSpPr>
          <p:spPr bwMode="gray">
            <a:xfrm>
              <a:off x="3112356" y="3328724"/>
              <a:ext cx="2458695" cy="752739"/>
            </a:xfrm>
            <a:prstGeom prst="roundRect">
              <a:avLst>
                <a:gd name="adj" fmla="val 7746"/>
              </a:avLst>
            </a:prstGeom>
            <a:gradFill>
              <a:gsLst>
                <a:gs pos="0">
                  <a:schemeClr val="bg1">
                    <a:alpha val="60000"/>
                  </a:schemeClr>
                </a:gs>
                <a:gs pos="100000">
                  <a:schemeClr val="bg1"/>
                </a:gs>
              </a:gsLst>
              <a:lin ang="2700000" scaled="1"/>
            </a:gradFill>
            <a:ln>
              <a:gradFill flip="none" rotWithShape="1">
                <a:gsLst>
                  <a:gs pos="0">
                    <a:srgbClr val="A6E0FF">
                      <a:alpha val="28000"/>
                    </a:srgbClr>
                  </a:gs>
                  <a:gs pos="100000">
                    <a:srgbClr val="89D1FF"/>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7" tIns="146190" rIns="182737" bIns="146190" numCol="1" spcCol="0" rtlCol="0" fromWordArt="0" anchor="t" anchorCtr="0" forceAA="0" compatLnSpc="1">
              <a:prstTxWarp prst="textNoShape">
                <a:avLst/>
              </a:prstTxWarp>
              <a:noAutofit/>
            </a:bodyPr>
            <a:lstStyle/>
            <a:p>
              <a:pPr marL="0" marR="0" lvl="0" indent="0" algn="l" defTabSz="931726" rtl="0" eaLnBrk="0" fontAlgn="base" latinLnBrk="0" hangingPunct="0">
                <a:lnSpc>
                  <a:spcPct val="100000"/>
                </a:lnSpc>
                <a:spcBef>
                  <a:spcPct val="0"/>
                </a:spcBef>
                <a:spcAft>
                  <a:spcPct val="0"/>
                </a:spcAft>
                <a:buClrTx/>
                <a:buSzTx/>
                <a:buFontTx/>
                <a:buNone/>
                <a:tabLst/>
                <a:defRPr/>
              </a:pPr>
              <a:endParaRPr kumimoji="0" lang="en-US" sz="1998" b="0" i="0" u="none" strike="noStrike" kern="1200" cap="none" spc="0" normalizeH="0" baseline="0" noProof="0">
                <a:ln>
                  <a:noFill/>
                </a:ln>
                <a:gradFill>
                  <a:gsLst>
                    <a:gs pos="0">
                      <a:srgbClr val="FFFFFF"/>
                    </a:gs>
                    <a:gs pos="100000">
                      <a:srgbClr val="FFFFFF"/>
                    </a:gs>
                  </a:gsLst>
                  <a:lin ang="5400000" scaled="1"/>
                </a:gradFill>
                <a:effectLst/>
                <a:uLnTx/>
                <a:uFillTx/>
                <a:latin typeface="Optima" panose="02000503060000020004"/>
              </a:endParaRPr>
            </a:p>
          </p:txBody>
        </p:sp>
        <p:grpSp>
          <p:nvGrpSpPr>
            <p:cNvPr id="119" name="Group 118">
              <a:extLst>
                <a:ext uri="{FF2B5EF4-FFF2-40B4-BE49-F238E27FC236}">
                  <a16:creationId xmlns:a16="http://schemas.microsoft.com/office/drawing/2014/main" id="{95448675-1F5D-E294-1FB8-7B980FA6FFCD}"/>
                </a:ext>
              </a:extLst>
            </p:cNvPr>
            <p:cNvGrpSpPr/>
            <p:nvPr/>
          </p:nvGrpSpPr>
          <p:grpSpPr>
            <a:xfrm>
              <a:off x="3203791" y="3510045"/>
              <a:ext cx="2275825" cy="494477"/>
              <a:chOff x="8837376" y="5014167"/>
              <a:chExt cx="2871787" cy="623964"/>
            </a:xfrm>
          </p:grpSpPr>
          <p:sp>
            <p:nvSpPr>
              <p:cNvPr id="121" name="Freeform: Shape 120">
                <a:extLst>
                  <a:ext uri="{FF2B5EF4-FFF2-40B4-BE49-F238E27FC236}">
                    <a16:creationId xmlns:a16="http://schemas.microsoft.com/office/drawing/2014/main" id="{EC032C6B-7B01-9BDE-1F34-2A4E960BE05B}"/>
                  </a:ext>
                </a:extLst>
              </p:cNvPr>
              <p:cNvSpPr/>
              <p:nvPr/>
            </p:nvSpPr>
            <p:spPr bwMode="auto">
              <a:xfrm>
                <a:off x="8837376" y="5014167"/>
                <a:ext cx="2871787" cy="623964"/>
              </a:xfrm>
              <a:custGeom>
                <a:avLst/>
                <a:gdLst>
                  <a:gd name="connsiteX0" fmla="*/ 0 w 2871787"/>
                  <a:gd name="connsiteY0" fmla="*/ 600152 h 623964"/>
                  <a:gd name="connsiteX1" fmla="*/ 90487 w 2871787"/>
                  <a:gd name="connsiteY1" fmla="*/ 512045 h 623964"/>
                  <a:gd name="connsiteX2" fmla="*/ 254793 w 2871787"/>
                  <a:gd name="connsiteY2" fmla="*/ 595389 h 623964"/>
                  <a:gd name="connsiteX3" fmla="*/ 378618 w 2871787"/>
                  <a:gd name="connsiteY3" fmla="*/ 562052 h 623964"/>
                  <a:gd name="connsiteX4" fmla="*/ 459581 w 2871787"/>
                  <a:gd name="connsiteY4" fmla="*/ 419177 h 623964"/>
                  <a:gd name="connsiteX5" fmla="*/ 519112 w 2871787"/>
                  <a:gd name="connsiteY5" fmla="*/ 388220 h 623964"/>
                  <a:gd name="connsiteX6" fmla="*/ 619125 w 2871787"/>
                  <a:gd name="connsiteY6" fmla="*/ 238202 h 623964"/>
                  <a:gd name="connsiteX7" fmla="*/ 795337 w 2871787"/>
                  <a:gd name="connsiteY7" fmla="*/ 195339 h 623964"/>
                  <a:gd name="connsiteX8" fmla="*/ 985837 w 2871787"/>
                  <a:gd name="connsiteY8" fmla="*/ 338214 h 623964"/>
                  <a:gd name="connsiteX9" fmla="*/ 1052512 w 2871787"/>
                  <a:gd name="connsiteY9" fmla="*/ 404889 h 623964"/>
                  <a:gd name="connsiteX10" fmla="*/ 1128712 w 2871787"/>
                  <a:gd name="connsiteY10" fmla="*/ 440608 h 623964"/>
                  <a:gd name="connsiteX11" fmla="*/ 1285875 w 2871787"/>
                  <a:gd name="connsiteY11" fmla="*/ 607295 h 623964"/>
                  <a:gd name="connsiteX12" fmla="*/ 1466850 w 2871787"/>
                  <a:gd name="connsiteY12" fmla="*/ 504902 h 623964"/>
                  <a:gd name="connsiteX13" fmla="*/ 1576387 w 2871787"/>
                  <a:gd name="connsiteY13" fmla="*/ 373933 h 623964"/>
                  <a:gd name="connsiteX14" fmla="*/ 1643062 w 2871787"/>
                  <a:gd name="connsiteY14" fmla="*/ 352502 h 623964"/>
                  <a:gd name="connsiteX15" fmla="*/ 1876425 w 2871787"/>
                  <a:gd name="connsiteY15" fmla="*/ 77 h 623964"/>
                  <a:gd name="connsiteX16" fmla="*/ 2150268 w 2871787"/>
                  <a:gd name="connsiteY16" fmla="*/ 321545 h 623964"/>
                  <a:gd name="connsiteX17" fmla="*/ 2343150 w 2871787"/>
                  <a:gd name="connsiteY17" fmla="*/ 445370 h 623964"/>
                  <a:gd name="connsiteX18" fmla="*/ 2502693 w 2871787"/>
                  <a:gd name="connsiteY18" fmla="*/ 538239 h 623964"/>
                  <a:gd name="connsiteX19" fmla="*/ 2783681 w 2871787"/>
                  <a:gd name="connsiteY19" fmla="*/ 547764 h 623964"/>
                  <a:gd name="connsiteX20" fmla="*/ 2871787 w 2871787"/>
                  <a:gd name="connsiteY20" fmla="*/ 623964 h 623964"/>
                  <a:gd name="connsiteX0" fmla="*/ 0 w 2871787"/>
                  <a:gd name="connsiteY0" fmla="*/ 600152 h 623964"/>
                  <a:gd name="connsiteX1" fmla="*/ 90487 w 2871787"/>
                  <a:gd name="connsiteY1" fmla="*/ 512045 h 623964"/>
                  <a:gd name="connsiteX2" fmla="*/ 254793 w 2871787"/>
                  <a:gd name="connsiteY2" fmla="*/ 595389 h 623964"/>
                  <a:gd name="connsiteX3" fmla="*/ 378618 w 2871787"/>
                  <a:gd name="connsiteY3" fmla="*/ 562052 h 623964"/>
                  <a:gd name="connsiteX4" fmla="*/ 459581 w 2871787"/>
                  <a:gd name="connsiteY4" fmla="*/ 419177 h 623964"/>
                  <a:gd name="connsiteX5" fmla="*/ 519112 w 2871787"/>
                  <a:gd name="connsiteY5" fmla="*/ 388220 h 623964"/>
                  <a:gd name="connsiteX6" fmla="*/ 619125 w 2871787"/>
                  <a:gd name="connsiteY6" fmla="*/ 238202 h 623964"/>
                  <a:gd name="connsiteX7" fmla="*/ 795337 w 2871787"/>
                  <a:gd name="connsiteY7" fmla="*/ 195339 h 623964"/>
                  <a:gd name="connsiteX8" fmla="*/ 985837 w 2871787"/>
                  <a:gd name="connsiteY8" fmla="*/ 338214 h 623964"/>
                  <a:gd name="connsiteX9" fmla="*/ 1052512 w 2871787"/>
                  <a:gd name="connsiteY9" fmla="*/ 404889 h 623964"/>
                  <a:gd name="connsiteX10" fmla="*/ 1128712 w 2871787"/>
                  <a:gd name="connsiteY10" fmla="*/ 440608 h 623964"/>
                  <a:gd name="connsiteX11" fmla="*/ 1285875 w 2871787"/>
                  <a:gd name="connsiteY11" fmla="*/ 607295 h 623964"/>
                  <a:gd name="connsiteX12" fmla="*/ 1450182 w 2871787"/>
                  <a:gd name="connsiteY12" fmla="*/ 488233 h 623964"/>
                  <a:gd name="connsiteX13" fmla="*/ 1576387 w 2871787"/>
                  <a:gd name="connsiteY13" fmla="*/ 373933 h 623964"/>
                  <a:gd name="connsiteX14" fmla="*/ 1643062 w 2871787"/>
                  <a:gd name="connsiteY14" fmla="*/ 352502 h 623964"/>
                  <a:gd name="connsiteX15" fmla="*/ 1876425 w 2871787"/>
                  <a:gd name="connsiteY15" fmla="*/ 77 h 623964"/>
                  <a:gd name="connsiteX16" fmla="*/ 2150268 w 2871787"/>
                  <a:gd name="connsiteY16" fmla="*/ 321545 h 623964"/>
                  <a:gd name="connsiteX17" fmla="*/ 2343150 w 2871787"/>
                  <a:gd name="connsiteY17" fmla="*/ 445370 h 623964"/>
                  <a:gd name="connsiteX18" fmla="*/ 2502693 w 2871787"/>
                  <a:gd name="connsiteY18" fmla="*/ 538239 h 623964"/>
                  <a:gd name="connsiteX19" fmla="*/ 2783681 w 2871787"/>
                  <a:gd name="connsiteY19" fmla="*/ 547764 h 623964"/>
                  <a:gd name="connsiteX20" fmla="*/ 2871787 w 2871787"/>
                  <a:gd name="connsiteY20" fmla="*/ 623964 h 623964"/>
                  <a:gd name="connsiteX0" fmla="*/ 0 w 2871787"/>
                  <a:gd name="connsiteY0" fmla="*/ 600152 h 623964"/>
                  <a:gd name="connsiteX1" fmla="*/ 90487 w 2871787"/>
                  <a:gd name="connsiteY1" fmla="*/ 512045 h 623964"/>
                  <a:gd name="connsiteX2" fmla="*/ 254793 w 2871787"/>
                  <a:gd name="connsiteY2" fmla="*/ 595389 h 623964"/>
                  <a:gd name="connsiteX3" fmla="*/ 378618 w 2871787"/>
                  <a:gd name="connsiteY3" fmla="*/ 562052 h 623964"/>
                  <a:gd name="connsiteX4" fmla="*/ 459581 w 2871787"/>
                  <a:gd name="connsiteY4" fmla="*/ 419177 h 623964"/>
                  <a:gd name="connsiteX5" fmla="*/ 519112 w 2871787"/>
                  <a:gd name="connsiteY5" fmla="*/ 388220 h 623964"/>
                  <a:gd name="connsiteX6" fmla="*/ 619125 w 2871787"/>
                  <a:gd name="connsiteY6" fmla="*/ 238202 h 623964"/>
                  <a:gd name="connsiteX7" fmla="*/ 795337 w 2871787"/>
                  <a:gd name="connsiteY7" fmla="*/ 195339 h 623964"/>
                  <a:gd name="connsiteX8" fmla="*/ 985837 w 2871787"/>
                  <a:gd name="connsiteY8" fmla="*/ 338214 h 623964"/>
                  <a:gd name="connsiteX9" fmla="*/ 1052512 w 2871787"/>
                  <a:gd name="connsiteY9" fmla="*/ 404889 h 623964"/>
                  <a:gd name="connsiteX10" fmla="*/ 1128712 w 2871787"/>
                  <a:gd name="connsiteY10" fmla="*/ 440608 h 623964"/>
                  <a:gd name="connsiteX11" fmla="*/ 1285875 w 2871787"/>
                  <a:gd name="connsiteY11" fmla="*/ 607295 h 623964"/>
                  <a:gd name="connsiteX12" fmla="*/ 1450182 w 2871787"/>
                  <a:gd name="connsiteY12" fmla="*/ 488233 h 623964"/>
                  <a:gd name="connsiteX13" fmla="*/ 1535906 w 2871787"/>
                  <a:gd name="connsiteY13" fmla="*/ 376314 h 623964"/>
                  <a:gd name="connsiteX14" fmla="*/ 1643062 w 2871787"/>
                  <a:gd name="connsiteY14" fmla="*/ 352502 h 623964"/>
                  <a:gd name="connsiteX15" fmla="*/ 1876425 w 2871787"/>
                  <a:gd name="connsiteY15" fmla="*/ 77 h 623964"/>
                  <a:gd name="connsiteX16" fmla="*/ 2150268 w 2871787"/>
                  <a:gd name="connsiteY16" fmla="*/ 321545 h 623964"/>
                  <a:gd name="connsiteX17" fmla="*/ 2343150 w 2871787"/>
                  <a:gd name="connsiteY17" fmla="*/ 445370 h 623964"/>
                  <a:gd name="connsiteX18" fmla="*/ 2502693 w 2871787"/>
                  <a:gd name="connsiteY18" fmla="*/ 538239 h 623964"/>
                  <a:gd name="connsiteX19" fmla="*/ 2783681 w 2871787"/>
                  <a:gd name="connsiteY19" fmla="*/ 547764 h 623964"/>
                  <a:gd name="connsiteX20" fmla="*/ 2871787 w 2871787"/>
                  <a:gd name="connsiteY20" fmla="*/ 623964 h 623964"/>
                  <a:gd name="connsiteX0" fmla="*/ 0 w 2871787"/>
                  <a:gd name="connsiteY0" fmla="*/ 600152 h 623964"/>
                  <a:gd name="connsiteX1" fmla="*/ 90487 w 2871787"/>
                  <a:gd name="connsiteY1" fmla="*/ 512045 h 623964"/>
                  <a:gd name="connsiteX2" fmla="*/ 254793 w 2871787"/>
                  <a:gd name="connsiteY2" fmla="*/ 595389 h 623964"/>
                  <a:gd name="connsiteX3" fmla="*/ 378618 w 2871787"/>
                  <a:gd name="connsiteY3" fmla="*/ 562052 h 623964"/>
                  <a:gd name="connsiteX4" fmla="*/ 459581 w 2871787"/>
                  <a:gd name="connsiteY4" fmla="*/ 419177 h 623964"/>
                  <a:gd name="connsiteX5" fmla="*/ 519112 w 2871787"/>
                  <a:gd name="connsiteY5" fmla="*/ 388220 h 623964"/>
                  <a:gd name="connsiteX6" fmla="*/ 619125 w 2871787"/>
                  <a:gd name="connsiteY6" fmla="*/ 238202 h 623964"/>
                  <a:gd name="connsiteX7" fmla="*/ 795337 w 2871787"/>
                  <a:gd name="connsiteY7" fmla="*/ 195339 h 623964"/>
                  <a:gd name="connsiteX8" fmla="*/ 985837 w 2871787"/>
                  <a:gd name="connsiteY8" fmla="*/ 338214 h 623964"/>
                  <a:gd name="connsiteX9" fmla="*/ 1052512 w 2871787"/>
                  <a:gd name="connsiteY9" fmla="*/ 404889 h 623964"/>
                  <a:gd name="connsiteX10" fmla="*/ 1128712 w 2871787"/>
                  <a:gd name="connsiteY10" fmla="*/ 440608 h 623964"/>
                  <a:gd name="connsiteX11" fmla="*/ 1285875 w 2871787"/>
                  <a:gd name="connsiteY11" fmla="*/ 607295 h 623964"/>
                  <a:gd name="connsiteX12" fmla="*/ 1450182 w 2871787"/>
                  <a:gd name="connsiteY12" fmla="*/ 488233 h 623964"/>
                  <a:gd name="connsiteX13" fmla="*/ 1535906 w 2871787"/>
                  <a:gd name="connsiteY13" fmla="*/ 376314 h 623964"/>
                  <a:gd name="connsiteX14" fmla="*/ 1643062 w 2871787"/>
                  <a:gd name="connsiteY14" fmla="*/ 352502 h 623964"/>
                  <a:gd name="connsiteX15" fmla="*/ 1876425 w 2871787"/>
                  <a:gd name="connsiteY15" fmla="*/ 77 h 623964"/>
                  <a:gd name="connsiteX16" fmla="*/ 2150268 w 2871787"/>
                  <a:gd name="connsiteY16" fmla="*/ 321545 h 623964"/>
                  <a:gd name="connsiteX17" fmla="*/ 2343150 w 2871787"/>
                  <a:gd name="connsiteY17" fmla="*/ 445370 h 623964"/>
                  <a:gd name="connsiteX18" fmla="*/ 2502693 w 2871787"/>
                  <a:gd name="connsiteY18" fmla="*/ 538239 h 623964"/>
                  <a:gd name="connsiteX19" fmla="*/ 2783681 w 2871787"/>
                  <a:gd name="connsiteY19" fmla="*/ 547764 h 623964"/>
                  <a:gd name="connsiteX20" fmla="*/ 2871787 w 2871787"/>
                  <a:gd name="connsiteY20" fmla="*/ 623964 h 623964"/>
                  <a:gd name="connsiteX0" fmla="*/ 0 w 2871787"/>
                  <a:gd name="connsiteY0" fmla="*/ 600152 h 623964"/>
                  <a:gd name="connsiteX1" fmla="*/ 90487 w 2871787"/>
                  <a:gd name="connsiteY1" fmla="*/ 512045 h 623964"/>
                  <a:gd name="connsiteX2" fmla="*/ 254793 w 2871787"/>
                  <a:gd name="connsiteY2" fmla="*/ 595389 h 623964"/>
                  <a:gd name="connsiteX3" fmla="*/ 378618 w 2871787"/>
                  <a:gd name="connsiteY3" fmla="*/ 562052 h 623964"/>
                  <a:gd name="connsiteX4" fmla="*/ 459581 w 2871787"/>
                  <a:gd name="connsiteY4" fmla="*/ 419177 h 623964"/>
                  <a:gd name="connsiteX5" fmla="*/ 519112 w 2871787"/>
                  <a:gd name="connsiteY5" fmla="*/ 388220 h 623964"/>
                  <a:gd name="connsiteX6" fmla="*/ 619125 w 2871787"/>
                  <a:gd name="connsiteY6" fmla="*/ 238202 h 623964"/>
                  <a:gd name="connsiteX7" fmla="*/ 795337 w 2871787"/>
                  <a:gd name="connsiteY7" fmla="*/ 195339 h 623964"/>
                  <a:gd name="connsiteX8" fmla="*/ 985837 w 2871787"/>
                  <a:gd name="connsiteY8" fmla="*/ 338214 h 623964"/>
                  <a:gd name="connsiteX9" fmla="*/ 1052512 w 2871787"/>
                  <a:gd name="connsiteY9" fmla="*/ 404889 h 623964"/>
                  <a:gd name="connsiteX10" fmla="*/ 1128712 w 2871787"/>
                  <a:gd name="connsiteY10" fmla="*/ 440608 h 623964"/>
                  <a:gd name="connsiteX11" fmla="*/ 1285875 w 2871787"/>
                  <a:gd name="connsiteY11" fmla="*/ 607295 h 623964"/>
                  <a:gd name="connsiteX12" fmla="*/ 1450182 w 2871787"/>
                  <a:gd name="connsiteY12" fmla="*/ 488233 h 623964"/>
                  <a:gd name="connsiteX13" fmla="*/ 1535906 w 2871787"/>
                  <a:gd name="connsiteY13" fmla="*/ 376314 h 623964"/>
                  <a:gd name="connsiteX14" fmla="*/ 1643062 w 2871787"/>
                  <a:gd name="connsiteY14" fmla="*/ 352502 h 623964"/>
                  <a:gd name="connsiteX15" fmla="*/ 1876425 w 2871787"/>
                  <a:gd name="connsiteY15" fmla="*/ 77 h 623964"/>
                  <a:gd name="connsiteX16" fmla="*/ 2150268 w 2871787"/>
                  <a:gd name="connsiteY16" fmla="*/ 321545 h 623964"/>
                  <a:gd name="connsiteX17" fmla="*/ 2343150 w 2871787"/>
                  <a:gd name="connsiteY17" fmla="*/ 445370 h 623964"/>
                  <a:gd name="connsiteX18" fmla="*/ 2502693 w 2871787"/>
                  <a:gd name="connsiteY18" fmla="*/ 538239 h 623964"/>
                  <a:gd name="connsiteX19" fmla="*/ 2783681 w 2871787"/>
                  <a:gd name="connsiteY19" fmla="*/ 547764 h 623964"/>
                  <a:gd name="connsiteX20" fmla="*/ 2871787 w 2871787"/>
                  <a:gd name="connsiteY20" fmla="*/ 623964 h 623964"/>
                  <a:gd name="connsiteX0" fmla="*/ 0 w 2871787"/>
                  <a:gd name="connsiteY0" fmla="*/ 600152 h 623964"/>
                  <a:gd name="connsiteX1" fmla="*/ 90487 w 2871787"/>
                  <a:gd name="connsiteY1" fmla="*/ 512045 h 623964"/>
                  <a:gd name="connsiteX2" fmla="*/ 254793 w 2871787"/>
                  <a:gd name="connsiteY2" fmla="*/ 595389 h 623964"/>
                  <a:gd name="connsiteX3" fmla="*/ 378618 w 2871787"/>
                  <a:gd name="connsiteY3" fmla="*/ 562052 h 623964"/>
                  <a:gd name="connsiteX4" fmla="*/ 459581 w 2871787"/>
                  <a:gd name="connsiteY4" fmla="*/ 419177 h 623964"/>
                  <a:gd name="connsiteX5" fmla="*/ 519112 w 2871787"/>
                  <a:gd name="connsiteY5" fmla="*/ 388220 h 623964"/>
                  <a:gd name="connsiteX6" fmla="*/ 619125 w 2871787"/>
                  <a:gd name="connsiteY6" fmla="*/ 238202 h 623964"/>
                  <a:gd name="connsiteX7" fmla="*/ 795337 w 2871787"/>
                  <a:gd name="connsiteY7" fmla="*/ 195339 h 623964"/>
                  <a:gd name="connsiteX8" fmla="*/ 985837 w 2871787"/>
                  <a:gd name="connsiteY8" fmla="*/ 338214 h 623964"/>
                  <a:gd name="connsiteX9" fmla="*/ 1052512 w 2871787"/>
                  <a:gd name="connsiteY9" fmla="*/ 404889 h 623964"/>
                  <a:gd name="connsiteX10" fmla="*/ 1128712 w 2871787"/>
                  <a:gd name="connsiteY10" fmla="*/ 440608 h 623964"/>
                  <a:gd name="connsiteX11" fmla="*/ 1285875 w 2871787"/>
                  <a:gd name="connsiteY11" fmla="*/ 607295 h 623964"/>
                  <a:gd name="connsiteX12" fmla="*/ 1450182 w 2871787"/>
                  <a:gd name="connsiteY12" fmla="*/ 488233 h 623964"/>
                  <a:gd name="connsiteX13" fmla="*/ 1535906 w 2871787"/>
                  <a:gd name="connsiteY13" fmla="*/ 376314 h 623964"/>
                  <a:gd name="connsiteX14" fmla="*/ 1643062 w 2871787"/>
                  <a:gd name="connsiteY14" fmla="*/ 352502 h 623964"/>
                  <a:gd name="connsiteX15" fmla="*/ 1876425 w 2871787"/>
                  <a:gd name="connsiteY15" fmla="*/ 77 h 623964"/>
                  <a:gd name="connsiteX16" fmla="*/ 2150268 w 2871787"/>
                  <a:gd name="connsiteY16" fmla="*/ 321545 h 623964"/>
                  <a:gd name="connsiteX17" fmla="*/ 2343150 w 2871787"/>
                  <a:gd name="connsiteY17" fmla="*/ 445370 h 623964"/>
                  <a:gd name="connsiteX18" fmla="*/ 2502693 w 2871787"/>
                  <a:gd name="connsiteY18" fmla="*/ 538239 h 623964"/>
                  <a:gd name="connsiteX19" fmla="*/ 2783681 w 2871787"/>
                  <a:gd name="connsiteY19" fmla="*/ 547764 h 623964"/>
                  <a:gd name="connsiteX20" fmla="*/ 2871787 w 2871787"/>
                  <a:gd name="connsiteY20" fmla="*/ 623964 h 62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1787" h="623964">
                    <a:moveTo>
                      <a:pt x="0" y="600152"/>
                    </a:moveTo>
                    <a:cubicBezTo>
                      <a:pt x="24011" y="556495"/>
                      <a:pt x="48022" y="512839"/>
                      <a:pt x="90487" y="512045"/>
                    </a:cubicBezTo>
                    <a:cubicBezTo>
                      <a:pt x="132952" y="511251"/>
                      <a:pt x="206771" y="587055"/>
                      <a:pt x="254793" y="595389"/>
                    </a:cubicBezTo>
                    <a:cubicBezTo>
                      <a:pt x="302815" y="603723"/>
                      <a:pt x="344487" y="591421"/>
                      <a:pt x="378618" y="562052"/>
                    </a:cubicBezTo>
                    <a:cubicBezTo>
                      <a:pt x="412749" y="532683"/>
                      <a:pt x="436165" y="448149"/>
                      <a:pt x="459581" y="419177"/>
                    </a:cubicBezTo>
                    <a:cubicBezTo>
                      <a:pt x="482997" y="390205"/>
                      <a:pt x="492521" y="418382"/>
                      <a:pt x="519112" y="388220"/>
                    </a:cubicBezTo>
                    <a:cubicBezTo>
                      <a:pt x="545703" y="358058"/>
                      <a:pt x="573088" y="270349"/>
                      <a:pt x="619125" y="238202"/>
                    </a:cubicBezTo>
                    <a:cubicBezTo>
                      <a:pt x="665162" y="206055"/>
                      <a:pt x="734218" y="178670"/>
                      <a:pt x="795337" y="195339"/>
                    </a:cubicBezTo>
                    <a:cubicBezTo>
                      <a:pt x="856456" y="212008"/>
                      <a:pt x="942975" y="303289"/>
                      <a:pt x="985837" y="338214"/>
                    </a:cubicBezTo>
                    <a:cubicBezTo>
                      <a:pt x="1028699" y="373139"/>
                      <a:pt x="1028700" y="387823"/>
                      <a:pt x="1052512" y="404889"/>
                    </a:cubicBezTo>
                    <a:cubicBezTo>
                      <a:pt x="1076324" y="421955"/>
                      <a:pt x="1089818" y="406874"/>
                      <a:pt x="1128712" y="440608"/>
                    </a:cubicBezTo>
                    <a:cubicBezTo>
                      <a:pt x="1167606" y="474342"/>
                      <a:pt x="1232297" y="599358"/>
                      <a:pt x="1285875" y="607295"/>
                    </a:cubicBezTo>
                    <a:cubicBezTo>
                      <a:pt x="1339453" y="615232"/>
                      <a:pt x="1408510" y="526730"/>
                      <a:pt x="1450182" y="488233"/>
                    </a:cubicBezTo>
                    <a:cubicBezTo>
                      <a:pt x="1491854" y="449736"/>
                      <a:pt x="1491852" y="396556"/>
                      <a:pt x="1535906" y="376314"/>
                    </a:cubicBezTo>
                    <a:cubicBezTo>
                      <a:pt x="1579960" y="356072"/>
                      <a:pt x="1586309" y="415208"/>
                      <a:pt x="1643062" y="352502"/>
                    </a:cubicBezTo>
                    <a:cubicBezTo>
                      <a:pt x="1699815" y="289796"/>
                      <a:pt x="1734741" y="5237"/>
                      <a:pt x="1876425" y="77"/>
                    </a:cubicBezTo>
                    <a:cubicBezTo>
                      <a:pt x="2018109" y="-5083"/>
                      <a:pt x="2072480" y="247329"/>
                      <a:pt x="2150268" y="321545"/>
                    </a:cubicBezTo>
                    <a:cubicBezTo>
                      <a:pt x="2228056" y="395761"/>
                      <a:pt x="2284413" y="409254"/>
                      <a:pt x="2343150" y="445370"/>
                    </a:cubicBezTo>
                    <a:cubicBezTo>
                      <a:pt x="2401888" y="481486"/>
                      <a:pt x="2429271" y="521173"/>
                      <a:pt x="2502693" y="538239"/>
                    </a:cubicBezTo>
                    <a:cubicBezTo>
                      <a:pt x="2576115" y="555305"/>
                      <a:pt x="2722165" y="533477"/>
                      <a:pt x="2783681" y="547764"/>
                    </a:cubicBezTo>
                    <a:cubicBezTo>
                      <a:pt x="2845197" y="562051"/>
                      <a:pt x="2858492" y="593007"/>
                      <a:pt x="2871787" y="623964"/>
                    </a:cubicBezTo>
                  </a:path>
                </a:pathLst>
              </a:custGeom>
              <a:gradFill flip="none" rotWithShape="1">
                <a:gsLst>
                  <a:gs pos="0">
                    <a:schemeClr val="accent5">
                      <a:alpha val="0"/>
                    </a:schemeClr>
                  </a:gs>
                  <a:gs pos="100000">
                    <a:schemeClr val="accent5">
                      <a:alpha val="68000"/>
                    </a:schemeClr>
                  </a:gs>
                </a:gsLst>
                <a:lin ang="16200000" scaled="1"/>
                <a:tileRect/>
              </a:gradFill>
              <a:ln w="952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Optima" panose="02000503060000020004"/>
                </a:endParaRPr>
              </a:p>
            </p:txBody>
          </p:sp>
          <p:sp>
            <p:nvSpPr>
              <p:cNvPr id="122" name="Freeform: Shape 121">
                <a:extLst>
                  <a:ext uri="{FF2B5EF4-FFF2-40B4-BE49-F238E27FC236}">
                    <a16:creationId xmlns:a16="http://schemas.microsoft.com/office/drawing/2014/main" id="{20573805-5D4E-90C5-05D6-D5D1C8035C4D}"/>
                  </a:ext>
                </a:extLst>
              </p:cNvPr>
              <p:cNvSpPr/>
              <p:nvPr/>
            </p:nvSpPr>
            <p:spPr bwMode="auto">
              <a:xfrm>
                <a:off x="8899288" y="5259502"/>
                <a:ext cx="2805149" cy="357197"/>
              </a:xfrm>
              <a:custGeom>
                <a:avLst/>
                <a:gdLst>
                  <a:gd name="connsiteX0" fmla="*/ 0 w 2805113"/>
                  <a:gd name="connsiteY0" fmla="*/ 235753 h 357198"/>
                  <a:gd name="connsiteX1" fmla="*/ 150019 w 2805113"/>
                  <a:gd name="connsiteY1" fmla="*/ 166697 h 357198"/>
                  <a:gd name="connsiteX2" fmla="*/ 328613 w 2805113"/>
                  <a:gd name="connsiteY2" fmla="*/ 235753 h 357198"/>
                  <a:gd name="connsiteX3" fmla="*/ 531019 w 2805113"/>
                  <a:gd name="connsiteY3" fmla="*/ 47634 h 357198"/>
                  <a:gd name="connsiteX4" fmla="*/ 797719 w 2805113"/>
                  <a:gd name="connsiteY4" fmla="*/ 242897 h 357198"/>
                  <a:gd name="connsiteX5" fmla="*/ 1066800 w 2805113"/>
                  <a:gd name="connsiteY5" fmla="*/ 233372 h 357198"/>
                  <a:gd name="connsiteX6" fmla="*/ 1159669 w 2805113"/>
                  <a:gd name="connsiteY6" fmla="*/ 357197 h 357198"/>
                  <a:gd name="connsiteX7" fmla="*/ 1273969 w 2805113"/>
                  <a:gd name="connsiteY7" fmla="*/ 230991 h 357198"/>
                  <a:gd name="connsiteX8" fmla="*/ 1635919 w 2805113"/>
                  <a:gd name="connsiteY8" fmla="*/ 233372 h 357198"/>
                  <a:gd name="connsiteX9" fmla="*/ 1831181 w 2805113"/>
                  <a:gd name="connsiteY9" fmla="*/ 9 h 357198"/>
                  <a:gd name="connsiteX10" fmla="*/ 2040731 w 2805113"/>
                  <a:gd name="connsiteY10" fmla="*/ 242897 h 357198"/>
                  <a:gd name="connsiteX11" fmla="*/ 2805113 w 2805113"/>
                  <a:gd name="connsiteY11" fmla="*/ 233372 h 357198"/>
                  <a:gd name="connsiteX0" fmla="*/ 0 w 2805113"/>
                  <a:gd name="connsiteY0" fmla="*/ 235753 h 357198"/>
                  <a:gd name="connsiteX1" fmla="*/ 150019 w 2805113"/>
                  <a:gd name="connsiteY1" fmla="*/ 166697 h 357198"/>
                  <a:gd name="connsiteX2" fmla="*/ 328613 w 2805113"/>
                  <a:gd name="connsiteY2" fmla="*/ 235753 h 357198"/>
                  <a:gd name="connsiteX3" fmla="*/ 531019 w 2805113"/>
                  <a:gd name="connsiteY3" fmla="*/ 47634 h 357198"/>
                  <a:gd name="connsiteX4" fmla="*/ 797719 w 2805113"/>
                  <a:gd name="connsiteY4" fmla="*/ 242897 h 357198"/>
                  <a:gd name="connsiteX5" fmla="*/ 1066800 w 2805113"/>
                  <a:gd name="connsiteY5" fmla="*/ 233372 h 357198"/>
                  <a:gd name="connsiteX6" fmla="*/ 1159669 w 2805113"/>
                  <a:gd name="connsiteY6" fmla="*/ 357197 h 357198"/>
                  <a:gd name="connsiteX7" fmla="*/ 1273969 w 2805113"/>
                  <a:gd name="connsiteY7" fmla="*/ 230991 h 357198"/>
                  <a:gd name="connsiteX8" fmla="*/ 1635919 w 2805113"/>
                  <a:gd name="connsiteY8" fmla="*/ 233372 h 357198"/>
                  <a:gd name="connsiteX9" fmla="*/ 1831181 w 2805113"/>
                  <a:gd name="connsiteY9" fmla="*/ 9 h 357198"/>
                  <a:gd name="connsiteX10" fmla="*/ 2040731 w 2805113"/>
                  <a:gd name="connsiteY10" fmla="*/ 242897 h 357198"/>
                  <a:gd name="connsiteX11" fmla="*/ 2805113 w 2805113"/>
                  <a:gd name="connsiteY11" fmla="*/ 233372 h 357198"/>
                  <a:gd name="connsiteX0" fmla="*/ 0 w 2805113"/>
                  <a:gd name="connsiteY0" fmla="*/ 235753 h 357198"/>
                  <a:gd name="connsiteX1" fmla="*/ 150019 w 2805113"/>
                  <a:gd name="connsiteY1" fmla="*/ 166697 h 357198"/>
                  <a:gd name="connsiteX2" fmla="*/ 328613 w 2805113"/>
                  <a:gd name="connsiteY2" fmla="*/ 235753 h 357198"/>
                  <a:gd name="connsiteX3" fmla="*/ 531019 w 2805113"/>
                  <a:gd name="connsiteY3" fmla="*/ 47634 h 357198"/>
                  <a:gd name="connsiteX4" fmla="*/ 797719 w 2805113"/>
                  <a:gd name="connsiteY4" fmla="*/ 242897 h 357198"/>
                  <a:gd name="connsiteX5" fmla="*/ 1066800 w 2805113"/>
                  <a:gd name="connsiteY5" fmla="*/ 233372 h 357198"/>
                  <a:gd name="connsiteX6" fmla="*/ 1159669 w 2805113"/>
                  <a:gd name="connsiteY6" fmla="*/ 357197 h 357198"/>
                  <a:gd name="connsiteX7" fmla="*/ 1273969 w 2805113"/>
                  <a:gd name="connsiteY7" fmla="*/ 230991 h 357198"/>
                  <a:gd name="connsiteX8" fmla="*/ 1635919 w 2805113"/>
                  <a:gd name="connsiteY8" fmla="*/ 233372 h 357198"/>
                  <a:gd name="connsiteX9" fmla="*/ 1831181 w 2805113"/>
                  <a:gd name="connsiteY9" fmla="*/ 9 h 357198"/>
                  <a:gd name="connsiteX10" fmla="*/ 2040731 w 2805113"/>
                  <a:gd name="connsiteY10" fmla="*/ 242897 h 357198"/>
                  <a:gd name="connsiteX11" fmla="*/ 2805113 w 2805113"/>
                  <a:gd name="connsiteY11" fmla="*/ 233372 h 357198"/>
                  <a:gd name="connsiteX0" fmla="*/ 0 w 2805113"/>
                  <a:gd name="connsiteY0" fmla="*/ 235753 h 357198"/>
                  <a:gd name="connsiteX1" fmla="*/ 150019 w 2805113"/>
                  <a:gd name="connsiteY1" fmla="*/ 166697 h 357198"/>
                  <a:gd name="connsiteX2" fmla="*/ 328613 w 2805113"/>
                  <a:gd name="connsiteY2" fmla="*/ 235753 h 357198"/>
                  <a:gd name="connsiteX3" fmla="*/ 531019 w 2805113"/>
                  <a:gd name="connsiteY3" fmla="*/ 47634 h 357198"/>
                  <a:gd name="connsiteX4" fmla="*/ 797719 w 2805113"/>
                  <a:gd name="connsiteY4" fmla="*/ 242897 h 357198"/>
                  <a:gd name="connsiteX5" fmla="*/ 1066800 w 2805113"/>
                  <a:gd name="connsiteY5" fmla="*/ 233372 h 357198"/>
                  <a:gd name="connsiteX6" fmla="*/ 1159669 w 2805113"/>
                  <a:gd name="connsiteY6" fmla="*/ 357197 h 357198"/>
                  <a:gd name="connsiteX7" fmla="*/ 1273969 w 2805113"/>
                  <a:gd name="connsiteY7" fmla="*/ 230991 h 357198"/>
                  <a:gd name="connsiteX8" fmla="*/ 1635919 w 2805113"/>
                  <a:gd name="connsiteY8" fmla="*/ 233372 h 357198"/>
                  <a:gd name="connsiteX9" fmla="*/ 1831181 w 2805113"/>
                  <a:gd name="connsiteY9" fmla="*/ 9 h 357198"/>
                  <a:gd name="connsiteX10" fmla="*/ 2040731 w 2805113"/>
                  <a:gd name="connsiteY10" fmla="*/ 242897 h 357198"/>
                  <a:gd name="connsiteX11" fmla="*/ 2805113 w 2805113"/>
                  <a:gd name="connsiteY11" fmla="*/ 233372 h 357198"/>
                  <a:gd name="connsiteX0" fmla="*/ 0 w 2805113"/>
                  <a:gd name="connsiteY0" fmla="*/ 235753 h 357198"/>
                  <a:gd name="connsiteX1" fmla="*/ 150019 w 2805113"/>
                  <a:gd name="connsiteY1" fmla="*/ 166697 h 357198"/>
                  <a:gd name="connsiteX2" fmla="*/ 328613 w 2805113"/>
                  <a:gd name="connsiteY2" fmla="*/ 235753 h 357198"/>
                  <a:gd name="connsiteX3" fmla="*/ 531019 w 2805113"/>
                  <a:gd name="connsiteY3" fmla="*/ 47634 h 357198"/>
                  <a:gd name="connsiteX4" fmla="*/ 797719 w 2805113"/>
                  <a:gd name="connsiteY4" fmla="*/ 242897 h 357198"/>
                  <a:gd name="connsiteX5" fmla="*/ 1066800 w 2805113"/>
                  <a:gd name="connsiteY5" fmla="*/ 233372 h 357198"/>
                  <a:gd name="connsiteX6" fmla="*/ 1159669 w 2805113"/>
                  <a:gd name="connsiteY6" fmla="*/ 357197 h 357198"/>
                  <a:gd name="connsiteX7" fmla="*/ 1273969 w 2805113"/>
                  <a:gd name="connsiteY7" fmla="*/ 230991 h 357198"/>
                  <a:gd name="connsiteX8" fmla="*/ 1635919 w 2805113"/>
                  <a:gd name="connsiteY8" fmla="*/ 233372 h 357198"/>
                  <a:gd name="connsiteX9" fmla="*/ 1831181 w 2805113"/>
                  <a:gd name="connsiteY9" fmla="*/ 9 h 357198"/>
                  <a:gd name="connsiteX10" fmla="*/ 2040731 w 2805113"/>
                  <a:gd name="connsiteY10" fmla="*/ 242897 h 357198"/>
                  <a:gd name="connsiteX11" fmla="*/ 2805113 w 2805113"/>
                  <a:gd name="connsiteY11" fmla="*/ 233372 h 357198"/>
                  <a:gd name="connsiteX0" fmla="*/ 0 w 2805113"/>
                  <a:gd name="connsiteY0" fmla="*/ 235753 h 357197"/>
                  <a:gd name="connsiteX1" fmla="*/ 150019 w 2805113"/>
                  <a:gd name="connsiteY1" fmla="*/ 166697 h 357197"/>
                  <a:gd name="connsiteX2" fmla="*/ 328613 w 2805113"/>
                  <a:gd name="connsiteY2" fmla="*/ 235753 h 357197"/>
                  <a:gd name="connsiteX3" fmla="*/ 531019 w 2805113"/>
                  <a:gd name="connsiteY3" fmla="*/ 47634 h 357197"/>
                  <a:gd name="connsiteX4" fmla="*/ 797719 w 2805113"/>
                  <a:gd name="connsiteY4" fmla="*/ 242897 h 357197"/>
                  <a:gd name="connsiteX5" fmla="*/ 1066800 w 2805113"/>
                  <a:gd name="connsiteY5" fmla="*/ 233372 h 357197"/>
                  <a:gd name="connsiteX6" fmla="*/ 1159669 w 2805113"/>
                  <a:gd name="connsiteY6" fmla="*/ 357197 h 357197"/>
                  <a:gd name="connsiteX7" fmla="*/ 1273969 w 2805113"/>
                  <a:gd name="connsiteY7" fmla="*/ 230991 h 357197"/>
                  <a:gd name="connsiteX8" fmla="*/ 1635919 w 2805113"/>
                  <a:gd name="connsiteY8" fmla="*/ 233372 h 357197"/>
                  <a:gd name="connsiteX9" fmla="*/ 1831181 w 2805113"/>
                  <a:gd name="connsiteY9" fmla="*/ 9 h 357197"/>
                  <a:gd name="connsiteX10" fmla="*/ 2040731 w 2805113"/>
                  <a:gd name="connsiteY10" fmla="*/ 242897 h 357197"/>
                  <a:gd name="connsiteX11" fmla="*/ 2805113 w 2805113"/>
                  <a:gd name="connsiteY11" fmla="*/ 233372 h 357197"/>
                  <a:gd name="connsiteX0" fmla="*/ 0 w 2805113"/>
                  <a:gd name="connsiteY0" fmla="*/ 235753 h 357197"/>
                  <a:gd name="connsiteX1" fmla="*/ 150019 w 2805113"/>
                  <a:gd name="connsiteY1" fmla="*/ 166697 h 357197"/>
                  <a:gd name="connsiteX2" fmla="*/ 328613 w 2805113"/>
                  <a:gd name="connsiteY2" fmla="*/ 235753 h 357197"/>
                  <a:gd name="connsiteX3" fmla="*/ 531019 w 2805113"/>
                  <a:gd name="connsiteY3" fmla="*/ 47634 h 357197"/>
                  <a:gd name="connsiteX4" fmla="*/ 797719 w 2805113"/>
                  <a:gd name="connsiteY4" fmla="*/ 242897 h 357197"/>
                  <a:gd name="connsiteX5" fmla="*/ 1066800 w 2805113"/>
                  <a:gd name="connsiteY5" fmla="*/ 233372 h 357197"/>
                  <a:gd name="connsiteX6" fmla="*/ 1159669 w 2805113"/>
                  <a:gd name="connsiteY6" fmla="*/ 357197 h 357197"/>
                  <a:gd name="connsiteX7" fmla="*/ 1273969 w 2805113"/>
                  <a:gd name="connsiteY7" fmla="*/ 230991 h 357197"/>
                  <a:gd name="connsiteX8" fmla="*/ 1635919 w 2805113"/>
                  <a:gd name="connsiteY8" fmla="*/ 233372 h 357197"/>
                  <a:gd name="connsiteX9" fmla="*/ 1831181 w 2805113"/>
                  <a:gd name="connsiteY9" fmla="*/ 9 h 357197"/>
                  <a:gd name="connsiteX10" fmla="*/ 2040731 w 2805113"/>
                  <a:gd name="connsiteY10" fmla="*/ 242897 h 357197"/>
                  <a:gd name="connsiteX11" fmla="*/ 2805113 w 2805113"/>
                  <a:gd name="connsiteY11" fmla="*/ 233372 h 357197"/>
                  <a:gd name="connsiteX0" fmla="*/ 0 w 2805113"/>
                  <a:gd name="connsiteY0" fmla="*/ 235753 h 357197"/>
                  <a:gd name="connsiteX1" fmla="*/ 150019 w 2805113"/>
                  <a:gd name="connsiteY1" fmla="*/ 166697 h 357197"/>
                  <a:gd name="connsiteX2" fmla="*/ 328613 w 2805113"/>
                  <a:gd name="connsiteY2" fmla="*/ 235753 h 357197"/>
                  <a:gd name="connsiteX3" fmla="*/ 531019 w 2805113"/>
                  <a:gd name="connsiteY3" fmla="*/ 47634 h 357197"/>
                  <a:gd name="connsiteX4" fmla="*/ 797719 w 2805113"/>
                  <a:gd name="connsiteY4" fmla="*/ 242897 h 357197"/>
                  <a:gd name="connsiteX5" fmla="*/ 1066800 w 2805113"/>
                  <a:gd name="connsiteY5" fmla="*/ 233372 h 357197"/>
                  <a:gd name="connsiteX6" fmla="*/ 1159669 w 2805113"/>
                  <a:gd name="connsiteY6" fmla="*/ 357197 h 357197"/>
                  <a:gd name="connsiteX7" fmla="*/ 1273969 w 2805113"/>
                  <a:gd name="connsiteY7" fmla="*/ 230991 h 357197"/>
                  <a:gd name="connsiteX8" fmla="*/ 1635919 w 2805113"/>
                  <a:gd name="connsiteY8" fmla="*/ 233372 h 357197"/>
                  <a:gd name="connsiteX9" fmla="*/ 1831181 w 2805113"/>
                  <a:gd name="connsiteY9" fmla="*/ 9 h 357197"/>
                  <a:gd name="connsiteX10" fmla="*/ 2040731 w 2805113"/>
                  <a:gd name="connsiteY10" fmla="*/ 242897 h 357197"/>
                  <a:gd name="connsiteX11" fmla="*/ 2805113 w 2805113"/>
                  <a:gd name="connsiteY11" fmla="*/ 233372 h 357197"/>
                  <a:gd name="connsiteX0" fmla="*/ 0 w 2805113"/>
                  <a:gd name="connsiteY0" fmla="*/ 235753 h 357197"/>
                  <a:gd name="connsiteX1" fmla="*/ 150019 w 2805113"/>
                  <a:gd name="connsiteY1" fmla="*/ 166697 h 357197"/>
                  <a:gd name="connsiteX2" fmla="*/ 328613 w 2805113"/>
                  <a:gd name="connsiteY2" fmla="*/ 235753 h 357197"/>
                  <a:gd name="connsiteX3" fmla="*/ 531019 w 2805113"/>
                  <a:gd name="connsiteY3" fmla="*/ 47634 h 357197"/>
                  <a:gd name="connsiteX4" fmla="*/ 797719 w 2805113"/>
                  <a:gd name="connsiteY4" fmla="*/ 242897 h 357197"/>
                  <a:gd name="connsiteX5" fmla="*/ 1066800 w 2805113"/>
                  <a:gd name="connsiteY5" fmla="*/ 233372 h 357197"/>
                  <a:gd name="connsiteX6" fmla="*/ 1159669 w 2805113"/>
                  <a:gd name="connsiteY6" fmla="*/ 357197 h 357197"/>
                  <a:gd name="connsiteX7" fmla="*/ 1273969 w 2805113"/>
                  <a:gd name="connsiteY7" fmla="*/ 230991 h 357197"/>
                  <a:gd name="connsiteX8" fmla="*/ 1635919 w 2805113"/>
                  <a:gd name="connsiteY8" fmla="*/ 233372 h 357197"/>
                  <a:gd name="connsiteX9" fmla="*/ 1831181 w 2805113"/>
                  <a:gd name="connsiteY9" fmla="*/ 9 h 357197"/>
                  <a:gd name="connsiteX10" fmla="*/ 2040731 w 2805113"/>
                  <a:gd name="connsiteY10" fmla="*/ 242897 h 357197"/>
                  <a:gd name="connsiteX11" fmla="*/ 2805113 w 2805113"/>
                  <a:gd name="connsiteY11" fmla="*/ 233372 h 357197"/>
                  <a:gd name="connsiteX0" fmla="*/ 0 w 2805113"/>
                  <a:gd name="connsiteY0" fmla="*/ 235753 h 357197"/>
                  <a:gd name="connsiteX1" fmla="*/ 150019 w 2805113"/>
                  <a:gd name="connsiteY1" fmla="*/ 166697 h 357197"/>
                  <a:gd name="connsiteX2" fmla="*/ 328613 w 2805113"/>
                  <a:gd name="connsiteY2" fmla="*/ 235753 h 357197"/>
                  <a:gd name="connsiteX3" fmla="*/ 531019 w 2805113"/>
                  <a:gd name="connsiteY3" fmla="*/ 47634 h 357197"/>
                  <a:gd name="connsiteX4" fmla="*/ 797719 w 2805113"/>
                  <a:gd name="connsiteY4" fmla="*/ 242897 h 357197"/>
                  <a:gd name="connsiteX5" fmla="*/ 1066800 w 2805113"/>
                  <a:gd name="connsiteY5" fmla="*/ 233372 h 357197"/>
                  <a:gd name="connsiteX6" fmla="*/ 1159669 w 2805113"/>
                  <a:gd name="connsiteY6" fmla="*/ 357197 h 357197"/>
                  <a:gd name="connsiteX7" fmla="*/ 1273969 w 2805113"/>
                  <a:gd name="connsiteY7" fmla="*/ 230991 h 357197"/>
                  <a:gd name="connsiteX8" fmla="*/ 1635919 w 2805113"/>
                  <a:gd name="connsiteY8" fmla="*/ 233372 h 357197"/>
                  <a:gd name="connsiteX9" fmla="*/ 1831181 w 2805113"/>
                  <a:gd name="connsiteY9" fmla="*/ 9 h 357197"/>
                  <a:gd name="connsiteX10" fmla="*/ 2040731 w 2805113"/>
                  <a:gd name="connsiteY10" fmla="*/ 242897 h 357197"/>
                  <a:gd name="connsiteX11" fmla="*/ 2805113 w 2805113"/>
                  <a:gd name="connsiteY11" fmla="*/ 233372 h 357197"/>
                  <a:gd name="connsiteX0" fmla="*/ 0 w 2805113"/>
                  <a:gd name="connsiteY0" fmla="*/ 235753 h 357197"/>
                  <a:gd name="connsiteX1" fmla="*/ 150019 w 2805113"/>
                  <a:gd name="connsiteY1" fmla="*/ 166697 h 357197"/>
                  <a:gd name="connsiteX2" fmla="*/ 328613 w 2805113"/>
                  <a:gd name="connsiteY2" fmla="*/ 235753 h 357197"/>
                  <a:gd name="connsiteX3" fmla="*/ 531019 w 2805113"/>
                  <a:gd name="connsiteY3" fmla="*/ 47634 h 357197"/>
                  <a:gd name="connsiteX4" fmla="*/ 797719 w 2805113"/>
                  <a:gd name="connsiteY4" fmla="*/ 242897 h 357197"/>
                  <a:gd name="connsiteX5" fmla="*/ 1066800 w 2805113"/>
                  <a:gd name="connsiteY5" fmla="*/ 233372 h 357197"/>
                  <a:gd name="connsiteX6" fmla="*/ 1159669 w 2805113"/>
                  <a:gd name="connsiteY6" fmla="*/ 357197 h 357197"/>
                  <a:gd name="connsiteX7" fmla="*/ 1273969 w 2805113"/>
                  <a:gd name="connsiteY7" fmla="*/ 230991 h 357197"/>
                  <a:gd name="connsiteX8" fmla="*/ 1635919 w 2805113"/>
                  <a:gd name="connsiteY8" fmla="*/ 233372 h 357197"/>
                  <a:gd name="connsiteX9" fmla="*/ 1831181 w 2805113"/>
                  <a:gd name="connsiteY9" fmla="*/ 9 h 357197"/>
                  <a:gd name="connsiteX10" fmla="*/ 2040731 w 2805113"/>
                  <a:gd name="connsiteY10" fmla="*/ 242897 h 357197"/>
                  <a:gd name="connsiteX11" fmla="*/ 2805113 w 2805113"/>
                  <a:gd name="connsiteY11" fmla="*/ 233372 h 357197"/>
                  <a:gd name="connsiteX0" fmla="*/ 0 w 2805113"/>
                  <a:gd name="connsiteY0" fmla="*/ 235753 h 357197"/>
                  <a:gd name="connsiteX1" fmla="*/ 150019 w 2805113"/>
                  <a:gd name="connsiteY1" fmla="*/ 166697 h 357197"/>
                  <a:gd name="connsiteX2" fmla="*/ 328613 w 2805113"/>
                  <a:gd name="connsiteY2" fmla="*/ 235753 h 357197"/>
                  <a:gd name="connsiteX3" fmla="*/ 531019 w 2805113"/>
                  <a:gd name="connsiteY3" fmla="*/ 47634 h 357197"/>
                  <a:gd name="connsiteX4" fmla="*/ 797719 w 2805113"/>
                  <a:gd name="connsiteY4" fmla="*/ 242897 h 357197"/>
                  <a:gd name="connsiteX5" fmla="*/ 1066800 w 2805113"/>
                  <a:gd name="connsiteY5" fmla="*/ 233372 h 357197"/>
                  <a:gd name="connsiteX6" fmla="*/ 1159669 w 2805113"/>
                  <a:gd name="connsiteY6" fmla="*/ 357197 h 357197"/>
                  <a:gd name="connsiteX7" fmla="*/ 1273969 w 2805113"/>
                  <a:gd name="connsiteY7" fmla="*/ 230991 h 357197"/>
                  <a:gd name="connsiteX8" fmla="*/ 1635919 w 2805113"/>
                  <a:gd name="connsiteY8" fmla="*/ 233372 h 357197"/>
                  <a:gd name="connsiteX9" fmla="*/ 1831181 w 2805113"/>
                  <a:gd name="connsiteY9" fmla="*/ 9 h 357197"/>
                  <a:gd name="connsiteX10" fmla="*/ 2040731 w 2805113"/>
                  <a:gd name="connsiteY10" fmla="*/ 242897 h 357197"/>
                  <a:gd name="connsiteX11" fmla="*/ 2805113 w 2805113"/>
                  <a:gd name="connsiteY11" fmla="*/ 233372 h 357197"/>
                  <a:gd name="connsiteX0" fmla="*/ 0 w 2805149"/>
                  <a:gd name="connsiteY0" fmla="*/ 235753 h 357197"/>
                  <a:gd name="connsiteX1" fmla="*/ 150019 w 2805149"/>
                  <a:gd name="connsiteY1" fmla="*/ 166697 h 357197"/>
                  <a:gd name="connsiteX2" fmla="*/ 328613 w 2805149"/>
                  <a:gd name="connsiteY2" fmla="*/ 235753 h 357197"/>
                  <a:gd name="connsiteX3" fmla="*/ 531019 w 2805149"/>
                  <a:gd name="connsiteY3" fmla="*/ 47634 h 357197"/>
                  <a:gd name="connsiteX4" fmla="*/ 797719 w 2805149"/>
                  <a:gd name="connsiteY4" fmla="*/ 242897 h 357197"/>
                  <a:gd name="connsiteX5" fmla="*/ 1066800 w 2805149"/>
                  <a:gd name="connsiteY5" fmla="*/ 233372 h 357197"/>
                  <a:gd name="connsiteX6" fmla="*/ 1159669 w 2805149"/>
                  <a:gd name="connsiteY6" fmla="*/ 357197 h 357197"/>
                  <a:gd name="connsiteX7" fmla="*/ 1273969 w 2805149"/>
                  <a:gd name="connsiteY7" fmla="*/ 230991 h 357197"/>
                  <a:gd name="connsiteX8" fmla="*/ 1635919 w 2805149"/>
                  <a:gd name="connsiteY8" fmla="*/ 233372 h 357197"/>
                  <a:gd name="connsiteX9" fmla="*/ 1831181 w 2805149"/>
                  <a:gd name="connsiteY9" fmla="*/ 9 h 357197"/>
                  <a:gd name="connsiteX10" fmla="*/ 2040731 w 2805149"/>
                  <a:gd name="connsiteY10" fmla="*/ 242897 h 357197"/>
                  <a:gd name="connsiteX11" fmla="*/ 2805113 w 2805149"/>
                  <a:gd name="connsiteY11" fmla="*/ 233372 h 35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5149" h="357197">
                    <a:moveTo>
                      <a:pt x="0" y="235753"/>
                    </a:moveTo>
                    <a:cubicBezTo>
                      <a:pt x="47625" y="201225"/>
                      <a:pt x="152400" y="166697"/>
                      <a:pt x="150019" y="166697"/>
                    </a:cubicBezTo>
                    <a:cubicBezTo>
                      <a:pt x="147638" y="166697"/>
                      <a:pt x="324645" y="234166"/>
                      <a:pt x="328613" y="235753"/>
                    </a:cubicBezTo>
                    <a:cubicBezTo>
                      <a:pt x="332581" y="237340"/>
                      <a:pt x="529035" y="46443"/>
                      <a:pt x="531019" y="47634"/>
                    </a:cubicBezTo>
                    <a:cubicBezTo>
                      <a:pt x="533003" y="48825"/>
                      <a:pt x="796528" y="242897"/>
                      <a:pt x="797719" y="242897"/>
                    </a:cubicBezTo>
                    <a:cubicBezTo>
                      <a:pt x="798910" y="242897"/>
                      <a:pt x="1063625" y="233372"/>
                      <a:pt x="1066800" y="233372"/>
                    </a:cubicBezTo>
                    <a:cubicBezTo>
                      <a:pt x="1069975" y="233372"/>
                      <a:pt x="1158479" y="357594"/>
                      <a:pt x="1159669" y="357197"/>
                    </a:cubicBezTo>
                    <a:cubicBezTo>
                      <a:pt x="1160859" y="356800"/>
                      <a:pt x="1270794" y="234959"/>
                      <a:pt x="1273969" y="230991"/>
                    </a:cubicBezTo>
                    <a:cubicBezTo>
                      <a:pt x="1277144" y="227023"/>
                      <a:pt x="1631156" y="236150"/>
                      <a:pt x="1635919" y="233372"/>
                    </a:cubicBezTo>
                    <a:cubicBezTo>
                      <a:pt x="1640682" y="230594"/>
                      <a:pt x="1823244" y="-1578"/>
                      <a:pt x="1831181" y="9"/>
                    </a:cubicBezTo>
                    <a:cubicBezTo>
                      <a:pt x="1839118" y="1596"/>
                      <a:pt x="2037953" y="244484"/>
                      <a:pt x="2040731" y="242897"/>
                    </a:cubicBezTo>
                    <a:cubicBezTo>
                      <a:pt x="2041128" y="238928"/>
                      <a:pt x="2811264" y="233769"/>
                      <a:pt x="2805113" y="233372"/>
                    </a:cubicBezTo>
                  </a:path>
                </a:pathLst>
              </a:custGeom>
              <a:noFill/>
              <a:ln w="9525" cap="rnd">
                <a:solidFill>
                  <a:srgbClr val="4D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FFFFFF"/>
                  </a:solidFill>
                  <a:effectLst/>
                  <a:uLnTx/>
                  <a:uFillTx/>
                  <a:latin typeface="Optima" panose="02000503060000020004"/>
                </a:endParaRPr>
              </a:p>
            </p:txBody>
          </p:sp>
        </p:grpSp>
        <p:cxnSp>
          <p:nvCxnSpPr>
            <p:cNvPr id="120" name="Straight Connector 119">
              <a:extLst>
                <a:ext uri="{FF2B5EF4-FFF2-40B4-BE49-F238E27FC236}">
                  <a16:creationId xmlns:a16="http://schemas.microsoft.com/office/drawing/2014/main" id="{DE7BDC02-5CA1-C214-6AC6-0274FDFD0530}"/>
                </a:ext>
              </a:extLst>
            </p:cNvPr>
            <p:cNvCxnSpPr>
              <a:cxnSpLocks/>
            </p:cNvCxnSpPr>
            <p:nvPr/>
          </p:nvCxnSpPr>
          <p:spPr>
            <a:xfrm>
              <a:off x="3119438" y="3457575"/>
              <a:ext cx="2447925" cy="0"/>
            </a:xfrm>
            <a:prstGeom prst="line">
              <a:avLst/>
            </a:prstGeom>
            <a:gradFill>
              <a:gsLst>
                <a:gs pos="0">
                  <a:schemeClr val="bg1"/>
                </a:gs>
                <a:gs pos="100000">
                  <a:schemeClr val="bg1"/>
                </a:gs>
              </a:gsLst>
              <a:lin ang="2700000" scaled="1"/>
            </a:gradFill>
            <a:ln>
              <a:gradFill flip="none" rotWithShape="1">
                <a:gsLst>
                  <a:gs pos="0">
                    <a:schemeClr val="accent1">
                      <a:lumMod val="5000"/>
                      <a:lumOff val="95000"/>
                    </a:schemeClr>
                  </a:gs>
                  <a:gs pos="100000">
                    <a:srgbClr val="89D1F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3" name="Group 122">
            <a:extLst>
              <a:ext uri="{FF2B5EF4-FFF2-40B4-BE49-F238E27FC236}">
                <a16:creationId xmlns:a16="http://schemas.microsoft.com/office/drawing/2014/main" id="{6C39601E-1B44-BCD5-98EB-E3DD6629BDE7}"/>
              </a:ext>
            </a:extLst>
          </p:cNvPr>
          <p:cNvGrpSpPr/>
          <p:nvPr/>
        </p:nvGrpSpPr>
        <p:grpSpPr>
          <a:xfrm flipH="1">
            <a:off x="6238906" y="3276837"/>
            <a:ext cx="683265" cy="495236"/>
            <a:chOff x="-6212912" y="3381315"/>
            <a:chExt cx="999309" cy="1014459"/>
          </a:xfrm>
        </p:grpSpPr>
        <p:sp>
          <p:nvSpPr>
            <p:cNvPr id="124" name="Rectangle: Rounded Corners 294">
              <a:extLst>
                <a:ext uri="{FF2B5EF4-FFF2-40B4-BE49-F238E27FC236}">
                  <a16:creationId xmlns:a16="http://schemas.microsoft.com/office/drawing/2014/main" id="{1CC1D04A-4918-0F63-AFCC-56B19FD36667}"/>
                </a:ext>
              </a:extLst>
            </p:cNvPr>
            <p:cNvSpPr/>
            <p:nvPr/>
          </p:nvSpPr>
          <p:spPr bwMode="auto">
            <a:xfrm>
              <a:off x="-6212912" y="3381315"/>
              <a:ext cx="998455" cy="1014459"/>
            </a:xfrm>
            <a:prstGeom prst="roundRect">
              <a:avLst>
                <a:gd name="adj" fmla="val 6094"/>
              </a:avLst>
            </a:prstGeom>
            <a:gradFill>
              <a:gsLst>
                <a:gs pos="0">
                  <a:schemeClr val="bg1">
                    <a:alpha val="60000"/>
                  </a:schemeClr>
                </a:gs>
                <a:gs pos="100000">
                  <a:schemeClr val="bg1"/>
                </a:gs>
              </a:gsLst>
              <a:lin ang="2700000" scaled="1"/>
            </a:gradFill>
            <a:ln>
              <a:gradFill flip="none" rotWithShape="1">
                <a:gsLst>
                  <a:gs pos="0">
                    <a:srgbClr val="A6E0FF">
                      <a:alpha val="28000"/>
                    </a:srgbClr>
                  </a:gs>
                  <a:gs pos="100000">
                    <a:srgbClr val="89D1FF"/>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eaLnBrk="0" fontAlgn="base" hangingPunct="0">
                <a:spcBef>
                  <a:spcPct val="0"/>
                </a:spcBef>
                <a:spcAft>
                  <a:spcPct val="0"/>
                </a:spcAft>
                <a:defRPr/>
              </a:pPr>
              <a:endParaRPr lang="en-US" sz="1999">
                <a:gradFill>
                  <a:gsLst>
                    <a:gs pos="0">
                      <a:srgbClr val="FFFFFF"/>
                    </a:gs>
                    <a:gs pos="100000">
                      <a:srgbClr val="FFFFFF"/>
                    </a:gs>
                  </a:gsLst>
                  <a:lin ang="5400000" scaled="1"/>
                </a:gradFill>
                <a:latin typeface="Optima" panose="02000503060000020004"/>
              </a:endParaRPr>
            </a:p>
          </p:txBody>
        </p:sp>
        <p:sp>
          <p:nvSpPr>
            <p:cNvPr id="125" name="Freeform: Shape 295">
              <a:extLst>
                <a:ext uri="{FF2B5EF4-FFF2-40B4-BE49-F238E27FC236}">
                  <a16:creationId xmlns:a16="http://schemas.microsoft.com/office/drawing/2014/main" id="{8126221A-EFDA-95B1-C10F-F7C03E69FF0E}"/>
                </a:ext>
              </a:extLst>
            </p:cNvPr>
            <p:cNvSpPr/>
            <p:nvPr/>
          </p:nvSpPr>
          <p:spPr>
            <a:xfrm>
              <a:off x="-6017105" y="3615278"/>
              <a:ext cx="30161" cy="30161"/>
            </a:xfrm>
            <a:custGeom>
              <a:avLst/>
              <a:gdLst>
                <a:gd name="connsiteX0" fmla="*/ 22264 w 22263"/>
                <a:gd name="connsiteY0" fmla="*/ 11132 h 22263"/>
                <a:gd name="connsiteX1" fmla="*/ 11132 w 22263"/>
                <a:gd name="connsiteY1" fmla="*/ 22264 h 22263"/>
                <a:gd name="connsiteX2" fmla="*/ 0 w 22263"/>
                <a:gd name="connsiteY2" fmla="*/ 11132 h 22263"/>
                <a:gd name="connsiteX3" fmla="*/ 11132 w 22263"/>
                <a:gd name="connsiteY3" fmla="*/ 0 h 22263"/>
                <a:gd name="connsiteX4" fmla="*/ 22264 w 22263"/>
                <a:gd name="connsiteY4" fmla="*/ 11132 h 22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3" h="22263">
                  <a:moveTo>
                    <a:pt x="22264" y="11132"/>
                  </a:moveTo>
                  <a:cubicBezTo>
                    <a:pt x="22264" y="17280"/>
                    <a:pt x="17280" y="22264"/>
                    <a:pt x="11132" y="22264"/>
                  </a:cubicBezTo>
                  <a:cubicBezTo>
                    <a:pt x="4984" y="22264"/>
                    <a:pt x="0" y="17280"/>
                    <a:pt x="0" y="11132"/>
                  </a:cubicBezTo>
                  <a:cubicBezTo>
                    <a:pt x="0" y="4984"/>
                    <a:pt x="4984" y="0"/>
                    <a:pt x="11132" y="0"/>
                  </a:cubicBezTo>
                  <a:cubicBezTo>
                    <a:pt x="17280" y="0"/>
                    <a:pt x="22264" y="4984"/>
                    <a:pt x="22264" y="11132"/>
                  </a:cubicBezTo>
                  <a:close/>
                </a:path>
              </a:pathLst>
            </a:custGeom>
            <a:solidFill>
              <a:srgbClr val="4DB1FF"/>
            </a:solidFill>
            <a:ln w="1853" cap="flat">
              <a:noFill/>
              <a:prstDash val="solid"/>
              <a:miter/>
            </a:ln>
          </p:spPr>
          <p:txBody>
            <a:bodyPr rtlCol="0" anchor="ctr"/>
            <a:lstStyle/>
            <a:p>
              <a:pPr defTabSz="1088449">
                <a:defRPr/>
              </a:pPr>
              <a:endParaRPr lang="en-US" sz="2099">
                <a:solidFill>
                  <a:srgbClr val="000000"/>
                </a:solidFill>
                <a:latin typeface="Optima" panose="02000503060000020004"/>
              </a:endParaRPr>
            </a:p>
          </p:txBody>
        </p:sp>
        <p:sp>
          <p:nvSpPr>
            <p:cNvPr id="126" name="Freeform: Shape 296">
              <a:extLst>
                <a:ext uri="{FF2B5EF4-FFF2-40B4-BE49-F238E27FC236}">
                  <a16:creationId xmlns:a16="http://schemas.microsoft.com/office/drawing/2014/main" id="{B8922CA7-398C-6125-FC29-4B6B1CC7BD71}"/>
                </a:ext>
              </a:extLst>
            </p:cNvPr>
            <p:cNvSpPr/>
            <p:nvPr/>
          </p:nvSpPr>
          <p:spPr>
            <a:xfrm>
              <a:off x="-5842651" y="4077526"/>
              <a:ext cx="30161" cy="30161"/>
            </a:xfrm>
            <a:custGeom>
              <a:avLst/>
              <a:gdLst>
                <a:gd name="connsiteX0" fmla="*/ 22264 w 22263"/>
                <a:gd name="connsiteY0" fmla="*/ 11132 h 22263"/>
                <a:gd name="connsiteX1" fmla="*/ 11132 w 22263"/>
                <a:gd name="connsiteY1" fmla="*/ 22264 h 22263"/>
                <a:gd name="connsiteX2" fmla="*/ 0 w 22263"/>
                <a:gd name="connsiteY2" fmla="*/ 11132 h 22263"/>
                <a:gd name="connsiteX3" fmla="*/ 11132 w 22263"/>
                <a:gd name="connsiteY3" fmla="*/ 0 h 22263"/>
                <a:gd name="connsiteX4" fmla="*/ 22264 w 22263"/>
                <a:gd name="connsiteY4" fmla="*/ 11132 h 22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3" h="22263">
                  <a:moveTo>
                    <a:pt x="22264" y="11132"/>
                  </a:moveTo>
                  <a:cubicBezTo>
                    <a:pt x="22264" y="17280"/>
                    <a:pt x="17280" y="22264"/>
                    <a:pt x="11132" y="22264"/>
                  </a:cubicBezTo>
                  <a:cubicBezTo>
                    <a:pt x="4984" y="22264"/>
                    <a:pt x="0" y="17280"/>
                    <a:pt x="0" y="11132"/>
                  </a:cubicBezTo>
                  <a:cubicBezTo>
                    <a:pt x="0" y="4984"/>
                    <a:pt x="4984" y="0"/>
                    <a:pt x="11132" y="0"/>
                  </a:cubicBezTo>
                  <a:cubicBezTo>
                    <a:pt x="17280" y="0"/>
                    <a:pt x="22264" y="4984"/>
                    <a:pt x="22264" y="11132"/>
                  </a:cubicBezTo>
                  <a:close/>
                </a:path>
              </a:pathLst>
            </a:custGeom>
            <a:solidFill>
              <a:srgbClr val="4DB1FF"/>
            </a:solidFill>
            <a:ln w="1853" cap="flat">
              <a:noFill/>
              <a:prstDash val="solid"/>
              <a:miter/>
            </a:ln>
          </p:spPr>
          <p:txBody>
            <a:bodyPr rtlCol="0" anchor="ctr"/>
            <a:lstStyle/>
            <a:p>
              <a:pPr defTabSz="1088449">
                <a:defRPr/>
              </a:pPr>
              <a:endParaRPr lang="en-US" sz="2099">
                <a:solidFill>
                  <a:srgbClr val="000000"/>
                </a:solidFill>
                <a:latin typeface="Optima" panose="02000503060000020004"/>
              </a:endParaRPr>
            </a:p>
          </p:txBody>
        </p:sp>
        <p:sp>
          <p:nvSpPr>
            <p:cNvPr id="127" name="Freeform: Shape 297">
              <a:extLst>
                <a:ext uri="{FF2B5EF4-FFF2-40B4-BE49-F238E27FC236}">
                  <a16:creationId xmlns:a16="http://schemas.microsoft.com/office/drawing/2014/main" id="{67CF2003-35C4-07AE-46CD-54923F1C1959}"/>
                </a:ext>
              </a:extLst>
            </p:cNvPr>
            <p:cNvSpPr/>
            <p:nvPr/>
          </p:nvSpPr>
          <p:spPr>
            <a:xfrm>
              <a:off x="-5671413" y="4245050"/>
              <a:ext cx="30161" cy="30161"/>
            </a:xfrm>
            <a:custGeom>
              <a:avLst/>
              <a:gdLst>
                <a:gd name="connsiteX0" fmla="*/ 22264 w 22263"/>
                <a:gd name="connsiteY0" fmla="*/ 11132 h 22263"/>
                <a:gd name="connsiteX1" fmla="*/ 11132 w 22263"/>
                <a:gd name="connsiteY1" fmla="*/ 22264 h 22263"/>
                <a:gd name="connsiteX2" fmla="*/ 0 w 22263"/>
                <a:gd name="connsiteY2" fmla="*/ 11132 h 22263"/>
                <a:gd name="connsiteX3" fmla="*/ 11132 w 22263"/>
                <a:gd name="connsiteY3" fmla="*/ 0 h 22263"/>
                <a:gd name="connsiteX4" fmla="*/ 22264 w 22263"/>
                <a:gd name="connsiteY4" fmla="*/ 11132 h 22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3" h="22263">
                  <a:moveTo>
                    <a:pt x="22264" y="11132"/>
                  </a:moveTo>
                  <a:cubicBezTo>
                    <a:pt x="22264" y="17280"/>
                    <a:pt x="17280" y="22264"/>
                    <a:pt x="11132" y="22264"/>
                  </a:cubicBezTo>
                  <a:cubicBezTo>
                    <a:pt x="4984" y="22264"/>
                    <a:pt x="0" y="17280"/>
                    <a:pt x="0" y="11132"/>
                  </a:cubicBezTo>
                  <a:cubicBezTo>
                    <a:pt x="0" y="4984"/>
                    <a:pt x="4984" y="0"/>
                    <a:pt x="11132" y="0"/>
                  </a:cubicBezTo>
                  <a:cubicBezTo>
                    <a:pt x="17280" y="0"/>
                    <a:pt x="22264" y="4984"/>
                    <a:pt x="22264" y="11132"/>
                  </a:cubicBezTo>
                  <a:close/>
                </a:path>
              </a:pathLst>
            </a:custGeom>
            <a:solidFill>
              <a:srgbClr val="4DB1FF"/>
            </a:solidFill>
            <a:ln w="1853" cap="flat">
              <a:noFill/>
              <a:prstDash val="solid"/>
              <a:miter/>
            </a:ln>
          </p:spPr>
          <p:txBody>
            <a:bodyPr rtlCol="0" anchor="ctr"/>
            <a:lstStyle/>
            <a:p>
              <a:pPr defTabSz="1088449">
                <a:defRPr/>
              </a:pPr>
              <a:endParaRPr lang="en-US" sz="2099">
                <a:solidFill>
                  <a:srgbClr val="000000"/>
                </a:solidFill>
                <a:latin typeface="Optima" panose="02000503060000020004"/>
              </a:endParaRPr>
            </a:p>
          </p:txBody>
        </p:sp>
        <p:sp>
          <p:nvSpPr>
            <p:cNvPr id="128" name="Freeform: Shape 298">
              <a:extLst>
                <a:ext uri="{FF2B5EF4-FFF2-40B4-BE49-F238E27FC236}">
                  <a16:creationId xmlns:a16="http://schemas.microsoft.com/office/drawing/2014/main" id="{FE78B7D4-5F4A-5499-1872-EEFC93494D6A}"/>
                </a:ext>
              </a:extLst>
            </p:cNvPr>
            <p:cNvSpPr/>
            <p:nvPr/>
          </p:nvSpPr>
          <p:spPr>
            <a:xfrm>
              <a:off x="-5497435" y="4187713"/>
              <a:ext cx="30161" cy="30161"/>
            </a:xfrm>
            <a:custGeom>
              <a:avLst/>
              <a:gdLst>
                <a:gd name="connsiteX0" fmla="*/ 22264 w 22263"/>
                <a:gd name="connsiteY0" fmla="*/ 11132 h 22263"/>
                <a:gd name="connsiteX1" fmla="*/ 11132 w 22263"/>
                <a:gd name="connsiteY1" fmla="*/ 22264 h 22263"/>
                <a:gd name="connsiteX2" fmla="*/ 0 w 22263"/>
                <a:gd name="connsiteY2" fmla="*/ 11132 h 22263"/>
                <a:gd name="connsiteX3" fmla="*/ 11132 w 22263"/>
                <a:gd name="connsiteY3" fmla="*/ 0 h 22263"/>
                <a:gd name="connsiteX4" fmla="*/ 22264 w 22263"/>
                <a:gd name="connsiteY4" fmla="*/ 11132 h 22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3" h="22263">
                  <a:moveTo>
                    <a:pt x="22264" y="11132"/>
                  </a:moveTo>
                  <a:cubicBezTo>
                    <a:pt x="22264" y="17280"/>
                    <a:pt x="17280" y="22264"/>
                    <a:pt x="11132" y="22264"/>
                  </a:cubicBezTo>
                  <a:cubicBezTo>
                    <a:pt x="4984" y="22264"/>
                    <a:pt x="0" y="17280"/>
                    <a:pt x="0" y="11132"/>
                  </a:cubicBezTo>
                  <a:cubicBezTo>
                    <a:pt x="0" y="4984"/>
                    <a:pt x="4984" y="0"/>
                    <a:pt x="11132" y="0"/>
                  </a:cubicBezTo>
                  <a:cubicBezTo>
                    <a:pt x="17280" y="0"/>
                    <a:pt x="22264" y="4984"/>
                    <a:pt x="22264" y="11132"/>
                  </a:cubicBezTo>
                  <a:close/>
                </a:path>
              </a:pathLst>
            </a:custGeom>
            <a:solidFill>
              <a:srgbClr val="4DB1FF"/>
            </a:solidFill>
            <a:ln w="1853" cap="flat">
              <a:noFill/>
              <a:prstDash val="solid"/>
              <a:miter/>
            </a:ln>
          </p:spPr>
          <p:txBody>
            <a:bodyPr rtlCol="0" anchor="ctr"/>
            <a:lstStyle/>
            <a:p>
              <a:pPr defTabSz="1088449">
                <a:defRPr/>
              </a:pPr>
              <a:endParaRPr lang="en-US" sz="2099">
                <a:solidFill>
                  <a:srgbClr val="000000"/>
                </a:solidFill>
                <a:latin typeface="Optima" panose="02000503060000020004"/>
              </a:endParaRPr>
            </a:p>
          </p:txBody>
        </p:sp>
        <p:sp>
          <p:nvSpPr>
            <p:cNvPr id="129" name="Freeform: Shape 299">
              <a:extLst>
                <a:ext uri="{FF2B5EF4-FFF2-40B4-BE49-F238E27FC236}">
                  <a16:creationId xmlns:a16="http://schemas.microsoft.com/office/drawing/2014/main" id="{7AD2CAF7-D863-CB84-DF9F-4089A47B2BE0}"/>
                </a:ext>
              </a:extLst>
            </p:cNvPr>
            <p:cNvSpPr/>
            <p:nvPr/>
          </p:nvSpPr>
          <p:spPr>
            <a:xfrm>
              <a:off x="-5999801" y="3632392"/>
              <a:ext cx="508643" cy="627739"/>
            </a:xfrm>
            <a:custGeom>
              <a:avLst/>
              <a:gdLst>
                <a:gd name="connsiteX0" fmla="*/ 0 w 595595"/>
                <a:gd name="connsiteY0" fmla="*/ 0 h 182284"/>
                <a:gd name="connsiteX1" fmla="*/ 210247 w 595595"/>
                <a:gd name="connsiteY1" fmla="*/ 133846 h 182284"/>
                <a:gd name="connsiteX2" fmla="*/ 414758 w 595595"/>
                <a:gd name="connsiteY2" fmla="*/ 100112 h 182284"/>
                <a:gd name="connsiteX3" fmla="*/ 595595 w 595595"/>
                <a:gd name="connsiteY3" fmla="*/ 182285 h 182284"/>
                <a:gd name="connsiteX0" fmla="*/ 0 w 595595"/>
                <a:gd name="connsiteY0" fmla="*/ 0 h 182285"/>
                <a:gd name="connsiteX1" fmla="*/ 166780 w 595595"/>
                <a:gd name="connsiteY1" fmla="*/ 135803 h 182285"/>
                <a:gd name="connsiteX2" fmla="*/ 414758 w 595595"/>
                <a:gd name="connsiteY2" fmla="*/ 100112 h 182285"/>
                <a:gd name="connsiteX3" fmla="*/ 595595 w 595595"/>
                <a:gd name="connsiteY3" fmla="*/ 182285 h 182285"/>
                <a:gd name="connsiteX0" fmla="*/ 0 w 595595"/>
                <a:gd name="connsiteY0" fmla="*/ 0 h 184274"/>
                <a:gd name="connsiteX1" fmla="*/ 166780 w 595595"/>
                <a:gd name="connsiteY1" fmla="*/ 135803 h 184274"/>
                <a:gd name="connsiteX2" fmla="*/ 333374 w 595595"/>
                <a:gd name="connsiteY2" fmla="*/ 184274 h 184274"/>
                <a:gd name="connsiteX3" fmla="*/ 595595 w 595595"/>
                <a:gd name="connsiteY3" fmla="*/ 182285 h 184274"/>
                <a:gd name="connsiteX0" fmla="*/ 0 w 493864"/>
                <a:gd name="connsiteY0" fmla="*/ 0 h 184274"/>
                <a:gd name="connsiteX1" fmla="*/ 166780 w 493864"/>
                <a:gd name="connsiteY1" fmla="*/ 135803 h 184274"/>
                <a:gd name="connsiteX2" fmla="*/ 333374 w 493864"/>
                <a:gd name="connsiteY2" fmla="*/ 184274 h 184274"/>
                <a:gd name="connsiteX3" fmla="*/ 493864 w 493864"/>
                <a:gd name="connsiteY3" fmla="*/ 168025 h 184274"/>
              </a:gdLst>
              <a:ahLst/>
              <a:cxnLst>
                <a:cxn ang="0">
                  <a:pos x="connsiteX0" y="connsiteY0"/>
                </a:cxn>
                <a:cxn ang="0">
                  <a:pos x="connsiteX1" y="connsiteY1"/>
                </a:cxn>
                <a:cxn ang="0">
                  <a:pos x="connsiteX2" y="connsiteY2"/>
                </a:cxn>
                <a:cxn ang="0">
                  <a:pos x="connsiteX3" y="connsiteY3"/>
                </a:cxn>
              </a:cxnLst>
              <a:rect l="l" t="t" r="r" b="b"/>
              <a:pathLst>
                <a:path w="493864" h="184274">
                  <a:moveTo>
                    <a:pt x="0" y="0"/>
                  </a:moveTo>
                  <a:lnTo>
                    <a:pt x="166780" y="135803"/>
                  </a:lnTo>
                  <a:lnTo>
                    <a:pt x="333374" y="184274"/>
                  </a:lnTo>
                  <a:lnTo>
                    <a:pt x="493864" y="168025"/>
                  </a:lnTo>
                </a:path>
              </a:pathLst>
            </a:custGeom>
            <a:ln w="9525" cap="rnd">
              <a:solidFill>
                <a:srgbClr val="4DB1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defTabSz="1088449">
                <a:defRPr/>
              </a:pPr>
              <a:endParaRPr lang="en-US" sz="2099">
                <a:solidFill>
                  <a:srgbClr val="000000"/>
                </a:solidFill>
                <a:latin typeface="Optima" panose="02000503060000020004"/>
              </a:endParaRPr>
            </a:p>
          </p:txBody>
        </p:sp>
        <p:cxnSp>
          <p:nvCxnSpPr>
            <p:cNvPr id="130" name="Straight Connector 129">
              <a:extLst>
                <a:ext uri="{FF2B5EF4-FFF2-40B4-BE49-F238E27FC236}">
                  <a16:creationId xmlns:a16="http://schemas.microsoft.com/office/drawing/2014/main" id="{DE4EB7B3-F00E-9B22-8072-6BC3C944BAD0}"/>
                </a:ext>
              </a:extLst>
            </p:cNvPr>
            <p:cNvCxnSpPr>
              <a:cxnSpLocks/>
            </p:cNvCxnSpPr>
            <p:nvPr/>
          </p:nvCxnSpPr>
          <p:spPr>
            <a:xfrm>
              <a:off x="-6212912" y="3523419"/>
              <a:ext cx="999309" cy="0"/>
            </a:xfrm>
            <a:prstGeom prst="line">
              <a:avLst/>
            </a:prstGeom>
            <a:gradFill>
              <a:gsLst>
                <a:gs pos="0">
                  <a:schemeClr val="bg1">
                    <a:alpha val="60000"/>
                  </a:schemeClr>
                </a:gs>
                <a:gs pos="100000">
                  <a:schemeClr val="bg1"/>
                </a:gs>
              </a:gsLst>
              <a:lin ang="2700000" scaled="1"/>
            </a:gradFill>
            <a:ln>
              <a:gradFill flip="none" rotWithShape="1">
                <a:gsLst>
                  <a:gs pos="0">
                    <a:srgbClr val="A6E0FF">
                      <a:alpha val="28000"/>
                    </a:srgbClr>
                  </a:gs>
                  <a:gs pos="100000">
                    <a:srgbClr val="89D1FF"/>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1" name="Straight Connector 130">
              <a:extLst>
                <a:ext uri="{FF2B5EF4-FFF2-40B4-BE49-F238E27FC236}">
                  <a16:creationId xmlns:a16="http://schemas.microsoft.com/office/drawing/2014/main" id="{44DD8924-1A37-F606-474D-32582A1B60DB}"/>
                </a:ext>
              </a:extLst>
            </p:cNvPr>
            <p:cNvCxnSpPr>
              <a:cxnSpLocks/>
            </p:cNvCxnSpPr>
            <p:nvPr/>
          </p:nvCxnSpPr>
          <p:spPr>
            <a:xfrm>
              <a:off x="-5483675" y="4201854"/>
              <a:ext cx="177454" cy="100371"/>
            </a:xfrm>
            <a:prstGeom prst="line">
              <a:avLst/>
            </a:prstGeom>
            <a:ln w="9525" cap="rnd">
              <a:solidFill>
                <a:srgbClr val="4D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5976A050-57B6-30C7-BFBC-F5F09F4036A8}"/>
                </a:ext>
              </a:extLst>
            </p:cNvPr>
            <p:cNvGrpSpPr/>
            <p:nvPr/>
          </p:nvGrpSpPr>
          <p:grpSpPr>
            <a:xfrm>
              <a:off x="-5462925" y="3713811"/>
              <a:ext cx="128009" cy="30161"/>
              <a:chOff x="-5320990" y="4439544"/>
              <a:chExt cx="128009" cy="30161"/>
            </a:xfrm>
          </p:grpSpPr>
          <p:sp>
            <p:nvSpPr>
              <p:cNvPr id="141" name="Freeform: Shape 311">
                <a:extLst>
                  <a:ext uri="{FF2B5EF4-FFF2-40B4-BE49-F238E27FC236}">
                    <a16:creationId xmlns:a16="http://schemas.microsoft.com/office/drawing/2014/main" id="{428A2337-FC36-9C20-500F-70547F075242}"/>
                  </a:ext>
                </a:extLst>
              </p:cNvPr>
              <p:cNvSpPr/>
              <p:nvPr/>
            </p:nvSpPr>
            <p:spPr>
              <a:xfrm>
                <a:off x="-5270133" y="4439544"/>
                <a:ext cx="30161" cy="30161"/>
              </a:xfrm>
              <a:custGeom>
                <a:avLst/>
                <a:gdLst>
                  <a:gd name="connsiteX0" fmla="*/ 22264 w 22263"/>
                  <a:gd name="connsiteY0" fmla="*/ 11132 h 22263"/>
                  <a:gd name="connsiteX1" fmla="*/ 11132 w 22263"/>
                  <a:gd name="connsiteY1" fmla="*/ 22264 h 22263"/>
                  <a:gd name="connsiteX2" fmla="*/ 0 w 22263"/>
                  <a:gd name="connsiteY2" fmla="*/ 11132 h 22263"/>
                  <a:gd name="connsiteX3" fmla="*/ 11132 w 22263"/>
                  <a:gd name="connsiteY3" fmla="*/ 0 h 22263"/>
                  <a:gd name="connsiteX4" fmla="*/ 22264 w 22263"/>
                  <a:gd name="connsiteY4" fmla="*/ 11132 h 22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3" h="22263">
                    <a:moveTo>
                      <a:pt x="22264" y="11132"/>
                    </a:moveTo>
                    <a:cubicBezTo>
                      <a:pt x="22264" y="17280"/>
                      <a:pt x="17280" y="22264"/>
                      <a:pt x="11132" y="22264"/>
                    </a:cubicBezTo>
                    <a:cubicBezTo>
                      <a:pt x="4984" y="22264"/>
                      <a:pt x="0" y="17280"/>
                      <a:pt x="0" y="11132"/>
                    </a:cubicBezTo>
                    <a:cubicBezTo>
                      <a:pt x="0" y="4984"/>
                      <a:pt x="4984" y="0"/>
                      <a:pt x="11132" y="0"/>
                    </a:cubicBezTo>
                    <a:cubicBezTo>
                      <a:pt x="17280" y="0"/>
                      <a:pt x="22264" y="4984"/>
                      <a:pt x="22264" y="11132"/>
                    </a:cubicBezTo>
                    <a:close/>
                  </a:path>
                </a:pathLst>
              </a:custGeom>
              <a:solidFill>
                <a:srgbClr val="4DB1FF"/>
              </a:solidFill>
              <a:ln w="1853" cap="flat">
                <a:noFill/>
                <a:prstDash val="solid"/>
                <a:miter/>
              </a:ln>
            </p:spPr>
            <p:txBody>
              <a:bodyPr rtlCol="0" anchor="ctr"/>
              <a:lstStyle/>
              <a:p>
                <a:pPr defTabSz="1088449">
                  <a:defRPr/>
                </a:pPr>
                <a:endParaRPr lang="en-US" sz="2099">
                  <a:solidFill>
                    <a:srgbClr val="000000"/>
                  </a:solidFill>
                  <a:latin typeface="Optima" panose="02000503060000020004"/>
                </a:endParaRPr>
              </a:p>
            </p:txBody>
          </p:sp>
          <p:cxnSp>
            <p:nvCxnSpPr>
              <p:cNvPr id="142" name="Straight Connector 141">
                <a:extLst>
                  <a:ext uri="{FF2B5EF4-FFF2-40B4-BE49-F238E27FC236}">
                    <a16:creationId xmlns:a16="http://schemas.microsoft.com/office/drawing/2014/main" id="{A915E638-3DE4-9CC1-95FD-C5A37C3F9E37}"/>
                  </a:ext>
                </a:extLst>
              </p:cNvPr>
              <p:cNvCxnSpPr>
                <a:cxnSpLocks/>
              </p:cNvCxnSpPr>
              <p:nvPr/>
            </p:nvCxnSpPr>
            <p:spPr>
              <a:xfrm>
                <a:off x="-5320990" y="4454624"/>
                <a:ext cx="128009" cy="0"/>
              </a:xfrm>
              <a:prstGeom prst="line">
                <a:avLst/>
              </a:prstGeom>
              <a:ln w="9525" cap="rnd">
                <a:solidFill>
                  <a:srgbClr val="4D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EEBD01B4-9DE8-BFA9-09CC-F5643E17EC5E}"/>
                </a:ext>
              </a:extLst>
            </p:cNvPr>
            <p:cNvGrpSpPr/>
            <p:nvPr/>
          </p:nvGrpSpPr>
          <p:grpSpPr>
            <a:xfrm>
              <a:off x="-6111034" y="3684617"/>
              <a:ext cx="69470" cy="575513"/>
              <a:chOff x="-6153134" y="3630358"/>
              <a:chExt cx="69470" cy="575513"/>
            </a:xfrm>
          </p:grpSpPr>
          <p:cxnSp>
            <p:nvCxnSpPr>
              <p:cNvPr id="135" name="Straight Connector 134">
                <a:extLst>
                  <a:ext uri="{FF2B5EF4-FFF2-40B4-BE49-F238E27FC236}">
                    <a16:creationId xmlns:a16="http://schemas.microsoft.com/office/drawing/2014/main" id="{C685AA1B-A87C-691E-A68C-8F2311AFCDB8}"/>
                  </a:ext>
                </a:extLst>
              </p:cNvPr>
              <p:cNvCxnSpPr>
                <a:cxnSpLocks/>
              </p:cNvCxnSpPr>
              <p:nvPr/>
            </p:nvCxnSpPr>
            <p:spPr>
              <a:xfrm>
                <a:off x="-6153134" y="3630358"/>
                <a:ext cx="69470" cy="0"/>
              </a:xfrm>
              <a:prstGeom prst="line">
                <a:avLst/>
              </a:prstGeom>
              <a:ln w="9525" cap="rnd">
                <a:solidFill>
                  <a:srgbClr val="0070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0A538E-FD87-DD10-18AC-9D2B398A3019}"/>
                  </a:ext>
                </a:extLst>
              </p:cNvPr>
              <p:cNvCxnSpPr>
                <a:cxnSpLocks/>
              </p:cNvCxnSpPr>
              <p:nvPr/>
            </p:nvCxnSpPr>
            <p:spPr>
              <a:xfrm>
                <a:off x="-6153134" y="3745461"/>
                <a:ext cx="69470" cy="0"/>
              </a:xfrm>
              <a:prstGeom prst="line">
                <a:avLst/>
              </a:prstGeom>
              <a:ln w="9525" cap="rnd">
                <a:solidFill>
                  <a:srgbClr val="0070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30997EF-43CE-D6F7-FE13-DD16FDDFDB0F}"/>
                  </a:ext>
                </a:extLst>
              </p:cNvPr>
              <p:cNvCxnSpPr>
                <a:cxnSpLocks/>
              </p:cNvCxnSpPr>
              <p:nvPr/>
            </p:nvCxnSpPr>
            <p:spPr>
              <a:xfrm>
                <a:off x="-6153134" y="4205871"/>
                <a:ext cx="69470" cy="0"/>
              </a:xfrm>
              <a:prstGeom prst="line">
                <a:avLst/>
              </a:prstGeom>
              <a:ln w="9525" cap="rnd">
                <a:solidFill>
                  <a:srgbClr val="0070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5DBE120-C3BA-8310-5A5F-BF4B543ABAAA}"/>
                  </a:ext>
                </a:extLst>
              </p:cNvPr>
              <p:cNvCxnSpPr>
                <a:cxnSpLocks/>
              </p:cNvCxnSpPr>
              <p:nvPr/>
            </p:nvCxnSpPr>
            <p:spPr>
              <a:xfrm>
                <a:off x="-6153134" y="4090770"/>
                <a:ext cx="69470" cy="0"/>
              </a:xfrm>
              <a:prstGeom prst="line">
                <a:avLst/>
              </a:prstGeom>
              <a:ln w="9525" cap="rnd">
                <a:solidFill>
                  <a:srgbClr val="0070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E331490-CB25-F8E1-EDA5-62083C6FB60D}"/>
                  </a:ext>
                </a:extLst>
              </p:cNvPr>
              <p:cNvCxnSpPr>
                <a:cxnSpLocks/>
              </p:cNvCxnSpPr>
              <p:nvPr/>
            </p:nvCxnSpPr>
            <p:spPr>
              <a:xfrm>
                <a:off x="-6153134" y="3975667"/>
                <a:ext cx="69470" cy="0"/>
              </a:xfrm>
              <a:prstGeom prst="line">
                <a:avLst/>
              </a:prstGeom>
              <a:ln w="9525" cap="rnd">
                <a:solidFill>
                  <a:srgbClr val="0070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8243E27-9494-1AFC-439C-7985C0B7A7F1}"/>
                  </a:ext>
                </a:extLst>
              </p:cNvPr>
              <p:cNvCxnSpPr>
                <a:cxnSpLocks/>
              </p:cNvCxnSpPr>
              <p:nvPr/>
            </p:nvCxnSpPr>
            <p:spPr>
              <a:xfrm>
                <a:off x="-6153134" y="3860564"/>
                <a:ext cx="69470" cy="0"/>
              </a:xfrm>
              <a:prstGeom prst="line">
                <a:avLst/>
              </a:prstGeom>
              <a:ln w="9525" cap="rnd">
                <a:solidFill>
                  <a:srgbClr val="0070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id="{AE16BAE6-DD34-F53C-64BA-C001577ECE1C}"/>
                </a:ext>
              </a:extLst>
            </p:cNvPr>
            <p:cNvCxnSpPr>
              <a:cxnSpLocks/>
            </p:cNvCxnSpPr>
            <p:nvPr/>
          </p:nvCxnSpPr>
          <p:spPr>
            <a:xfrm>
              <a:off x="-5433656" y="3669149"/>
              <a:ext cx="69470" cy="0"/>
            </a:xfrm>
            <a:prstGeom prst="line">
              <a:avLst/>
            </a:prstGeom>
            <a:ln w="9525" cap="rnd">
              <a:solidFill>
                <a:srgbClr val="0070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4426882C-8CAB-0CC6-9A34-42F03E07004F}"/>
              </a:ext>
            </a:extLst>
          </p:cNvPr>
          <p:cNvCxnSpPr>
            <a:cxnSpLocks/>
          </p:cNvCxnSpPr>
          <p:nvPr/>
        </p:nvCxnSpPr>
        <p:spPr>
          <a:xfrm>
            <a:off x="5113853" y="3171459"/>
            <a:ext cx="1848295" cy="0"/>
          </a:xfrm>
          <a:prstGeom prst="line">
            <a:avLst/>
          </a:prstGeom>
          <a:noFill/>
          <a:ln w="19050" algn="ctr">
            <a:gradFill flip="none" rotWithShape="1">
              <a:gsLst>
                <a:gs pos="0">
                  <a:srgbClr val="1B90FF"/>
                </a:gs>
                <a:gs pos="100000">
                  <a:srgbClr val="5D36FF"/>
                </a:gs>
              </a:gsLst>
              <a:lin ang="0" scaled="1"/>
              <a:tileRect/>
            </a:gradFill>
            <a:miter lim="800000"/>
            <a:headEnd type="arrow" w="med" len="sm"/>
            <a:tailEnd type="arrow" w="med" len="sm"/>
          </a:ln>
        </p:spPr>
      </p:cxnSp>
      <p:sp>
        <p:nvSpPr>
          <p:cNvPr id="7" name="TextBox 6">
            <a:extLst>
              <a:ext uri="{FF2B5EF4-FFF2-40B4-BE49-F238E27FC236}">
                <a16:creationId xmlns:a16="http://schemas.microsoft.com/office/drawing/2014/main" id="{BF6267CF-EBAE-63F8-96EF-F62BECBFFF95}"/>
              </a:ext>
            </a:extLst>
          </p:cNvPr>
          <p:cNvSpPr txBox="1"/>
          <p:nvPr/>
        </p:nvSpPr>
        <p:spPr>
          <a:xfrm>
            <a:off x="5069117" y="4049516"/>
            <a:ext cx="2017870" cy="861774"/>
          </a:xfrm>
          <a:prstGeom prst="rect">
            <a:avLst/>
          </a:prstGeom>
          <a:noFill/>
        </p:spPr>
        <p:txBody>
          <a:bodyPr wrap="square" lIns="0" tIns="0" rIns="0" bIns="0"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400" b="1">
                <a:solidFill>
                  <a:srgbClr val="10479B"/>
                </a:solidFill>
                <a:latin typeface="Optima" panose="02000503060000020004"/>
              </a:rPr>
              <a:t>Material Criticality</a:t>
            </a:r>
            <a:r>
              <a:rPr lang="en-US" altLang="en-US" sz="1400">
                <a:solidFill>
                  <a:srgbClr val="10479B"/>
                </a:solidFill>
                <a:latin typeface="Optima" panose="02000503060000020004"/>
              </a:rPr>
              <a:t> =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en-US" sz="1400">
                <a:solidFill>
                  <a:srgbClr val="10479B"/>
                </a:solidFill>
                <a:latin typeface="Optima" panose="02000503060000020004"/>
              </a:rPr>
              <a:t>f (ABC, FSN, XYZ, HML, VED, SDE)</a:t>
            </a: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en-US" sz="1400">
              <a:solidFill>
                <a:srgbClr val="10479B"/>
              </a:solidFill>
              <a:latin typeface="Optima" panose="02000503060000020004"/>
            </a:endParaRPr>
          </a:p>
        </p:txBody>
      </p:sp>
      <p:sp>
        <p:nvSpPr>
          <p:cNvPr id="8" name="TextBox 7">
            <a:extLst>
              <a:ext uri="{FF2B5EF4-FFF2-40B4-BE49-F238E27FC236}">
                <a16:creationId xmlns:a16="http://schemas.microsoft.com/office/drawing/2014/main" id="{02EA7E13-A28D-E627-6BE4-E84B4C750941}"/>
              </a:ext>
            </a:extLst>
          </p:cNvPr>
          <p:cNvSpPr txBox="1"/>
          <p:nvPr/>
        </p:nvSpPr>
        <p:spPr>
          <a:xfrm>
            <a:off x="3781567" y="5890728"/>
            <a:ext cx="4183982" cy="276999"/>
          </a:xfrm>
          <a:prstGeom prst="rect">
            <a:avLst/>
          </a:prstGeom>
          <a:noFill/>
        </p:spPr>
        <p:txBody>
          <a:bodyPr wrap="square" lIns="0" tIns="0" rIns="0" bIns="0" rtlCol="0">
            <a:spAutoFit/>
          </a:bodyPr>
          <a:lstStyle/>
          <a:p>
            <a:pPr algn="ctr">
              <a:defRPr/>
            </a:pPr>
            <a:r>
              <a:rPr lang="en-US" b="1" kern="0">
                <a:solidFill>
                  <a:srgbClr val="10479B"/>
                </a:solidFill>
                <a:latin typeface="Optima" panose="02000503060000020004"/>
                <a:ea typeface="Arial Unicode MS" pitchFamily="34" charset="-128"/>
              </a:rPr>
              <a:t>Optimized Asset &amp; Supply Chain</a:t>
            </a:r>
          </a:p>
        </p:txBody>
      </p:sp>
      <p:sp>
        <p:nvSpPr>
          <p:cNvPr id="14" name="TextBox 13">
            <a:extLst>
              <a:ext uri="{FF2B5EF4-FFF2-40B4-BE49-F238E27FC236}">
                <a16:creationId xmlns:a16="http://schemas.microsoft.com/office/drawing/2014/main" id="{50E5DBB9-1D78-D694-FBC8-381979BEBE18}"/>
              </a:ext>
            </a:extLst>
          </p:cNvPr>
          <p:cNvSpPr txBox="1"/>
          <p:nvPr/>
        </p:nvSpPr>
        <p:spPr>
          <a:xfrm>
            <a:off x="329772" y="392356"/>
            <a:ext cx="7696627" cy="506292"/>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2000" b="1">
                <a:solidFill>
                  <a:srgbClr val="26B4E9"/>
                </a:solidFill>
                <a:latin typeface="Optima" panose="02000503060000020004"/>
                <a:ea typeface="+mj-ea"/>
                <a:cs typeface="Arial" panose="020B0604020202020204" pitchFamily="34" charset="0"/>
              </a:rPr>
              <a:t>Materials &amp; Assets Criticality [ISA JA 1011, 1012; API; OREDA]</a:t>
            </a:r>
          </a:p>
        </p:txBody>
      </p:sp>
      <p:sp>
        <p:nvSpPr>
          <p:cNvPr id="9" name="TextBox 8">
            <a:extLst>
              <a:ext uri="{FF2B5EF4-FFF2-40B4-BE49-F238E27FC236}">
                <a16:creationId xmlns:a16="http://schemas.microsoft.com/office/drawing/2014/main" id="{DF88A7F0-17D6-EE4C-2A66-CD71ED8DFE00}"/>
              </a:ext>
            </a:extLst>
          </p:cNvPr>
          <p:cNvSpPr txBox="1"/>
          <p:nvPr/>
        </p:nvSpPr>
        <p:spPr>
          <a:xfrm>
            <a:off x="5077694" y="1507928"/>
            <a:ext cx="2017870" cy="161582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altLang="en-US" sz="1500">
              <a:solidFill>
                <a:srgbClr val="10479B"/>
              </a:solidFill>
              <a:latin typeface="Optima" panose="02000503060000020004"/>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en-US" sz="1500" b="1">
                <a:solidFill>
                  <a:srgbClr val="10479B"/>
                </a:solidFill>
                <a:latin typeface="Optima" panose="02000503060000020004"/>
              </a:rPr>
              <a:t>Equipment Criticality  </a:t>
            </a:r>
            <a:r>
              <a:rPr lang="en-US" altLang="en-US" sz="1500">
                <a:solidFill>
                  <a:srgbClr val="10479B"/>
                </a:solidFill>
                <a:latin typeface="Optima" panose="02000503060000020004"/>
              </a:rPr>
              <a:t>= f (Business, Maintenance, EHS, Statutory Requirements, MRO Inventory Data Analysis)</a:t>
            </a:r>
            <a:endParaRPr lang="en-US" sz="1500">
              <a:solidFill>
                <a:srgbClr val="10479B"/>
              </a:solidFill>
              <a:latin typeface="Optima" panose="02000503060000020004"/>
            </a:endParaRPr>
          </a:p>
        </p:txBody>
      </p:sp>
    </p:spTree>
    <p:extLst>
      <p:ext uri="{BB962C8B-B14F-4D97-AF65-F5344CB8AC3E}">
        <p14:creationId xmlns:p14="http://schemas.microsoft.com/office/powerpoint/2010/main" val="26987527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73B99-DE78-96DC-D52D-45DC3EC4962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8810DEB-0555-24A8-23C2-908D3B0AE2B5}"/>
              </a:ext>
            </a:extLst>
          </p:cNvPr>
          <p:cNvSpPr>
            <a:spLocks noGrp="1"/>
          </p:cNvSpPr>
          <p:nvPr>
            <p:ph type="dt" sz="half" idx="10"/>
          </p:nvPr>
        </p:nvSpPr>
        <p:spPr/>
        <p:txBody>
          <a:bodyPr/>
          <a:lstStyle/>
          <a:p>
            <a:r>
              <a:rPr lang="en-US">
                <a:latin typeface="Optima" panose="02000503060000020004"/>
              </a:rPr>
              <a:t>© PiLog Group</a:t>
            </a:r>
          </a:p>
        </p:txBody>
      </p:sp>
      <p:sp>
        <p:nvSpPr>
          <p:cNvPr id="5" name="Footer Placeholder 4">
            <a:extLst>
              <a:ext uri="{FF2B5EF4-FFF2-40B4-BE49-F238E27FC236}">
                <a16:creationId xmlns:a16="http://schemas.microsoft.com/office/drawing/2014/main" id="{EABB7DBB-B1FC-3F69-2EE6-233E7D6E31B7}"/>
              </a:ext>
            </a:extLst>
          </p:cNvPr>
          <p:cNvSpPr>
            <a:spLocks noGrp="1"/>
          </p:cNvSpPr>
          <p:nvPr>
            <p:ph type="ftr" sz="quarter" idx="11"/>
          </p:nvPr>
        </p:nvSpPr>
        <p:spPr/>
        <p:txBody>
          <a:bodyPr/>
          <a:lstStyle/>
          <a:p>
            <a:r>
              <a:rPr lang="en-US">
                <a:latin typeface="Optima" panose="02000503060000020004"/>
              </a:rPr>
              <a:t>www.piloggroup.com</a:t>
            </a:r>
          </a:p>
        </p:txBody>
      </p:sp>
      <p:sp>
        <p:nvSpPr>
          <p:cNvPr id="6" name="Slide Number Placeholder 5">
            <a:extLst>
              <a:ext uri="{FF2B5EF4-FFF2-40B4-BE49-F238E27FC236}">
                <a16:creationId xmlns:a16="http://schemas.microsoft.com/office/drawing/2014/main" id="{D12E60C3-1EB3-A5AC-E6D2-40FE7153C52A}"/>
              </a:ext>
            </a:extLst>
          </p:cNvPr>
          <p:cNvSpPr>
            <a:spLocks noGrp="1"/>
          </p:cNvSpPr>
          <p:nvPr>
            <p:ph type="sldNum" sz="quarter" idx="12"/>
          </p:nvPr>
        </p:nvSpPr>
        <p:spPr/>
        <p:txBody>
          <a:bodyPr/>
          <a:lstStyle/>
          <a:p>
            <a:fld id="{9B618960-8005-486C-9A75-10CB2AAC16F9}" type="slidenum">
              <a:rPr lang="en-US" smtClean="0">
                <a:latin typeface="Optima" panose="02000503060000020004"/>
              </a:rPr>
              <a:t>128</a:t>
            </a:fld>
            <a:endParaRPr lang="en-US">
              <a:latin typeface="Optima" panose="02000503060000020004"/>
            </a:endParaRPr>
          </a:p>
        </p:txBody>
      </p:sp>
      <p:grpSp>
        <p:nvGrpSpPr>
          <p:cNvPr id="17" name="Group 16">
            <a:extLst>
              <a:ext uri="{FF2B5EF4-FFF2-40B4-BE49-F238E27FC236}">
                <a16:creationId xmlns:a16="http://schemas.microsoft.com/office/drawing/2014/main" id="{8F26AD48-5D1E-CAF7-C29D-C1579F87D13F}"/>
              </a:ext>
            </a:extLst>
          </p:cNvPr>
          <p:cNvGrpSpPr/>
          <p:nvPr/>
        </p:nvGrpSpPr>
        <p:grpSpPr>
          <a:xfrm>
            <a:off x="1510072" y="1183159"/>
            <a:ext cx="9044858" cy="5040404"/>
            <a:chOff x="349889" y="805838"/>
            <a:chExt cx="11365862" cy="5637815"/>
          </a:xfrm>
        </p:grpSpPr>
        <p:sp>
          <p:nvSpPr>
            <p:cNvPr id="18" name="Rectangle: Folded Corner 1">
              <a:extLst>
                <a:ext uri="{FF2B5EF4-FFF2-40B4-BE49-F238E27FC236}">
                  <a16:creationId xmlns:a16="http://schemas.microsoft.com/office/drawing/2014/main" id="{421EC29C-6A2B-4E72-5A7F-FD52A390B231}"/>
                </a:ext>
              </a:extLst>
            </p:cNvPr>
            <p:cNvSpPr/>
            <p:nvPr/>
          </p:nvSpPr>
          <p:spPr>
            <a:xfrm>
              <a:off x="4492851" y="909742"/>
              <a:ext cx="2911793" cy="1014525"/>
            </a:xfrm>
            <a:prstGeom prst="foldedCorner">
              <a:avLst/>
            </a:prstGeom>
            <a:solidFill>
              <a:schemeClr val="bg1"/>
            </a:solidFill>
          </p:spPr>
          <p:style>
            <a:lnRef idx="1">
              <a:schemeClr val="accent5"/>
            </a:lnRef>
            <a:fillRef idx="2">
              <a:schemeClr val="accent5"/>
            </a:fillRef>
            <a:effectRef idx="1">
              <a:schemeClr val="accent5"/>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0000"/>
                </a:solidFill>
                <a:effectLst/>
                <a:uLnTx/>
                <a:uFillTx/>
                <a:latin typeface="Optima" panose="02000503060000020004"/>
                <a:cs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0000"/>
                </a:solidFill>
                <a:effectLst/>
                <a:uLnTx/>
                <a:uFillTx/>
                <a:latin typeface="Optima" panose="02000503060000020004"/>
                <a:cs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1CBF9"/>
                  </a:solidFill>
                  <a:effectLst/>
                  <a:uLnTx/>
                  <a:uFillTx/>
                  <a:latin typeface="Optima" panose="02000503060000020004"/>
                  <a:cs typeface="Arial" panose="020B0604020202020204"/>
                </a:rPr>
                <a:t>Material Criticality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1000" b="1" i="1" u="none" strike="noStrike" kern="1200" cap="none" spc="0" normalizeH="0" baseline="0" noProof="0">
                  <a:ln>
                    <a:noFill/>
                  </a:ln>
                  <a:solidFill>
                    <a:srgbClr val="002060"/>
                  </a:solidFill>
                  <a:effectLst/>
                  <a:uLnTx/>
                  <a:uFillTx/>
                  <a:latin typeface="Optima"/>
                </a:rPr>
                <a:t>f (Business Criticality, Spend, Lead time in S2P cycles, inventory levels)</a:t>
              </a:r>
              <a:endParaRPr kumimoji="0" lang="en-US" sz="1000" b="1" i="0" u="none" strike="noStrike" kern="1200" cap="none" spc="0" normalizeH="0" baseline="0" noProof="0">
                <a:ln>
                  <a:noFill/>
                </a:ln>
                <a:solidFill>
                  <a:srgbClr val="FF0000"/>
                </a:solidFill>
                <a:effectLst/>
                <a:uLnTx/>
                <a:uFillTx/>
                <a:latin typeface="Optima" panose="02000503060000020004"/>
                <a:cs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0000"/>
                </a:solidFill>
                <a:effectLst/>
                <a:uLnTx/>
                <a:uFillTx/>
                <a:latin typeface="Optima" panose="02000503060000020004"/>
                <a:cs typeface="Arial" panose="020B0604020202020204"/>
              </a:endParaRPr>
            </a:p>
          </p:txBody>
        </p:sp>
        <p:sp>
          <p:nvSpPr>
            <p:cNvPr id="19" name="TextBox 18">
              <a:extLst>
                <a:ext uri="{FF2B5EF4-FFF2-40B4-BE49-F238E27FC236}">
                  <a16:creationId xmlns:a16="http://schemas.microsoft.com/office/drawing/2014/main" id="{E874177C-DDD1-E001-F6F9-7A9F769C2E71}"/>
                </a:ext>
              </a:extLst>
            </p:cNvPr>
            <p:cNvSpPr txBox="1"/>
            <p:nvPr/>
          </p:nvSpPr>
          <p:spPr>
            <a:xfrm>
              <a:off x="754262" y="2572678"/>
              <a:ext cx="1508559" cy="27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algn="ctr" defTabSz="914400" fontAlgn="auto">
                <a:lnSpc>
                  <a:spcPct val="100000"/>
                </a:lnSpc>
                <a:spcBef>
                  <a:spcPts val="0"/>
                </a:spcBef>
                <a:spcAft>
                  <a:spcPts val="0"/>
                </a:spcAft>
                <a:buClr>
                  <a:srgbClr val="232F84"/>
                </a:buClr>
                <a:buSzPct val="80000"/>
                <a:buFont typeface="Wingdings" panose="05000000000000000000" pitchFamily="2" charset="2"/>
                <a:buNone/>
                <a:defRPr kumimoji="0" sz="1400" b="1" i="0" u="none" strike="noStrike" kern="0" cap="none" spc="0" normalizeH="0" baseline="0">
                  <a:ln>
                    <a:noFill/>
                  </a:ln>
                  <a:solidFill>
                    <a:srgbClr val="FF0000"/>
                  </a:solidFill>
                  <a:effectLst/>
                  <a:uLnTx/>
                  <a:uFillTx/>
                  <a:latin typeface="Optima"/>
                  <a:ea typeface="Arial Unicode MS" panose="020B0604020202020204" pitchFamily="34" charset="-128"/>
                  <a:cs typeface="Arial Unicode MS" panose="020B0604020202020204" pitchFamily="34" charset="-128"/>
                </a:defRPr>
              </a:lvl1pPr>
              <a:lvl2pPr marL="742950" indent="-28575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US" sz="1000" b="1" i="0" u="none" strike="noStrike" kern="0" cap="none" spc="0" normalizeH="0" baseline="0" noProof="0">
                  <a:ln>
                    <a:noFill/>
                  </a:ln>
                  <a:solidFill>
                    <a:srgbClr val="21CBF9"/>
                  </a:solidFill>
                  <a:effectLst/>
                  <a:uLnTx/>
                  <a:uFillTx/>
                </a:rPr>
                <a:t>FMSN Analysis</a:t>
              </a:r>
              <a:endParaRPr kumimoji="0" lang="en-IN" sz="1000" b="1" i="0" u="none" strike="noStrike" kern="0" cap="none" spc="0" normalizeH="0" baseline="0" noProof="0">
                <a:ln>
                  <a:noFill/>
                </a:ln>
                <a:solidFill>
                  <a:srgbClr val="21CBF9"/>
                </a:solidFill>
                <a:effectLst/>
                <a:uLnTx/>
                <a:uFillTx/>
              </a:endParaRPr>
            </a:p>
          </p:txBody>
        </p:sp>
        <p:sp>
          <p:nvSpPr>
            <p:cNvPr id="20" name="Rectangle 19">
              <a:extLst>
                <a:ext uri="{FF2B5EF4-FFF2-40B4-BE49-F238E27FC236}">
                  <a16:creationId xmlns:a16="http://schemas.microsoft.com/office/drawing/2014/main" id="{8536A16F-C414-A1AA-9689-7A3E6C80A009}"/>
                </a:ext>
              </a:extLst>
            </p:cNvPr>
            <p:cNvSpPr/>
            <p:nvPr/>
          </p:nvSpPr>
          <p:spPr>
            <a:xfrm>
              <a:off x="349889" y="3936428"/>
              <a:ext cx="2138518" cy="4475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S PGothic" panose="020B0600070205080204" pitchFamily="34" charset="-128"/>
                </a:rPr>
                <a:t>Based on YoY consumption pattern </a:t>
              </a:r>
            </a:p>
          </p:txBody>
        </p:sp>
        <p:sp>
          <p:nvSpPr>
            <p:cNvPr id="21" name="Rectangle 20">
              <a:extLst>
                <a:ext uri="{FF2B5EF4-FFF2-40B4-BE49-F238E27FC236}">
                  <a16:creationId xmlns:a16="http://schemas.microsoft.com/office/drawing/2014/main" id="{A3914920-1F66-B582-CA99-B32ED4B33CC1}"/>
                </a:ext>
              </a:extLst>
            </p:cNvPr>
            <p:cNvSpPr/>
            <p:nvPr/>
          </p:nvSpPr>
          <p:spPr>
            <a:xfrm>
              <a:off x="9015994" y="2187579"/>
              <a:ext cx="1888692" cy="4475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S PGothic" panose="020B0600070205080204" pitchFamily="34" charset="-128"/>
                </a:rPr>
                <a:t>Based on Criticality &amp; Impact</a:t>
              </a:r>
            </a:p>
          </p:txBody>
        </p:sp>
        <p:sp>
          <p:nvSpPr>
            <p:cNvPr id="22" name="TextBox 21">
              <a:extLst>
                <a:ext uri="{FF2B5EF4-FFF2-40B4-BE49-F238E27FC236}">
                  <a16:creationId xmlns:a16="http://schemas.microsoft.com/office/drawing/2014/main" id="{1CFDCA4F-7223-F99A-9DE8-5CDA184A0CC5}"/>
                </a:ext>
              </a:extLst>
            </p:cNvPr>
            <p:cNvSpPr txBox="1"/>
            <p:nvPr/>
          </p:nvSpPr>
          <p:spPr>
            <a:xfrm>
              <a:off x="1578591" y="4778626"/>
              <a:ext cx="1685811" cy="27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algn="ctr" fontAlgn="auto">
                <a:lnSpc>
                  <a:spcPct val="100000"/>
                </a:lnSpc>
                <a:spcBef>
                  <a:spcPts val="0"/>
                </a:spcBef>
                <a:spcAft>
                  <a:spcPts val="0"/>
                </a:spcAft>
                <a:buClr>
                  <a:srgbClr val="232F84"/>
                </a:buClr>
                <a:buSzPct val="80000"/>
                <a:buFont typeface="Wingdings" panose="05000000000000000000" pitchFamily="2" charset="2"/>
                <a:buNone/>
                <a:defRPr kumimoji="0" sz="1500" b="1" i="0" u="none" strike="noStrike" kern="0" cap="none" spc="0" normalizeH="0" baseline="0">
                  <a:ln>
                    <a:noFill/>
                  </a:ln>
                  <a:solidFill>
                    <a:srgbClr val="FF0000"/>
                  </a:solidFill>
                  <a:effectLst/>
                  <a:uLnTx/>
                  <a:uFillTx/>
                  <a:latin typeface="Optima"/>
                  <a:ea typeface="Arial Unicode MS" panose="020B0604020202020204" pitchFamily="34" charset="-128"/>
                  <a:cs typeface="Arial Unicode MS" panose="020B0604020202020204" pitchFamily="34" charset="-128"/>
                </a:defRPr>
              </a:lvl1pPr>
              <a:lvl2pPr marL="742950" indent="-28575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US" sz="1000" b="1" i="0" u="none" strike="noStrike" kern="0" cap="none" spc="0" normalizeH="0" baseline="0" noProof="0">
                  <a:ln>
                    <a:noFill/>
                  </a:ln>
                  <a:solidFill>
                    <a:srgbClr val="21CBF9"/>
                  </a:solidFill>
                  <a:effectLst/>
                  <a:uLnTx/>
                  <a:uFillTx/>
                </a:rPr>
                <a:t>XYZ Analysis</a:t>
              </a:r>
              <a:endParaRPr kumimoji="0" lang="en-IN" sz="1000" b="1" i="0" u="none" strike="noStrike" kern="0" cap="none" spc="0" normalizeH="0" baseline="0" noProof="0">
                <a:ln>
                  <a:noFill/>
                </a:ln>
                <a:solidFill>
                  <a:srgbClr val="21CBF9"/>
                </a:solidFill>
                <a:effectLst/>
                <a:uLnTx/>
                <a:uFillTx/>
              </a:endParaRPr>
            </a:p>
          </p:txBody>
        </p:sp>
        <p:sp>
          <p:nvSpPr>
            <p:cNvPr id="23" name="Rectangle 22">
              <a:extLst>
                <a:ext uri="{FF2B5EF4-FFF2-40B4-BE49-F238E27FC236}">
                  <a16:creationId xmlns:a16="http://schemas.microsoft.com/office/drawing/2014/main" id="{02890D6F-C446-0FE1-458A-2B8C0579D9D1}"/>
                </a:ext>
              </a:extLst>
            </p:cNvPr>
            <p:cNvSpPr/>
            <p:nvPr/>
          </p:nvSpPr>
          <p:spPr>
            <a:xfrm>
              <a:off x="1415933" y="5996120"/>
              <a:ext cx="1909341" cy="4475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S PGothic" panose="020B0600070205080204" pitchFamily="34" charset="-128"/>
                </a:rPr>
                <a:t>Based on Inventory Hoarding</a:t>
              </a:r>
            </a:p>
          </p:txBody>
        </p:sp>
        <p:pic>
          <p:nvPicPr>
            <p:cNvPr id="24" name="Picture 23">
              <a:extLst>
                <a:ext uri="{FF2B5EF4-FFF2-40B4-BE49-F238E27FC236}">
                  <a16:creationId xmlns:a16="http://schemas.microsoft.com/office/drawing/2014/main" id="{3C408B2A-FF05-7DEF-AEAE-8D0E5B04A2E1}"/>
                </a:ext>
              </a:extLst>
            </p:cNvPr>
            <p:cNvPicPr>
              <a:picLocks noChangeAspect="1"/>
            </p:cNvPicPr>
            <p:nvPr/>
          </p:nvPicPr>
          <p:blipFill>
            <a:blip r:embed="rId2"/>
            <a:stretch>
              <a:fillRect/>
            </a:stretch>
          </p:blipFill>
          <p:spPr>
            <a:xfrm>
              <a:off x="9295580" y="1199994"/>
              <a:ext cx="1208590" cy="961601"/>
            </a:xfrm>
            <a:prstGeom prst="rect">
              <a:avLst/>
            </a:prstGeom>
          </p:spPr>
        </p:pic>
        <p:pic>
          <p:nvPicPr>
            <p:cNvPr id="25" name="Picture 24">
              <a:extLst>
                <a:ext uri="{FF2B5EF4-FFF2-40B4-BE49-F238E27FC236}">
                  <a16:creationId xmlns:a16="http://schemas.microsoft.com/office/drawing/2014/main" id="{F1277D6C-C844-7819-4B1B-C03F38908B73}"/>
                </a:ext>
              </a:extLst>
            </p:cNvPr>
            <p:cNvPicPr>
              <a:picLocks noChangeAspect="1"/>
            </p:cNvPicPr>
            <p:nvPr/>
          </p:nvPicPr>
          <p:blipFill>
            <a:blip r:embed="rId3"/>
            <a:stretch>
              <a:fillRect/>
            </a:stretch>
          </p:blipFill>
          <p:spPr>
            <a:xfrm>
              <a:off x="1851052" y="1226129"/>
              <a:ext cx="1115402" cy="887098"/>
            </a:xfrm>
            <a:prstGeom prst="rect">
              <a:avLst/>
            </a:prstGeom>
          </p:spPr>
        </p:pic>
        <p:pic>
          <p:nvPicPr>
            <p:cNvPr id="26" name="Picture 25">
              <a:extLst>
                <a:ext uri="{FF2B5EF4-FFF2-40B4-BE49-F238E27FC236}">
                  <a16:creationId xmlns:a16="http://schemas.microsoft.com/office/drawing/2014/main" id="{5EA07A3A-B726-8335-10CD-C347FF663D81}"/>
                </a:ext>
              </a:extLst>
            </p:cNvPr>
            <p:cNvPicPr>
              <a:picLocks noChangeAspect="1"/>
            </p:cNvPicPr>
            <p:nvPr/>
          </p:nvPicPr>
          <p:blipFill>
            <a:blip r:embed="rId4"/>
            <a:stretch>
              <a:fillRect/>
            </a:stretch>
          </p:blipFill>
          <p:spPr>
            <a:xfrm>
              <a:off x="1477036" y="5075269"/>
              <a:ext cx="1685808" cy="910309"/>
            </a:xfrm>
            <a:prstGeom prst="rect">
              <a:avLst/>
            </a:prstGeom>
          </p:spPr>
        </p:pic>
        <p:sp>
          <p:nvSpPr>
            <p:cNvPr id="27" name="TextBox 26">
              <a:extLst>
                <a:ext uri="{FF2B5EF4-FFF2-40B4-BE49-F238E27FC236}">
                  <a16:creationId xmlns:a16="http://schemas.microsoft.com/office/drawing/2014/main" id="{E2757A4B-14E7-32CB-1495-4633C2AA5B4F}"/>
                </a:ext>
              </a:extLst>
            </p:cNvPr>
            <p:cNvSpPr txBox="1"/>
            <p:nvPr/>
          </p:nvSpPr>
          <p:spPr>
            <a:xfrm>
              <a:off x="9161236" y="4614492"/>
              <a:ext cx="1562799" cy="27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algn="ctr" defTabSz="914400" fontAlgn="auto">
                <a:lnSpc>
                  <a:spcPct val="100000"/>
                </a:lnSpc>
                <a:spcBef>
                  <a:spcPts val="0"/>
                </a:spcBef>
                <a:spcAft>
                  <a:spcPts val="0"/>
                </a:spcAft>
                <a:buClr>
                  <a:srgbClr val="232F84"/>
                </a:buClr>
                <a:buSzPct val="80000"/>
                <a:buFont typeface="Wingdings" panose="05000000000000000000" pitchFamily="2" charset="2"/>
                <a:buNone/>
                <a:defRPr kumimoji="0" sz="1400" b="1" i="0" u="none" strike="noStrike" kern="0" cap="none" spc="0" normalizeH="0" baseline="0">
                  <a:ln>
                    <a:noFill/>
                  </a:ln>
                  <a:solidFill>
                    <a:srgbClr val="FF0000"/>
                  </a:solidFill>
                  <a:effectLst/>
                  <a:uLnTx/>
                  <a:uFillTx/>
                  <a:latin typeface="Optima"/>
                  <a:ea typeface="Arial Unicode MS" panose="020B0604020202020204" pitchFamily="34" charset="-128"/>
                  <a:cs typeface="Arial Unicode MS" panose="020B0604020202020204" pitchFamily="34" charset="-128"/>
                </a:defRPr>
              </a:lvl1pPr>
              <a:lvl2pPr marL="742950" indent="-28575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lang="en-US" sz="1000">
                  <a:solidFill>
                    <a:srgbClr val="21CBF9"/>
                  </a:solidFill>
                </a:rPr>
                <a:t>SDE Analysis</a:t>
              </a:r>
              <a:endParaRPr lang="en-IN" sz="1000">
                <a:solidFill>
                  <a:srgbClr val="21CBF9"/>
                </a:solidFill>
              </a:endParaRPr>
            </a:p>
          </p:txBody>
        </p:sp>
        <p:sp>
          <p:nvSpPr>
            <p:cNvPr id="28" name="TextBox 27">
              <a:extLst>
                <a:ext uri="{FF2B5EF4-FFF2-40B4-BE49-F238E27FC236}">
                  <a16:creationId xmlns:a16="http://schemas.microsoft.com/office/drawing/2014/main" id="{21E33CEC-61B0-9BC0-DE6E-B0D75A84908D}"/>
                </a:ext>
              </a:extLst>
            </p:cNvPr>
            <p:cNvSpPr txBox="1"/>
            <p:nvPr/>
          </p:nvSpPr>
          <p:spPr>
            <a:xfrm>
              <a:off x="10081304" y="2684237"/>
              <a:ext cx="1495389" cy="27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algn="ctr" defTabSz="914400" fontAlgn="auto">
                <a:lnSpc>
                  <a:spcPct val="100000"/>
                </a:lnSpc>
                <a:spcBef>
                  <a:spcPts val="0"/>
                </a:spcBef>
                <a:spcAft>
                  <a:spcPts val="0"/>
                </a:spcAft>
                <a:buClr>
                  <a:srgbClr val="232F84"/>
                </a:buClr>
                <a:buSzPct val="80000"/>
                <a:buFont typeface="Wingdings" panose="05000000000000000000" pitchFamily="2" charset="2"/>
                <a:buNone/>
                <a:defRPr kumimoji="0" sz="1400" b="1" i="0" u="none" strike="noStrike" kern="0" cap="none" spc="0" normalizeH="0" baseline="0">
                  <a:ln>
                    <a:noFill/>
                  </a:ln>
                  <a:solidFill>
                    <a:srgbClr val="FF0000"/>
                  </a:solidFill>
                  <a:effectLst/>
                  <a:uLnTx/>
                  <a:uFillTx/>
                  <a:latin typeface="Optima"/>
                  <a:ea typeface="Arial Unicode MS" panose="020B0604020202020204" pitchFamily="34" charset="-128"/>
                  <a:cs typeface="Arial Unicode MS" panose="020B0604020202020204" pitchFamily="34" charset="-128"/>
                </a:defRPr>
              </a:lvl1pPr>
              <a:lvl2pPr marL="742950" indent="-28575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US" sz="1000" b="1" i="0" u="none" strike="noStrike" kern="0" cap="none" spc="0" normalizeH="0" baseline="0" noProof="0">
                  <a:ln>
                    <a:noFill/>
                  </a:ln>
                  <a:solidFill>
                    <a:srgbClr val="21CBF9"/>
                  </a:solidFill>
                  <a:effectLst/>
                  <a:uLnTx/>
                  <a:uFillTx/>
                </a:rPr>
                <a:t>HML Analysis</a:t>
              </a:r>
              <a:endParaRPr kumimoji="0" lang="en-IN" sz="1000" b="1" i="0" u="none" strike="noStrike" kern="0" cap="none" spc="0" normalizeH="0" baseline="0" noProof="0">
                <a:ln>
                  <a:noFill/>
                </a:ln>
                <a:solidFill>
                  <a:srgbClr val="21CBF9"/>
                </a:solidFill>
                <a:effectLst/>
                <a:uLnTx/>
                <a:uFillTx/>
              </a:endParaRPr>
            </a:p>
          </p:txBody>
        </p:sp>
        <p:pic>
          <p:nvPicPr>
            <p:cNvPr id="29" name="Picture 28">
              <a:extLst>
                <a:ext uri="{FF2B5EF4-FFF2-40B4-BE49-F238E27FC236}">
                  <a16:creationId xmlns:a16="http://schemas.microsoft.com/office/drawing/2014/main" id="{33AE6828-14C1-E281-742D-E272ED32E42D}"/>
                </a:ext>
              </a:extLst>
            </p:cNvPr>
            <p:cNvPicPr>
              <a:picLocks noChangeAspect="1"/>
            </p:cNvPicPr>
            <p:nvPr/>
          </p:nvPicPr>
          <p:blipFill>
            <a:blip r:embed="rId5"/>
            <a:stretch>
              <a:fillRect/>
            </a:stretch>
          </p:blipFill>
          <p:spPr>
            <a:xfrm rot="1658432">
              <a:off x="7949608" y="2042895"/>
              <a:ext cx="713339" cy="820851"/>
            </a:xfrm>
            <a:prstGeom prst="rect">
              <a:avLst/>
            </a:prstGeom>
          </p:spPr>
        </p:pic>
        <p:pic>
          <p:nvPicPr>
            <p:cNvPr id="30" name="Picture 29">
              <a:extLst>
                <a:ext uri="{FF2B5EF4-FFF2-40B4-BE49-F238E27FC236}">
                  <a16:creationId xmlns:a16="http://schemas.microsoft.com/office/drawing/2014/main" id="{ABF8CB6A-A418-593D-BB60-6EA8F68B31AF}"/>
                </a:ext>
              </a:extLst>
            </p:cNvPr>
            <p:cNvPicPr>
              <a:picLocks noChangeAspect="1"/>
            </p:cNvPicPr>
            <p:nvPr/>
          </p:nvPicPr>
          <p:blipFill>
            <a:blip r:embed="rId5"/>
            <a:stretch>
              <a:fillRect/>
            </a:stretch>
          </p:blipFill>
          <p:spPr>
            <a:xfrm rot="3069677">
              <a:off x="8639173" y="3143999"/>
              <a:ext cx="740598" cy="852219"/>
            </a:xfrm>
            <a:prstGeom prst="rect">
              <a:avLst/>
            </a:prstGeom>
          </p:spPr>
        </p:pic>
        <p:pic>
          <p:nvPicPr>
            <p:cNvPr id="31" name="Picture 30">
              <a:extLst>
                <a:ext uri="{FF2B5EF4-FFF2-40B4-BE49-F238E27FC236}">
                  <a16:creationId xmlns:a16="http://schemas.microsoft.com/office/drawing/2014/main" id="{46F2F140-ADE5-C352-E819-4236D6145059}"/>
                </a:ext>
              </a:extLst>
            </p:cNvPr>
            <p:cNvPicPr>
              <a:picLocks noChangeAspect="1"/>
            </p:cNvPicPr>
            <p:nvPr/>
          </p:nvPicPr>
          <p:blipFill>
            <a:blip r:embed="rId5"/>
            <a:stretch>
              <a:fillRect/>
            </a:stretch>
          </p:blipFill>
          <p:spPr>
            <a:xfrm rot="4944494">
              <a:off x="8046580" y="4507922"/>
              <a:ext cx="714474" cy="822157"/>
            </a:xfrm>
            <a:prstGeom prst="rect">
              <a:avLst/>
            </a:prstGeom>
          </p:spPr>
        </p:pic>
        <p:pic>
          <p:nvPicPr>
            <p:cNvPr id="32" name="Picture 31">
              <a:extLst>
                <a:ext uri="{FF2B5EF4-FFF2-40B4-BE49-F238E27FC236}">
                  <a16:creationId xmlns:a16="http://schemas.microsoft.com/office/drawing/2014/main" id="{CDB65F05-13CC-13A0-8B26-4F3A3F15541F}"/>
                </a:ext>
              </a:extLst>
            </p:cNvPr>
            <p:cNvPicPr>
              <a:picLocks noChangeAspect="1"/>
            </p:cNvPicPr>
            <p:nvPr/>
          </p:nvPicPr>
          <p:blipFill>
            <a:blip r:embed="rId5"/>
            <a:stretch>
              <a:fillRect/>
            </a:stretch>
          </p:blipFill>
          <p:spPr>
            <a:xfrm rot="15518841">
              <a:off x="3340134" y="1977386"/>
              <a:ext cx="750144" cy="863203"/>
            </a:xfrm>
            <a:prstGeom prst="rect">
              <a:avLst/>
            </a:prstGeom>
          </p:spPr>
        </p:pic>
        <p:pic>
          <p:nvPicPr>
            <p:cNvPr id="33" name="Picture 32">
              <a:extLst>
                <a:ext uri="{FF2B5EF4-FFF2-40B4-BE49-F238E27FC236}">
                  <a16:creationId xmlns:a16="http://schemas.microsoft.com/office/drawing/2014/main" id="{F5EC6373-B972-8DFB-8B94-B5E9536397A6}"/>
                </a:ext>
              </a:extLst>
            </p:cNvPr>
            <p:cNvPicPr>
              <a:picLocks noChangeAspect="1"/>
            </p:cNvPicPr>
            <p:nvPr/>
          </p:nvPicPr>
          <p:blipFill>
            <a:blip r:embed="rId5"/>
            <a:stretch>
              <a:fillRect/>
            </a:stretch>
          </p:blipFill>
          <p:spPr>
            <a:xfrm rot="13822284">
              <a:off x="2565684" y="3137557"/>
              <a:ext cx="726959" cy="836524"/>
            </a:xfrm>
            <a:prstGeom prst="rect">
              <a:avLst/>
            </a:prstGeom>
          </p:spPr>
        </p:pic>
        <p:pic>
          <p:nvPicPr>
            <p:cNvPr id="34" name="Picture 33">
              <a:extLst>
                <a:ext uri="{FF2B5EF4-FFF2-40B4-BE49-F238E27FC236}">
                  <a16:creationId xmlns:a16="http://schemas.microsoft.com/office/drawing/2014/main" id="{9C466502-E41A-B644-782A-AA3C07A8B8F2}"/>
                </a:ext>
              </a:extLst>
            </p:cNvPr>
            <p:cNvPicPr>
              <a:picLocks noChangeAspect="1"/>
            </p:cNvPicPr>
            <p:nvPr/>
          </p:nvPicPr>
          <p:blipFill>
            <a:blip r:embed="rId5"/>
            <a:stretch>
              <a:fillRect/>
            </a:stretch>
          </p:blipFill>
          <p:spPr>
            <a:xfrm rot="11909334">
              <a:off x="3318808" y="4539744"/>
              <a:ext cx="732176" cy="842527"/>
            </a:xfrm>
            <a:prstGeom prst="rect">
              <a:avLst/>
            </a:prstGeom>
          </p:spPr>
        </p:pic>
        <p:pic>
          <p:nvPicPr>
            <p:cNvPr id="35" name="Picture 34">
              <a:extLst>
                <a:ext uri="{FF2B5EF4-FFF2-40B4-BE49-F238E27FC236}">
                  <a16:creationId xmlns:a16="http://schemas.microsoft.com/office/drawing/2014/main" id="{FAD9E9A8-6107-632C-8572-6B29A570912F}"/>
                </a:ext>
              </a:extLst>
            </p:cNvPr>
            <p:cNvPicPr>
              <a:picLocks noChangeAspect="1"/>
            </p:cNvPicPr>
            <p:nvPr/>
          </p:nvPicPr>
          <p:blipFill>
            <a:blip r:embed="rId5"/>
            <a:stretch>
              <a:fillRect/>
            </a:stretch>
          </p:blipFill>
          <p:spPr>
            <a:xfrm rot="19324109">
              <a:off x="5716378" y="5624382"/>
              <a:ext cx="579345" cy="666662"/>
            </a:xfrm>
            <a:prstGeom prst="rect">
              <a:avLst/>
            </a:prstGeom>
          </p:spPr>
        </p:pic>
        <p:pic>
          <p:nvPicPr>
            <p:cNvPr id="36" name="Picture 35">
              <a:extLst>
                <a:ext uri="{FF2B5EF4-FFF2-40B4-BE49-F238E27FC236}">
                  <a16:creationId xmlns:a16="http://schemas.microsoft.com/office/drawing/2014/main" id="{E7FCDFDE-6396-AEE3-48BB-E054E06274FB}"/>
                </a:ext>
              </a:extLst>
            </p:cNvPr>
            <p:cNvPicPr>
              <a:picLocks noChangeAspect="1"/>
            </p:cNvPicPr>
            <p:nvPr/>
          </p:nvPicPr>
          <p:blipFill>
            <a:blip r:embed="rId6"/>
            <a:stretch>
              <a:fillRect/>
            </a:stretch>
          </p:blipFill>
          <p:spPr>
            <a:xfrm>
              <a:off x="948011" y="3119935"/>
              <a:ext cx="943451" cy="881725"/>
            </a:xfrm>
            <a:prstGeom prst="rect">
              <a:avLst/>
            </a:prstGeom>
          </p:spPr>
        </p:pic>
        <p:sp>
          <p:nvSpPr>
            <p:cNvPr id="37" name="TextBox 36">
              <a:extLst>
                <a:ext uri="{FF2B5EF4-FFF2-40B4-BE49-F238E27FC236}">
                  <a16:creationId xmlns:a16="http://schemas.microsoft.com/office/drawing/2014/main" id="{50D851E8-B7C4-6E62-60F2-D5182920BA20}"/>
                </a:ext>
              </a:extLst>
            </p:cNvPr>
            <p:cNvSpPr txBox="1"/>
            <p:nvPr/>
          </p:nvSpPr>
          <p:spPr>
            <a:xfrm>
              <a:off x="9827061" y="3992378"/>
              <a:ext cx="1888690" cy="447533"/>
            </a:xfrm>
            <a:prstGeom prst="rect">
              <a:avLst/>
            </a:prstGeom>
            <a:noFill/>
          </p:spPr>
          <p:txBody>
            <a:bodyPr wrap="square" rtlCol="0">
              <a:spAutoFit/>
            </a:bodyPr>
            <a:lstStyle>
              <a:defPPr>
                <a:defRPr lang="en-US"/>
              </a:defPPr>
              <a:lvl1pPr algn="ctr">
                <a:defRPr sz="1500" b="1">
                  <a:solidFill>
                    <a:srgbClr val="10479B"/>
                  </a:solidFill>
                  <a:latin typeface="Optima" panose="0200050306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S PGothic" panose="020B0600070205080204" pitchFamily="34" charset="-128"/>
                </a:rPr>
                <a:t>Based on Unit cost of Material</a:t>
              </a:r>
            </a:p>
          </p:txBody>
        </p:sp>
        <p:pic>
          <p:nvPicPr>
            <p:cNvPr id="38" name="Picture 37">
              <a:extLst>
                <a:ext uri="{FF2B5EF4-FFF2-40B4-BE49-F238E27FC236}">
                  <a16:creationId xmlns:a16="http://schemas.microsoft.com/office/drawing/2014/main" id="{FBDD7007-90B3-DA77-8316-5811FD5FD448}"/>
                </a:ext>
              </a:extLst>
            </p:cNvPr>
            <p:cNvPicPr>
              <a:picLocks noChangeAspect="1"/>
            </p:cNvPicPr>
            <p:nvPr/>
          </p:nvPicPr>
          <p:blipFill>
            <a:blip r:embed="rId7"/>
            <a:stretch>
              <a:fillRect/>
            </a:stretch>
          </p:blipFill>
          <p:spPr>
            <a:xfrm>
              <a:off x="10081305" y="3167033"/>
              <a:ext cx="1277693" cy="818632"/>
            </a:xfrm>
            <a:prstGeom prst="rect">
              <a:avLst/>
            </a:prstGeom>
          </p:spPr>
        </p:pic>
        <p:pic>
          <p:nvPicPr>
            <p:cNvPr id="39" name="Picture 38">
              <a:extLst>
                <a:ext uri="{FF2B5EF4-FFF2-40B4-BE49-F238E27FC236}">
                  <a16:creationId xmlns:a16="http://schemas.microsoft.com/office/drawing/2014/main" id="{990FFEF4-4AF4-4C7B-18FB-F41AC00CE583}"/>
                </a:ext>
              </a:extLst>
            </p:cNvPr>
            <p:cNvPicPr>
              <a:picLocks noChangeAspect="1"/>
            </p:cNvPicPr>
            <p:nvPr/>
          </p:nvPicPr>
          <p:blipFill>
            <a:blip r:embed="rId8"/>
            <a:stretch>
              <a:fillRect/>
            </a:stretch>
          </p:blipFill>
          <p:spPr>
            <a:xfrm>
              <a:off x="9418320" y="5186954"/>
              <a:ext cx="1227081" cy="785808"/>
            </a:xfrm>
            <a:prstGeom prst="rect">
              <a:avLst/>
            </a:prstGeom>
          </p:spPr>
        </p:pic>
        <p:sp>
          <p:nvSpPr>
            <p:cNvPr id="40" name="TextBox 39">
              <a:extLst>
                <a:ext uri="{FF2B5EF4-FFF2-40B4-BE49-F238E27FC236}">
                  <a16:creationId xmlns:a16="http://schemas.microsoft.com/office/drawing/2014/main" id="{9E694001-F0D9-03B7-685A-5F5E74A7B682}"/>
                </a:ext>
              </a:extLst>
            </p:cNvPr>
            <p:cNvSpPr txBox="1"/>
            <p:nvPr/>
          </p:nvSpPr>
          <p:spPr>
            <a:xfrm>
              <a:off x="8994784" y="5976747"/>
              <a:ext cx="2178801" cy="447533"/>
            </a:xfrm>
            <a:prstGeom prst="rect">
              <a:avLst/>
            </a:prstGeom>
            <a:noFill/>
          </p:spPr>
          <p:txBody>
            <a:bodyPr wrap="square" rtlCol="0">
              <a:spAutoFit/>
            </a:bodyPr>
            <a:lstStyle>
              <a:defPPr>
                <a:defRPr lang="en-US"/>
              </a:defPPr>
              <a:lvl1pPr algn="ctr">
                <a:defRPr sz="1500" b="1">
                  <a:solidFill>
                    <a:srgbClr val="10479B"/>
                  </a:solidFill>
                  <a:latin typeface="Optima" panose="0200050306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10479B"/>
                  </a:solidFill>
                  <a:effectLst/>
                  <a:uLnTx/>
                  <a:uFillTx/>
                  <a:latin typeface="Optima" panose="02000503060000020004"/>
                  <a:ea typeface="MS PGothic" panose="020B0600070205080204" pitchFamily="34" charset="-128"/>
                </a:rPr>
                <a:t>Based on Lead time and Availability</a:t>
              </a:r>
            </a:p>
          </p:txBody>
        </p:sp>
        <p:sp>
          <p:nvSpPr>
            <p:cNvPr id="41" name="TextBox 40">
              <a:extLst>
                <a:ext uri="{FF2B5EF4-FFF2-40B4-BE49-F238E27FC236}">
                  <a16:creationId xmlns:a16="http://schemas.microsoft.com/office/drawing/2014/main" id="{8705232D-19E5-D81B-59E0-484335232654}"/>
                </a:ext>
              </a:extLst>
            </p:cNvPr>
            <p:cNvSpPr txBox="1"/>
            <p:nvPr/>
          </p:nvSpPr>
          <p:spPr>
            <a:xfrm>
              <a:off x="2262822" y="805838"/>
              <a:ext cx="1347309" cy="27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algn="ctr" defTabSz="914400" fontAlgn="auto">
                <a:lnSpc>
                  <a:spcPct val="100000"/>
                </a:lnSpc>
                <a:spcBef>
                  <a:spcPts val="0"/>
                </a:spcBef>
                <a:spcAft>
                  <a:spcPts val="0"/>
                </a:spcAft>
                <a:buClr>
                  <a:srgbClr val="232F84"/>
                </a:buClr>
                <a:buSzPct val="80000"/>
                <a:buFont typeface="Wingdings" panose="05000000000000000000" pitchFamily="2" charset="2"/>
                <a:buNone/>
                <a:defRPr kumimoji="0" sz="1400" b="1" i="0" u="none" strike="noStrike" kern="0" cap="none" spc="0" normalizeH="0" baseline="0">
                  <a:ln>
                    <a:noFill/>
                  </a:ln>
                  <a:solidFill>
                    <a:srgbClr val="FF0000"/>
                  </a:solidFill>
                  <a:effectLst/>
                  <a:uLnTx/>
                  <a:uFillTx/>
                  <a:latin typeface="Optima"/>
                  <a:ea typeface="Arial Unicode MS" panose="020B0604020202020204" pitchFamily="34" charset="-128"/>
                  <a:cs typeface="Arial Unicode MS" panose="020B0604020202020204" pitchFamily="34" charset="-128"/>
                </a:defRPr>
              </a:lvl1pPr>
              <a:lvl2pPr marL="742950" indent="-28575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US" sz="1000" b="1" i="0" u="none" strike="noStrike" kern="0" cap="none" spc="0" normalizeH="0" baseline="0" noProof="0">
                  <a:ln>
                    <a:noFill/>
                  </a:ln>
                  <a:solidFill>
                    <a:srgbClr val="21CBF9"/>
                  </a:solidFill>
                  <a:effectLst/>
                  <a:uLnTx/>
                  <a:uFillTx/>
                </a:rPr>
                <a:t>ABC Analysis</a:t>
              </a:r>
              <a:endParaRPr kumimoji="0" lang="en-IN" sz="1000" b="1" i="0" u="none" strike="noStrike" kern="0" cap="none" spc="0" normalizeH="0" baseline="0" noProof="0">
                <a:ln>
                  <a:noFill/>
                </a:ln>
                <a:solidFill>
                  <a:srgbClr val="21CBF9"/>
                </a:solidFill>
                <a:effectLst/>
                <a:uLnTx/>
                <a:uFillTx/>
              </a:endParaRPr>
            </a:p>
          </p:txBody>
        </p:sp>
        <p:sp>
          <p:nvSpPr>
            <p:cNvPr id="42" name="TextBox 41">
              <a:extLst>
                <a:ext uri="{FF2B5EF4-FFF2-40B4-BE49-F238E27FC236}">
                  <a16:creationId xmlns:a16="http://schemas.microsoft.com/office/drawing/2014/main" id="{40A61153-F565-4984-C096-C0CF40C5F479}"/>
                </a:ext>
              </a:extLst>
            </p:cNvPr>
            <p:cNvSpPr txBox="1"/>
            <p:nvPr/>
          </p:nvSpPr>
          <p:spPr>
            <a:xfrm>
              <a:off x="9130480" y="853513"/>
              <a:ext cx="1553893" cy="27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algn="ctr" defTabSz="914400" fontAlgn="auto">
                <a:lnSpc>
                  <a:spcPct val="100000"/>
                </a:lnSpc>
                <a:spcBef>
                  <a:spcPts val="0"/>
                </a:spcBef>
                <a:spcAft>
                  <a:spcPts val="0"/>
                </a:spcAft>
                <a:buClr>
                  <a:srgbClr val="232F84"/>
                </a:buClr>
                <a:buSzPct val="80000"/>
                <a:buFont typeface="Wingdings" panose="05000000000000000000" pitchFamily="2" charset="2"/>
                <a:buNone/>
                <a:defRPr kumimoji="0" sz="1400" b="1" i="0" u="none" strike="noStrike" kern="0" cap="none" spc="0" normalizeH="0" baseline="0">
                  <a:ln>
                    <a:noFill/>
                  </a:ln>
                  <a:solidFill>
                    <a:srgbClr val="FF0000"/>
                  </a:solidFill>
                  <a:effectLst/>
                  <a:uLnTx/>
                  <a:uFillTx/>
                  <a:latin typeface="Optima"/>
                  <a:ea typeface="Arial Unicode MS" panose="020B0604020202020204" pitchFamily="34" charset="-128"/>
                  <a:cs typeface="Arial Unicode MS" panose="020B0604020202020204" pitchFamily="34" charset="-128"/>
                </a:defRPr>
              </a:lvl1pPr>
              <a:lvl2pPr marL="742950" indent="-28575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US" sz="1000" b="1" i="0" u="none" strike="noStrike" kern="0" cap="none" spc="0" normalizeH="0" baseline="0" noProof="0">
                  <a:ln>
                    <a:noFill/>
                  </a:ln>
                  <a:solidFill>
                    <a:srgbClr val="21CBF9"/>
                  </a:solidFill>
                  <a:effectLst/>
                  <a:uLnTx/>
                  <a:uFillTx/>
                </a:rPr>
                <a:t>VED Analysis</a:t>
              </a:r>
              <a:endParaRPr kumimoji="0" lang="en-IN" sz="1000" b="1" i="0" u="none" strike="noStrike" kern="0" cap="none" spc="0" normalizeH="0" baseline="0" noProof="0">
                <a:ln>
                  <a:noFill/>
                </a:ln>
                <a:solidFill>
                  <a:srgbClr val="21CBF9"/>
                </a:solidFill>
                <a:effectLst/>
                <a:uLnTx/>
                <a:uFillTx/>
              </a:endParaRPr>
            </a:p>
          </p:txBody>
        </p:sp>
        <p:sp>
          <p:nvSpPr>
            <p:cNvPr id="43" name="TextBox 42">
              <a:extLst>
                <a:ext uri="{FF2B5EF4-FFF2-40B4-BE49-F238E27FC236}">
                  <a16:creationId xmlns:a16="http://schemas.microsoft.com/office/drawing/2014/main" id="{2593CEA4-524A-9C3D-5946-3E9E0315DCFC}"/>
                </a:ext>
              </a:extLst>
            </p:cNvPr>
            <p:cNvSpPr txBox="1"/>
            <p:nvPr/>
          </p:nvSpPr>
          <p:spPr>
            <a:xfrm>
              <a:off x="1329465" y="2140838"/>
              <a:ext cx="1587711" cy="27540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0479B"/>
                  </a:solidFill>
                  <a:effectLst/>
                  <a:uLnTx/>
                  <a:uFillTx/>
                  <a:latin typeface="Optima" panose="02000503060000020004"/>
                  <a:ea typeface="MS PGothic" panose="020B0600070205080204" pitchFamily="34" charset="-128"/>
                </a:rPr>
                <a:t>Based on Spend YoY</a:t>
              </a:r>
            </a:p>
          </p:txBody>
        </p:sp>
        <p:graphicFrame>
          <p:nvGraphicFramePr>
            <p:cNvPr id="44" name="Diagram 43">
              <a:extLst>
                <a:ext uri="{FF2B5EF4-FFF2-40B4-BE49-F238E27FC236}">
                  <a16:creationId xmlns:a16="http://schemas.microsoft.com/office/drawing/2014/main" id="{7B909691-CD12-FEF1-2C06-02012F50D1B1}"/>
                </a:ext>
              </a:extLst>
            </p:cNvPr>
            <p:cNvGraphicFramePr/>
            <p:nvPr/>
          </p:nvGraphicFramePr>
          <p:xfrm>
            <a:off x="4250572" y="2083387"/>
            <a:ext cx="3439225" cy="34290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45" name="Rectangle 44">
            <a:extLst>
              <a:ext uri="{FF2B5EF4-FFF2-40B4-BE49-F238E27FC236}">
                <a16:creationId xmlns:a16="http://schemas.microsoft.com/office/drawing/2014/main" id="{26C97CAB-4067-CD35-5F92-70696FC7411E}"/>
              </a:ext>
            </a:extLst>
          </p:cNvPr>
          <p:cNvSpPr/>
          <p:nvPr/>
        </p:nvSpPr>
        <p:spPr>
          <a:xfrm>
            <a:off x="4388921" y="6121570"/>
            <a:ext cx="300813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US" sz="1500" b="1" i="0" u="none" strike="noStrike" kern="0" cap="none" spc="0" normalizeH="0" baseline="0" noProof="0">
                <a:ln>
                  <a:noFill/>
                </a:ln>
                <a:solidFill>
                  <a:srgbClr val="21CBF9"/>
                </a:solidFill>
                <a:effectLst/>
                <a:uLnTx/>
                <a:uFillTx/>
                <a:latin typeface="Optima" panose="02000503060000020004"/>
                <a:ea typeface="Arial Unicode MS" panose="020B0604020202020204" pitchFamily="34" charset="-128"/>
                <a:cs typeface="Arial Unicode MS" panose="020B0604020202020204" pitchFamily="34" charset="-128"/>
              </a:rPr>
              <a:t>Optimized Supply Chain</a:t>
            </a:r>
          </a:p>
        </p:txBody>
      </p:sp>
      <p:sp>
        <p:nvSpPr>
          <p:cNvPr id="46" name="Title 1">
            <a:extLst>
              <a:ext uri="{FF2B5EF4-FFF2-40B4-BE49-F238E27FC236}">
                <a16:creationId xmlns:a16="http://schemas.microsoft.com/office/drawing/2014/main" id="{2C463E2B-C3A5-2CF4-DD6F-E6ED7C13D696}"/>
              </a:ext>
            </a:extLst>
          </p:cNvPr>
          <p:cNvSpPr txBox="1">
            <a:spLocks/>
          </p:cNvSpPr>
          <p:nvPr/>
        </p:nvSpPr>
        <p:spPr>
          <a:xfrm>
            <a:off x="329773" y="56480"/>
            <a:ext cx="7964813" cy="476388"/>
          </a:xfrm>
          <a:prstGeom prst="rect">
            <a:avLst/>
          </a:prstGeom>
        </p:spPr>
        <p:txBody>
          <a:bodyPr vert="horz" lIns="91428" tIns="45718" rIns="91428" bIns="4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09600"/>
            <a:r>
              <a:rPr lang="en-US" sz="2400" b="1">
                <a:solidFill>
                  <a:srgbClr val="10479B"/>
                </a:solidFill>
                <a:latin typeface="Optima" panose="02000503060000020004"/>
                <a:ea typeface="+mn-ea"/>
                <a:cs typeface="Arial" panose="020B0604020202020204" pitchFamily="34" charset="0"/>
              </a:rPr>
              <a:t>Material Criticality Assessment</a:t>
            </a:r>
          </a:p>
        </p:txBody>
      </p:sp>
      <p:pic>
        <p:nvPicPr>
          <p:cNvPr id="57" name="Graphic 56">
            <a:extLst>
              <a:ext uri="{FF2B5EF4-FFF2-40B4-BE49-F238E27FC236}">
                <a16:creationId xmlns:a16="http://schemas.microsoft.com/office/drawing/2014/main" id="{19563FB9-7426-2892-C7D6-3630B06511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49896" y="1"/>
            <a:ext cx="673734" cy="333597"/>
          </a:xfrm>
          <a:prstGeom prst="rect">
            <a:avLst/>
          </a:prstGeom>
        </p:spPr>
      </p:pic>
      <p:sp>
        <p:nvSpPr>
          <p:cNvPr id="2" name="TextBox 1">
            <a:extLst>
              <a:ext uri="{FF2B5EF4-FFF2-40B4-BE49-F238E27FC236}">
                <a16:creationId xmlns:a16="http://schemas.microsoft.com/office/drawing/2014/main" id="{D19D5AA9-6E56-E259-D2D6-F2D3B0F25BF6}"/>
              </a:ext>
            </a:extLst>
          </p:cNvPr>
          <p:cNvSpPr txBox="1"/>
          <p:nvPr/>
        </p:nvSpPr>
        <p:spPr>
          <a:xfrm>
            <a:off x="-40196" y="1608344"/>
            <a:ext cx="20389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A4A8D"/>
                </a:solidFill>
                <a:effectLst/>
                <a:uLnTx/>
                <a:uFillTx/>
                <a:latin typeface="Optima" panose="02000503060000020004"/>
                <a:ea typeface="MS PGothic" panose="020B0600070205080204" pitchFamily="34" charset="-128"/>
                <a:cs typeface="Arial" panose="020B0604020202020204" pitchFamily="34" charset="0"/>
              </a:rPr>
              <a:t>SAP System Data Extract</a:t>
            </a:r>
            <a:endParaRPr kumimoji="0" lang="en-US" sz="1600" b="1" i="0" u="none" strike="noStrike" kern="1200" cap="none" spc="0" normalizeH="0" baseline="0" noProof="0">
              <a:ln>
                <a:noFill/>
              </a:ln>
              <a:solidFill>
                <a:srgbClr val="C00000"/>
              </a:solidFill>
              <a:effectLst/>
              <a:uLnTx/>
              <a:uFillTx/>
              <a:latin typeface="Optima" panose="02000503060000020004"/>
              <a:ea typeface="MS PGothic" panose="020B0600070205080204" pitchFamily="34" charset="-128"/>
              <a:cs typeface="Arial" panose="020B0604020202020204" pitchFamily="34" charset="0"/>
            </a:endParaRPr>
          </a:p>
        </p:txBody>
      </p:sp>
      <p:pic>
        <p:nvPicPr>
          <p:cNvPr id="3" name="Picture 2">
            <a:extLst>
              <a:ext uri="{FF2B5EF4-FFF2-40B4-BE49-F238E27FC236}">
                <a16:creationId xmlns:a16="http://schemas.microsoft.com/office/drawing/2014/main" id="{64DF7D9B-D8E7-5C32-A0B3-193BD1946820}"/>
              </a:ext>
            </a:extLst>
          </p:cNvPr>
          <p:cNvPicPr>
            <a:picLocks noChangeAspect="1"/>
          </p:cNvPicPr>
          <p:nvPr/>
        </p:nvPicPr>
        <p:blipFill>
          <a:blip r:embed="rId16"/>
          <a:stretch>
            <a:fillRect/>
          </a:stretch>
        </p:blipFill>
        <p:spPr>
          <a:xfrm>
            <a:off x="599243" y="806841"/>
            <a:ext cx="747776" cy="673983"/>
          </a:xfrm>
          <a:prstGeom prst="rect">
            <a:avLst/>
          </a:prstGeom>
        </p:spPr>
      </p:pic>
      <p:sp>
        <p:nvSpPr>
          <p:cNvPr id="47" name="TextBox 46">
            <a:extLst>
              <a:ext uri="{FF2B5EF4-FFF2-40B4-BE49-F238E27FC236}">
                <a16:creationId xmlns:a16="http://schemas.microsoft.com/office/drawing/2014/main" id="{ECDFB9B9-BB89-B39B-3203-8C4550C8E983}"/>
              </a:ext>
            </a:extLst>
          </p:cNvPr>
          <p:cNvSpPr txBox="1"/>
          <p:nvPr/>
        </p:nvSpPr>
        <p:spPr>
          <a:xfrm>
            <a:off x="-464115" y="5543899"/>
            <a:ext cx="2967336" cy="338554"/>
          </a:xfrm>
          <a:prstGeom prst="rect">
            <a:avLst/>
          </a:prstGeom>
          <a:noFill/>
        </p:spPr>
        <p:txBody>
          <a:bodyPr wrap="square" rtlCol="0">
            <a:spAutoFit/>
          </a:bodyPr>
          <a:lstStyle>
            <a:defPPr>
              <a:defRPr lang="en-US"/>
            </a:defPPr>
            <a:lvl1pPr algn="ctr">
              <a:defRPr sz="1200" b="1">
                <a:solidFill>
                  <a:srgbClr val="2A4A8D"/>
                </a:solidFill>
                <a:latin typeface="Optima"/>
                <a:cs typeface="Arial"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2A4A8D"/>
                </a:solidFill>
                <a:effectLst/>
                <a:uLnTx/>
                <a:uFillTx/>
                <a:ea typeface="MS PGothic" panose="020B0600070205080204" pitchFamily="34" charset="-128"/>
              </a:rPr>
              <a:t>SOPs Review</a:t>
            </a:r>
          </a:p>
        </p:txBody>
      </p:sp>
      <p:pic>
        <p:nvPicPr>
          <p:cNvPr id="48" name="Picture 47">
            <a:extLst>
              <a:ext uri="{FF2B5EF4-FFF2-40B4-BE49-F238E27FC236}">
                <a16:creationId xmlns:a16="http://schemas.microsoft.com/office/drawing/2014/main" id="{368E328D-4E45-33A4-8532-FC2D4683B69A}"/>
              </a:ext>
            </a:extLst>
          </p:cNvPr>
          <p:cNvPicPr>
            <a:picLocks noChangeAspect="1"/>
          </p:cNvPicPr>
          <p:nvPr/>
        </p:nvPicPr>
        <p:blipFill>
          <a:blip r:embed="rId17"/>
          <a:stretch>
            <a:fillRect/>
          </a:stretch>
        </p:blipFill>
        <p:spPr>
          <a:xfrm>
            <a:off x="597650" y="4664882"/>
            <a:ext cx="919551" cy="757192"/>
          </a:xfrm>
          <a:prstGeom prst="rect">
            <a:avLst/>
          </a:prstGeom>
        </p:spPr>
      </p:pic>
      <p:sp>
        <p:nvSpPr>
          <p:cNvPr id="49" name="TextBox 48">
            <a:extLst>
              <a:ext uri="{FF2B5EF4-FFF2-40B4-BE49-F238E27FC236}">
                <a16:creationId xmlns:a16="http://schemas.microsoft.com/office/drawing/2014/main" id="{2117AFD7-913A-3186-02F7-D5208F6E364F}"/>
              </a:ext>
            </a:extLst>
          </p:cNvPr>
          <p:cNvSpPr txBox="1"/>
          <p:nvPr/>
        </p:nvSpPr>
        <p:spPr>
          <a:xfrm>
            <a:off x="4502843" y="706502"/>
            <a:ext cx="3103914"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0479B"/>
                </a:solidFill>
                <a:effectLst/>
                <a:uLnTx/>
                <a:uFillTx/>
                <a:latin typeface="Optima" panose="02000503060000020004"/>
                <a:ea typeface="MS PGothic" panose="020B0600070205080204" pitchFamily="34" charset="-128"/>
              </a:rPr>
              <a:t>Adopted Standards</a:t>
            </a:r>
          </a:p>
          <a:p>
            <a:pPr marR="0" lvl="0" algn="ctr" defTabSz="914400"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a:ln>
                  <a:noFill/>
                </a:ln>
                <a:solidFill>
                  <a:srgbClr val="10479B"/>
                </a:solidFill>
                <a:effectLst/>
                <a:uLnTx/>
                <a:uFillTx/>
                <a:latin typeface="Optima" panose="02000503060000020004"/>
                <a:ea typeface="MS PGothic" panose="020B0600070205080204" pitchFamily="34" charset="-128"/>
              </a:rPr>
              <a:t>ISO 8000, IEC 22745 &amp; UNSPSC</a:t>
            </a:r>
          </a:p>
        </p:txBody>
      </p:sp>
      <p:pic>
        <p:nvPicPr>
          <p:cNvPr id="50" name="Picture 49">
            <a:extLst>
              <a:ext uri="{FF2B5EF4-FFF2-40B4-BE49-F238E27FC236}">
                <a16:creationId xmlns:a16="http://schemas.microsoft.com/office/drawing/2014/main" id="{4B636B4B-AD5E-8A61-F6F8-2E8DB1E5EE11}"/>
              </a:ext>
            </a:extLst>
          </p:cNvPr>
          <p:cNvPicPr>
            <a:picLocks noChangeAspect="1"/>
          </p:cNvPicPr>
          <p:nvPr/>
        </p:nvPicPr>
        <p:blipFill>
          <a:blip r:embed="rId17"/>
          <a:stretch>
            <a:fillRect/>
          </a:stretch>
        </p:blipFill>
        <p:spPr>
          <a:xfrm>
            <a:off x="5774588" y="155701"/>
            <a:ext cx="615406" cy="584775"/>
          </a:xfrm>
          <a:prstGeom prst="rect">
            <a:avLst/>
          </a:prstGeom>
        </p:spPr>
      </p:pic>
      <p:sp>
        <p:nvSpPr>
          <p:cNvPr id="51" name="TextBox 50">
            <a:extLst>
              <a:ext uri="{FF2B5EF4-FFF2-40B4-BE49-F238E27FC236}">
                <a16:creationId xmlns:a16="http://schemas.microsoft.com/office/drawing/2014/main" id="{91BE155D-9AE5-B93C-7956-9151B9705016}"/>
              </a:ext>
            </a:extLst>
          </p:cNvPr>
          <p:cNvSpPr txBox="1"/>
          <p:nvPr/>
        </p:nvSpPr>
        <p:spPr>
          <a:xfrm>
            <a:off x="9900346" y="1532515"/>
            <a:ext cx="2167044" cy="584775"/>
          </a:xfrm>
          <a:prstGeom prst="rect">
            <a:avLst/>
          </a:prstGeom>
          <a:solidFill>
            <a:schemeClr val="bg1"/>
          </a:solidFill>
        </p:spPr>
        <p:txBody>
          <a:bodyPr wrap="square" rtlCol="0">
            <a:spAutoFit/>
          </a:bodyPr>
          <a:lstStyle>
            <a:defPPr>
              <a:defRPr lang="en-US"/>
            </a:defPPr>
            <a:lvl1pPr algn="ctr">
              <a:defRPr sz="1200" b="1">
                <a:solidFill>
                  <a:srgbClr val="2A4A8D"/>
                </a:solidFill>
                <a:latin typeface="Optima" panose="02000503060000020004" pitchFamily="2" charset="0"/>
                <a:cs typeface="Arial"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2A4A8D"/>
                </a:solidFill>
                <a:effectLst/>
                <a:uLnTx/>
                <a:uFillTx/>
                <a:latin typeface="Optima" panose="02000503060000020004"/>
                <a:ea typeface="MS PGothic" panose="020B0600070205080204" pitchFamily="34" charset="-128"/>
              </a:rPr>
              <a:t>Data Health Assessment</a:t>
            </a:r>
          </a:p>
        </p:txBody>
      </p:sp>
      <p:pic>
        <p:nvPicPr>
          <p:cNvPr id="52" name="Picture 51">
            <a:extLst>
              <a:ext uri="{FF2B5EF4-FFF2-40B4-BE49-F238E27FC236}">
                <a16:creationId xmlns:a16="http://schemas.microsoft.com/office/drawing/2014/main" id="{E57208C3-AAD5-448B-4B67-E4AE3EEF23F6}"/>
              </a:ext>
            </a:extLst>
          </p:cNvPr>
          <p:cNvPicPr>
            <a:picLocks noChangeAspect="1"/>
          </p:cNvPicPr>
          <p:nvPr/>
        </p:nvPicPr>
        <p:blipFill>
          <a:blip r:embed="rId18"/>
          <a:stretch>
            <a:fillRect/>
          </a:stretch>
        </p:blipFill>
        <p:spPr>
          <a:xfrm>
            <a:off x="10513968" y="641039"/>
            <a:ext cx="934373" cy="764244"/>
          </a:xfrm>
          <a:prstGeom prst="rect">
            <a:avLst/>
          </a:prstGeom>
        </p:spPr>
      </p:pic>
      <p:pic>
        <p:nvPicPr>
          <p:cNvPr id="53" name="Picture 52">
            <a:extLst>
              <a:ext uri="{FF2B5EF4-FFF2-40B4-BE49-F238E27FC236}">
                <a16:creationId xmlns:a16="http://schemas.microsoft.com/office/drawing/2014/main" id="{E135AA79-41B7-A4DA-903A-064967580E73}"/>
              </a:ext>
            </a:extLst>
          </p:cNvPr>
          <p:cNvPicPr>
            <a:picLocks noChangeAspect="1"/>
          </p:cNvPicPr>
          <p:nvPr/>
        </p:nvPicPr>
        <p:blipFill>
          <a:blip r:embed="rId19"/>
          <a:stretch>
            <a:fillRect/>
          </a:stretch>
        </p:blipFill>
        <p:spPr>
          <a:xfrm>
            <a:off x="10821653" y="4654474"/>
            <a:ext cx="626688" cy="767600"/>
          </a:xfrm>
          <a:prstGeom prst="rect">
            <a:avLst/>
          </a:prstGeom>
        </p:spPr>
      </p:pic>
      <p:sp>
        <p:nvSpPr>
          <p:cNvPr id="54" name="TextBox 53">
            <a:extLst>
              <a:ext uri="{FF2B5EF4-FFF2-40B4-BE49-F238E27FC236}">
                <a16:creationId xmlns:a16="http://schemas.microsoft.com/office/drawing/2014/main" id="{9E9392F1-FC1A-031E-5286-B19D2684C142}"/>
              </a:ext>
            </a:extLst>
          </p:cNvPr>
          <p:cNvSpPr txBox="1"/>
          <p:nvPr/>
        </p:nvSpPr>
        <p:spPr>
          <a:xfrm>
            <a:off x="10208419" y="5582281"/>
            <a:ext cx="1820123"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2A4A8D"/>
                </a:solidFill>
                <a:effectLst/>
                <a:uLnTx/>
                <a:uFillTx/>
                <a:latin typeface="Optima" panose="02000503060000020004"/>
                <a:ea typeface="MS PGothic" panose="020B0600070205080204" pitchFamily="34" charset="-128"/>
                <a:cs typeface="Arial" panose="020B0604020202020204" pitchFamily="34" charset="0"/>
              </a:rPr>
              <a:t>Criticality Analysis</a:t>
            </a:r>
          </a:p>
        </p:txBody>
      </p:sp>
      <p:sp>
        <p:nvSpPr>
          <p:cNvPr id="55" name="Footer Placeholder 4">
            <a:extLst>
              <a:ext uri="{FF2B5EF4-FFF2-40B4-BE49-F238E27FC236}">
                <a16:creationId xmlns:a16="http://schemas.microsoft.com/office/drawing/2014/main" id="{2BBB9EFA-A94E-D857-92FC-CDCDA280180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Tree>
    <p:extLst>
      <p:ext uri="{BB962C8B-B14F-4D97-AF65-F5344CB8AC3E}">
        <p14:creationId xmlns:p14="http://schemas.microsoft.com/office/powerpoint/2010/main" val="32606737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511E3-CFB0-94D2-1A78-8E7FBA831B20}"/>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0BF77F5E-AB7E-92FD-A7D9-752127411549}"/>
              </a:ext>
            </a:extLst>
          </p:cNvPr>
          <p:cNvSpPr txBox="1">
            <a:spLocks/>
          </p:cNvSpPr>
          <p:nvPr/>
        </p:nvSpPr>
        <p:spPr>
          <a:xfrm>
            <a:off x="382652" y="68663"/>
            <a:ext cx="1058495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Sample Outcome of Material Criticality Analysis &amp; Re-Ranking</a:t>
            </a:r>
            <a:endParaRPr kumimoji="0" lang="en-US" sz="2400" b="1" i="0" u="sng" strike="noStrike" kern="1200" cap="none" spc="0" normalizeH="0" baseline="0" noProof="0">
              <a:ln>
                <a:noFill/>
              </a:ln>
              <a:solidFill>
                <a:srgbClr val="26B4E9"/>
              </a:solidFill>
              <a:effectLst/>
              <a:uLnTx/>
              <a:uFillTx/>
              <a:latin typeface="Optima" panose="02000503060000020004"/>
              <a:cs typeface="Arial" panose="020B0604020202020204" pitchFamily="34" charset="0"/>
            </a:endParaRPr>
          </a:p>
        </p:txBody>
      </p:sp>
      <p:sp>
        <p:nvSpPr>
          <p:cNvPr id="10" name="Date Placeholder 3">
            <a:extLst>
              <a:ext uri="{FF2B5EF4-FFF2-40B4-BE49-F238E27FC236}">
                <a16:creationId xmlns:a16="http://schemas.microsoft.com/office/drawing/2014/main" id="{CDD1E9F7-7FCA-6577-EE56-2D329EE167DA}"/>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11" name="Slide Number Placeholder 5">
            <a:extLst>
              <a:ext uri="{FF2B5EF4-FFF2-40B4-BE49-F238E27FC236}">
                <a16:creationId xmlns:a16="http://schemas.microsoft.com/office/drawing/2014/main" id="{24D283AB-D113-2792-4458-1F15E2E64C66}"/>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12" name="Footer Placeholder 4">
            <a:extLst>
              <a:ext uri="{FF2B5EF4-FFF2-40B4-BE49-F238E27FC236}">
                <a16:creationId xmlns:a16="http://schemas.microsoft.com/office/drawing/2014/main" id="{DCC1D286-E6FA-90E1-D1F9-02E412050E4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891873F8-F67D-5834-FBE8-2D96D274695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aphicFrame>
        <p:nvGraphicFramePr>
          <p:cNvPr id="3" name="Chart 2">
            <a:extLst>
              <a:ext uri="{FF2B5EF4-FFF2-40B4-BE49-F238E27FC236}">
                <a16:creationId xmlns:a16="http://schemas.microsoft.com/office/drawing/2014/main" id="{4C0E695D-ED1E-A527-C90D-1ECB95FEE9B4}"/>
              </a:ext>
            </a:extLst>
          </p:cNvPr>
          <p:cNvGraphicFramePr>
            <a:graphicFrameLocks/>
          </p:cNvGraphicFramePr>
          <p:nvPr>
            <p:extLst>
              <p:ext uri="{D42A27DB-BD31-4B8C-83A1-F6EECF244321}">
                <p14:modId xmlns:p14="http://schemas.microsoft.com/office/powerpoint/2010/main" val="4267915938"/>
              </p:ext>
            </p:extLst>
          </p:nvPr>
        </p:nvGraphicFramePr>
        <p:xfrm>
          <a:off x="903088" y="570313"/>
          <a:ext cx="4912467" cy="28738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16900E8B-8FBC-0500-BE23-387E5A92A123}"/>
              </a:ext>
            </a:extLst>
          </p:cNvPr>
          <p:cNvGraphicFramePr>
            <a:graphicFrameLocks/>
          </p:cNvGraphicFramePr>
          <p:nvPr>
            <p:extLst>
              <p:ext uri="{D42A27DB-BD31-4B8C-83A1-F6EECF244321}">
                <p14:modId xmlns:p14="http://schemas.microsoft.com/office/powerpoint/2010/main" val="397250743"/>
              </p:ext>
            </p:extLst>
          </p:nvPr>
        </p:nvGraphicFramePr>
        <p:xfrm>
          <a:off x="6556442" y="520288"/>
          <a:ext cx="4912467" cy="28738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89CBC790-EA9D-0B47-5160-F330EFA2F482}"/>
              </a:ext>
            </a:extLst>
          </p:cNvPr>
          <p:cNvGraphicFramePr>
            <a:graphicFrameLocks/>
          </p:cNvGraphicFramePr>
          <p:nvPr>
            <p:extLst>
              <p:ext uri="{D42A27DB-BD31-4B8C-83A1-F6EECF244321}">
                <p14:modId xmlns:p14="http://schemas.microsoft.com/office/powerpoint/2010/main" val="1738960510"/>
              </p:ext>
            </p:extLst>
          </p:nvPr>
        </p:nvGraphicFramePr>
        <p:xfrm>
          <a:off x="6376447" y="3394157"/>
          <a:ext cx="5402469" cy="31850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F69637ED-810E-E65A-CD7B-29D3F3F88160}"/>
              </a:ext>
            </a:extLst>
          </p:cNvPr>
          <p:cNvGraphicFramePr>
            <a:graphicFrameLocks/>
          </p:cNvGraphicFramePr>
          <p:nvPr>
            <p:extLst>
              <p:ext uri="{D42A27DB-BD31-4B8C-83A1-F6EECF244321}">
                <p14:modId xmlns:p14="http://schemas.microsoft.com/office/powerpoint/2010/main" val="1247797562"/>
              </p:ext>
            </p:extLst>
          </p:nvPr>
        </p:nvGraphicFramePr>
        <p:xfrm>
          <a:off x="723091" y="3528064"/>
          <a:ext cx="4751997" cy="2873869"/>
        </p:xfrm>
        <a:graphic>
          <a:graphicData uri="http://schemas.openxmlformats.org/drawingml/2006/chart">
            <c:chart xmlns:c="http://schemas.openxmlformats.org/drawingml/2006/chart" xmlns:r="http://schemas.openxmlformats.org/officeDocument/2006/relationships" r:id="rId5"/>
          </a:graphicData>
        </a:graphic>
      </p:graphicFrame>
      <p:pic>
        <p:nvPicPr>
          <p:cNvPr id="5" name="Graphic 4">
            <a:extLst>
              <a:ext uri="{FF2B5EF4-FFF2-40B4-BE49-F238E27FC236}">
                <a16:creationId xmlns:a16="http://schemas.microsoft.com/office/drawing/2014/main" id="{5FB72AC9-155E-3256-33EC-82983F372D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571578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9D4AB-1C19-9B54-33E6-7A9A4C2F16E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44B515E-ACF1-AA74-87B0-E82D54A492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85351189-1EB0-1014-FA6C-878B4EF6DC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B65F7C2F-FF19-3206-E288-2A8B1CE69088}"/>
              </a:ext>
            </a:extLst>
          </p:cNvPr>
          <p:cNvSpPr>
            <a:spLocks noGrp="1"/>
          </p:cNvSpPr>
          <p:nvPr>
            <p:ph type="title"/>
          </p:nvPr>
        </p:nvSpPr>
        <p:spPr>
          <a:xfrm>
            <a:off x="367749" y="79236"/>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Africas</a:t>
            </a:r>
          </a:p>
        </p:txBody>
      </p:sp>
      <p:sp>
        <p:nvSpPr>
          <p:cNvPr id="2" name="Footer Placeholder 4">
            <a:extLst>
              <a:ext uri="{FF2B5EF4-FFF2-40B4-BE49-F238E27FC236}">
                <a16:creationId xmlns:a16="http://schemas.microsoft.com/office/drawing/2014/main" id="{B957DFCE-B86C-E968-C631-B6746A86D98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4B6A2C47-E4FE-50F0-1D5D-74593A496824}"/>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09015D30-4E97-032F-AEF2-53B620E6EC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427CBE9E-A39F-69F2-2732-A4553034F878}"/>
              </a:ext>
            </a:extLst>
          </p:cNvPr>
          <p:cNvGraphicFramePr>
            <a:graphicFrameLocks noGrp="1"/>
          </p:cNvGraphicFramePr>
          <p:nvPr/>
        </p:nvGraphicFramePr>
        <p:xfrm>
          <a:off x="194310" y="587890"/>
          <a:ext cx="11803379" cy="4930760"/>
        </p:xfrm>
        <a:graphic>
          <a:graphicData uri="http://schemas.openxmlformats.org/drawingml/2006/table">
            <a:tbl>
              <a:tblPr firstRow="1" bandRow="1">
                <a:tableStyleId>{69012ECD-51FC-41F1-AA8D-1B2483CD663E}</a:tableStyleId>
              </a:tblPr>
              <a:tblGrid>
                <a:gridCol w="641834">
                  <a:extLst>
                    <a:ext uri="{9D8B030D-6E8A-4147-A177-3AD203B41FA5}">
                      <a16:colId xmlns:a16="http://schemas.microsoft.com/office/drawing/2014/main" val="104005209"/>
                    </a:ext>
                  </a:extLst>
                </a:gridCol>
                <a:gridCol w="1366729">
                  <a:extLst>
                    <a:ext uri="{9D8B030D-6E8A-4147-A177-3AD203B41FA5}">
                      <a16:colId xmlns:a16="http://schemas.microsoft.com/office/drawing/2014/main" val="788468498"/>
                    </a:ext>
                  </a:extLst>
                </a:gridCol>
                <a:gridCol w="1745672">
                  <a:extLst>
                    <a:ext uri="{9D8B030D-6E8A-4147-A177-3AD203B41FA5}">
                      <a16:colId xmlns:a16="http://schemas.microsoft.com/office/drawing/2014/main" val="999478501"/>
                    </a:ext>
                  </a:extLst>
                </a:gridCol>
                <a:gridCol w="831273">
                  <a:extLst>
                    <a:ext uri="{9D8B030D-6E8A-4147-A177-3AD203B41FA5}">
                      <a16:colId xmlns:a16="http://schemas.microsoft.com/office/drawing/2014/main" val="2679491683"/>
                    </a:ext>
                  </a:extLst>
                </a:gridCol>
                <a:gridCol w="1080655">
                  <a:extLst>
                    <a:ext uri="{9D8B030D-6E8A-4147-A177-3AD203B41FA5}">
                      <a16:colId xmlns:a16="http://schemas.microsoft.com/office/drawing/2014/main" val="3393326828"/>
                    </a:ext>
                  </a:extLst>
                </a:gridCol>
                <a:gridCol w="3034145">
                  <a:extLst>
                    <a:ext uri="{9D8B030D-6E8A-4147-A177-3AD203B41FA5}">
                      <a16:colId xmlns:a16="http://schemas.microsoft.com/office/drawing/2014/main" val="1056938183"/>
                    </a:ext>
                  </a:extLst>
                </a:gridCol>
                <a:gridCol w="1379255">
                  <a:extLst>
                    <a:ext uri="{9D8B030D-6E8A-4147-A177-3AD203B41FA5}">
                      <a16:colId xmlns:a16="http://schemas.microsoft.com/office/drawing/2014/main" val="602584985"/>
                    </a:ext>
                  </a:extLst>
                </a:gridCol>
                <a:gridCol w="1723816">
                  <a:extLst>
                    <a:ext uri="{9D8B030D-6E8A-4147-A177-3AD203B41FA5}">
                      <a16:colId xmlns:a16="http://schemas.microsoft.com/office/drawing/2014/main" val="460685262"/>
                    </a:ext>
                  </a:extLst>
                </a:gridCol>
              </a:tblGrid>
              <a:tr h="541640">
                <a:tc>
                  <a:txBody>
                    <a:bodyPr/>
                    <a:lstStyle/>
                    <a:p>
                      <a:pPr algn="ctr"/>
                      <a:r>
                        <a:rPr lang="en-US" sz="1400">
                          <a:latin typeface="Optima" panose="02000503060000020004" pitchFamily="2" charset="0"/>
                        </a:rPr>
                        <a:t>S.No</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Name</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IBU</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Country</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Type</a:t>
                      </a:r>
                      <a:endParaRPr lang="en-IN" sz="1400">
                        <a:latin typeface="Optima" panose="0200050306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Optima" panose="02000503060000020004" pitchFamily="2" charset="0"/>
                        </a:rPr>
                        <a:t>Potential Opportunities</a:t>
                      </a:r>
                      <a:endParaRPr lang="en-IN" sz="1400">
                        <a:latin typeface="Optima" panose="02000503060000020004" pitchFamily="2" charset="0"/>
                      </a:endParaRPr>
                    </a:p>
                    <a:p>
                      <a:pPr algn="ct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Probability of Win</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License Revenue (MUSD)</a:t>
                      </a:r>
                      <a:endParaRPr lang="en-IN" sz="1400">
                        <a:latin typeface="Optima" panose="02000503060000020004" pitchFamily="2" charset="0"/>
                      </a:endParaRPr>
                    </a:p>
                  </a:txBody>
                  <a:tcPr/>
                </a:tc>
                <a:extLst>
                  <a:ext uri="{0D108BD9-81ED-4DB2-BD59-A6C34878D82A}">
                    <a16:rowId xmlns:a16="http://schemas.microsoft.com/office/drawing/2014/main" val="854333095"/>
                  </a:ext>
                </a:extLst>
              </a:tr>
              <a:tr h="722506">
                <a:tc>
                  <a:txBody>
                    <a:bodyPr/>
                    <a:lstStyle/>
                    <a:p>
                      <a:pPr algn="ctr"/>
                      <a:r>
                        <a:rPr lang="en-US" sz="1400">
                          <a:solidFill>
                            <a:srgbClr val="0070C0"/>
                          </a:solidFill>
                          <a:latin typeface="Optima" panose="02000503060000020004" pitchFamily="2" charset="0"/>
                        </a:rPr>
                        <a:t>1</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MTN</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Telecommunications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RSA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Medium</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0.2</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959410203"/>
                  </a:ext>
                </a:extLst>
              </a:tr>
              <a:tr h="559359">
                <a:tc>
                  <a:txBody>
                    <a:bodyPr/>
                    <a:lstStyle/>
                    <a:p>
                      <a:pPr algn="ctr"/>
                      <a:r>
                        <a:rPr lang="en-US" sz="1400">
                          <a:solidFill>
                            <a:srgbClr val="0070C0"/>
                          </a:solidFill>
                          <a:latin typeface="Optima" panose="02000503060000020004" pitchFamily="2" charset="0"/>
                        </a:rPr>
                        <a:t>2</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Dangote</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Cross Industry</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Nigeria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Medium</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0.5</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818514919"/>
                  </a:ext>
                </a:extLst>
              </a:tr>
              <a:tr h="559359">
                <a:tc>
                  <a:txBody>
                    <a:bodyPr/>
                    <a:lstStyle/>
                    <a:p>
                      <a:pPr algn="ctr"/>
                      <a:r>
                        <a:rPr lang="en-US" sz="1400">
                          <a:solidFill>
                            <a:srgbClr val="0070C0"/>
                          </a:solidFill>
                          <a:latin typeface="Optima" panose="02000503060000020004" pitchFamily="2" charset="0"/>
                        </a:rPr>
                        <a:t>3</a:t>
                      </a:r>
                      <a:endParaRPr lang="en-IN" sz="1400">
                        <a:solidFill>
                          <a:srgbClr val="0070C0"/>
                        </a:solidFill>
                        <a:latin typeface="Optima" panose="02000503060000020004" pitchFamily="2" charset="0"/>
                      </a:endParaRPr>
                    </a:p>
                  </a:txBody>
                  <a:tcPr/>
                </a:tc>
                <a:tc>
                  <a:txBody>
                    <a:bodyPr/>
                    <a:lstStyle/>
                    <a:p>
                      <a:pPr algn="l" fontAlgn="b"/>
                      <a:r>
                        <a:rPr lang="en-IN" sz="1400" b="0" i="0" u="none" strike="noStrike">
                          <a:solidFill>
                            <a:srgbClr val="0070C0"/>
                          </a:solidFill>
                          <a:effectLst/>
                          <a:latin typeface="Optima" panose="02000503060000020004" pitchFamily="2" charset="0"/>
                        </a:rPr>
                        <a:t>Vodafone</a:t>
                      </a: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Telecommunications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RSA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Medium</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0.3</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524434331"/>
                  </a:ext>
                </a:extLst>
              </a:tr>
              <a:tr h="559359">
                <a:tc>
                  <a:txBody>
                    <a:bodyPr/>
                    <a:lstStyle/>
                    <a:p>
                      <a:pPr algn="ctr"/>
                      <a:r>
                        <a:rPr lang="en-US" sz="1400">
                          <a:solidFill>
                            <a:srgbClr val="0070C0"/>
                          </a:solidFill>
                          <a:latin typeface="Optima" panose="02000503060000020004" pitchFamily="2" charset="0"/>
                        </a:rPr>
                        <a:t>4</a:t>
                      </a:r>
                      <a:endParaRPr lang="en-IN" sz="1400">
                        <a:solidFill>
                          <a:srgbClr val="0070C0"/>
                        </a:solidFill>
                        <a:latin typeface="Optima" panose="02000503060000020004" pitchFamily="2" charset="0"/>
                      </a:endParaRPr>
                    </a:p>
                  </a:txBody>
                  <a:tcPr/>
                </a:tc>
                <a:tc>
                  <a:txBody>
                    <a:bodyPr/>
                    <a:lstStyle/>
                    <a:p>
                      <a:pPr algn="l" fontAlgn="b"/>
                      <a:r>
                        <a:rPr lang="en-IN" sz="1400" b="0" i="0" u="none" strike="noStrike">
                          <a:solidFill>
                            <a:srgbClr val="0070C0"/>
                          </a:solidFill>
                          <a:effectLst/>
                          <a:latin typeface="Optima" panose="02000503060000020004" pitchFamily="2" charset="0"/>
                        </a:rPr>
                        <a:t>Exxaro</a:t>
                      </a:r>
                    </a:p>
                  </a:txBody>
                  <a:tcPr marL="7620" marR="7620" marT="7620" marB="0"/>
                </a:tc>
                <a:tc>
                  <a:txBody>
                    <a:bodyPr/>
                    <a:lstStyle/>
                    <a:p>
                      <a:pPr algn="ctr" fontAlgn="b"/>
                      <a:r>
                        <a:rPr lang="en-IN" sz="1400" b="0" i="0" u="none" strike="noStrike">
                          <a:solidFill>
                            <a:srgbClr val="0070C0"/>
                          </a:solidFill>
                          <a:effectLst/>
                          <a:latin typeface="Optima" panose="02000503060000020004" pitchFamily="2" charset="0"/>
                        </a:rPr>
                        <a:t>Mining</a:t>
                      </a:r>
                    </a:p>
                  </a:txBody>
                  <a:tcPr marL="7620" marR="7620" marT="7620" marB="0"/>
                </a:tc>
                <a:tc>
                  <a:txBody>
                    <a:bodyPr/>
                    <a:lstStyle/>
                    <a:p>
                      <a:pPr algn="ctr"/>
                      <a:r>
                        <a:rPr lang="en-IN" sz="1400">
                          <a:solidFill>
                            <a:srgbClr val="0070C0"/>
                          </a:solidFill>
                          <a:latin typeface="Optima" panose="02000503060000020004" pitchFamily="2" charset="0"/>
                        </a:rPr>
                        <a:t>RSA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Medium</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0.3</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487523687"/>
                  </a:ext>
                </a:extLst>
              </a:tr>
              <a:tr h="559359">
                <a:tc>
                  <a:txBody>
                    <a:bodyPr/>
                    <a:lstStyle/>
                    <a:p>
                      <a:pPr algn="ctr"/>
                      <a:r>
                        <a:rPr lang="en-US" sz="1400">
                          <a:solidFill>
                            <a:srgbClr val="0070C0"/>
                          </a:solidFill>
                          <a:latin typeface="Optima" panose="02000503060000020004" pitchFamily="2" charset="0"/>
                        </a:rPr>
                        <a:t>5</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DRC</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IN" sz="1400" b="0" i="0" u="none" strike="noStrike">
                          <a:solidFill>
                            <a:srgbClr val="0070C0"/>
                          </a:solidFill>
                          <a:effectLst/>
                          <a:latin typeface="Optima" panose="02000503060000020004" pitchFamily="2" charset="0"/>
                        </a:rPr>
                        <a:t>Mining</a:t>
                      </a:r>
                    </a:p>
                  </a:txBody>
                  <a:tcPr marL="7620" marR="7620" marT="7620" marB="0"/>
                </a:tc>
                <a:tc>
                  <a:txBody>
                    <a:bodyPr/>
                    <a:lstStyle/>
                    <a:p>
                      <a:pPr algn="ctr"/>
                      <a:r>
                        <a:rPr lang="en-IN" sz="1400">
                          <a:solidFill>
                            <a:srgbClr val="0070C0"/>
                          </a:solidFill>
                          <a:latin typeface="Optima" panose="02000503060000020004" pitchFamily="2" charset="0"/>
                        </a:rPr>
                        <a:t>RSA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Medium</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574059786"/>
                  </a:ext>
                </a:extLst>
              </a:tr>
              <a:tr h="559359">
                <a:tc>
                  <a:txBody>
                    <a:bodyPr/>
                    <a:lstStyle/>
                    <a:p>
                      <a:pPr algn="ctr"/>
                      <a:r>
                        <a:rPr lang="en-US" sz="1400">
                          <a:solidFill>
                            <a:srgbClr val="0070C0"/>
                          </a:solidFill>
                          <a:latin typeface="Optima" panose="02000503060000020004" pitchFamily="2" charset="0"/>
                        </a:rPr>
                        <a:t>6</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Transnet</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Travel &amp; Transport</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RSA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Medium</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4045427472"/>
                  </a:ext>
                </a:extLst>
              </a:tr>
            </a:tbl>
          </a:graphicData>
        </a:graphic>
      </p:graphicFrame>
    </p:spTree>
    <p:extLst>
      <p:ext uri="{BB962C8B-B14F-4D97-AF65-F5344CB8AC3E}">
        <p14:creationId xmlns:p14="http://schemas.microsoft.com/office/powerpoint/2010/main" val="25903913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8AFC7-4E6F-66FC-C1C0-4449EEC1DF5D}"/>
            </a:ext>
          </a:extLst>
        </p:cNvPr>
        <p:cNvGrpSpPr/>
        <p:nvPr/>
      </p:nvGrpSpPr>
      <p:grpSpPr>
        <a:xfrm>
          <a:off x="0" y="0"/>
          <a:ext cx="0" cy="0"/>
          <a:chOff x="0" y="0"/>
          <a:chExt cx="0" cy="0"/>
        </a:xfrm>
      </p:grpSpPr>
      <p:sp>
        <p:nvSpPr>
          <p:cNvPr id="53" name="Rectangle 52">
            <a:extLst>
              <a:ext uri="{FF2B5EF4-FFF2-40B4-BE49-F238E27FC236}">
                <a16:creationId xmlns:a16="http://schemas.microsoft.com/office/drawing/2014/main" id="{C059848A-9855-FEE2-0619-161590693E61}"/>
              </a:ext>
            </a:extLst>
          </p:cNvPr>
          <p:cNvSpPr/>
          <p:nvPr/>
        </p:nvSpPr>
        <p:spPr>
          <a:xfrm>
            <a:off x="8290096" y="1738159"/>
            <a:ext cx="3707593" cy="3465707"/>
          </a:xfrm>
          <a:prstGeom prst="rect">
            <a:avLst/>
          </a:prstGeom>
          <a:solidFill>
            <a:srgbClr val="104B9B"/>
          </a:solidFill>
          <a:ln>
            <a:solidFill>
              <a:srgbClr val="104B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a:extLst>
              <a:ext uri="{FF2B5EF4-FFF2-40B4-BE49-F238E27FC236}">
                <a16:creationId xmlns:a16="http://schemas.microsoft.com/office/drawing/2014/main" id="{D59926C7-93AD-516C-9BE0-9FA3C4118408}"/>
              </a:ext>
            </a:extLst>
          </p:cNvPr>
          <p:cNvSpPr>
            <a:spLocks noGrp="1"/>
          </p:cNvSpPr>
          <p:nvPr>
            <p:ph type="dt" sz="half" idx="10"/>
          </p:nvPr>
        </p:nvSpPr>
        <p:spPr/>
        <p:txBody>
          <a:bodyPr/>
          <a:lstStyle/>
          <a:p>
            <a:r>
              <a:rPr lang="en-US">
                <a:latin typeface="Optima" panose="02000503060000020004"/>
              </a:rPr>
              <a:t>© PiLog Group</a:t>
            </a:r>
          </a:p>
        </p:txBody>
      </p:sp>
      <p:sp>
        <p:nvSpPr>
          <p:cNvPr id="5" name="Footer Placeholder 4">
            <a:extLst>
              <a:ext uri="{FF2B5EF4-FFF2-40B4-BE49-F238E27FC236}">
                <a16:creationId xmlns:a16="http://schemas.microsoft.com/office/drawing/2014/main" id="{9D4E3405-9146-6746-6F05-295AA28F6050}"/>
              </a:ext>
            </a:extLst>
          </p:cNvPr>
          <p:cNvSpPr>
            <a:spLocks noGrp="1"/>
          </p:cNvSpPr>
          <p:nvPr>
            <p:ph type="ftr" sz="quarter" idx="11"/>
          </p:nvPr>
        </p:nvSpPr>
        <p:spPr/>
        <p:txBody>
          <a:bodyPr/>
          <a:lstStyle/>
          <a:p>
            <a:r>
              <a:rPr lang="en-US">
                <a:latin typeface="Optima" panose="02000503060000020004"/>
              </a:rPr>
              <a:t>www.piloggroup.com</a:t>
            </a:r>
          </a:p>
        </p:txBody>
      </p:sp>
      <p:sp>
        <p:nvSpPr>
          <p:cNvPr id="6" name="Slide Number Placeholder 5">
            <a:extLst>
              <a:ext uri="{FF2B5EF4-FFF2-40B4-BE49-F238E27FC236}">
                <a16:creationId xmlns:a16="http://schemas.microsoft.com/office/drawing/2014/main" id="{0A086EC8-54F7-7D80-4A2F-232C1655ECFF}"/>
              </a:ext>
            </a:extLst>
          </p:cNvPr>
          <p:cNvSpPr>
            <a:spLocks noGrp="1"/>
          </p:cNvSpPr>
          <p:nvPr>
            <p:ph type="sldNum" sz="quarter" idx="12"/>
          </p:nvPr>
        </p:nvSpPr>
        <p:spPr/>
        <p:txBody>
          <a:bodyPr/>
          <a:lstStyle/>
          <a:p>
            <a:fld id="{9B618960-8005-486C-9A75-10CB2AAC16F9}" type="slidenum">
              <a:rPr lang="en-US" smtClean="0">
                <a:latin typeface="Optima" panose="02000503060000020004"/>
              </a:rPr>
              <a:t>130</a:t>
            </a:fld>
            <a:endParaRPr lang="en-US">
              <a:latin typeface="Optima" panose="02000503060000020004"/>
            </a:endParaRPr>
          </a:p>
        </p:txBody>
      </p:sp>
      <p:sp>
        <p:nvSpPr>
          <p:cNvPr id="7" name="Title 1">
            <a:extLst>
              <a:ext uri="{FF2B5EF4-FFF2-40B4-BE49-F238E27FC236}">
                <a16:creationId xmlns:a16="http://schemas.microsoft.com/office/drawing/2014/main" id="{548694F0-7CD9-E932-45A4-CF6CAD03231B}"/>
              </a:ext>
            </a:extLst>
          </p:cNvPr>
          <p:cNvSpPr txBox="1"/>
          <p:nvPr/>
        </p:nvSpPr>
        <p:spPr>
          <a:xfrm>
            <a:off x="341398" y="93547"/>
            <a:ext cx="8655117" cy="42853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cs typeface="Arial" panose="020B0604020202020204" pitchFamily="34" charset="0"/>
              </a:rPr>
              <a:t>Planning, Inventory, Procurement, Asset &amp; Execution Parameters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1CBF9"/>
                </a:solidFill>
                <a:effectLst/>
                <a:uLnTx/>
                <a:uFillTx/>
                <a:latin typeface="Optima" panose="02000503060000020004"/>
                <a:cs typeface="Arial" panose="020B0604020202020204" pitchFamily="34" charset="0"/>
              </a:rPr>
              <a:t>PiLog Suite Meta Data Optimizer for Process Controls</a:t>
            </a:r>
            <a:endParaRPr kumimoji="0" lang="en-US" sz="2000" b="1" i="0" u="none" strike="noStrike" kern="1200" cap="none" spc="0" normalizeH="0" baseline="0" noProof="0">
              <a:ln>
                <a:noFill/>
              </a:ln>
              <a:solidFill>
                <a:srgbClr val="21CBF9"/>
              </a:solidFill>
              <a:effectLst/>
              <a:uLnTx/>
              <a:uFillTx/>
              <a:latin typeface="Optima" panose="02000503060000020004"/>
            </a:endParaRPr>
          </a:p>
        </p:txBody>
      </p:sp>
      <p:pic>
        <p:nvPicPr>
          <p:cNvPr id="26" name="Graphic 25">
            <a:extLst>
              <a:ext uri="{FF2B5EF4-FFF2-40B4-BE49-F238E27FC236}">
                <a16:creationId xmlns:a16="http://schemas.microsoft.com/office/drawing/2014/main" id="{23FACC54-856F-0734-2DDA-8A85FF95D8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pic>
        <p:nvPicPr>
          <p:cNvPr id="30" name="Picture 29">
            <a:extLst>
              <a:ext uri="{FF2B5EF4-FFF2-40B4-BE49-F238E27FC236}">
                <a16:creationId xmlns:a16="http://schemas.microsoft.com/office/drawing/2014/main" id="{17A3C5B9-D7EF-434C-8EFC-B68C06B7FEA3}"/>
              </a:ext>
            </a:extLst>
          </p:cNvPr>
          <p:cNvPicPr>
            <a:picLocks noChangeAspect="1"/>
          </p:cNvPicPr>
          <p:nvPr/>
        </p:nvPicPr>
        <p:blipFill>
          <a:blip r:embed="rId4"/>
          <a:stretch>
            <a:fillRect/>
          </a:stretch>
        </p:blipFill>
        <p:spPr>
          <a:xfrm>
            <a:off x="5529211" y="2036619"/>
            <a:ext cx="1736485" cy="1705237"/>
          </a:xfrm>
          <a:prstGeom prst="rect">
            <a:avLst/>
          </a:prstGeom>
        </p:spPr>
      </p:pic>
      <p:sp>
        <p:nvSpPr>
          <p:cNvPr id="32" name="TextBox 31">
            <a:extLst>
              <a:ext uri="{FF2B5EF4-FFF2-40B4-BE49-F238E27FC236}">
                <a16:creationId xmlns:a16="http://schemas.microsoft.com/office/drawing/2014/main" id="{42D036D0-87F1-C63A-F71F-EA7D57460799}"/>
              </a:ext>
            </a:extLst>
          </p:cNvPr>
          <p:cNvSpPr txBox="1"/>
          <p:nvPr/>
        </p:nvSpPr>
        <p:spPr>
          <a:xfrm>
            <a:off x="4542671" y="1282522"/>
            <a:ext cx="35660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21CBF9"/>
                </a:solidFill>
                <a:latin typeface="Optima" panose="02000503060000020004"/>
              </a:rPr>
              <a:t>P</a:t>
            </a:r>
            <a:r>
              <a:rPr lang="en-IN" sz="1600" b="1">
                <a:solidFill>
                  <a:srgbClr val="21CBF9"/>
                </a:solidFill>
                <a:latin typeface="Optima" panose="02000503060000020004"/>
              </a:rPr>
              <a:t>iLog Suite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21CBF9"/>
                </a:solidFill>
                <a:effectLst/>
                <a:uLnTx/>
                <a:uFillTx/>
                <a:latin typeface="Optima" panose="02000503060000020004"/>
              </a:rPr>
              <a:t>Meta Data Optimizers</a:t>
            </a:r>
          </a:p>
        </p:txBody>
      </p:sp>
      <p:pic>
        <p:nvPicPr>
          <p:cNvPr id="33" name="Picture 32" descr="A blue and black logo&#10;&#10;AI-generated content may be incorrect.">
            <a:extLst>
              <a:ext uri="{FF2B5EF4-FFF2-40B4-BE49-F238E27FC236}">
                <a16:creationId xmlns:a16="http://schemas.microsoft.com/office/drawing/2014/main" id="{DBB6CCB0-FC8C-8DDA-2329-ADF1252D3E4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50021" y="3651911"/>
            <a:ext cx="685719" cy="685719"/>
          </a:xfrm>
          <a:prstGeom prst="rect">
            <a:avLst/>
          </a:prstGeom>
        </p:spPr>
      </p:pic>
      <p:sp>
        <p:nvSpPr>
          <p:cNvPr id="34" name="Diamond 33">
            <a:extLst>
              <a:ext uri="{FF2B5EF4-FFF2-40B4-BE49-F238E27FC236}">
                <a16:creationId xmlns:a16="http://schemas.microsoft.com/office/drawing/2014/main" id="{06F83978-F809-6C64-A5A0-34CE8AB43CA1}"/>
              </a:ext>
            </a:extLst>
          </p:cNvPr>
          <p:cNvSpPr/>
          <p:nvPr/>
        </p:nvSpPr>
        <p:spPr>
          <a:xfrm>
            <a:off x="7123085" y="3345309"/>
            <a:ext cx="285221" cy="35039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pic>
        <p:nvPicPr>
          <p:cNvPr id="37" name="Picture 36">
            <a:extLst>
              <a:ext uri="{FF2B5EF4-FFF2-40B4-BE49-F238E27FC236}">
                <a16:creationId xmlns:a16="http://schemas.microsoft.com/office/drawing/2014/main" id="{A5D6EDAF-FD8F-91E6-AE55-E78E3D35DA84}"/>
              </a:ext>
            </a:extLst>
          </p:cNvPr>
          <p:cNvPicPr>
            <a:picLocks noChangeAspect="1"/>
          </p:cNvPicPr>
          <p:nvPr/>
        </p:nvPicPr>
        <p:blipFill>
          <a:blip r:embed="rId6"/>
          <a:stretch>
            <a:fillRect/>
          </a:stretch>
        </p:blipFill>
        <p:spPr>
          <a:xfrm>
            <a:off x="9218878" y="5524934"/>
            <a:ext cx="1820790" cy="1045031"/>
          </a:xfrm>
          <a:prstGeom prst="rect">
            <a:avLst/>
          </a:prstGeom>
        </p:spPr>
      </p:pic>
      <p:sp>
        <p:nvSpPr>
          <p:cNvPr id="38" name="Footer Placeholder 4">
            <a:extLst>
              <a:ext uri="{FF2B5EF4-FFF2-40B4-BE49-F238E27FC236}">
                <a16:creationId xmlns:a16="http://schemas.microsoft.com/office/drawing/2014/main" id="{8FD1ECA5-3DA5-150D-169D-31AAE7AA71E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14" name="TextBox 13">
            <a:extLst>
              <a:ext uri="{FF2B5EF4-FFF2-40B4-BE49-F238E27FC236}">
                <a16:creationId xmlns:a16="http://schemas.microsoft.com/office/drawing/2014/main" id="{6B930541-84DD-E6CA-A108-D6177F328DC6}"/>
              </a:ext>
            </a:extLst>
          </p:cNvPr>
          <p:cNvSpPr txBox="1"/>
          <p:nvPr/>
        </p:nvSpPr>
        <p:spPr>
          <a:xfrm>
            <a:off x="8400759" y="1331181"/>
            <a:ext cx="339817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21CBF9"/>
                </a:solidFill>
                <a:latin typeface="Optima" panose="02000503060000020004"/>
              </a:rPr>
              <a:t>Optimized Meta Data to SAP Suite</a:t>
            </a:r>
            <a:endParaRPr kumimoji="0" lang="en-IN" sz="1600" b="1" i="0" u="none" strike="noStrike" kern="1200" cap="none" spc="0" normalizeH="0" baseline="0" noProof="0">
              <a:ln>
                <a:noFill/>
              </a:ln>
              <a:solidFill>
                <a:srgbClr val="21CBF9"/>
              </a:solidFill>
              <a:effectLst/>
              <a:uLnTx/>
              <a:uFillTx/>
              <a:latin typeface="Optima" panose="02000503060000020004"/>
            </a:endParaRPr>
          </a:p>
        </p:txBody>
      </p:sp>
      <p:sp>
        <p:nvSpPr>
          <p:cNvPr id="15" name="TextBox 14">
            <a:extLst>
              <a:ext uri="{FF2B5EF4-FFF2-40B4-BE49-F238E27FC236}">
                <a16:creationId xmlns:a16="http://schemas.microsoft.com/office/drawing/2014/main" id="{37122203-456B-17A4-5FF7-01A773C62629}"/>
              </a:ext>
            </a:extLst>
          </p:cNvPr>
          <p:cNvSpPr txBox="1"/>
          <p:nvPr/>
        </p:nvSpPr>
        <p:spPr>
          <a:xfrm>
            <a:off x="4528461" y="4400140"/>
            <a:ext cx="3674009" cy="2169825"/>
          </a:xfrm>
          <a:prstGeom prst="rect">
            <a:avLst/>
          </a:prstGeom>
          <a:noFill/>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500">
                <a:solidFill>
                  <a:srgbClr val="10479B"/>
                </a:solidFill>
                <a:latin typeface="Optima" panose="02000503060000020004"/>
              </a:rPr>
              <a:t>AS IS Master, Meta &amp; Transactional Data Extraction from ERPs</a:t>
            </a:r>
            <a:endParaRPr lang="en-IN" sz="1500">
              <a:solidFill>
                <a:srgbClr val="10479B"/>
              </a:solidFill>
              <a:latin typeface="Optima" panose="02000503060000020004"/>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500" i="0" u="none" strike="noStrike" kern="1200" cap="none" spc="0" normalizeH="0" baseline="0" noProof="0">
                <a:ln>
                  <a:noFill/>
                </a:ln>
                <a:solidFill>
                  <a:srgbClr val="10479B"/>
                </a:solidFill>
                <a:effectLst/>
                <a:uLnTx/>
                <a:uFillTx/>
                <a:latin typeface="Optima" panose="02000503060000020004"/>
              </a:rPr>
              <a:t>Industry best practices based principles, policies &amp; procedure, statistical models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500" i="0" u="none" strike="noStrike" kern="1200" cap="none" spc="0" normalizeH="0" baseline="0" noProof="0">
                <a:ln>
                  <a:noFill/>
                </a:ln>
                <a:solidFill>
                  <a:srgbClr val="10479B"/>
                </a:solidFill>
                <a:effectLst/>
                <a:uLnTx/>
                <a:uFillTx/>
                <a:latin typeface="Optima" panose="02000503060000020004"/>
              </a:rPr>
              <a:t>AI / ML driven </a:t>
            </a:r>
            <a:r>
              <a:rPr lang="en-IN" sz="1500">
                <a:solidFill>
                  <a:srgbClr val="10479B"/>
                </a:solidFill>
                <a:latin typeface="Optima" panose="02000503060000020004"/>
              </a:rPr>
              <a:t>processing and analysis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500" i="0" u="none" strike="noStrike" kern="1200" cap="none" spc="0" normalizeH="0" baseline="0" noProof="0">
                <a:ln>
                  <a:noFill/>
                </a:ln>
                <a:solidFill>
                  <a:srgbClr val="10479B"/>
                </a:solidFill>
                <a:effectLst/>
                <a:uLnTx/>
                <a:uFillTx/>
                <a:latin typeface="Optima" panose="02000503060000020004"/>
              </a:rPr>
              <a:t>Industry / Customer specific corrections</a:t>
            </a:r>
            <a:r>
              <a:rPr lang="en-IN" sz="1500">
                <a:solidFill>
                  <a:srgbClr val="10479B"/>
                </a:solidFill>
                <a:latin typeface="Optima" panose="02000503060000020004"/>
              </a:rPr>
              <a:t>, variants, constants etc.</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500" i="0" u="none" strike="noStrike" kern="1200" cap="none" spc="0" normalizeH="0" baseline="0" noProof="0">
                <a:ln>
                  <a:noFill/>
                </a:ln>
                <a:solidFill>
                  <a:srgbClr val="10479B"/>
                </a:solidFill>
                <a:effectLst/>
                <a:uLnTx/>
                <a:uFillTx/>
                <a:latin typeface="Optima" panose="02000503060000020004"/>
              </a:rPr>
              <a:t>Model Simulation, Hypothesis &amp; Acceptance  </a:t>
            </a:r>
          </a:p>
        </p:txBody>
      </p:sp>
      <p:sp>
        <p:nvSpPr>
          <p:cNvPr id="16" name="TextBox 15">
            <a:extLst>
              <a:ext uri="{FF2B5EF4-FFF2-40B4-BE49-F238E27FC236}">
                <a16:creationId xmlns:a16="http://schemas.microsoft.com/office/drawing/2014/main" id="{167E91AE-3497-6E16-6D61-E54CDEC5AE1A}"/>
              </a:ext>
            </a:extLst>
          </p:cNvPr>
          <p:cNvSpPr txBox="1"/>
          <p:nvPr/>
        </p:nvSpPr>
        <p:spPr>
          <a:xfrm>
            <a:off x="8395063" y="1859162"/>
            <a:ext cx="3419265" cy="323165"/>
          </a:xfrm>
          <a:prstGeom prst="rect">
            <a:avLst/>
          </a:prstGeom>
          <a:solidFill>
            <a:srgbClr val="21CBF9"/>
          </a:solidFill>
          <a:ln>
            <a:solidFill>
              <a:srgbClr val="104B9B"/>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schemeClr val="bg1"/>
                </a:solidFill>
                <a:effectLst/>
                <a:uLnTx/>
                <a:uFillTx/>
                <a:latin typeface="Optima" panose="02000503060000020004"/>
              </a:rPr>
              <a:t>Asset &amp; Material Criticality Ranking</a:t>
            </a:r>
          </a:p>
        </p:txBody>
      </p:sp>
      <p:sp>
        <p:nvSpPr>
          <p:cNvPr id="17" name="TextBox 16">
            <a:extLst>
              <a:ext uri="{FF2B5EF4-FFF2-40B4-BE49-F238E27FC236}">
                <a16:creationId xmlns:a16="http://schemas.microsoft.com/office/drawing/2014/main" id="{5AABC1DC-CFED-927F-A687-E54760A30E46}"/>
              </a:ext>
            </a:extLst>
          </p:cNvPr>
          <p:cNvSpPr txBox="1"/>
          <p:nvPr/>
        </p:nvSpPr>
        <p:spPr>
          <a:xfrm>
            <a:off x="8392639" y="2261562"/>
            <a:ext cx="3419265" cy="323165"/>
          </a:xfrm>
          <a:prstGeom prst="rect">
            <a:avLst/>
          </a:prstGeom>
          <a:solidFill>
            <a:srgbClr val="21CBF9"/>
          </a:solidFill>
          <a:ln>
            <a:solidFill>
              <a:srgbClr val="104B9B"/>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schemeClr val="bg1"/>
                </a:solidFill>
                <a:effectLst/>
                <a:uLnTx/>
                <a:uFillTx/>
                <a:latin typeface="Optima" panose="02000503060000020004"/>
              </a:rPr>
              <a:t>Re-Order Point (ROP)</a:t>
            </a:r>
          </a:p>
        </p:txBody>
      </p:sp>
      <p:sp>
        <p:nvSpPr>
          <p:cNvPr id="18" name="TextBox 17">
            <a:extLst>
              <a:ext uri="{FF2B5EF4-FFF2-40B4-BE49-F238E27FC236}">
                <a16:creationId xmlns:a16="http://schemas.microsoft.com/office/drawing/2014/main" id="{C9FDE20E-F79D-E917-6370-FF85300362E7}"/>
              </a:ext>
            </a:extLst>
          </p:cNvPr>
          <p:cNvSpPr txBox="1"/>
          <p:nvPr/>
        </p:nvSpPr>
        <p:spPr>
          <a:xfrm>
            <a:off x="8376397" y="2683737"/>
            <a:ext cx="3419265" cy="323165"/>
          </a:xfrm>
          <a:prstGeom prst="rect">
            <a:avLst/>
          </a:prstGeom>
          <a:solidFill>
            <a:srgbClr val="21CBF9"/>
          </a:solidFill>
          <a:ln>
            <a:solidFill>
              <a:srgbClr val="104B9B"/>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schemeClr val="bg1"/>
                </a:solidFill>
                <a:effectLst/>
                <a:uLnTx/>
                <a:uFillTx/>
                <a:latin typeface="Optima" panose="02000503060000020004"/>
              </a:rPr>
              <a:t>Safety Stock (SS)</a:t>
            </a:r>
          </a:p>
        </p:txBody>
      </p:sp>
      <p:sp>
        <p:nvSpPr>
          <p:cNvPr id="23" name="TextBox 22">
            <a:extLst>
              <a:ext uri="{FF2B5EF4-FFF2-40B4-BE49-F238E27FC236}">
                <a16:creationId xmlns:a16="http://schemas.microsoft.com/office/drawing/2014/main" id="{6234B1F0-0B2B-1FFE-18F3-2C81BEF460DF}"/>
              </a:ext>
            </a:extLst>
          </p:cNvPr>
          <p:cNvSpPr txBox="1"/>
          <p:nvPr/>
        </p:nvSpPr>
        <p:spPr>
          <a:xfrm>
            <a:off x="8373973" y="3086137"/>
            <a:ext cx="3419265" cy="323165"/>
          </a:xfrm>
          <a:prstGeom prst="rect">
            <a:avLst/>
          </a:prstGeom>
          <a:solidFill>
            <a:srgbClr val="21CBF9"/>
          </a:solidFill>
          <a:ln>
            <a:solidFill>
              <a:srgbClr val="104B9B"/>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schemeClr val="bg1"/>
                </a:solidFill>
                <a:effectLst/>
                <a:uLnTx/>
                <a:uFillTx/>
                <a:latin typeface="Optima" panose="02000503060000020004"/>
              </a:rPr>
              <a:t>Min. / Max. Levels</a:t>
            </a:r>
          </a:p>
        </p:txBody>
      </p:sp>
      <p:sp>
        <p:nvSpPr>
          <p:cNvPr id="24" name="TextBox 23">
            <a:extLst>
              <a:ext uri="{FF2B5EF4-FFF2-40B4-BE49-F238E27FC236}">
                <a16:creationId xmlns:a16="http://schemas.microsoft.com/office/drawing/2014/main" id="{66BCA1D8-4895-F7BD-0CB3-6597BD4A7441}"/>
              </a:ext>
            </a:extLst>
          </p:cNvPr>
          <p:cNvSpPr txBox="1"/>
          <p:nvPr/>
        </p:nvSpPr>
        <p:spPr>
          <a:xfrm>
            <a:off x="8392639" y="3479872"/>
            <a:ext cx="3419265" cy="323165"/>
          </a:xfrm>
          <a:prstGeom prst="rect">
            <a:avLst/>
          </a:prstGeom>
          <a:solidFill>
            <a:srgbClr val="21CBF9"/>
          </a:solidFill>
          <a:ln>
            <a:solidFill>
              <a:srgbClr val="104B9B"/>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schemeClr val="bg1"/>
                </a:solidFill>
                <a:effectLst/>
                <a:uLnTx/>
                <a:uFillTx/>
                <a:latin typeface="Optima" panose="02000503060000020004"/>
              </a:rPr>
              <a:t>MRP Parameters</a:t>
            </a:r>
          </a:p>
        </p:txBody>
      </p:sp>
      <p:sp>
        <p:nvSpPr>
          <p:cNvPr id="25" name="TextBox 24">
            <a:extLst>
              <a:ext uri="{FF2B5EF4-FFF2-40B4-BE49-F238E27FC236}">
                <a16:creationId xmlns:a16="http://schemas.microsoft.com/office/drawing/2014/main" id="{D5B5222D-CD68-B2D3-FF2F-EB05C860CAEC}"/>
              </a:ext>
            </a:extLst>
          </p:cNvPr>
          <p:cNvSpPr txBox="1"/>
          <p:nvPr/>
        </p:nvSpPr>
        <p:spPr>
          <a:xfrm>
            <a:off x="8390215" y="3882272"/>
            <a:ext cx="3419265" cy="323165"/>
          </a:xfrm>
          <a:prstGeom prst="rect">
            <a:avLst/>
          </a:prstGeom>
          <a:solidFill>
            <a:srgbClr val="21CBF9"/>
          </a:solidFill>
          <a:ln>
            <a:solidFill>
              <a:srgbClr val="104B9B"/>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schemeClr val="bg1"/>
                </a:solidFill>
                <a:effectLst/>
                <a:uLnTx/>
                <a:uFillTx/>
                <a:latin typeface="Optima" panose="02000503060000020004"/>
              </a:rPr>
              <a:t>Economic Order Quantity (EOQ)</a:t>
            </a:r>
          </a:p>
        </p:txBody>
      </p:sp>
      <p:sp>
        <p:nvSpPr>
          <p:cNvPr id="28" name="TextBox 27">
            <a:extLst>
              <a:ext uri="{FF2B5EF4-FFF2-40B4-BE49-F238E27FC236}">
                <a16:creationId xmlns:a16="http://schemas.microsoft.com/office/drawing/2014/main" id="{E9306F9B-5A4A-A47C-276D-15A68FFF3734}"/>
              </a:ext>
            </a:extLst>
          </p:cNvPr>
          <p:cNvSpPr txBox="1"/>
          <p:nvPr/>
        </p:nvSpPr>
        <p:spPr>
          <a:xfrm>
            <a:off x="8412902" y="4297232"/>
            <a:ext cx="3419265" cy="323165"/>
          </a:xfrm>
          <a:prstGeom prst="rect">
            <a:avLst/>
          </a:prstGeom>
          <a:solidFill>
            <a:srgbClr val="21CBF9"/>
          </a:solidFill>
          <a:ln>
            <a:solidFill>
              <a:srgbClr val="104B9B"/>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chemeClr val="bg1"/>
                </a:solidFill>
                <a:latin typeface="Optima" panose="02000503060000020004"/>
              </a:rPr>
              <a:t>M</a:t>
            </a:r>
            <a:r>
              <a:rPr lang="en-IN" sz="1500" b="1">
                <a:solidFill>
                  <a:schemeClr val="bg1"/>
                </a:solidFill>
                <a:latin typeface="Optima" panose="02000503060000020004"/>
              </a:rPr>
              <a:t>aintenance Strategy</a:t>
            </a:r>
            <a:endParaRPr kumimoji="0" lang="en-IN" sz="1500" b="1" i="0" u="none" strike="noStrike" kern="1200" cap="none" spc="0" normalizeH="0" baseline="0" noProof="0">
              <a:ln>
                <a:noFill/>
              </a:ln>
              <a:solidFill>
                <a:schemeClr val="bg1"/>
              </a:solidFill>
              <a:effectLst/>
              <a:uLnTx/>
              <a:uFillTx/>
              <a:latin typeface="Optima" panose="02000503060000020004"/>
            </a:endParaRPr>
          </a:p>
        </p:txBody>
      </p:sp>
      <p:sp>
        <p:nvSpPr>
          <p:cNvPr id="29" name="TextBox 28">
            <a:extLst>
              <a:ext uri="{FF2B5EF4-FFF2-40B4-BE49-F238E27FC236}">
                <a16:creationId xmlns:a16="http://schemas.microsoft.com/office/drawing/2014/main" id="{7E2EF1FD-051E-60B6-2E8E-17A44853D5A1}"/>
              </a:ext>
            </a:extLst>
          </p:cNvPr>
          <p:cNvSpPr txBox="1"/>
          <p:nvPr/>
        </p:nvSpPr>
        <p:spPr>
          <a:xfrm>
            <a:off x="8410478" y="4699632"/>
            <a:ext cx="3419265" cy="323165"/>
          </a:xfrm>
          <a:prstGeom prst="rect">
            <a:avLst/>
          </a:prstGeom>
          <a:solidFill>
            <a:srgbClr val="21CBF9"/>
          </a:solidFill>
          <a:ln>
            <a:solidFill>
              <a:srgbClr val="104B9B"/>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schemeClr val="bg1"/>
                </a:solidFill>
                <a:effectLst/>
                <a:uLnTx/>
                <a:uFillTx/>
                <a:latin typeface="Optima" panose="02000503060000020004"/>
              </a:rPr>
              <a:t>Others</a:t>
            </a:r>
          </a:p>
        </p:txBody>
      </p:sp>
      <p:sp>
        <p:nvSpPr>
          <p:cNvPr id="36" name="TextBox 35">
            <a:extLst>
              <a:ext uri="{FF2B5EF4-FFF2-40B4-BE49-F238E27FC236}">
                <a16:creationId xmlns:a16="http://schemas.microsoft.com/office/drawing/2014/main" id="{2E90543A-6F6F-A154-A051-75F2EC8AAED3}"/>
              </a:ext>
            </a:extLst>
          </p:cNvPr>
          <p:cNvSpPr txBox="1"/>
          <p:nvPr/>
        </p:nvSpPr>
        <p:spPr>
          <a:xfrm>
            <a:off x="8430185" y="5192020"/>
            <a:ext cx="339817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1CBF9"/>
                </a:solidFill>
                <a:effectLst/>
                <a:uLnTx/>
                <a:uFillTx/>
                <a:latin typeface="Optima" panose="02000503060000020004"/>
              </a:rPr>
              <a:t>SAP Suite Feed with SMART APIs</a:t>
            </a:r>
            <a:endParaRPr kumimoji="0" lang="en-IN" sz="1600" b="1" i="0" u="none" strike="noStrike" kern="1200" cap="none" spc="0" normalizeH="0" baseline="0" noProof="0">
              <a:ln>
                <a:noFill/>
              </a:ln>
              <a:solidFill>
                <a:srgbClr val="21CBF9"/>
              </a:solidFill>
              <a:effectLst/>
              <a:uLnTx/>
              <a:uFillTx/>
              <a:latin typeface="Optima" panose="02000503060000020004"/>
            </a:endParaRPr>
          </a:p>
        </p:txBody>
      </p:sp>
      <p:graphicFrame>
        <p:nvGraphicFramePr>
          <p:cNvPr id="8" name="Diagram 7">
            <a:extLst>
              <a:ext uri="{FF2B5EF4-FFF2-40B4-BE49-F238E27FC236}">
                <a16:creationId xmlns:a16="http://schemas.microsoft.com/office/drawing/2014/main" id="{76AAB1C9-1E53-F24F-7A37-881587AD5651}"/>
              </a:ext>
            </a:extLst>
          </p:cNvPr>
          <p:cNvGraphicFramePr/>
          <p:nvPr>
            <p:extLst>
              <p:ext uri="{D42A27DB-BD31-4B8C-83A1-F6EECF244321}">
                <p14:modId xmlns:p14="http://schemas.microsoft.com/office/powerpoint/2010/main" val="1708188120"/>
              </p:ext>
            </p:extLst>
          </p:nvPr>
        </p:nvGraphicFramePr>
        <p:xfrm>
          <a:off x="341398" y="719055"/>
          <a:ext cx="11401611" cy="5131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5" name="Rectangle 34">
            <a:extLst>
              <a:ext uri="{FF2B5EF4-FFF2-40B4-BE49-F238E27FC236}">
                <a16:creationId xmlns:a16="http://schemas.microsoft.com/office/drawing/2014/main" id="{FD88F442-1E25-13C7-DAD0-043EF3A718F1}"/>
              </a:ext>
            </a:extLst>
          </p:cNvPr>
          <p:cNvSpPr/>
          <p:nvPr/>
        </p:nvSpPr>
        <p:spPr>
          <a:xfrm>
            <a:off x="643095" y="1896793"/>
            <a:ext cx="3566096" cy="3465707"/>
          </a:xfrm>
          <a:prstGeom prst="rect">
            <a:avLst/>
          </a:prstGeom>
          <a:noFill/>
          <a:ln>
            <a:solidFill>
              <a:srgbClr val="104B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216A9BAD-1954-862B-611B-5BDA46C9D513}"/>
              </a:ext>
            </a:extLst>
          </p:cNvPr>
          <p:cNvSpPr txBox="1"/>
          <p:nvPr/>
        </p:nvSpPr>
        <p:spPr>
          <a:xfrm>
            <a:off x="808003" y="2215824"/>
            <a:ext cx="1539405" cy="553998"/>
          </a:xfrm>
          <a:prstGeom prst="rect">
            <a:avLst/>
          </a:prstGeom>
          <a:solidFill>
            <a:srgbClr val="10479B"/>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prstClr val="white"/>
                </a:solidFill>
                <a:effectLst/>
                <a:uLnTx/>
                <a:uFillTx/>
                <a:latin typeface="Optima" panose="02000503060000020004"/>
              </a:rPr>
              <a:t>Demand Amalgamation</a:t>
            </a:r>
          </a:p>
        </p:txBody>
      </p:sp>
      <p:sp>
        <p:nvSpPr>
          <p:cNvPr id="40" name="TextBox 39">
            <a:extLst>
              <a:ext uri="{FF2B5EF4-FFF2-40B4-BE49-F238E27FC236}">
                <a16:creationId xmlns:a16="http://schemas.microsoft.com/office/drawing/2014/main" id="{72EA9D0C-0585-2454-8463-E0CADC68FE53}"/>
              </a:ext>
            </a:extLst>
          </p:cNvPr>
          <p:cNvSpPr txBox="1"/>
          <p:nvPr/>
        </p:nvSpPr>
        <p:spPr>
          <a:xfrm>
            <a:off x="2560094" y="2215824"/>
            <a:ext cx="1539405" cy="553998"/>
          </a:xfrm>
          <a:prstGeom prst="rect">
            <a:avLst/>
          </a:prstGeom>
          <a:solidFill>
            <a:srgbClr val="10479B"/>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prstClr val="white"/>
                </a:solidFill>
                <a:effectLst/>
                <a:uLnTx/>
                <a:uFillTx/>
                <a:latin typeface="Optima" panose="02000503060000020004"/>
              </a:rPr>
              <a:t>Inventory Forecasting</a:t>
            </a:r>
          </a:p>
        </p:txBody>
      </p:sp>
      <p:sp>
        <p:nvSpPr>
          <p:cNvPr id="41" name="TextBox 40">
            <a:extLst>
              <a:ext uri="{FF2B5EF4-FFF2-40B4-BE49-F238E27FC236}">
                <a16:creationId xmlns:a16="http://schemas.microsoft.com/office/drawing/2014/main" id="{3BA6D903-FD11-E624-CEC0-702BD2F6E498}"/>
              </a:ext>
            </a:extLst>
          </p:cNvPr>
          <p:cNvSpPr txBox="1"/>
          <p:nvPr/>
        </p:nvSpPr>
        <p:spPr>
          <a:xfrm>
            <a:off x="823643" y="3351705"/>
            <a:ext cx="1539405" cy="553998"/>
          </a:xfrm>
          <a:prstGeom prst="rect">
            <a:avLst/>
          </a:prstGeom>
          <a:solidFill>
            <a:srgbClr val="10479B"/>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prstClr val="white"/>
                </a:solidFill>
                <a:effectLst/>
                <a:uLnTx/>
                <a:uFillTx/>
                <a:latin typeface="Optima" panose="02000503060000020004"/>
              </a:rPr>
              <a:t>Consumption Patterns</a:t>
            </a:r>
          </a:p>
        </p:txBody>
      </p:sp>
      <p:sp>
        <p:nvSpPr>
          <p:cNvPr id="42" name="TextBox 41">
            <a:extLst>
              <a:ext uri="{FF2B5EF4-FFF2-40B4-BE49-F238E27FC236}">
                <a16:creationId xmlns:a16="http://schemas.microsoft.com/office/drawing/2014/main" id="{E9590055-82A3-8D3D-1F14-9031572C60F4}"/>
              </a:ext>
            </a:extLst>
          </p:cNvPr>
          <p:cNvSpPr txBox="1"/>
          <p:nvPr/>
        </p:nvSpPr>
        <p:spPr>
          <a:xfrm>
            <a:off x="2575734" y="3351705"/>
            <a:ext cx="1539405" cy="553998"/>
          </a:xfrm>
          <a:prstGeom prst="rect">
            <a:avLst/>
          </a:prstGeom>
          <a:solidFill>
            <a:srgbClr val="10479B"/>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prstClr val="white"/>
                </a:solidFill>
                <a:effectLst/>
                <a:uLnTx/>
                <a:uFillTx/>
                <a:latin typeface="Optima" panose="02000503060000020004"/>
              </a:rPr>
              <a:t>Maintenance Forecasting</a:t>
            </a:r>
          </a:p>
        </p:txBody>
      </p:sp>
      <p:sp>
        <p:nvSpPr>
          <p:cNvPr id="44" name="TextBox 43">
            <a:extLst>
              <a:ext uri="{FF2B5EF4-FFF2-40B4-BE49-F238E27FC236}">
                <a16:creationId xmlns:a16="http://schemas.microsoft.com/office/drawing/2014/main" id="{15B5086B-A8DE-0EC9-83DE-E5475E50C7CC}"/>
              </a:ext>
            </a:extLst>
          </p:cNvPr>
          <p:cNvSpPr txBox="1"/>
          <p:nvPr/>
        </p:nvSpPr>
        <p:spPr>
          <a:xfrm>
            <a:off x="840596" y="4508172"/>
            <a:ext cx="1539405" cy="553998"/>
          </a:xfrm>
          <a:prstGeom prst="rect">
            <a:avLst/>
          </a:prstGeom>
          <a:solidFill>
            <a:srgbClr val="10479B"/>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prstClr val="white"/>
                </a:solidFill>
                <a:effectLst/>
                <a:uLnTx/>
                <a:uFillTx/>
                <a:latin typeface="Optima" panose="02000503060000020004"/>
              </a:rPr>
              <a:t>Replenishment &amp; Fulfilment</a:t>
            </a:r>
          </a:p>
        </p:txBody>
      </p:sp>
      <p:sp>
        <p:nvSpPr>
          <p:cNvPr id="45" name="TextBox 44">
            <a:extLst>
              <a:ext uri="{FF2B5EF4-FFF2-40B4-BE49-F238E27FC236}">
                <a16:creationId xmlns:a16="http://schemas.microsoft.com/office/drawing/2014/main" id="{22B10F99-1250-3EAB-FB50-DD6B86909904}"/>
              </a:ext>
            </a:extLst>
          </p:cNvPr>
          <p:cNvSpPr txBox="1"/>
          <p:nvPr/>
        </p:nvSpPr>
        <p:spPr>
          <a:xfrm>
            <a:off x="2560094" y="4504418"/>
            <a:ext cx="1539405" cy="553998"/>
          </a:xfrm>
          <a:prstGeom prst="rect">
            <a:avLst/>
          </a:prstGeom>
          <a:solidFill>
            <a:srgbClr val="10479B"/>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a:ln>
                  <a:noFill/>
                </a:ln>
                <a:solidFill>
                  <a:prstClr val="white"/>
                </a:solidFill>
                <a:effectLst/>
                <a:uLnTx/>
                <a:uFillTx/>
                <a:latin typeface="Optima" panose="02000503060000020004"/>
              </a:rPr>
              <a:t>Production Forecasting</a:t>
            </a:r>
          </a:p>
        </p:txBody>
      </p:sp>
      <p:sp>
        <p:nvSpPr>
          <p:cNvPr id="46" name="TextBox 45">
            <a:extLst>
              <a:ext uri="{FF2B5EF4-FFF2-40B4-BE49-F238E27FC236}">
                <a16:creationId xmlns:a16="http://schemas.microsoft.com/office/drawing/2014/main" id="{647861AD-6840-BC27-5C6B-E59A12328A71}"/>
              </a:ext>
            </a:extLst>
          </p:cNvPr>
          <p:cNvSpPr txBox="1"/>
          <p:nvPr/>
        </p:nvSpPr>
        <p:spPr>
          <a:xfrm>
            <a:off x="658303" y="1294324"/>
            <a:ext cx="35660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21CBF9"/>
                </a:solidFill>
                <a:latin typeface="Optima" panose="02000503060000020004"/>
              </a:rPr>
              <a:t>Master &amp; Transactional Data from Asset &amp; Supply Chain </a:t>
            </a:r>
            <a:endParaRPr kumimoji="0" lang="en-IN" sz="1600" b="1" i="0" u="none" strike="noStrike" kern="1200" cap="none" spc="0" normalizeH="0" baseline="0" noProof="0">
              <a:ln>
                <a:noFill/>
              </a:ln>
              <a:solidFill>
                <a:srgbClr val="21CBF9"/>
              </a:solidFill>
              <a:effectLst/>
              <a:uLnTx/>
              <a:uFillTx/>
              <a:latin typeface="Optima" panose="02000503060000020004"/>
            </a:endParaRPr>
          </a:p>
        </p:txBody>
      </p:sp>
      <p:grpSp>
        <p:nvGrpSpPr>
          <p:cNvPr id="47" name="Group 46">
            <a:extLst>
              <a:ext uri="{FF2B5EF4-FFF2-40B4-BE49-F238E27FC236}">
                <a16:creationId xmlns:a16="http://schemas.microsoft.com/office/drawing/2014/main" id="{B562A5E6-54B0-4084-B2E0-9E351F6FD9A1}"/>
              </a:ext>
            </a:extLst>
          </p:cNvPr>
          <p:cNvGrpSpPr/>
          <p:nvPr/>
        </p:nvGrpSpPr>
        <p:grpSpPr>
          <a:xfrm rot="19395171">
            <a:off x="4536941" y="2638796"/>
            <a:ext cx="623630" cy="599307"/>
            <a:chOff x="3264320" y="1186413"/>
            <a:chExt cx="396582" cy="504559"/>
          </a:xfrm>
          <a:solidFill>
            <a:srgbClr val="21CBF9"/>
          </a:solidFill>
        </p:grpSpPr>
        <p:sp>
          <p:nvSpPr>
            <p:cNvPr id="48" name="Arrow: Right 47">
              <a:extLst>
                <a:ext uri="{FF2B5EF4-FFF2-40B4-BE49-F238E27FC236}">
                  <a16:creationId xmlns:a16="http://schemas.microsoft.com/office/drawing/2014/main" id="{9CF97D79-EFC9-6DBC-C887-42450BF2996F}"/>
                </a:ext>
              </a:extLst>
            </p:cNvPr>
            <p:cNvSpPr/>
            <p:nvPr/>
          </p:nvSpPr>
          <p:spPr>
            <a:xfrm rot="2160000">
              <a:off x="3264320" y="1186413"/>
              <a:ext cx="396582" cy="50455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a:p>
          </p:txBody>
        </p:sp>
        <p:sp>
          <p:nvSpPr>
            <p:cNvPr id="49" name="Arrow: Right 4">
              <a:extLst>
                <a:ext uri="{FF2B5EF4-FFF2-40B4-BE49-F238E27FC236}">
                  <a16:creationId xmlns:a16="http://schemas.microsoft.com/office/drawing/2014/main" id="{061B974F-F9B2-6D63-7824-40BEFAEA7F4A}"/>
                </a:ext>
              </a:extLst>
            </p:cNvPr>
            <p:cNvSpPr txBox="1"/>
            <p:nvPr/>
          </p:nvSpPr>
          <p:spPr>
            <a:xfrm rot="2160000">
              <a:off x="3275681" y="1252359"/>
              <a:ext cx="277607" cy="3027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p:txBody>
        </p:sp>
      </p:grpSp>
      <p:grpSp>
        <p:nvGrpSpPr>
          <p:cNvPr id="50" name="Group 49">
            <a:extLst>
              <a:ext uri="{FF2B5EF4-FFF2-40B4-BE49-F238E27FC236}">
                <a16:creationId xmlns:a16="http://schemas.microsoft.com/office/drawing/2014/main" id="{ACB5AA7F-7291-6D43-22CD-97631EEC98C0}"/>
              </a:ext>
            </a:extLst>
          </p:cNvPr>
          <p:cNvGrpSpPr/>
          <p:nvPr/>
        </p:nvGrpSpPr>
        <p:grpSpPr>
          <a:xfrm rot="19395171">
            <a:off x="7505338" y="2589584"/>
            <a:ext cx="623630" cy="599307"/>
            <a:chOff x="3264320" y="1186413"/>
            <a:chExt cx="396582" cy="504559"/>
          </a:xfrm>
          <a:solidFill>
            <a:srgbClr val="21CBF9"/>
          </a:solidFill>
        </p:grpSpPr>
        <p:sp>
          <p:nvSpPr>
            <p:cNvPr id="51" name="Arrow: Right 50">
              <a:extLst>
                <a:ext uri="{FF2B5EF4-FFF2-40B4-BE49-F238E27FC236}">
                  <a16:creationId xmlns:a16="http://schemas.microsoft.com/office/drawing/2014/main" id="{580FDF1D-5540-E2B4-5BF6-EAEDDA20D6F2}"/>
                </a:ext>
              </a:extLst>
            </p:cNvPr>
            <p:cNvSpPr/>
            <p:nvPr/>
          </p:nvSpPr>
          <p:spPr>
            <a:xfrm rot="2160000">
              <a:off x="3264320" y="1186413"/>
              <a:ext cx="396582" cy="504559"/>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a:p>
          </p:txBody>
        </p:sp>
        <p:sp>
          <p:nvSpPr>
            <p:cNvPr id="52" name="Arrow: Right 4">
              <a:extLst>
                <a:ext uri="{FF2B5EF4-FFF2-40B4-BE49-F238E27FC236}">
                  <a16:creationId xmlns:a16="http://schemas.microsoft.com/office/drawing/2014/main" id="{247C71AB-8675-8D53-D14B-984BA5137CCF}"/>
                </a:ext>
              </a:extLst>
            </p:cNvPr>
            <p:cNvSpPr txBox="1"/>
            <p:nvPr/>
          </p:nvSpPr>
          <p:spPr>
            <a:xfrm rot="2160000">
              <a:off x="3275681" y="1252359"/>
              <a:ext cx="277607" cy="3027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p:txBody>
        </p:sp>
      </p:grpSp>
    </p:spTree>
    <p:extLst>
      <p:ext uri="{BB962C8B-B14F-4D97-AF65-F5344CB8AC3E}">
        <p14:creationId xmlns:p14="http://schemas.microsoft.com/office/powerpoint/2010/main" val="8810775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4F650-CC5E-9395-8FF4-4BD3462A27B2}"/>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6FF27970-794F-DAFE-D7B6-073D374C0E13}"/>
              </a:ext>
            </a:extLst>
          </p:cNvPr>
          <p:cNvSpPr txBox="1">
            <a:spLocks/>
          </p:cNvSpPr>
          <p:nvPr/>
        </p:nvSpPr>
        <p:spPr>
          <a:xfrm>
            <a:off x="382652" y="68663"/>
            <a:ext cx="1058495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Calculation for Inventory Optimization Value (Simulations)</a:t>
            </a:r>
            <a:endParaRPr kumimoji="0" lang="en-US" sz="2400" b="1" i="0" u="sng" strike="noStrike" kern="1200" cap="none" spc="0" normalizeH="0" baseline="0" noProof="0">
              <a:ln>
                <a:noFill/>
              </a:ln>
              <a:solidFill>
                <a:srgbClr val="26B4E9"/>
              </a:solidFill>
              <a:effectLst/>
              <a:uLnTx/>
              <a:uFillTx/>
              <a:latin typeface="Optima" panose="02000503060000020004"/>
              <a:cs typeface="Arial" panose="020B0604020202020204" pitchFamily="34" charset="0"/>
            </a:endParaRPr>
          </a:p>
        </p:txBody>
      </p:sp>
      <p:sp>
        <p:nvSpPr>
          <p:cNvPr id="10" name="Date Placeholder 3">
            <a:extLst>
              <a:ext uri="{FF2B5EF4-FFF2-40B4-BE49-F238E27FC236}">
                <a16:creationId xmlns:a16="http://schemas.microsoft.com/office/drawing/2014/main" id="{A704E562-C579-F23C-C942-524083E55684}"/>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11" name="Slide Number Placeholder 5">
            <a:extLst>
              <a:ext uri="{FF2B5EF4-FFF2-40B4-BE49-F238E27FC236}">
                <a16:creationId xmlns:a16="http://schemas.microsoft.com/office/drawing/2014/main" id="{42637163-03F2-7E16-5398-D2E9E6C95582}"/>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12" name="Footer Placeholder 4">
            <a:extLst>
              <a:ext uri="{FF2B5EF4-FFF2-40B4-BE49-F238E27FC236}">
                <a16:creationId xmlns:a16="http://schemas.microsoft.com/office/drawing/2014/main" id="{14B9EEF7-FAE6-D933-4129-C4ACBE7FCE9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4CB415E2-B51C-61B1-1452-3595889C92E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aphicFrame>
        <p:nvGraphicFramePr>
          <p:cNvPr id="2" name="Table 1">
            <a:extLst>
              <a:ext uri="{FF2B5EF4-FFF2-40B4-BE49-F238E27FC236}">
                <a16:creationId xmlns:a16="http://schemas.microsoft.com/office/drawing/2014/main" id="{A1B535A8-778B-434A-AFE9-0E753B9112D8}"/>
              </a:ext>
            </a:extLst>
          </p:cNvPr>
          <p:cNvGraphicFramePr>
            <a:graphicFrameLocks noGrp="1"/>
          </p:cNvGraphicFramePr>
          <p:nvPr>
            <p:extLst>
              <p:ext uri="{D42A27DB-BD31-4B8C-83A1-F6EECF244321}">
                <p14:modId xmlns:p14="http://schemas.microsoft.com/office/powerpoint/2010/main" val="3076051346"/>
              </p:ext>
            </p:extLst>
          </p:nvPr>
        </p:nvGraphicFramePr>
        <p:xfrm>
          <a:off x="382652" y="3977552"/>
          <a:ext cx="3519636" cy="1186605"/>
        </p:xfrm>
        <a:graphic>
          <a:graphicData uri="http://schemas.openxmlformats.org/drawingml/2006/table">
            <a:tbl>
              <a:tblPr>
                <a:tableStyleId>{5C22544A-7EE6-4342-B048-85BDC9FD1C3A}</a:tableStyleId>
              </a:tblPr>
              <a:tblGrid>
                <a:gridCol w="646990">
                  <a:extLst>
                    <a:ext uri="{9D8B030D-6E8A-4147-A177-3AD203B41FA5}">
                      <a16:colId xmlns:a16="http://schemas.microsoft.com/office/drawing/2014/main" val="3702701108"/>
                    </a:ext>
                  </a:extLst>
                </a:gridCol>
                <a:gridCol w="2872646">
                  <a:extLst>
                    <a:ext uri="{9D8B030D-6E8A-4147-A177-3AD203B41FA5}">
                      <a16:colId xmlns:a16="http://schemas.microsoft.com/office/drawing/2014/main" val="1448477741"/>
                    </a:ext>
                  </a:extLst>
                </a:gridCol>
              </a:tblGrid>
              <a:tr h="300970">
                <a:tc>
                  <a:txBody>
                    <a:bodyPr/>
                    <a:lstStyle/>
                    <a:p>
                      <a:pPr algn="ctr" fontAlgn="b"/>
                      <a:r>
                        <a:rPr lang="en-US" sz="1400" b="0" i="0" u="none" strike="noStrike" kern="1200">
                          <a:solidFill>
                            <a:schemeClr val="bg1"/>
                          </a:solidFill>
                          <a:effectLst/>
                          <a:latin typeface="Optima" panose="02000503060000020004"/>
                          <a:ea typeface="+mn-ea"/>
                          <a:cs typeface="+mn-cs"/>
                        </a:rPr>
                        <a:t> S.No</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US" sz="1400" b="0" i="0" u="none" strike="noStrike" kern="1200">
                          <a:solidFill>
                            <a:schemeClr val="bg1"/>
                          </a:solidFill>
                          <a:effectLst/>
                          <a:latin typeface="Optima" panose="02000503060000020004"/>
                          <a:ea typeface="+mn-ea"/>
                          <a:cs typeface="+mn-cs"/>
                        </a:rPr>
                        <a:t>Safety Stock adjustment:</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extLst>
                  <a:ext uri="{0D108BD9-81ED-4DB2-BD59-A6C34878D82A}">
                    <a16:rowId xmlns:a16="http://schemas.microsoft.com/office/drawing/2014/main" val="3092554296"/>
                  </a:ext>
                </a:extLst>
              </a:tr>
              <a:tr h="261514">
                <a:tc>
                  <a:txBody>
                    <a:bodyPr/>
                    <a:lstStyle/>
                    <a:p>
                      <a:pPr algn="ctr" fontAlgn="b"/>
                      <a:r>
                        <a:rPr lang="en-US" sz="1200" b="0" i="0" u="none" strike="noStrike" kern="1200">
                          <a:solidFill>
                            <a:srgbClr val="10479B"/>
                          </a:solidFill>
                          <a:effectLst/>
                          <a:latin typeface="Optima" panose="02000503060000020004"/>
                          <a:ea typeface="+mn-ea"/>
                          <a:cs typeface="+mn-cs"/>
                        </a:rPr>
                        <a:t>1</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kern="1200">
                          <a:solidFill>
                            <a:srgbClr val="10479B"/>
                          </a:solidFill>
                          <a:effectLst/>
                          <a:latin typeface="Optima" panose="02000503060000020004"/>
                          <a:ea typeface="+mn-ea"/>
                          <a:cs typeface="+mn-cs"/>
                        </a:rPr>
                        <a:t>Installed Qty &lt;2, Safety stock is not changed</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9928084"/>
                  </a:ext>
                </a:extLst>
              </a:tr>
              <a:tr h="251201">
                <a:tc>
                  <a:txBody>
                    <a:bodyPr/>
                    <a:lstStyle/>
                    <a:p>
                      <a:pPr algn="ctr" fontAlgn="b"/>
                      <a:r>
                        <a:rPr lang="en-US" sz="1200" b="0" i="0" u="none" strike="noStrike" kern="1200">
                          <a:solidFill>
                            <a:srgbClr val="10479B"/>
                          </a:solidFill>
                          <a:effectLst/>
                          <a:latin typeface="Optima" panose="02000503060000020004"/>
                          <a:ea typeface="+mn-ea"/>
                          <a:cs typeface="+mn-cs"/>
                        </a:rPr>
                        <a:t>2</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kern="1200">
                          <a:solidFill>
                            <a:srgbClr val="10479B"/>
                          </a:solidFill>
                          <a:effectLst/>
                          <a:latin typeface="Optima" panose="02000503060000020004"/>
                          <a:ea typeface="+mn-ea"/>
                          <a:cs typeface="+mn-cs"/>
                        </a:rPr>
                        <a:t>Installed Qty 2, &lt;5, Safety stock reduced as SS/1.5</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5516464"/>
                  </a:ext>
                </a:extLst>
              </a:tr>
              <a:tr h="251201">
                <a:tc>
                  <a:txBody>
                    <a:bodyPr/>
                    <a:lstStyle/>
                    <a:p>
                      <a:pPr algn="ctr" fontAlgn="b"/>
                      <a:r>
                        <a:rPr lang="en-US" sz="1200" b="0" i="0" u="none" strike="noStrike" kern="1200">
                          <a:solidFill>
                            <a:srgbClr val="10479B"/>
                          </a:solidFill>
                          <a:effectLst/>
                          <a:latin typeface="Optima" panose="02000503060000020004"/>
                          <a:ea typeface="+mn-ea"/>
                          <a:cs typeface="+mn-cs"/>
                        </a:rPr>
                        <a:t>3</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kern="1200">
                          <a:solidFill>
                            <a:srgbClr val="10479B"/>
                          </a:solidFill>
                          <a:effectLst/>
                          <a:latin typeface="Optima" panose="02000503060000020004"/>
                          <a:ea typeface="+mn-ea"/>
                          <a:cs typeface="+mn-cs"/>
                        </a:rPr>
                        <a:t>Installed Qty &gt;5, Safety stock =SS/2</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7286860"/>
                  </a:ext>
                </a:extLst>
              </a:tr>
            </a:tbl>
          </a:graphicData>
        </a:graphic>
      </p:graphicFrame>
      <p:graphicFrame>
        <p:nvGraphicFramePr>
          <p:cNvPr id="3" name="Table 2">
            <a:extLst>
              <a:ext uri="{FF2B5EF4-FFF2-40B4-BE49-F238E27FC236}">
                <a16:creationId xmlns:a16="http://schemas.microsoft.com/office/drawing/2014/main" id="{75F98561-5FC3-C0C1-EC50-1119D5B39E9C}"/>
              </a:ext>
            </a:extLst>
          </p:cNvPr>
          <p:cNvGraphicFramePr>
            <a:graphicFrameLocks noGrp="1"/>
          </p:cNvGraphicFramePr>
          <p:nvPr>
            <p:extLst>
              <p:ext uri="{D42A27DB-BD31-4B8C-83A1-F6EECF244321}">
                <p14:modId xmlns:p14="http://schemas.microsoft.com/office/powerpoint/2010/main" val="886031478"/>
              </p:ext>
            </p:extLst>
          </p:nvPr>
        </p:nvGraphicFramePr>
        <p:xfrm>
          <a:off x="382652" y="5260020"/>
          <a:ext cx="3519636" cy="1170044"/>
        </p:xfrm>
        <a:graphic>
          <a:graphicData uri="http://schemas.openxmlformats.org/drawingml/2006/table">
            <a:tbl>
              <a:tblPr>
                <a:tableStyleId>{5C22544A-7EE6-4342-B048-85BDC9FD1C3A}</a:tableStyleId>
              </a:tblPr>
              <a:tblGrid>
                <a:gridCol w="484614">
                  <a:extLst>
                    <a:ext uri="{9D8B030D-6E8A-4147-A177-3AD203B41FA5}">
                      <a16:colId xmlns:a16="http://schemas.microsoft.com/office/drawing/2014/main" val="2056037534"/>
                    </a:ext>
                  </a:extLst>
                </a:gridCol>
                <a:gridCol w="886120">
                  <a:extLst>
                    <a:ext uri="{9D8B030D-6E8A-4147-A177-3AD203B41FA5}">
                      <a16:colId xmlns:a16="http://schemas.microsoft.com/office/drawing/2014/main" val="2231459147"/>
                    </a:ext>
                  </a:extLst>
                </a:gridCol>
                <a:gridCol w="2148902">
                  <a:extLst>
                    <a:ext uri="{9D8B030D-6E8A-4147-A177-3AD203B41FA5}">
                      <a16:colId xmlns:a16="http://schemas.microsoft.com/office/drawing/2014/main" val="2450762698"/>
                    </a:ext>
                  </a:extLst>
                </a:gridCol>
              </a:tblGrid>
              <a:tr h="206200">
                <a:tc>
                  <a:txBody>
                    <a:bodyPr/>
                    <a:lstStyle/>
                    <a:p>
                      <a:pPr marL="0" algn="ctr" defTabSz="609600" rtl="0" eaLnBrk="1" fontAlgn="b" latinLnBrk="0" hangingPunct="1"/>
                      <a:r>
                        <a:rPr lang="en-US" sz="1400" b="0" i="0" u="none" strike="noStrike" kern="1200">
                          <a:solidFill>
                            <a:schemeClr val="bg1"/>
                          </a:solidFill>
                          <a:effectLst/>
                          <a:latin typeface="Optima" panose="02000503060000020004"/>
                          <a:ea typeface="+mn-ea"/>
                          <a:cs typeface="+mn-cs"/>
                        </a:rPr>
                        <a:t> S.No</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600" rtl="0" eaLnBrk="1" fontAlgn="b" latinLnBrk="0" hangingPunct="1"/>
                      <a:r>
                        <a:rPr lang="en-US" sz="1400" b="0" i="0" u="none" strike="noStrike" kern="1200">
                          <a:solidFill>
                            <a:schemeClr val="bg1"/>
                          </a:solidFill>
                          <a:effectLst/>
                          <a:latin typeface="Optima" panose="02000503060000020004"/>
                          <a:ea typeface="+mn-ea"/>
                          <a:cs typeface="+mn-cs"/>
                        </a:rPr>
                        <a:t>Non-Moving</a:t>
                      </a:r>
                    </a:p>
                  </a:txBody>
                  <a:tcPr marL="7160" marR="7160" marT="7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600" rtl="0" eaLnBrk="1" fontAlgn="b" latinLnBrk="0" hangingPunct="1"/>
                      <a:r>
                        <a:rPr lang="en-US" sz="1400" b="0" i="0" u="none" strike="noStrike" kern="1200">
                          <a:solidFill>
                            <a:schemeClr val="bg1"/>
                          </a:solidFill>
                          <a:effectLst/>
                          <a:latin typeface="Optima" panose="02000503060000020004"/>
                          <a:ea typeface="+mn-ea"/>
                          <a:cs typeface="+mn-cs"/>
                        </a:rPr>
                        <a:t> Safety Stock adjustment</a:t>
                      </a:r>
                    </a:p>
                  </a:txBody>
                  <a:tcPr marL="7160" marR="7160" marT="716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extLst>
                  <a:ext uri="{0D108BD9-81ED-4DB2-BD59-A6C34878D82A}">
                    <a16:rowId xmlns:a16="http://schemas.microsoft.com/office/drawing/2014/main" val="2153515560"/>
                  </a:ext>
                </a:extLst>
              </a:tr>
              <a:tr h="264982">
                <a:tc>
                  <a:txBody>
                    <a:bodyPr/>
                    <a:lstStyle/>
                    <a:p>
                      <a:pPr marL="0" algn="ctr" defTabSz="609600" rtl="0" eaLnBrk="1" fontAlgn="b" latinLnBrk="0" hangingPunct="1"/>
                      <a:r>
                        <a:rPr lang="en-US" sz="1200" b="0" i="0" u="none" strike="noStrike" kern="1200">
                          <a:solidFill>
                            <a:srgbClr val="10479B"/>
                          </a:solidFill>
                          <a:effectLst/>
                          <a:latin typeface="Optima" panose="02000503060000020004"/>
                          <a:ea typeface="+mn-ea"/>
                          <a:cs typeface="+mn-cs"/>
                        </a:rPr>
                        <a:t>1</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09600" rtl="0" eaLnBrk="1" fontAlgn="b" latinLnBrk="0" hangingPunct="1"/>
                      <a:r>
                        <a:rPr lang="en-US" sz="1200" b="0" i="0" u="none" strike="noStrike" kern="1200">
                          <a:solidFill>
                            <a:srgbClr val="10479B"/>
                          </a:solidFill>
                          <a:effectLst/>
                          <a:latin typeface="Optima" panose="02000503060000020004"/>
                          <a:ea typeface="+mn-ea"/>
                          <a:cs typeface="+mn-cs"/>
                        </a:rPr>
                        <a:t>3, N</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09600" rtl="0" eaLnBrk="1" fontAlgn="b" latinLnBrk="0" hangingPunct="1"/>
                      <a:r>
                        <a:rPr lang="en-US" sz="1200" b="0" i="0" u="none" strike="noStrike" kern="1200">
                          <a:solidFill>
                            <a:srgbClr val="10479B"/>
                          </a:solidFill>
                          <a:effectLst/>
                          <a:latin typeface="Optima" panose="02000503060000020004"/>
                          <a:ea typeface="+mn-ea"/>
                          <a:cs typeface="+mn-cs"/>
                        </a:rPr>
                        <a:t>Safety Stock=1</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3597644"/>
                  </a:ext>
                </a:extLst>
              </a:tr>
              <a:tr h="264982">
                <a:tc>
                  <a:txBody>
                    <a:bodyPr/>
                    <a:lstStyle/>
                    <a:p>
                      <a:pPr marL="0" algn="ctr" defTabSz="609600" rtl="0" eaLnBrk="1" fontAlgn="b" latinLnBrk="0" hangingPunct="1"/>
                      <a:r>
                        <a:rPr lang="en-US" sz="1200" b="0" i="0" u="none" strike="noStrike" kern="1200">
                          <a:solidFill>
                            <a:srgbClr val="10479B"/>
                          </a:solidFill>
                          <a:effectLst/>
                          <a:latin typeface="Optima" panose="02000503060000020004"/>
                          <a:ea typeface="+mn-ea"/>
                          <a:cs typeface="+mn-cs"/>
                        </a:rPr>
                        <a:t>2</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09600" rtl="0" eaLnBrk="1" fontAlgn="b" latinLnBrk="0" hangingPunct="1"/>
                      <a:r>
                        <a:rPr lang="en-US" sz="1200" b="0" i="0" u="none" strike="noStrike" kern="1200">
                          <a:solidFill>
                            <a:srgbClr val="10479B"/>
                          </a:solidFill>
                          <a:effectLst/>
                          <a:latin typeface="Optima" panose="02000503060000020004"/>
                          <a:ea typeface="+mn-ea"/>
                          <a:cs typeface="+mn-cs"/>
                        </a:rPr>
                        <a:t>2, N</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09600" rtl="0" eaLnBrk="1" fontAlgn="b" latinLnBrk="0" hangingPunct="1"/>
                      <a:r>
                        <a:rPr lang="en-US" sz="1200" b="0" i="0" u="none" strike="noStrike" kern="1200">
                          <a:solidFill>
                            <a:srgbClr val="10479B"/>
                          </a:solidFill>
                          <a:effectLst/>
                          <a:latin typeface="Optima" panose="02000503060000020004"/>
                          <a:ea typeface="+mn-ea"/>
                          <a:cs typeface="+mn-cs"/>
                        </a:rPr>
                        <a:t>Safety stock = 1</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9224822"/>
                  </a:ext>
                </a:extLst>
              </a:tr>
              <a:tr h="206200">
                <a:tc>
                  <a:txBody>
                    <a:bodyPr/>
                    <a:lstStyle/>
                    <a:p>
                      <a:pPr marL="0" algn="ctr" defTabSz="609600" rtl="0" eaLnBrk="1" fontAlgn="b" latinLnBrk="0" hangingPunct="1"/>
                      <a:r>
                        <a:rPr lang="en-US" sz="1200" b="0" i="0" u="none" strike="noStrike" kern="1200">
                          <a:solidFill>
                            <a:srgbClr val="10479B"/>
                          </a:solidFill>
                          <a:effectLst/>
                          <a:latin typeface="Optima" panose="02000503060000020004"/>
                          <a:ea typeface="+mn-ea"/>
                          <a:cs typeface="+mn-cs"/>
                        </a:rPr>
                        <a:t>3</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09600" rtl="0" eaLnBrk="1" fontAlgn="b" latinLnBrk="0" hangingPunct="1"/>
                      <a:r>
                        <a:rPr lang="en-US" sz="1200" b="0" i="0" u="none" strike="noStrike" kern="1200">
                          <a:solidFill>
                            <a:srgbClr val="10479B"/>
                          </a:solidFill>
                          <a:effectLst/>
                          <a:latin typeface="Optima" panose="02000503060000020004"/>
                          <a:ea typeface="+mn-ea"/>
                          <a:cs typeface="+mn-cs"/>
                        </a:rPr>
                        <a:t>3, N</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09600" rtl="0" eaLnBrk="1" fontAlgn="b" latinLnBrk="0" hangingPunct="1"/>
                      <a:r>
                        <a:rPr lang="en-US" sz="1200" b="0" i="0" u="none" strike="noStrike" kern="1200">
                          <a:solidFill>
                            <a:srgbClr val="10479B"/>
                          </a:solidFill>
                          <a:effectLst/>
                          <a:latin typeface="Optima" panose="02000503060000020004"/>
                          <a:ea typeface="+mn-ea"/>
                          <a:cs typeface="+mn-cs"/>
                        </a:rPr>
                        <a:t>Safety Stock = 0</a:t>
                      </a:r>
                    </a:p>
                  </a:txBody>
                  <a:tcPr marL="7160" marR="7160" marT="7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9796791"/>
                  </a:ext>
                </a:extLst>
              </a:tr>
            </a:tbl>
          </a:graphicData>
        </a:graphic>
      </p:graphicFrame>
      <p:graphicFrame>
        <p:nvGraphicFramePr>
          <p:cNvPr id="4" name="Table 3">
            <a:extLst>
              <a:ext uri="{FF2B5EF4-FFF2-40B4-BE49-F238E27FC236}">
                <a16:creationId xmlns:a16="http://schemas.microsoft.com/office/drawing/2014/main" id="{3E8A16C7-A2FB-9E7F-E213-FC18EA930A19}"/>
              </a:ext>
            </a:extLst>
          </p:cNvPr>
          <p:cNvGraphicFramePr>
            <a:graphicFrameLocks noGrp="1"/>
          </p:cNvGraphicFramePr>
          <p:nvPr>
            <p:extLst>
              <p:ext uri="{D42A27DB-BD31-4B8C-83A1-F6EECF244321}">
                <p14:modId xmlns:p14="http://schemas.microsoft.com/office/powerpoint/2010/main" val="4070473831"/>
              </p:ext>
            </p:extLst>
          </p:nvPr>
        </p:nvGraphicFramePr>
        <p:xfrm>
          <a:off x="382652" y="570313"/>
          <a:ext cx="11426696" cy="3279429"/>
        </p:xfrm>
        <a:graphic>
          <a:graphicData uri="http://schemas.openxmlformats.org/drawingml/2006/table">
            <a:tbl>
              <a:tblPr>
                <a:tableStyleId>{5C22544A-7EE6-4342-B048-85BDC9FD1C3A}</a:tableStyleId>
              </a:tblPr>
              <a:tblGrid>
                <a:gridCol w="658666">
                  <a:extLst>
                    <a:ext uri="{9D8B030D-6E8A-4147-A177-3AD203B41FA5}">
                      <a16:colId xmlns:a16="http://schemas.microsoft.com/office/drawing/2014/main" val="220740107"/>
                    </a:ext>
                  </a:extLst>
                </a:gridCol>
                <a:gridCol w="688071">
                  <a:extLst>
                    <a:ext uri="{9D8B030D-6E8A-4147-A177-3AD203B41FA5}">
                      <a16:colId xmlns:a16="http://schemas.microsoft.com/office/drawing/2014/main" val="1199462723"/>
                    </a:ext>
                  </a:extLst>
                </a:gridCol>
                <a:gridCol w="799810">
                  <a:extLst>
                    <a:ext uri="{9D8B030D-6E8A-4147-A177-3AD203B41FA5}">
                      <a16:colId xmlns:a16="http://schemas.microsoft.com/office/drawing/2014/main" val="3646512960"/>
                    </a:ext>
                  </a:extLst>
                </a:gridCol>
                <a:gridCol w="1105619">
                  <a:extLst>
                    <a:ext uri="{9D8B030D-6E8A-4147-A177-3AD203B41FA5}">
                      <a16:colId xmlns:a16="http://schemas.microsoft.com/office/drawing/2014/main" val="3827303962"/>
                    </a:ext>
                  </a:extLst>
                </a:gridCol>
                <a:gridCol w="917429">
                  <a:extLst>
                    <a:ext uri="{9D8B030D-6E8A-4147-A177-3AD203B41FA5}">
                      <a16:colId xmlns:a16="http://schemas.microsoft.com/office/drawing/2014/main" val="2293107477"/>
                    </a:ext>
                  </a:extLst>
                </a:gridCol>
                <a:gridCol w="1401115">
                  <a:extLst>
                    <a:ext uri="{9D8B030D-6E8A-4147-A177-3AD203B41FA5}">
                      <a16:colId xmlns:a16="http://schemas.microsoft.com/office/drawing/2014/main" val="2710078967"/>
                    </a:ext>
                  </a:extLst>
                </a:gridCol>
                <a:gridCol w="1333530">
                  <a:extLst>
                    <a:ext uri="{9D8B030D-6E8A-4147-A177-3AD203B41FA5}">
                      <a16:colId xmlns:a16="http://schemas.microsoft.com/office/drawing/2014/main" val="2258004243"/>
                    </a:ext>
                  </a:extLst>
                </a:gridCol>
                <a:gridCol w="1411429">
                  <a:extLst>
                    <a:ext uri="{9D8B030D-6E8A-4147-A177-3AD203B41FA5}">
                      <a16:colId xmlns:a16="http://schemas.microsoft.com/office/drawing/2014/main" val="2544557092"/>
                    </a:ext>
                  </a:extLst>
                </a:gridCol>
                <a:gridCol w="1516376">
                  <a:extLst>
                    <a:ext uri="{9D8B030D-6E8A-4147-A177-3AD203B41FA5}">
                      <a16:colId xmlns:a16="http://schemas.microsoft.com/office/drawing/2014/main" val="3359790431"/>
                    </a:ext>
                  </a:extLst>
                </a:gridCol>
                <a:gridCol w="1594651">
                  <a:extLst>
                    <a:ext uri="{9D8B030D-6E8A-4147-A177-3AD203B41FA5}">
                      <a16:colId xmlns:a16="http://schemas.microsoft.com/office/drawing/2014/main" val="1395312667"/>
                    </a:ext>
                  </a:extLst>
                </a:gridCol>
              </a:tblGrid>
              <a:tr h="489200">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S.No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MCR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FSN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 AS-IS Count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 Count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 AS-IS Inv Value mUSD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AS-IS % Value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 TO-BE Inv Value mUSD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TO-BE % Value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609491" rtl="0" eaLnBrk="1" fontAlgn="ctr" latinLnBrk="0" hangingPunct="1"/>
                      <a:r>
                        <a:rPr lang="en-US" sz="1400" b="1" i="0" u="none" strike="noStrike" kern="1200">
                          <a:solidFill>
                            <a:schemeClr val="bg1"/>
                          </a:solidFill>
                          <a:effectLst/>
                          <a:latin typeface="Optima" panose="02000503060000020004"/>
                          <a:ea typeface="+mn-ea"/>
                          <a:cs typeface="+mn-cs"/>
                        </a:rPr>
                        <a:t>Change in Value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extLst>
                  <a:ext uri="{0D108BD9-81ED-4DB2-BD59-A6C34878D82A}">
                    <a16:rowId xmlns:a16="http://schemas.microsoft.com/office/drawing/2014/main" val="2648673326"/>
                  </a:ext>
                </a:extLst>
              </a:tr>
              <a:tr h="286780">
                <a:tc>
                  <a:txBody>
                    <a:bodyPr/>
                    <a:lstStyle/>
                    <a:p>
                      <a:pPr algn="ctr" fontAlgn="b"/>
                      <a:r>
                        <a:rPr lang="en-US" sz="1200" b="0" i="0" u="none" strike="noStrike">
                          <a:solidFill>
                            <a:srgbClr val="10479B"/>
                          </a:solidFill>
                          <a:effectLst/>
                          <a:latin typeface="Optima" panose="02000503060000020004"/>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104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0.13%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0.83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0.45%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1.44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0.60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0046848"/>
                  </a:ext>
                </a:extLst>
              </a:tr>
              <a:tr h="286780">
                <a:tc>
                  <a:txBody>
                    <a:bodyPr/>
                    <a:lstStyle/>
                    <a:p>
                      <a:pPr algn="ctr" fontAlgn="b"/>
                      <a:r>
                        <a:rPr lang="en-US" sz="1200" b="0" i="0" u="none" strike="noStrike">
                          <a:solidFill>
                            <a:srgbClr val="10479B"/>
                          </a:solidFill>
                          <a:effectLst/>
                          <a:latin typeface="Optima" panose="02000503060000020004"/>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3,589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4.53%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16.14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8.64%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24.79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23.30%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8.64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9301002"/>
                  </a:ext>
                </a:extLst>
              </a:tr>
              <a:tr h="286780">
                <a:tc>
                  <a:txBody>
                    <a:bodyPr/>
                    <a:lstStyle/>
                    <a:p>
                      <a:pPr algn="ctr" fontAlgn="b"/>
                      <a:r>
                        <a:rPr lang="en-US" sz="1200" b="0" i="0" u="none" strike="noStrike">
                          <a:solidFill>
                            <a:srgbClr val="10479B"/>
                          </a:solidFill>
                          <a:effectLst/>
                          <a:latin typeface="Optima" panose="02000503060000020004"/>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10,232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12.90%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31.04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16.61%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13.82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12.99%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-17.22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9783031"/>
                  </a:ext>
                </a:extLst>
              </a:tr>
              <a:tr h="286780">
                <a:tc>
                  <a:txBody>
                    <a:bodyPr/>
                    <a:lstStyle/>
                    <a:p>
                      <a:pPr algn="ctr" fontAlgn="b"/>
                      <a:r>
                        <a:rPr lang="en-US" sz="1200" b="0" i="0" u="none" strike="noStrike">
                          <a:solidFill>
                            <a:srgbClr val="10479B"/>
                          </a:solidFill>
                          <a:effectLst/>
                          <a:latin typeface="Optima" panose="02000503060000020004"/>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369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0.47%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2.32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1.70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-0.62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6371268"/>
                  </a:ext>
                </a:extLst>
              </a:tr>
              <a:tr h="286780">
                <a:tc>
                  <a:txBody>
                    <a:bodyPr/>
                    <a:lstStyle/>
                    <a:p>
                      <a:pPr algn="ctr" fontAlgn="b"/>
                      <a:r>
                        <a:rPr lang="en-US" sz="1200" b="0" i="0" u="none" strike="noStrike">
                          <a:solidFill>
                            <a:srgbClr val="10479B"/>
                          </a:solidFill>
                          <a:effectLst/>
                          <a:latin typeface="Optima" panose="02000503060000020004"/>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6,691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8.44%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27.51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14.72%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31.96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30.05%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4.45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2387820"/>
                  </a:ext>
                </a:extLst>
              </a:tr>
              <a:tr h="286780">
                <a:tc>
                  <a:txBody>
                    <a:bodyPr/>
                    <a:lstStyle/>
                    <a:p>
                      <a:pPr algn="ctr" fontAlgn="b"/>
                      <a:r>
                        <a:rPr lang="en-US" sz="1200" b="0" i="0" u="none" strike="noStrike">
                          <a:solidFill>
                            <a:srgbClr val="10479B"/>
                          </a:solidFill>
                          <a:effectLst/>
                          <a:latin typeface="Optima" panose="02000503060000020004"/>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13,071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16.48%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37.01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19.80%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17.15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16.13%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-19.86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5357487"/>
                  </a:ext>
                </a:extLst>
              </a:tr>
              <a:tr h="286780">
                <a:tc>
                  <a:txBody>
                    <a:bodyPr/>
                    <a:lstStyle/>
                    <a:p>
                      <a:pPr algn="ctr" fontAlgn="b"/>
                      <a:r>
                        <a:rPr lang="en-US" sz="1200" b="0" i="0" u="none" strike="noStrike">
                          <a:solidFill>
                            <a:srgbClr val="10479B"/>
                          </a:solidFill>
                          <a:effectLst/>
                          <a:latin typeface="Optima" panose="02000503060000020004"/>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969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1.84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0.99%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0.72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0.68%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-1.12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4655152"/>
                  </a:ext>
                </a:extLst>
              </a:tr>
              <a:tr h="286780">
                <a:tc>
                  <a:txBody>
                    <a:bodyPr/>
                    <a:lstStyle/>
                    <a:p>
                      <a:pPr algn="ctr" fontAlgn="b"/>
                      <a:r>
                        <a:rPr lang="en-US" sz="1200" b="0" i="0" u="none" strike="noStrike">
                          <a:solidFill>
                            <a:srgbClr val="10479B"/>
                          </a:solidFill>
                          <a:effectLst/>
                          <a:latin typeface="Optima" panose="02000503060000020004"/>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11,447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14.43%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21.85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11.69%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14.79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13.90%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-7.06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550146"/>
                  </a:ext>
                </a:extLst>
              </a:tr>
              <a:tr h="286780">
                <a:tc>
                  <a:txBody>
                    <a:bodyPr/>
                    <a:lstStyle/>
                    <a:p>
                      <a:pPr algn="ctr" fontAlgn="b"/>
                      <a:r>
                        <a:rPr lang="en-US" sz="1200" b="0" i="0" u="none" strike="noStrike">
                          <a:solidFill>
                            <a:srgbClr val="10479B"/>
                          </a:solidFill>
                          <a:effectLst/>
                          <a:latin typeface="Optima" panose="02000503060000020004"/>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32,833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41.40%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48.35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25.87%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-48.35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5091605"/>
                  </a:ext>
                </a:extLst>
              </a:tr>
              <a:tr h="209209">
                <a:tc>
                  <a:txBody>
                    <a:bodyPr/>
                    <a:lstStyle/>
                    <a:p>
                      <a:pPr algn="ctr" fontAlgn="b"/>
                      <a:r>
                        <a:rPr lang="en-US" sz="1200" b="0" i="0" u="none" strike="noStrike">
                          <a:solidFill>
                            <a:srgbClr val="10479B"/>
                          </a:solidFill>
                          <a:effectLst/>
                          <a:latin typeface="Optima" panose="02000503060000020004"/>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1" i="0" u="none" strike="noStrike">
                          <a:solidFill>
                            <a:srgbClr val="10479B"/>
                          </a:solidFill>
                          <a:effectLst/>
                          <a:latin typeface="Optima" panose="02000503060000020004"/>
                        </a:rPr>
                        <a:t>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   79,305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186.89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10479B"/>
                          </a:solidFill>
                          <a:effectLst/>
                          <a:latin typeface="Optima" panose="02000503060000020004"/>
                        </a:rPr>
                        <a:t>        106.37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10479B"/>
                          </a:solidFill>
                          <a:effectLst/>
                          <a:latin typeface="Optima" panose="02000503060000020004"/>
                        </a:rPr>
                        <a:t>100.00%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a:solidFill>
                            <a:srgbClr val="10479B"/>
                          </a:solidFill>
                          <a:effectLst/>
                          <a:latin typeface="Optima" panose="02000503060000020004"/>
                        </a:rPr>
                        <a:t>       -80.52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6417335"/>
                  </a:ext>
                </a:extLst>
              </a:tr>
            </a:tbl>
          </a:graphicData>
        </a:graphic>
      </p:graphicFrame>
      <p:sp>
        <p:nvSpPr>
          <p:cNvPr id="5" name="TextBox 4">
            <a:extLst>
              <a:ext uri="{FF2B5EF4-FFF2-40B4-BE49-F238E27FC236}">
                <a16:creationId xmlns:a16="http://schemas.microsoft.com/office/drawing/2014/main" id="{58AA7C13-CCCE-80C7-6032-70C6C3FB93FA}"/>
              </a:ext>
            </a:extLst>
          </p:cNvPr>
          <p:cNvSpPr txBox="1"/>
          <p:nvPr/>
        </p:nvSpPr>
        <p:spPr>
          <a:xfrm>
            <a:off x="9270694" y="4351392"/>
            <a:ext cx="2899901" cy="1569660"/>
          </a:xfrm>
          <a:prstGeom prst="rect">
            <a:avLst/>
          </a:prstGeom>
          <a:noFill/>
        </p:spPr>
        <p:txBody>
          <a:bodyPr wrap="square" rtlCol="0">
            <a:sp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IN" sz="1600" b="1" i="0" u="sng" strike="noStrike" kern="1200" cap="none" spc="0" normalizeH="0" baseline="0" noProof="0">
                <a:ln>
                  <a:noFill/>
                </a:ln>
                <a:solidFill>
                  <a:srgbClr val="26B4E9"/>
                </a:solidFill>
                <a:effectLst/>
                <a:uLnTx/>
                <a:uFillTx/>
                <a:latin typeface="Optima" panose="02000503060000020004"/>
                <a:cs typeface="Futura"/>
              </a:rPr>
              <a:t>Optimized</a:t>
            </a:r>
            <a:r>
              <a:rPr kumimoji="0" lang="en-IN" sz="1600" b="0" i="0" u="sng" strike="noStrike" kern="1200" cap="none" spc="0" normalizeH="0" baseline="0" noProof="0">
                <a:ln>
                  <a:noFill/>
                </a:ln>
                <a:solidFill>
                  <a:srgbClr val="26B4E9"/>
                </a:solidFill>
                <a:effectLst/>
                <a:uLnTx/>
                <a:uFillTx/>
                <a:latin typeface="Optima"/>
                <a:cs typeface="Futura"/>
              </a:rPr>
              <a:t> </a:t>
            </a:r>
            <a:r>
              <a:rPr kumimoji="0" lang="en-IN" sz="1600" b="1" i="0" u="sng" strike="noStrike" kern="1200" cap="none" spc="0" normalizeH="0" baseline="0" noProof="0">
                <a:ln>
                  <a:noFill/>
                </a:ln>
                <a:solidFill>
                  <a:srgbClr val="26B4E9"/>
                </a:solidFill>
                <a:effectLst/>
                <a:uLnTx/>
                <a:uFillTx/>
                <a:latin typeface="Optima"/>
                <a:cs typeface="Futura"/>
              </a:rPr>
              <a:t>the Inventory Value </a:t>
            </a:r>
            <a:r>
              <a:rPr kumimoji="0" lang="en-IN" sz="1600" b="0" i="0" u="none" strike="noStrike" kern="1200" cap="none" spc="0" normalizeH="0" baseline="0" noProof="0">
                <a:ln>
                  <a:noFill/>
                </a:ln>
                <a:solidFill>
                  <a:srgbClr val="10479B"/>
                </a:solidFill>
                <a:effectLst/>
                <a:uLnTx/>
                <a:uFillTx/>
                <a:latin typeface="Optima"/>
                <a:cs typeface="Futura"/>
              </a:rPr>
              <a:t>for </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10479B"/>
                </a:solidFill>
                <a:effectLst/>
                <a:uLnTx/>
                <a:uFillTx/>
                <a:latin typeface="Optima"/>
                <a:cs typeface="Futura"/>
              </a:rPr>
              <a:t>~80.52 MUSD </a:t>
            </a:r>
          </a:p>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10479B"/>
                </a:solidFill>
                <a:effectLst/>
                <a:uLnTx/>
                <a:uFillTx/>
                <a:latin typeface="Optima"/>
                <a:cs typeface="Futura"/>
              </a:rPr>
              <a:t>which is </a:t>
            </a:r>
            <a:r>
              <a:rPr kumimoji="0" lang="en-IN" sz="1600" b="1" i="0" u="none" strike="noStrike" kern="1200" cap="none" spc="0" normalizeH="0" baseline="0" noProof="0">
                <a:ln>
                  <a:noFill/>
                </a:ln>
                <a:solidFill>
                  <a:srgbClr val="10479B"/>
                </a:solidFill>
                <a:effectLst/>
                <a:uLnTx/>
                <a:uFillTx/>
                <a:latin typeface="Optima"/>
                <a:cs typeface="Futura"/>
              </a:rPr>
              <a:t>~43% of the AS-IS Inventory Hoarding Value ~186.89 MUSD)</a:t>
            </a:r>
            <a:endParaRPr kumimoji="0" lang="en-IN" sz="1500" b="1" i="0" u="none" strike="noStrike" kern="1200" cap="none" spc="0" normalizeH="0" baseline="0" noProof="0">
              <a:ln>
                <a:noFill/>
              </a:ln>
              <a:solidFill>
                <a:srgbClr val="10479B"/>
              </a:solidFill>
              <a:effectLst/>
              <a:uLnTx/>
              <a:uFillTx/>
              <a:latin typeface="Optima" panose="02000503060000020004"/>
            </a:endParaRPr>
          </a:p>
        </p:txBody>
      </p:sp>
      <p:graphicFrame>
        <p:nvGraphicFramePr>
          <p:cNvPr id="6" name="Chart 5">
            <a:extLst>
              <a:ext uri="{FF2B5EF4-FFF2-40B4-BE49-F238E27FC236}">
                <a16:creationId xmlns:a16="http://schemas.microsoft.com/office/drawing/2014/main" id="{99F5F860-4457-04F6-BA0D-C45F1842DE41}"/>
              </a:ext>
            </a:extLst>
          </p:cNvPr>
          <p:cNvGraphicFramePr>
            <a:graphicFrameLocks/>
          </p:cNvGraphicFramePr>
          <p:nvPr>
            <p:extLst>
              <p:ext uri="{D42A27DB-BD31-4B8C-83A1-F6EECF244321}">
                <p14:modId xmlns:p14="http://schemas.microsoft.com/office/powerpoint/2010/main" val="4257838083"/>
              </p:ext>
            </p:extLst>
          </p:nvPr>
        </p:nvGraphicFramePr>
        <p:xfrm>
          <a:off x="4165600" y="4146960"/>
          <a:ext cx="5004626" cy="2135056"/>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a:extLst>
              <a:ext uri="{FF2B5EF4-FFF2-40B4-BE49-F238E27FC236}">
                <a16:creationId xmlns:a16="http://schemas.microsoft.com/office/drawing/2014/main" id="{8E0C07EF-C64C-0C92-1B3E-54C09E275C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5379941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FAA50-7555-6CCB-B132-2191D461536B}"/>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C759F083-D6E0-F24B-7038-616FE83C898B}"/>
              </a:ext>
            </a:extLst>
          </p:cNvPr>
          <p:cNvSpPr txBox="1">
            <a:spLocks/>
          </p:cNvSpPr>
          <p:nvPr/>
        </p:nvSpPr>
        <p:spPr>
          <a:xfrm>
            <a:off x="382652" y="68663"/>
            <a:ext cx="1058495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MRP Strategy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Enabling Controls on Planning &amp; Execution</a:t>
            </a:r>
          </a:p>
        </p:txBody>
      </p:sp>
      <p:sp>
        <p:nvSpPr>
          <p:cNvPr id="10" name="Date Placeholder 3">
            <a:extLst>
              <a:ext uri="{FF2B5EF4-FFF2-40B4-BE49-F238E27FC236}">
                <a16:creationId xmlns:a16="http://schemas.microsoft.com/office/drawing/2014/main" id="{EE19EE8C-AEB0-481B-8742-35801D54EDA2}"/>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11" name="Slide Number Placeholder 5">
            <a:extLst>
              <a:ext uri="{FF2B5EF4-FFF2-40B4-BE49-F238E27FC236}">
                <a16:creationId xmlns:a16="http://schemas.microsoft.com/office/drawing/2014/main" id="{E24492F1-CE2C-A3F4-D04D-D1EEFBDB7C68}"/>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12" name="Footer Placeholder 4">
            <a:extLst>
              <a:ext uri="{FF2B5EF4-FFF2-40B4-BE49-F238E27FC236}">
                <a16:creationId xmlns:a16="http://schemas.microsoft.com/office/drawing/2014/main" id="{1C50F08D-741E-C8BB-3072-1E26E5E4776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4FE57119-1657-B897-86DE-2F1D72C9AA9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aphicFrame>
        <p:nvGraphicFramePr>
          <p:cNvPr id="2" name="Content Placeholder 6">
            <a:extLst>
              <a:ext uri="{FF2B5EF4-FFF2-40B4-BE49-F238E27FC236}">
                <a16:creationId xmlns:a16="http://schemas.microsoft.com/office/drawing/2014/main" id="{E1B6B895-2375-BA4C-72A9-FF474CCABF8F}"/>
              </a:ext>
            </a:extLst>
          </p:cNvPr>
          <p:cNvGraphicFramePr>
            <a:graphicFrameLocks/>
          </p:cNvGraphicFramePr>
          <p:nvPr>
            <p:extLst>
              <p:ext uri="{D42A27DB-BD31-4B8C-83A1-F6EECF244321}">
                <p14:modId xmlns:p14="http://schemas.microsoft.com/office/powerpoint/2010/main" val="110098641"/>
              </p:ext>
            </p:extLst>
          </p:nvPr>
        </p:nvGraphicFramePr>
        <p:xfrm>
          <a:off x="382652" y="892133"/>
          <a:ext cx="11516581" cy="4894440"/>
        </p:xfrm>
        <a:graphic>
          <a:graphicData uri="http://schemas.openxmlformats.org/drawingml/2006/table">
            <a:tbl>
              <a:tblPr>
                <a:tableStyleId>{5C22544A-7EE6-4342-B048-85BDC9FD1C3A}</a:tableStyleId>
              </a:tblPr>
              <a:tblGrid>
                <a:gridCol w="549901">
                  <a:extLst>
                    <a:ext uri="{9D8B030D-6E8A-4147-A177-3AD203B41FA5}">
                      <a16:colId xmlns:a16="http://schemas.microsoft.com/office/drawing/2014/main" val="3086449017"/>
                    </a:ext>
                  </a:extLst>
                </a:gridCol>
                <a:gridCol w="1734871">
                  <a:extLst>
                    <a:ext uri="{9D8B030D-6E8A-4147-A177-3AD203B41FA5}">
                      <a16:colId xmlns:a16="http://schemas.microsoft.com/office/drawing/2014/main" val="3959372224"/>
                    </a:ext>
                  </a:extLst>
                </a:gridCol>
                <a:gridCol w="864709">
                  <a:extLst>
                    <a:ext uri="{9D8B030D-6E8A-4147-A177-3AD203B41FA5}">
                      <a16:colId xmlns:a16="http://schemas.microsoft.com/office/drawing/2014/main" val="1176777879"/>
                    </a:ext>
                  </a:extLst>
                </a:gridCol>
                <a:gridCol w="837403">
                  <a:extLst>
                    <a:ext uri="{9D8B030D-6E8A-4147-A177-3AD203B41FA5}">
                      <a16:colId xmlns:a16="http://schemas.microsoft.com/office/drawing/2014/main" val="2797627975"/>
                    </a:ext>
                  </a:extLst>
                </a:gridCol>
                <a:gridCol w="728175">
                  <a:extLst>
                    <a:ext uri="{9D8B030D-6E8A-4147-A177-3AD203B41FA5}">
                      <a16:colId xmlns:a16="http://schemas.microsoft.com/office/drawing/2014/main" val="1726842377"/>
                    </a:ext>
                  </a:extLst>
                </a:gridCol>
                <a:gridCol w="1592884">
                  <a:extLst>
                    <a:ext uri="{9D8B030D-6E8A-4147-A177-3AD203B41FA5}">
                      <a16:colId xmlns:a16="http://schemas.microsoft.com/office/drawing/2014/main" val="843643222"/>
                    </a:ext>
                  </a:extLst>
                </a:gridCol>
                <a:gridCol w="1438149">
                  <a:extLst>
                    <a:ext uri="{9D8B030D-6E8A-4147-A177-3AD203B41FA5}">
                      <a16:colId xmlns:a16="http://schemas.microsoft.com/office/drawing/2014/main" val="3047519622"/>
                    </a:ext>
                  </a:extLst>
                </a:gridCol>
                <a:gridCol w="2136496">
                  <a:extLst>
                    <a:ext uri="{9D8B030D-6E8A-4147-A177-3AD203B41FA5}">
                      <a16:colId xmlns:a16="http://schemas.microsoft.com/office/drawing/2014/main" val="1822737867"/>
                    </a:ext>
                  </a:extLst>
                </a:gridCol>
                <a:gridCol w="1633993">
                  <a:extLst>
                    <a:ext uri="{9D8B030D-6E8A-4147-A177-3AD203B41FA5}">
                      <a16:colId xmlns:a16="http://schemas.microsoft.com/office/drawing/2014/main" val="1596738307"/>
                    </a:ext>
                  </a:extLst>
                </a:gridCol>
              </a:tblGrid>
              <a:tr h="506970">
                <a:tc>
                  <a:txBody>
                    <a:bodyPr/>
                    <a:lstStyle/>
                    <a:p>
                      <a:pPr algn="ctr" fontAlgn="ctr"/>
                      <a:r>
                        <a:rPr lang="en-IN" sz="1500" b="1" i="0" u="none" strike="noStrike">
                          <a:solidFill>
                            <a:schemeClr val="bg1"/>
                          </a:solidFill>
                          <a:effectLst/>
                          <a:latin typeface="Optima" panose="02000503060000020004"/>
                        </a:rPr>
                        <a:t>MRP Type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500" b="1" i="0" u="none" strike="noStrike">
                          <a:solidFill>
                            <a:schemeClr val="bg1"/>
                          </a:solidFill>
                          <a:effectLst/>
                          <a:latin typeface="Optima" panose="02000503060000020004"/>
                        </a:rPr>
                        <a:t>Selection Conditions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500" b="1" i="0" u="none" strike="noStrike">
                          <a:solidFill>
                            <a:schemeClr val="bg1"/>
                          </a:solidFill>
                          <a:effectLst/>
                          <a:latin typeface="Optima" panose="02000503060000020004"/>
                        </a:rPr>
                        <a:t>Model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500" b="1" i="0" u="none" strike="noStrike">
                          <a:solidFill>
                            <a:schemeClr val="bg1"/>
                          </a:solidFill>
                          <a:effectLst/>
                          <a:latin typeface="Optima" panose="02000503060000020004"/>
                        </a:rPr>
                        <a:t>Service </a:t>
                      </a:r>
                      <a:br>
                        <a:rPr lang="en-IN" sz="1500" b="1" i="0" u="none" strike="noStrike">
                          <a:solidFill>
                            <a:schemeClr val="bg1"/>
                          </a:solidFill>
                          <a:effectLst/>
                          <a:latin typeface="Optima" panose="02000503060000020004"/>
                        </a:rPr>
                      </a:br>
                      <a:r>
                        <a:rPr lang="en-IN" sz="1500" b="1" i="0" u="none" strike="noStrike">
                          <a:solidFill>
                            <a:schemeClr val="bg1"/>
                          </a:solidFill>
                          <a:effectLst/>
                          <a:latin typeface="Optima" panose="02000503060000020004"/>
                        </a:rPr>
                        <a:t>Level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500" b="1" i="0" u="none" strike="noStrike">
                          <a:solidFill>
                            <a:schemeClr val="bg1"/>
                          </a:solidFill>
                          <a:effectLst/>
                          <a:latin typeface="Optima" panose="02000503060000020004"/>
                        </a:rPr>
                        <a:t>K</a:t>
                      </a:r>
                      <a:br>
                        <a:rPr lang="en-IN" sz="1500" b="1" i="0" u="none" strike="noStrike">
                          <a:solidFill>
                            <a:schemeClr val="bg1"/>
                          </a:solidFill>
                          <a:effectLst/>
                          <a:latin typeface="Optima" panose="02000503060000020004"/>
                        </a:rPr>
                      </a:br>
                      <a:r>
                        <a:rPr lang="en-IN" sz="1500" b="1" i="0" u="none" strike="noStrike">
                          <a:solidFill>
                            <a:schemeClr val="bg1"/>
                          </a:solidFill>
                          <a:effectLst/>
                          <a:latin typeface="Optima" panose="02000503060000020004"/>
                        </a:rPr>
                        <a:t>Value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500" b="1" i="0" u="none" strike="noStrike">
                          <a:solidFill>
                            <a:schemeClr val="bg1"/>
                          </a:solidFill>
                          <a:effectLst/>
                          <a:latin typeface="Optima" panose="02000503060000020004"/>
                        </a:rPr>
                        <a:t>MRP Type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500" b="1" i="0" u="none" strike="noStrike">
                          <a:solidFill>
                            <a:schemeClr val="bg1"/>
                          </a:solidFill>
                          <a:effectLst/>
                          <a:latin typeface="Optima" panose="02000503060000020004"/>
                        </a:rPr>
                        <a:t>Safety Stock</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500" b="1" i="0" u="none" strike="noStrike">
                          <a:solidFill>
                            <a:schemeClr val="bg1"/>
                          </a:solidFill>
                          <a:effectLst/>
                          <a:latin typeface="Optima" panose="02000503060000020004"/>
                        </a:rPr>
                        <a:t>Reorder Point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500" b="1" i="0" u="none" strike="noStrike">
                          <a:solidFill>
                            <a:schemeClr val="bg1"/>
                          </a:solidFill>
                          <a:effectLst/>
                          <a:latin typeface="Optima" panose="02000503060000020004"/>
                        </a:rPr>
                        <a:t>Max Stock</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extLst>
                  <a:ext uri="{0D108BD9-81ED-4DB2-BD59-A6C34878D82A}">
                    <a16:rowId xmlns:a16="http://schemas.microsoft.com/office/drawing/2014/main" val="1172042568"/>
                  </a:ext>
                </a:extLst>
              </a:tr>
              <a:tr h="467538">
                <a:tc>
                  <a:txBody>
                    <a:bodyPr/>
                    <a:lstStyle/>
                    <a:p>
                      <a:pPr algn="ctr" fontAlgn="ctr"/>
                      <a:r>
                        <a:rPr lang="en-IN" sz="1200" b="0" i="0" u="none" strike="noStrike">
                          <a:solidFill>
                            <a:srgbClr val="10479B"/>
                          </a:solidFill>
                          <a:effectLst/>
                          <a:latin typeface="Optima" panose="02000503060000020004"/>
                        </a:rPr>
                        <a:t>MRP1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nn-NO" sz="1200" b="0" i="0" u="none" strike="noStrike">
                          <a:solidFill>
                            <a:srgbClr val="10479B"/>
                          </a:solidFill>
                          <a:effectLst/>
                          <a:latin typeface="Optima" panose="02000503060000020004"/>
                        </a:rPr>
                        <a:t>MCR Rank 3, Fast Moving, ABC, HML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Poisson Distribution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98% (3 X Failure Rate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10479B"/>
                          </a:solidFill>
                          <a:effectLst/>
                          <a:latin typeface="Optima" panose="02000503060000020004"/>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VM – Automatic reorder point planning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k * Avg Consumption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Safety Stock + (Avg Cons* Avg Lead Time)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Order Qty + ROP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4151754"/>
                  </a:ext>
                </a:extLst>
              </a:tr>
              <a:tr h="467538">
                <a:tc>
                  <a:txBody>
                    <a:bodyPr/>
                    <a:lstStyle/>
                    <a:p>
                      <a:pPr algn="ctr" fontAlgn="ctr"/>
                      <a:r>
                        <a:rPr lang="en-IN" sz="1200" b="0" i="0" u="none" strike="noStrike">
                          <a:solidFill>
                            <a:srgbClr val="10479B"/>
                          </a:solidFill>
                          <a:effectLst/>
                          <a:latin typeface="Optima" panose="02000503060000020004"/>
                        </a:rPr>
                        <a:t>MRP2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nn-NO" sz="1200" b="0" i="0" u="none" strike="noStrike">
                          <a:solidFill>
                            <a:srgbClr val="10479B"/>
                          </a:solidFill>
                          <a:effectLst/>
                          <a:latin typeface="Optima" panose="02000503060000020004"/>
                        </a:rPr>
                        <a:t>MCR Rank 2, Fast Moving, ABC, HML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Poisson Distribution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92% 2 Times Actual Failure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10479B"/>
                          </a:solidFill>
                          <a:effectLst/>
                          <a:latin typeface="Optima" panose="02000503060000020004"/>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VM – Automatic reorder point planning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k * Avg Consumption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Safety Stock + (Avg Cons* Avg Lead Time)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Order Qty + ROP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70829"/>
                  </a:ext>
                </a:extLst>
              </a:tr>
              <a:tr h="467538">
                <a:tc>
                  <a:txBody>
                    <a:bodyPr/>
                    <a:lstStyle/>
                    <a:p>
                      <a:pPr algn="ctr" fontAlgn="ctr"/>
                      <a:r>
                        <a:rPr lang="en-IN" sz="1200" b="0" i="0" u="none" strike="noStrike">
                          <a:solidFill>
                            <a:srgbClr val="10479B"/>
                          </a:solidFill>
                          <a:effectLst/>
                          <a:latin typeface="Optima" panose="02000503060000020004"/>
                        </a:rPr>
                        <a:t>MRP3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nn-NO" sz="1200" b="0" i="0" u="none" strike="noStrike">
                          <a:solidFill>
                            <a:srgbClr val="10479B"/>
                          </a:solidFill>
                          <a:effectLst/>
                          <a:latin typeface="Optima" panose="02000503060000020004"/>
                        </a:rPr>
                        <a:t>MCR Rank 1 Fast Moving, ABC, HM&amp;L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Poisson Distribution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1200" b="0"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10479B"/>
                          </a:solidFill>
                          <a:effectLst/>
                          <a:latin typeface="Optima" panose="02000503060000020004"/>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VM – Automatic reorder point planning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k * Avg Consumption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Safety Stock + (Avg Cons* Avg Lead Time)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Order Qty + ROP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698382"/>
                  </a:ext>
                </a:extLst>
              </a:tr>
              <a:tr h="467538">
                <a:tc>
                  <a:txBody>
                    <a:bodyPr/>
                    <a:lstStyle/>
                    <a:p>
                      <a:pPr algn="ctr" fontAlgn="ctr"/>
                      <a:r>
                        <a:rPr lang="en-IN" sz="1200" b="0" i="0" u="none" strike="noStrike">
                          <a:solidFill>
                            <a:srgbClr val="10479B"/>
                          </a:solidFill>
                          <a:effectLst/>
                          <a:latin typeface="Optima" panose="02000503060000020004"/>
                        </a:rPr>
                        <a:t>MRP4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MCR Rank 3, Slow Moving, ABC, HML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Poisson Distribution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92% 2 Times Actual Failure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10479B"/>
                          </a:solidFill>
                          <a:effectLst/>
                          <a:latin typeface="Optima" panose="02000503060000020004"/>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VM – Automatic reorder point planning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k * Avg Consumption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Safety Stock + (Avg Cons* Avg Lead Time)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Order Qty + ROP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064018"/>
                  </a:ext>
                </a:extLst>
              </a:tr>
              <a:tr h="540767">
                <a:tc>
                  <a:txBody>
                    <a:bodyPr/>
                    <a:lstStyle/>
                    <a:p>
                      <a:pPr algn="ctr" fontAlgn="ctr"/>
                      <a:r>
                        <a:rPr lang="en-IN" sz="1200" b="0" i="0" u="none" strike="noStrike">
                          <a:solidFill>
                            <a:srgbClr val="10479B"/>
                          </a:solidFill>
                          <a:effectLst/>
                          <a:latin typeface="Optima" panose="02000503060000020004"/>
                        </a:rPr>
                        <a:t>MRP5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MCR Rank 2, Slow Moving, ABC, HML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Poisson Distribution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75% 1 Time Actual Failure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10479B"/>
                          </a:solidFill>
                          <a:effectLst/>
                          <a:latin typeface="Optima" panose="02000503060000020004"/>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VM – Automatic reorder point planning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k * Avg Consumption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Safety Stock + (Avg Cons* Avg Lead Time)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Order Qty + ROP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2496003"/>
                  </a:ext>
                </a:extLst>
              </a:tr>
              <a:tr h="467538">
                <a:tc>
                  <a:txBody>
                    <a:bodyPr/>
                    <a:lstStyle/>
                    <a:p>
                      <a:pPr algn="ctr" fontAlgn="ctr"/>
                      <a:r>
                        <a:rPr lang="en-IN" sz="1200" b="0" i="0" u="none" strike="noStrike">
                          <a:solidFill>
                            <a:srgbClr val="10479B"/>
                          </a:solidFill>
                          <a:effectLst/>
                          <a:latin typeface="Optima" panose="02000503060000020004"/>
                        </a:rPr>
                        <a:t>MRP6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MCR Rank 1, Slow Moving, ABC, HML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Poisson Distribution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1200" b="0"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10479B"/>
                          </a:solidFill>
                          <a:effectLst/>
                          <a:latin typeface="Optima" panose="02000503060000020004"/>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VM – Automatic reorder point planning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k * Avg Consumption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Safety Stock + (Avg Cons* Avg Lead Time)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Order Qty + ROP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254264"/>
                  </a:ext>
                </a:extLst>
              </a:tr>
              <a:tr h="467538">
                <a:tc>
                  <a:txBody>
                    <a:bodyPr/>
                    <a:lstStyle/>
                    <a:p>
                      <a:pPr algn="ctr" fontAlgn="ctr"/>
                      <a:r>
                        <a:rPr lang="en-IN" sz="1200" b="0" i="0" u="none" strike="noStrike">
                          <a:solidFill>
                            <a:srgbClr val="10479B"/>
                          </a:solidFill>
                          <a:effectLst/>
                          <a:latin typeface="Optima" panose="02000503060000020004"/>
                        </a:rPr>
                        <a:t>MRP7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MCR Rank 3, Non- Moving, ABC, HML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Expert Opinion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1200" b="0"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10479B"/>
                          </a:solidFill>
                          <a:effectLst/>
                          <a:latin typeface="Optima" panose="02000503060000020004"/>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PD – Manual MRP Planning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AS_IS ROP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AS_IS Max Stock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1100084"/>
                  </a:ext>
                </a:extLst>
              </a:tr>
              <a:tr h="467538">
                <a:tc>
                  <a:txBody>
                    <a:bodyPr/>
                    <a:lstStyle/>
                    <a:p>
                      <a:pPr algn="ctr" fontAlgn="ctr"/>
                      <a:r>
                        <a:rPr lang="en-IN" sz="1200" b="0" i="0" u="none" strike="noStrike">
                          <a:solidFill>
                            <a:srgbClr val="10479B"/>
                          </a:solidFill>
                          <a:effectLst/>
                          <a:latin typeface="Optima" panose="02000503060000020004"/>
                        </a:rPr>
                        <a:t>MRP8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MCR Rank 2, Non- Moving, ABC, HML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Expert Opinion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1200" b="0"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10479B"/>
                          </a:solidFill>
                          <a:effectLst/>
                          <a:latin typeface="Optima" panose="02000503060000020004"/>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PD – Manual MRP Planning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AS_IS ROP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09491" rtl="0" eaLnBrk="1" fontAlgn="ctr" latinLnBrk="0" hangingPunct="1">
                        <a:lnSpc>
                          <a:spcPct val="100000"/>
                        </a:lnSpc>
                        <a:spcBef>
                          <a:spcPts val="0"/>
                        </a:spcBef>
                        <a:spcAft>
                          <a:spcPts val="0"/>
                        </a:spcAft>
                        <a:buClrTx/>
                        <a:buSzTx/>
                        <a:buFontTx/>
                        <a:buNone/>
                        <a:tabLst/>
                        <a:defRPr/>
                      </a:pPr>
                      <a:r>
                        <a:rPr lang="en-US" sz="1200" b="0" i="0" u="none" strike="noStrike">
                          <a:solidFill>
                            <a:srgbClr val="10479B"/>
                          </a:solidFill>
                          <a:effectLst/>
                          <a:latin typeface="Optima" panose="02000503060000020004"/>
                        </a:rPr>
                        <a:t>AS_IS Max Stock</a:t>
                      </a:r>
                    </a:p>
                    <a:p>
                      <a:pPr algn="l" fontAlgn="ctr"/>
                      <a:endParaRPr lang="en-US" sz="1200" b="0"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4578410"/>
                  </a:ext>
                </a:extLst>
              </a:tr>
              <a:tr h="0">
                <a:tc>
                  <a:txBody>
                    <a:bodyPr/>
                    <a:lstStyle/>
                    <a:p>
                      <a:pPr algn="ctr" fontAlgn="ctr"/>
                      <a:r>
                        <a:rPr lang="en-IN" sz="1200" b="0" i="0" u="none" strike="noStrike">
                          <a:solidFill>
                            <a:srgbClr val="10479B"/>
                          </a:solidFill>
                          <a:effectLst/>
                          <a:latin typeface="Optima" panose="02000503060000020004"/>
                        </a:rPr>
                        <a:t>MRP9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MCR Rank 1, Non- Moving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None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endParaRPr lang="en-US" sz="1200" b="0"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0" i="0" u="none" strike="noStrike">
                          <a:solidFill>
                            <a:srgbClr val="10479B"/>
                          </a:solidFill>
                          <a:effectLst/>
                          <a:latin typeface="Optima" panose="02000503060000020004"/>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ND – No Planning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For Non-Moving items demand to be provided by experts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2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891818"/>
                  </a:ext>
                </a:extLst>
              </a:tr>
            </a:tbl>
          </a:graphicData>
        </a:graphic>
      </p:graphicFrame>
      <p:pic>
        <p:nvPicPr>
          <p:cNvPr id="3" name="Graphic 2">
            <a:extLst>
              <a:ext uri="{FF2B5EF4-FFF2-40B4-BE49-F238E27FC236}">
                <a16:creationId xmlns:a16="http://schemas.microsoft.com/office/drawing/2014/main" id="{92C96F4A-2495-8AA8-20C3-21BBC8737C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8663246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C52FDC7-8A68-657B-3F0E-92F223593E6B}"/>
              </a:ext>
            </a:extLst>
          </p:cNvPr>
          <p:cNvSpPr txBox="1"/>
          <p:nvPr/>
        </p:nvSpPr>
        <p:spPr>
          <a:xfrm>
            <a:off x="213279" y="124209"/>
            <a:ext cx="5882721" cy="3438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cs typeface="Arial" panose="020B0604020202020204" pitchFamily="34" charset="0"/>
              </a:rPr>
              <a:t>Dashboards on Spend Performance Report</a:t>
            </a:r>
            <a:endParaRPr kumimoji="0" lang="en-US" sz="2400" b="1" i="0" u="none" strike="noStrike" kern="1200" cap="none" spc="0" normalizeH="0" baseline="0" noProof="0">
              <a:ln>
                <a:noFill/>
              </a:ln>
              <a:solidFill>
                <a:srgbClr val="0C4999"/>
              </a:solidFill>
              <a:effectLst/>
              <a:uLnTx/>
              <a:uFillTx/>
              <a:latin typeface="Optima" panose="02000503060000020004"/>
            </a:endParaRPr>
          </a:p>
        </p:txBody>
      </p:sp>
      <p:sp>
        <p:nvSpPr>
          <p:cNvPr id="8" name="Footer Placeholder 2">
            <a:extLst>
              <a:ext uri="{FF2B5EF4-FFF2-40B4-BE49-F238E27FC236}">
                <a16:creationId xmlns:a16="http://schemas.microsoft.com/office/drawing/2014/main" id="{E91E75FF-5532-6CB1-18B5-FD4FB68BCC3B}"/>
              </a:ext>
            </a:extLst>
          </p:cNvPr>
          <p:cNvSpPr>
            <a:spLocks noGrp="1"/>
          </p:cNvSpPr>
          <p:nvPr>
            <p:ph type="ftr" sz="quarter" idx="11"/>
          </p:nvPr>
        </p:nvSpPr>
        <p:spPr>
          <a:xfrm>
            <a:off x="4038600" y="657923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rPr>
              <a:t>www.piloggroup.com</a:t>
            </a:r>
          </a:p>
        </p:txBody>
      </p:sp>
      <p:sp>
        <p:nvSpPr>
          <p:cNvPr id="9" name="Date Placeholder 1">
            <a:extLst>
              <a:ext uri="{FF2B5EF4-FFF2-40B4-BE49-F238E27FC236}">
                <a16:creationId xmlns:a16="http://schemas.microsoft.com/office/drawing/2014/main" id="{E939F388-6DDB-3B15-F28D-793C3F112672}"/>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10" name="Slide Number Placeholder 3">
            <a:extLst>
              <a:ext uri="{FF2B5EF4-FFF2-40B4-BE49-F238E27FC236}">
                <a16:creationId xmlns:a16="http://schemas.microsoft.com/office/drawing/2014/main" id="{521179A6-7BD5-6ECD-0FBB-C35F03551EB3}"/>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11" name="Footer Placeholder 2">
            <a:extLst>
              <a:ext uri="{FF2B5EF4-FFF2-40B4-BE49-F238E27FC236}">
                <a16:creationId xmlns:a16="http://schemas.microsoft.com/office/drawing/2014/main" id="{B9A292B4-F5CE-CE15-9ACC-984ECB068F2B}"/>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panose="02000503060000020004"/>
              </a:rPr>
              <a:t>Strictly Confidential</a:t>
            </a:r>
          </a:p>
        </p:txBody>
      </p:sp>
      <p:pic>
        <p:nvPicPr>
          <p:cNvPr id="12" name="Picture 11">
            <a:extLst>
              <a:ext uri="{FF2B5EF4-FFF2-40B4-BE49-F238E27FC236}">
                <a16:creationId xmlns:a16="http://schemas.microsoft.com/office/drawing/2014/main" id="{E8254C10-AEB3-A89C-7284-C88F8654BB41}"/>
              </a:ext>
            </a:extLst>
          </p:cNvPr>
          <p:cNvPicPr>
            <a:picLocks noChangeAspect="1"/>
          </p:cNvPicPr>
          <p:nvPr/>
        </p:nvPicPr>
        <p:blipFill>
          <a:blip r:embed="rId2"/>
          <a:stretch>
            <a:fillRect/>
          </a:stretch>
        </p:blipFill>
        <p:spPr>
          <a:xfrm>
            <a:off x="27728" y="1104575"/>
            <a:ext cx="12136544" cy="4648849"/>
          </a:xfrm>
          <a:prstGeom prst="rect">
            <a:avLst/>
          </a:prstGeom>
          <a:ln>
            <a:solidFill>
              <a:schemeClr val="accent1"/>
            </a:solidFill>
          </a:ln>
        </p:spPr>
      </p:pic>
      <p:pic>
        <p:nvPicPr>
          <p:cNvPr id="13" name="Graphic 12">
            <a:extLst>
              <a:ext uri="{FF2B5EF4-FFF2-40B4-BE49-F238E27FC236}">
                <a16:creationId xmlns:a16="http://schemas.microsoft.com/office/drawing/2014/main" id="{D7EB55E2-A86A-8D2C-997C-67CDEFD7C9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7495401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8496-32EF-4145-9AF5-517788E55274}"/>
              </a:ext>
            </a:extLst>
          </p:cNvPr>
          <p:cNvSpPr>
            <a:spLocks noGrp="1"/>
          </p:cNvSpPr>
          <p:nvPr>
            <p:ph type="title"/>
          </p:nvPr>
        </p:nvSpPr>
        <p:spPr/>
        <p:txBody>
          <a:bodyPr/>
          <a:lstStyle/>
          <a:p>
            <a:r>
              <a:rPr lang="en-US" sz="3200" b="1">
                <a:latin typeface="Optima" panose="02000503060000020004"/>
              </a:rPr>
              <a:t>Industry Agnostic Standards, Policies, Procedures &amp; Compliance</a:t>
            </a:r>
            <a:br>
              <a:rPr lang="en-US" b="1">
                <a:latin typeface="Optima" panose="02000503060000020004"/>
              </a:rPr>
            </a:br>
            <a:endParaRPr lang="en-IN">
              <a:latin typeface="Optima" panose="02000503060000020004"/>
            </a:endParaRPr>
          </a:p>
        </p:txBody>
      </p:sp>
      <p:sp>
        <p:nvSpPr>
          <p:cNvPr id="3" name="Text Placeholder 2">
            <a:extLst>
              <a:ext uri="{FF2B5EF4-FFF2-40B4-BE49-F238E27FC236}">
                <a16:creationId xmlns:a16="http://schemas.microsoft.com/office/drawing/2014/main" id="{BF49B518-7D51-4386-B866-A1F010CB456F}"/>
              </a:ext>
            </a:extLst>
          </p:cNvPr>
          <p:cNvSpPr>
            <a:spLocks noGrp="1"/>
          </p:cNvSpPr>
          <p:nvPr>
            <p:ph type="body" idx="1"/>
          </p:nvPr>
        </p:nvSpPr>
        <p:spPr/>
        <p:txBody>
          <a:bodyPr>
            <a:normAutofit/>
          </a:bodyPr>
          <a:lstStyle/>
          <a:p>
            <a:r>
              <a:rPr lang="en-ZA" b="1" i="1">
                <a:solidFill>
                  <a:srgbClr val="26B4E9"/>
                </a:solidFill>
                <a:latin typeface="Optima" panose="02000503060000020004"/>
                <a:ea typeface="Optima" charset="0"/>
                <a:sym typeface="+mn-ea"/>
              </a:rPr>
              <a:t>“</a:t>
            </a:r>
            <a:r>
              <a:rPr lang="en-ZA" b="1" i="1">
                <a:solidFill>
                  <a:srgbClr val="26B4E9"/>
                </a:solidFill>
                <a:latin typeface="Optima" panose="02000503060000020004"/>
                <a:cs typeface="Futura"/>
                <a:sym typeface="+mn-ea"/>
              </a:rPr>
              <a:t>Embark on Industry Best Practices – </a:t>
            </a:r>
            <a:r>
              <a:rPr lang="en-ZA" b="1" i="1">
                <a:solidFill>
                  <a:srgbClr val="26B4E9"/>
                </a:solidFill>
                <a:latin typeface="Optima" panose="02000503060000020004"/>
                <a:sym typeface="+mn-ea"/>
              </a:rPr>
              <a:t>Best Run Business, Run on Good Data Standards”</a:t>
            </a:r>
            <a:endParaRPr lang="en-US" b="1" i="1">
              <a:solidFill>
                <a:srgbClr val="26B4E9"/>
              </a:solidFill>
              <a:latin typeface="Optima" panose="02000503060000020004"/>
            </a:endParaRPr>
          </a:p>
          <a:p>
            <a:endParaRPr lang="en-IN">
              <a:latin typeface="Optima" panose="02000503060000020004"/>
            </a:endParaRPr>
          </a:p>
        </p:txBody>
      </p:sp>
      <p:sp>
        <p:nvSpPr>
          <p:cNvPr id="4" name="Date Placeholder 3">
            <a:extLst>
              <a:ext uri="{FF2B5EF4-FFF2-40B4-BE49-F238E27FC236}">
                <a16:creationId xmlns:a16="http://schemas.microsoft.com/office/drawing/2014/main" id="{96FE7E14-7868-4C4F-9565-81CBF96F0B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506CCAD1-4D4B-4696-9DF8-DE09810D79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Footer Placeholder 4">
            <a:extLst>
              <a:ext uri="{FF2B5EF4-FFF2-40B4-BE49-F238E27FC236}">
                <a16:creationId xmlns:a16="http://schemas.microsoft.com/office/drawing/2014/main" id="{B287BA2B-00E1-CFA7-6E96-C45075B8667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8" name="Footer Placeholder 4">
            <a:extLst>
              <a:ext uri="{FF2B5EF4-FFF2-40B4-BE49-F238E27FC236}">
                <a16:creationId xmlns:a16="http://schemas.microsoft.com/office/drawing/2014/main" id="{92CBEC05-7DDF-4743-B75A-C8CB83FD302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5" name="Graphic 4">
            <a:extLst>
              <a:ext uri="{FF2B5EF4-FFF2-40B4-BE49-F238E27FC236}">
                <a16:creationId xmlns:a16="http://schemas.microsoft.com/office/drawing/2014/main" id="{28DAEDBB-B9E6-88EB-14B1-149A87552A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41510713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67F033-3485-F6BF-A1F9-7F5EADBD56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C228674A-2C15-C931-5C09-94310B650A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367748" y="109380"/>
            <a:ext cx="10011163"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609600"/>
            <a:r>
              <a:rPr lang="en-US" sz="2400" b="1">
                <a:solidFill>
                  <a:srgbClr val="0C4999"/>
                </a:solidFill>
                <a:latin typeface="Optima" panose="02000503060000020004"/>
                <a:ea typeface="Optima" charset="0"/>
              </a:rPr>
              <a:t>Industry Best Practices &amp; Standards (ISO Standards) adopted at PiLog </a:t>
            </a:r>
            <a:r>
              <a:rPr lang="en-US" sz="2400" b="1">
                <a:solidFill>
                  <a:srgbClr val="26B4E9"/>
                </a:solidFill>
                <a:latin typeface="Optima"/>
                <a:ea typeface="+mn-ea"/>
              </a:rPr>
              <a:t>(Industry Agnostic)</a:t>
            </a:r>
          </a:p>
        </p:txBody>
      </p:sp>
      <p:sp>
        <p:nvSpPr>
          <p:cNvPr id="9" name="TextBox 8">
            <a:extLst>
              <a:ext uri="{FF2B5EF4-FFF2-40B4-BE49-F238E27FC236}">
                <a16:creationId xmlns:a16="http://schemas.microsoft.com/office/drawing/2014/main" id="{BB70C664-FB19-413F-A223-8DDF2DECC0B8}"/>
              </a:ext>
            </a:extLst>
          </p:cNvPr>
          <p:cNvSpPr txBox="1"/>
          <p:nvPr/>
        </p:nvSpPr>
        <p:spPr>
          <a:xfrm>
            <a:off x="467517" y="2736598"/>
            <a:ext cx="3753127" cy="7372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Master Data Quality</a:t>
            </a:r>
            <a:r>
              <a:rPr kumimoji="0" lang="en-US" sz="1400" b="1" i="0" u="none" strike="noStrike" kern="1200" cap="none" spc="0" normalizeH="0" baseline="0" noProof="0">
                <a:ln>
                  <a:noFill/>
                </a:ln>
                <a:solidFill>
                  <a:srgbClr val="CB1618"/>
                </a:solidFill>
                <a:effectLst/>
                <a:uLnTx/>
                <a:uFillTx/>
                <a:latin typeface="Optima" panose="02000503060000020004"/>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(ISO 8000 – 100 Series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Data Quality and flexible Ontology)</a:t>
            </a:r>
            <a:endParaRPr kumimoji="0" lang="en-US" sz="14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endParaRPr>
          </a:p>
        </p:txBody>
      </p:sp>
      <p:sp>
        <p:nvSpPr>
          <p:cNvPr id="10" name="TextBox 9">
            <a:extLst>
              <a:ext uri="{FF2B5EF4-FFF2-40B4-BE49-F238E27FC236}">
                <a16:creationId xmlns:a16="http://schemas.microsoft.com/office/drawing/2014/main" id="{6412696E-4002-4949-B658-56704BA2CB7D}"/>
              </a:ext>
            </a:extLst>
          </p:cNvPr>
          <p:cNvSpPr txBox="1"/>
          <p:nvPr/>
        </p:nvSpPr>
        <p:spPr>
          <a:xfrm>
            <a:off x="621713" y="5195151"/>
            <a:ext cx="3494229" cy="12452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ISO 45000 Series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  (Occupation Health &amp; Safety)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 guideline for saving workers from accidents and occupational diseases. Process based, risk and opportunity </a:t>
            </a:r>
          </a:p>
        </p:txBody>
      </p:sp>
      <p:pic>
        <p:nvPicPr>
          <p:cNvPr id="11" name="Picture 10">
            <a:extLst>
              <a:ext uri="{FF2B5EF4-FFF2-40B4-BE49-F238E27FC236}">
                <a16:creationId xmlns:a16="http://schemas.microsoft.com/office/drawing/2014/main" id="{8B9B6C81-AC49-4F30-9E02-ED514D3105F0}"/>
              </a:ext>
            </a:extLst>
          </p:cNvPr>
          <p:cNvPicPr>
            <a:picLocks noChangeAspect="1"/>
          </p:cNvPicPr>
          <p:nvPr/>
        </p:nvPicPr>
        <p:blipFill>
          <a:blip r:embed="rId2">
            <a:duotone>
              <a:schemeClr val="accent1">
                <a:shade val="45000"/>
                <a:satMod val="135000"/>
              </a:schemeClr>
              <a:prstClr val="white"/>
            </a:duotone>
          </a:blip>
          <a:stretch>
            <a:fillRect/>
          </a:stretch>
        </p:blipFill>
        <p:spPr>
          <a:xfrm>
            <a:off x="776153" y="3568040"/>
            <a:ext cx="3218398" cy="1459045"/>
          </a:xfrm>
          <a:prstGeom prst="rect">
            <a:avLst/>
          </a:prstGeom>
        </p:spPr>
      </p:pic>
      <p:sp>
        <p:nvSpPr>
          <p:cNvPr id="12" name="TextBox 11">
            <a:extLst>
              <a:ext uri="{FF2B5EF4-FFF2-40B4-BE49-F238E27FC236}">
                <a16:creationId xmlns:a16="http://schemas.microsoft.com/office/drawing/2014/main" id="{6CE07E1B-E2F3-4528-A3D6-5B2326E46642}"/>
              </a:ext>
            </a:extLst>
          </p:cNvPr>
          <p:cNvSpPr txBox="1"/>
          <p:nvPr/>
        </p:nvSpPr>
        <p:spPr>
          <a:xfrm>
            <a:off x="4136999" y="2874500"/>
            <a:ext cx="6855623" cy="319260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7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ISO 55000 Series</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ISO 55000:2014 </a:t>
            </a:r>
            <a:r>
              <a:rPr kumimoji="0" lang="en-US" sz="17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Asset management – Overview, principles and terminology</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ISO 55001:2014 </a:t>
            </a:r>
            <a:r>
              <a:rPr kumimoji="0" lang="en-US" sz="17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Asset management – Management Systems – Requirements</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ISO 55002:2018 </a:t>
            </a:r>
            <a:r>
              <a:rPr kumimoji="0" lang="en-US" sz="17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Guidelines for the application of ISO 55001</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ISO 55013 </a:t>
            </a:r>
            <a:r>
              <a:rPr kumimoji="0" lang="en-US" sz="17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 Guidance on the management of data assets</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ISO 55012 </a:t>
            </a:r>
            <a:r>
              <a:rPr kumimoji="0" lang="en-US" sz="17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 People involvement and competence</a:t>
            </a:r>
          </a:p>
        </p:txBody>
      </p:sp>
      <p:pic>
        <p:nvPicPr>
          <p:cNvPr id="13" name="Content Placeholder 1" descr="ISO 8000 – 100 Data Quality-01">
            <a:extLst>
              <a:ext uri="{FF2B5EF4-FFF2-40B4-BE49-F238E27FC236}">
                <a16:creationId xmlns:a16="http://schemas.microsoft.com/office/drawing/2014/main" id="{1F4AC852-A135-470A-9989-60EE1CFEB988}"/>
              </a:ext>
            </a:extLst>
          </p:cNvPr>
          <p:cNvPicPr>
            <a:picLocks noGrp="1" noChangeAspect="1"/>
          </p:cNvPicPr>
          <p:nvPr>
            <p:ph idx="1"/>
          </p:nvPr>
        </p:nvPicPr>
        <p:blipFill>
          <a:blip r:embed="rId3"/>
          <a:stretch>
            <a:fillRect/>
          </a:stretch>
        </p:blipFill>
        <p:spPr>
          <a:xfrm>
            <a:off x="633704" y="664033"/>
            <a:ext cx="3503295" cy="2047875"/>
          </a:xfrm>
          <a:prstGeom prst="rect">
            <a:avLst/>
          </a:prstGeom>
        </p:spPr>
      </p:pic>
      <p:sp>
        <p:nvSpPr>
          <p:cNvPr id="14" name="Text Box 2">
            <a:extLst>
              <a:ext uri="{FF2B5EF4-FFF2-40B4-BE49-F238E27FC236}">
                <a16:creationId xmlns:a16="http://schemas.microsoft.com/office/drawing/2014/main" id="{2BD5623D-687C-4888-A02B-BE835E900CDC}"/>
              </a:ext>
            </a:extLst>
          </p:cNvPr>
          <p:cNvSpPr txBox="1"/>
          <p:nvPr/>
        </p:nvSpPr>
        <p:spPr>
          <a:xfrm>
            <a:off x="726415" y="1066063"/>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100</a:t>
            </a:r>
          </a:p>
        </p:txBody>
      </p:sp>
      <p:sp>
        <p:nvSpPr>
          <p:cNvPr id="15" name="Text Box 3">
            <a:extLst>
              <a:ext uri="{FF2B5EF4-FFF2-40B4-BE49-F238E27FC236}">
                <a16:creationId xmlns:a16="http://schemas.microsoft.com/office/drawing/2014/main" id="{97D63492-26B6-4414-AED4-178F4B1EF482}"/>
              </a:ext>
            </a:extLst>
          </p:cNvPr>
          <p:cNvSpPr txBox="1"/>
          <p:nvPr/>
        </p:nvSpPr>
        <p:spPr>
          <a:xfrm>
            <a:off x="1412850" y="1066063"/>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110</a:t>
            </a:r>
          </a:p>
        </p:txBody>
      </p:sp>
      <p:sp>
        <p:nvSpPr>
          <p:cNvPr id="16" name="Text Box 10">
            <a:extLst>
              <a:ext uri="{FF2B5EF4-FFF2-40B4-BE49-F238E27FC236}">
                <a16:creationId xmlns:a16="http://schemas.microsoft.com/office/drawing/2014/main" id="{D993E593-CD32-496F-8F4D-3770EF678231}"/>
              </a:ext>
            </a:extLst>
          </p:cNvPr>
          <p:cNvSpPr txBox="1"/>
          <p:nvPr/>
        </p:nvSpPr>
        <p:spPr>
          <a:xfrm>
            <a:off x="2099285" y="1066063"/>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120</a:t>
            </a:r>
          </a:p>
        </p:txBody>
      </p:sp>
      <p:sp>
        <p:nvSpPr>
          <p:cNvPr id="17" name="Text Box 11">
            <a:extLst>
              <a:ext uri="{FF2B5EF4-FFF2-40B4-BE49-F238E27FC236}">
                <a16:creationId xmlns:a16="http://schemas.microsoft.com/office/drawing/2014/main" id="{DD534DCB-EDC0-4EC8-935F-3682FA2B10A1}"/>
              </a:ext>
            </a:extLst>
          </p:cNvPr>
          <p:cNvSpPr txBox="1"/>
          <p:nvPr/>
        </p:nvSpPr>
        <p:spPr>
          <a:xfrm>
            <a:off x="2785720" y="1066063"/>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130</a:t>
            </a:r>
          </a:p>
        </p:txBody>
      </p:sp>
      <p:sp>
        <p:nvSpPr>
          <p:cNvPr id="18" name="Text Box 12">
            <a:extLst>
              <a:ext uri="{FF2B5EF4-FFF2-40B4-BE49-F238E27FC236}">
                <a16:creationId xmlns:a16="http://schemas.microsoft.com/office/drawing/2014/main" id="{6321FE16-B21F-4D16-9340-C71A7B19B36E}"/>
              </a:ext>
            </a:extLst>
          </p:cNvPr>
          <p:cNvSpPr txBox="1"/>
          <p:nvPr/>
        </p:nvSpPr>
        <p:spPr>
          <a:xfrm>
            <a:off x="3472155" y="1066063"/>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140</a:t>
            </a:r>
          </a:p>
        </p:txBody>
      </p:sp>
      <p:sp>
        <p:nvSpPr>
          <p:cNvPr id="19" name="Text Box 13">
            <a:extLst>
              <a:ext uri="{FF2B5EF4-FFF2-40B4-BE49-F238E27FC236}">
                <a16:creationId xmlns:a16="http://schemas.microsoft.com/office/drawing/2014/main" id="{B03F946B-AC92-4A45-A0C7-B0707930692D}"/>
              </a:ext>
            </a:extLst>
          </p:cNvPr>
          <p:cNvSpPr txBox="1"/>
          <p:nvPr/>
        </p:nvSpPr>
        <p:spPr>
          <a:xfrm>
            <a:off x="666090" y="1672488"/>
            <a:ext cx="836295" cy="10147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Data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Information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Knowledge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Intelligence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Wisdom</a:t>
            </a:r>
          </a:p>
        </p:txBody>
      </p:sp>
      <p:sp>
        <p:nvSpPr>
          <p:cNvPr id="20" name="Text Box 15">
            <a:extLst>
              <a:ext uri="{FF2B5EF4-FFF2-40B4-BE49-F238E27FC236}">
                <a16:creationId xmlns:a16="http://schemas.microsoft.com/office/drawing/2014/main" id="{2824FB92-2CDD-483F-9468-B7B31580787A}"/>
              </a:ext>
            </a:extLst>
          </p:cNvPr>
          <p:cNvSpPr txBox="1"/>
          <p:nvPr/>
        </p:nvSpPr>
        <p:spPr>
          <a:xfrm>
            <a:off x="1336650" y="1732178"/>
            <a:ext cx="836295" cy="899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panose="02000503060000020004"/>
                <a:cs typeface="Optima" charset="0"/>
              </a:rPr>
              <a:t>1. Syntax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Optima" panose="02000503060000020004"/>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panose="02000503060000020004"/>
                <a:cs typeface="Optima" charset="0"/>
              </a:rPr>
              <a:t>2. Semantic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panose="02000503060000020004"/>
                <a:cs typeface="Optima" charset="0"/>
              </a:rPr>
              <a:t>Encoding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Optima" panose="02000503060000020004"/>
              <a:cs typeface="Optim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panose="02000503060000020004"/>
                <a:cs typeface="Optima" charset="0"/>
              </a:rPr>
              <a:t>3. Meets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panose="02000503060000020004"/>
                <a:cs typeface="Optima" charset="0"/>
              </a:rPr>
              <a:t>Requirements</a:t>
            </a:r>
          </a:p>
        </p:txBody>
      </p:sp>
      <p:sp>
        <p:nvSpPr>
          <p:cNvPr id="21" name="Text Box 17">
            <a:extLst>
              <a:ext uri="{FF2B5EF4-FFF2-40B4-BE49-F238E27FC236}">
                <a16:creationId xmlns:a16="http://schemas.microsoft.com/office/drawing/2014/main" id="{7772270E-0A02-405C-A395-B6A26AD360B0}"/>
              </a:ext>
            </a:extLst>
          </p:cNvPr>
          <p:cNvSpPr txBox="1"/>
          <p:nvPr/>
        </p:nvSpPr>
        <p:spPr>
          <a:xfrm>
            <a:off x="2051660" y="2076348"/>
            <a:ext cx="836295" cy="20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panose="02000503060000020004"/>
                <a:cs typeface="Optima" charset="0"/>
              </a:rPr>
              <a:t>Provenance</a:t>
            </a:r>
          </a:p>
        </p:txBody>
      </p:sp>
      <p:sp>
        <p:nvSpPr>
          <p:cNvPr id="22" name="Text Box 18">
            <a:extLst>
              <a:ext uri="{FF2B5EF4-FFF2-40B4-BE49-F238E27FC236}">
                <a16:creationId xmlns:a16="http://schemas.microsoft.com/office/drawing/2014/main" id="{61DACDE6-3D14-487C-ADD3-B79A4EC1B056}"/>
              </a:ext>
            </a:extLst>
          </p:cNvPr>
          <p:cNvSpPr txBox="1"/>
          <p:nvPr/>
        </p:nvSpPr>
        <p:spPr>
          <a:xfrm>
            <a:off x="2785720" y="2076348"/>
            <a:ext cx="836295" cy="20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panose="02000503060000020004"/>
                <a:cs typeface="Optima" charset="0"/>
              </a:rPr>
              <a:t>Accuracy</a:t>
            </a:r>
          </a:p>
        </p:txBody>
      </p:sp>
      <p:sp>
        <p:nvSpPr>
          <p:cNvPr id="23" name="Text Box 19">
            <a:extLst>
              <a:ext uri="{FF2B5EF4-FFF2-40B4-BE49-F238E27FC236}">
                <a16:creationId xmlns:a16="http://schemas.microsoft.com/office/drawing/2014/main" id="{B956D82A-F666-49AD-B09B-7D2A64010EA6}"/>
              </a:ext>
            </a:extLst>
          </p:cNvPr>
          <p:cNvSpPr txBox="1"/>
          <p:nvPr/>
        </p:nvSpPr>
        <p:spPr>
          <a:xfrm>
            <a:off x="3369285" y="2076348"/>
            <a:ext cx="836295" cy="20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panose="02000503060000020004"/>
                <a:cs typeface="Optima" charset="0"/>
              </a:rPr>
              <a:t>Completeness</a:t>
            </a:r>
          </a:p>
        </p:txBody>
      </p:sp>
      <p:sp>
        <p:nvSpPr>
          <p:cNvPr id="24" name="Text Box 21">
            <a:extLst>
              <a:ext uri="{FF2B5EF4-FFF2-40B4-BE49-F238E27FC236}">
                <a16:creationId xmlns:a16="http://schemas.microsoft.com/office/drawing/2014/main" id="{7EBEBC25-DE01-4354-9C75-0D98509BC79C}"/>
              </a:ext>
            </a:extLst>
          </p:cNvPr>
          <p:cNvSpPr txBox="1"/>
          <p:nvPr/>
        </p:nvSpPr>
        <p:spPr>
          <a:xfrm>
            <a:off x="1403960" y="1487068"/>
            <a:ext cx="2489835" cy="245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B9BD5"/>
                </a:solidFill>
                <a:effectLst/>
                <a:uLnTx/>
                <a:uFillTx/>
                <a:latin typeface="Optima" panose="02000503060000020004"/>
                <a:cs typeface="Optima" charset="0"/>
              </a:rPr>
              <a:t>ISO 8000 Part 100: Master Data</a:t>
            </a:r>
          </a:p>
        </p:txBody>
      </p:sp>
      <p:sp>
        <p:nvSpPr>
          <p:cNvPr id="25" name="Rectangle 24">
            <a:extLst>
              <a:ext uri="{FF2B5EF4-FFF2-40B4-BE49-F238E27FC236}">
                <a16:creationId xmlns:a16="http://schemas.microsoft.com/office/drawing/2014/main" id="{A6F9B6EC-9C61-4025-92A5-60ED357B1286}"/>
              </a:ext>
            </a:extLst>
          </p:cNvPr>
          <p:cNvSpPr/>
          <p:nvPr/>
        </p:nvSpPr>
        <p:spPr>
          <a:xfrm>
            <a:off x="4153070" y="661845"/>
            <a:ext cx="7335937" cy="2410340"/>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ISO/IEC 27001: </a:t>
            </a:r>
            <a:r>
              <a:rPr kumimoji="0" lang="en-US" sz="17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 the international standard for information security. It sets out the specification for an effective ISMS (information security management system)</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ISO/IEC 25000 series </a:t>
            </a:r>
            <a:r>
              <a:rPr kumimoji="0" lang="en-US" sz="17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ensures and endures System &amp; Software Data Quality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7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ISO / IEC 22745: </a:t>
            </a:r>
            <a:r>
              <a:rPr kumimoji="0" lang="en-US" sz="17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Industrial Automation Systems &amp; Integration</a:t>
            </a:r>
            <a:endParaRPr kumimoji="0" lang="en-US" sz="1700" b="1"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97B20F37-9BB7-928E-4AC0-BE63559384A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26" name="Footer Placeholder 4">
            <a:extLst>
              <a:ext uri="{FF2B5EF4-FFF2-40B4-BE49-F238E27FC236}">
                <a16:creationId xmlns:a16="http://schemas.microsoft.com/office/drawing/2014/main" id="{520C77FA-7FE6-4B0F-9EF1-8C742E76850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88B2CCC4-13B5-7E7B-4788-15C8769E64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59506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67F033-3485-F6BF-A1F9-7F5EADBD56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C228674A-2C15-C931-5C09-94310B650A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367749" y="109380"/>
            <a:ext cx="951154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609600"/>
            <a:r>
              <a:rPr lang="en-US" sz="2400" b="1">
                <a:solidFill>
                  <a:srgbClr val="0C4999"/>
                </a:solidFill>
                <a:latin typeface="Optima" panose="02000503060000020004"/>
                <a:ea typeface="Optima" charset="0"/>
              </a:rPr>
              <a:t>Industry Best Practices &amp; Standards (ISO Standards) adopted at PiLog </a:t>
            </a:r>
            <a:r>
              <a:rPr lang="en-US" sz="2400" b="1">
                <a:solidFill>
                  <a:srgbClr val="26B4E9"/>
                </a:solidFill>
                <a:latin typeface="Optima"/>
                <a:ea typeface="+mn-ea"/>
              </a:rPr>
              <a:t>(Industry Agnostic)</a:t>
            </a:r>
          </a:p>
        </p:txBody>
      </p:sp>
      <p:pic>
        <p:nvPicPr>
          <p:cNvPr id="9" name="Picture 8" descr="ISO -04">
            <a:extLst>
              <a:ext uri="{FF2B5EF4-FFF2-40B4-BE49-F238E27FC236}">
                <a16:creationId xmlns:a16="http://schemas.microsoft.com/office/drawing/2014/main" id="{52F710B9-4E53-4AAA-869E-D994808F9659}"/>
              </a:ext>
            </a:extLst>
          </p:cNvPr>
          <p:cNvPicPr>
            <a:picLocks noChangeAspect="1"/>
          </p:cNvPicPr>
          <p:nvPr/>
        </p:nvPicPr>
        <p:blipFill>
          <a:blip r:embed="rId2"/>
          <a:stretch>
            <a:fillRect/>
          </a:stretch>
        </p:blipFill>
        <p:spPr>
          <a:xfrm>
            <a:off x="367748" y="491576"/>
            <a:ext cx="4079083" cy="302721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704A4C0-4FC3-4E4E-9754-3B3F888974ED}"/>
              </a:ext>
            </a:extLst>
          </p:cNvPr>
          <p:cNvPicPr>
            <a:picLocks noChangeAspect="1"/>
          </p:cNvPicPr>
          <p:nvPr/>
        </p:nvPicPr>
        <p:blipFill>
          <a:blip r:embed="rId3"/>
          <a:stretch>
            <a:fillRect/>
          </a:stretch>
        </p:blipFill>
        <p:spPr>
          <a:xfrm>
            <a:off x="4490823" y="631704"/>
            <a:ext cx="7503931" cy="4322383"/>
          </a:xfrm>
          <a:prstGeom prst="rect">
            <a:avLst/>
          </a:prstGeom>
        </p:spPr>
      </p:pic>
      <p:sp>
        <p:nvSpPr>
          <p:cNvPr id="11" name="TextBox 10">
            <a:extLst>
              <a:ext uri="{FF2B5EF4-FFF2-40B4-BE49-F238E27FC236}">
                <a16:creationId xmlns:a16="http://schemas.microsoft.com/office/drawing/2014/main" id="{3855FB15-2EBF-4762-8343-B34EFC55164B}"/>
              </a:ext>
            </a:extLst>
          </p:cNvPr>
          <p:cNvSpPr txBox="1"/>
          <p:nvPr/>
        </p:nvSpPr>
        <p:spPr>
          <a:xfrm rot="16200000">
            <a:off x="-223428" y="4568569"/>
            <a:ext cx="328267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26B4E9"/>
                </a:solidFill>
                <a:latin typeface="Optima" panose="02000503060000020004"/>
                <a:cs typeface="Arial" panose="020B0604020202020204" pitchFamily="34" charset="0"/>
              </a:rPr>
              <a:t>ISO 14224-2016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Asset and Location Hierarchy Management </a:t>
            </a:r>
          </a:p>
        </p:txBody>
      </p:sp>
      <p:grpSp>
        <p:nvGrpSpPr>
          <p:cNvPr id="12" name="Group 11">
            <a:extLst>
              <a:ext uri="{FF2B5EF4-FFF2-40B4-BE49-F238E27FC236}">
                <a16:creationId xmlns:a16="http://schemas.microsoft.com/office/drawing/2014/main" id="{6CB28958-13A5-49AB-B420-4A977C8D8DAD}"/>
              </a:ext>
            </a:extLst>
          </p:cNvPr>
          <p:cNvGrpSpPr/>
          <p:nvPr/>
        </p:nvGrpSpPr>
        <p:grpSpPr>
          <a:xfrm>
            <a:off x="1731173" y="3823830"/>
            <a:ext cx="4167714" cy="2886356"/>
            <a:chOff x="8519160" y="774065"/>
            <a:chExt cx="3263900" cy="2145030"/>
          </a:xfrm>
        </p:grpSpPr>
        <p:pic>
          <p:nvPicPr>
            <p:cNvPr id="13" name="Picture 12" descr="Asset and Location Hierarchy Management -01">
              <a:extLst>
                <a:ext uri="{FF2B5EF4-FFF2-40B4-BE49-F238E27FC236}">
                  <a16:creationId xmlns:a16="http://schemas.microsoft.com/office/drawing/2014/main" id="{3D9102E2-F766-4259-A283-0878B805A51E}"/>
                </a:ext>
              </a:extLst>
            </p:cNvPr>
            <p:cNvPicPr>
              <a:picLocks noChangeAspect="1"/>
            </p:cNvPicPr>
            <p:nvPr/>
          </p:nvPicPr>
          <p:blipFill>
            <a:blip r:embed="rId4"/>
            <a:stretch>
              <a:fillRect/>
            </a:stretch>
          </p:blipFill>
          <p:spPr>
            <a:xfrm>
              <a:off x="8519160" y="782320"/>
              <a:ext cx="3263900" cy="2056765"/>
            </a:xfrm>
            <a:prstGeom prst="rect">
              <a:avLst/>
            </a:prstGeom>
          </p:spPr>
        </p:pic>
        <p:sp>
          <p:nvSpPr>
            <p:cNvPr id="14" name="Text Box 48">
              <a:extLst>
                <a:ext uri="{FF2B5EF4-FFF2-40B4-BE49-F238E27FC236}">
                  <a16:creationId xmlns:a16="http://schemas.microsoft.com/office/drawing/2014/main" id="{F5209381-F73E-41B0-AC69-7386B29D6477}"/>
                </a:ext>
              </a:extLst>
            </p:cNvPr>
            <p:cNvSpPr txBox="1"/>
            <p:nvPr/>
          </p:nvSpPr>
          <p:spPr>
            <a:xfrm>
              <a:off x="9643428" y="2137410"/>
              <a:ext cx="1235075" cy="33083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Equipment Unit</a:t>
              </a:r>
            </a:p>
          </p:txBody>
        </p:sp>
        <p:sp>
          <p:nvSpPr>
            <p:cNvPr id="15" name="Text Box 39">
              <a:extLst>
                <a:ext uri="{FF2B5EF4-FFF2-40B4-BE49-F238E27FC236}">
                  <a16:creationId xmlns:a16="http://schemas.microsoft.com/office/drawing/2014/main" id="{2C5E1E3A-82B6-4508-8D78-129C27742E64}"/>
                </a:ext>
              </a:extLst>
            </p:cNvPr>
            <p:cNvSpPr txBox="1"/>
            <p:nvPr/>
          </p:nvSpPr>
          <p:spPr>
            <a:xfrm>
              <a:off x="9812655" y="774065"/>
              <a:ext cx="1235075" cy="33083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Industry</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white"/>
                </a:solidFill>
                <a:effectLst/>
                <a:uLnTx/>
                <a:uFillTx/>
                <a:latin typeface="Optima" panose="02000503060000020004"/>
                <a:cs typeface="Optima" charset="0"/>
              </a:endParaRPr>
            </a:p>
          </p:txBody>
        </p:sp>
        <p:sp>
          <p:nvSpPr>
            <p:cNvPr id="16" name="Text Box 41">
              <a:extLst>
                <a:ext uri="{FF2B5EF4-FFF2-40B4-BE49-F238E27FC236}">
                  <a16:creationId xmlns:a16="http://schemas.microsoft.com/office/drawing/2014/main" id="{64AEF027-F418-4D27-B8C0-CD5E1689E717}"/>
                </a:ext>
              </a:extLst>
            </p:cNvPr>
            <p:cNvSpPr txBox="1"/>
            <p:nvPr/>
          </p:nvSpPr>
          <p:spPr>
            <a:xfrm>
              <a:off x="9665335" y="984885"/>
              <a:ext cx="1235075" cy="33083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Business Category</a:t>
              </a:r>
            </a:p>
          </p:txBody>
        </p:sp>
        <p:sp>
          <p:nvSpPr>
            <p:cNvPr id="17" name="Text Box 43">
              <a:extLst>
                <a:ext uri="{FF2B5EF4-FFF2-40B4-BE49-F238E27FC236}">
                  <a16:creationId xmlns:a16="http://schemas.microsoft.com/office/drawing/2014/main" id="{06A49EF5-0A12-497E-9CE1-9FE9CC486E3C}"/>
                </a:ext>
              </a:extLst>
            </p:cNvPr>
            <p:cNvSpPr txBox="1"/>
            <p:nvPr/>
          </p:nvSpPr>
          <p:spPr>
            <a:xfrm>
              <a:off x="9744710" y="1224915"/>
              <a:ext cx="1235075" cy="33083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Installation</a:t>
              </a:r>
            </a:p>
          </p:txBody>
        </p:sp>
        <p:sp>
          <p:nvSpPr>
            <p:cNvPr id="18" name="Text Box 44">
              <a:extLst>
                <a:ext uri="{FF2B5EF4-FFF2-40B4-BE49-F238E27FC236}">
                  <a16:creationId xmlns:a16="http://schemas.microsoft.com/office/drawing/2014/main" id="{393BBEB3-4A98-4EB4-A950-46B9D8AAEAE3}"/>
                </a:ext>
              </a:extLst>
            </p:cNvPr>
            <p:cNvSpPr txBox="1"/>
            <p:nvPr/>
          </p:nvSpPr>
          <p:spPr>
            <a:xfrm>
              <a:off x="9757410" y="1440815"/>
              <a:ext cx="1235075" cy="33083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Plant/Unit</a:t>
              </a:r>
            </a:p>
          </p:txBody>
        </p:sp>
        <p:sp>
          <p:nvSpPr>
            <p:cNvPr id="19" name="Text Box 46">
              <a:extLst>
                <a:ext uri="{FF2B5EF4-FFF2-40B4-BE49-F238E27FC236}">
                  <a16:creationId xmlns:a16="http://schemas.microsoft.com/office/drawing/2014/main" id="{35EB696E-5E8B-4C11-85B1-3BB2B1AFCE80}"/>
                </a:ext>
              </a:extLst>
            </p:cNvPr>
            <p:cNvSpPr txBox="1"/>
            <p:nvPr/>
          </p:nvSpPr>
          <p:spPr>
            <a:xfrm>
              <a:off x="9665335" y="1661160"/>
              <a:ext cx="1235075" cy="33083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Section/System</a:t>
              </a:r>
            </a:p>
          </p:txBody>
        </p:sp>
        <p:sp>
          <p:nvSpPr>
            <p:cNvPr id="20" name="Text Box 49">
              <a:extLst>
                <a:ext uri="{FF2B5EF4-FFF2-40B4-BE49-F238E27FC236}">
                  <a16:creationId xmlns:a16="http://schemas.microsoft.com/office/drawing/2014/main" id="{ACA11765-7B19-4F1D-97F9-887CF16FFDCC}"/>
                </a:ext>
              </a:extLst>
            </p:cNvPr>
            <p:cNvSpPr txBox="1"/>
            <p:nvPr/>
          </p:nvSpPr>
          <p:spPr>
            <a:xfrm>
              <a:off x="9785985" y="1899285"/>
              <a:ext cx="1235075" cy="33083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Subunit</a:t>
              </a:r>
            </a:p>
          </p:txBody>
        </p:sp>
        <p:sp>
          <p:nvSpPr>
            <p:cNvPr id="21" name="Text Box 50">
              <a:extLst>
                <a:ext uri="{FF2B5EF4-FFF2-40B4-BE49-F238E27FC236}">
                  <a16:creationId xmlns:a16="http://schemas.microsoft.com/office/drawing/2014/main" id="{059D0223-69E1-45F7-BC60-62A86EFCEB63}"/>
                </a:ext>
              </a:extLst>
            </p:cNvPr>
            <p:cNvSpPr txBox="1"/>
            <p:nvPr/>
          </p:nvSpPr>
          <p:spPr>
            <a:xfrm>
              <a:off x="9326880" y="2351405"/>
              <a:ext cx="1598930" cy="33083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Component/Maintainable Item</a:t>
              </a:r>
            </a:p>
          </p:txBody>
        </p:sp>
        <p:sp>
          <p:nvSpPr>
            <p:cNvPr id="22" name="Text Box 52">
              <a:extLst>
                <a:ext uri="{FF2B5EF4-FFF2-40B4-BE49-F238E27FC236}">
                  <a16:creationId xmlns:a16="http://schemas.microsoft.com/office/drawing/2014/main" id="{5EE8896A-684E-4345-BD17-6346D0677A33}"/>
                </a:ext>
              </a:extLst>
            </p:cNvPr>
            <p:cNvSpPr txBox="1"/>
            <p:nvPr/>
          </p:nvSpPr>
          <p:spPr>
            <a:xfrm>
              <a:off x="9865360" y="2588260"/>
              <a:ext cx="1235075" cy="330835"/>
            </a:xfrm>
            <a:prstGeom prst="rect">
              <a:avLst/>
            </a:prstGeom>
            <a:noFill/>
          </p:spPr>
          <p:txBody>
            <a:bodyPr wrap="square" rtlCol="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a:t>
              </a:r>
            </a:p>
          </p:txBody>
        </p:sp>
      </p:grpSp>
      <p:sp>
        <p:nvSpPr>
          <p:cNvPr id="23" name="TextBox 22">
            <a:extLst>
              <a:ext uri="{FF2B5EF4-FFF2-40B4-BE49-F238E27FC236}">
                <a16:creationId xmlns:a16="http://schemas.microsoft.com/office/drawing/2014/main" id="{1C9395FC-D032-443A-AAB9-5ED7F8CC6544}"/>
              </a:ext>
            </a:extLst>
          </p:cNvPr>
          <p:cNvSpPr txBox="1"/>
          <p:nvPr/>
        </p:nvSpPr>
        <p:spPr>
          <a:xfrm>
            <a:off x="6179318" y="5180191"/>
            <a:ext cx="4645787" cy="861774"/>
          </a:xfrm>
          <a:prstGeom prst="rect">
            <a:avLst/>
          </a:prstGeom>
          <a:noFill/>
        </p:spPr>
        <p:txBody>
          <a:bodyPr wrap="square">
            <a:spAutoFit/>
          </a:bodyPr>
          <a:lstStyle/>
          <a:p>
            <a:pPr>
              <a:defRPr/>
            </a:pPr>
            <a:r>
              <a:rPr lang="en-US" sz="1400" b="1">
                <a:solidFill>
                  <a:srgbClr val="26B4E9"/>
                </a:solidFill>
                <a:latin typeface="Optima" panose="02000503060000020004"/>
                <a:cs typeface="Arial" panose="020B0604020202020204" pitchFamily="34" charset="0"/>
              </a:rPr>
              <a:t>ISO 29002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Industrial Automation Systems &amp; Integration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Exchange of characteristic data</a:t>
            </a:r>
          </a:p>
        </p:txBody>
      </p:sp>
      <p:sp>
        <p:nvSpPr>
          <p:cNvPr id="2" name="Footer Placeholder 4">
            <a:extLst>
              <a:ext uri="{FF2B5EF4-FFF2-40B4-BE49-F238E27FC236}">
                <a16:creationId xmlns:a16="http://schemas.microsoft.com/office/drawing/2014/main" id="{6F8AEAA5-2C1D-E963-A4B6-2FB3DA73133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24" name="Footer Placeholder 4">
            <a:extLst>
              <a:ext uri="{FF2B5EF4-FFF2-40B4-BE49-F238E27FC236}">
                <a16:creationId xmlns:a16="http://schemas.microsoft.com/office/drawing/2014/main" id="{89E5D232-41C2-4760-BFBB-AE5B43A8EB2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9F0B23FC-62D2-8395-95C7-420E514EB3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068474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67F033-3485-F6BF-A1F9-7F5EADBD56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C228674A-2C15-C931-5C09-94310B650A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367748" y="184794"/>
            <a:ext cx="10359955"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609600"/>
            <a:r>
              <a:rPr lang="en-US" sz="2400" b="1">
                <a:solidFill>
                  <a:srgbClr val="0C4999"/>
                </a:solidFill>
                <a:ea typeface="Optima" charset="0"/>
              </a:rPr>
              <a:t>Other Industry Best Practices &amp; Standards (Other Standards - UNSPSC, DUNS, SOX, API, TUV3000 etc.) adopted at PiLog </a:t>
            </a:r>
            <a:r>
              <a:rPr lang="en-US" sz="2400" b="1">
                <a:solidFill>
                  <a:srgbClr val="26B4E9"/>
                </a:solidFill>
                <a:latin typeface="Optima"/>
                <a:ea typeface="+mn-ea"/>
              </a:rPr>
              <a:t>(Industry Agnostic)</a:t>
            </a:r>
          </a:p>
        </p:txBody>
      </p:sp>
      <p:sp>
        <p:nvSpPr>
          <p:cNvPr id="9" name="TextBox 8">
            <a:extLst>
              <a:ext uri="{FF2B5EF4-FFF2-40B4-BE49-F238E27FC236}">
                <a16:creationId xmlns:a16="http://schemas.microsoft.com/office/drawing/2014/main" id="{6A6BD31D-6FE4-4395-8E96-89D364374B00}"/>
              </a:ext>
            </a:extLst>
          </p:cNvPr>
          <p:cNvSpPr txBox="1"/>
          <p:nvPr/>
        </p:nvSpPr>
        <p:spPr>
          <a:xfrm>
            <a:off x="792634" y="3525126"/>
            <a:ext cx="515605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Master Data Codification Standards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(UNSPSC, IEC, IE, IEEE, HSN for Material, Service &amp; Asset)</a:t>
            </a:r>
            <a:endPar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7ECE1727-B4AE-4CBB-8968-BF8146172576}"/>
              </a:ext>
            </a:extLst>
          </p:cNvPr>
          <p:cNvPicPr>
            <a:picLocks noChangeAspect="1"/>
          </p:cNvPicPr>
          <p:nvPr/>
        </p:nvPicPr>
        <p:blipFill>
          <a:blip r:embed="rId2"/>
          <a:stretch>
            <a:fillRect/>
          </a:stretch>
        </p:blipFill>
        <p:spPr>
          <a:xfrm>
            <a:off x="4975484" y="2265017"/>
            <a:ext cx="2155128" cy="551815"/>
          </a:xfrm>
          <a:prstGeom prst="rect">
            <a:avLst/>
          </a:prstGeom>
        </p:spPr>
      </p:pic>
      <p:sp>
        <p:nvSpPr>
          <p:cNvPr id="11" name="TextBox 10">
            <a:extLst>
              <a:ext uri="{FF2B5EF4-FFF2-40B4-BE49-F238E27FC236}">
                <a16:creationId xmlns:a16="http://schemas.microsoft.com/office/drawing/2014/main" id="{224038A8-BE43-49E9-BEA6-7FB9B8AC480A}"/>
              </a:ext>
            </a:extLst>
          </p:cNvPr>
          <p:cNvSpPr txBox="1"/>
          <p:nvPr/>
        </p:nvSpPr>
        <p:spPr>
          <a:xfrm>
            <a:off x="7130612" y="756261"/>
            <a:ext cx="4788036" cy="35548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Key API Standards for Operations &amp; Maintenance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5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API 616 Part 614, 615, 670, 671 and 678</a:t>
            </a:r>
            <a:r>
              <a:rPr kumimoji="0" lang="en-US" sz="15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 for land-based heavy duty and aeroderivative industrial gas turbines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5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API 580,</a:t>
            </a:r>
            <a:r>
              <a:rPr kumimoji="0" lang="en-US" sz="15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  the requirements for an RBI assessment</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5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API 581, API 581</a:t>
            </a:r>
            <a:r>
              <a:rPr kumimoji="0" lang="en-US" sz="15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 offers a methodology that aligns with the requirements of </a:t>
            </a:r>
            <a:r>
              <a:rPr kumimoji="0" lang="en-US" sz="15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API 580</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5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API RP 572, </a:t>
            </a:r>
            <a:r>
              <a:rPr kumimoji="0" lang="en-US" sz="15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Inspection Practices for Pressure Vessels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5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API 551, </a:t>
            </a:r>
            <a:r>
              <a:rPr kumimoji="0" lang="en-US" sz="15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is an all-inclusive standard that governs the measurement, design, and construction of instruments for pressure, temperature, flow, and level measurement</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5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API RP 540 </a:t>
            </a:r>
            <a:r>
              <a:rPr kumimoji="0" lang="en-US" sz="15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Electrical Installations in Petroleum Processing &amp; Chemical Plants</a:t>
            </a:r>
          </a:p>
        </p:txBody>
      </p:sp>
      <p:pic>
        <p:nvPicPr>
          <p:cNvPr id="12" name="Picture 11">
            <a:extLst>
              <a:ext uri="{FF2B5EF4-FFF2-40B4-BE49-F238E27FC236}">
                <a16:creationId xmlns:a16="http://schemas.microsoft.com/office/drawing/2014/main" id="{1B29413A-4C61-42B2-9677-E10527796D43}"/>
              </a:ext>
            </a:extLst>
          </p:cNvPr>
          <p:cNvPicPr>
            <a:picLocks noChangeAspect="1"/>
          </p:cNvPicPr>
          <p:nvPr/>
        </p:nvPicPr>
        <p:blipFill>
          <a:blip r:embed="rId3"/>
          <a:stretch>
            <a:fillRect/>
          </a:stretch>
        </p:blipFill>
        <p:spPr>
          <a:xfrm>
            <a:off x="1179108" y="4308569"/>
            <a:ext cx="839560" cy="805152"/>
          </a:xfrm>
          <a:prstGeom prst="rect">
            <a:avLst/>
          </a:prstGeom>
        </p:spPr>
      </p:pic>
      <p:pic>
        <p:nvPicPr>
          <p:cNvPr id="13" name="Picture 12" descr="Master Data Codification Standards-03-03">
            <a:extLst>
              <a:ext uri="{FF2B5EF4-FFF2-40B4-BE49-F238E27FC236}">
                <a16:creationId xmlns:a16="http://schemas.microsoft.com/office/drawing/2014/main" id="{FAFEC455-61A2-4EBD-B299-6E6CD6B757F0}"/>
              </a:ext>
            </a:extLst>
          </p:cNvPr>
          <p:cNvPicPr>
            <a:picLocks noChangeAspect="1"/>
          </p:cNvPicPr>
          <p:nvPr/>
        </p:nvPicPr>
        <p:blipFill>
          <a:blip r:embed="rId4"/>
          <a:stretch>
            <a:fillRect/>
          </a:stretch>
        </p:blipFill>
        <p:spPr>
          <a:xfrm>
            <a:off x="792634" y="688330"/>
            <a:ext cx="4421837" cy="3183837"/>
          </a:xfrm>
          <a:prstGeom prst="rect">
            <a:avLst/>
          </a:prstGeom>
        </p:spPr>
      </p:pic>
      <p:sp>
        <p:nvSpPr>
          <p:cNvPr id="14" name="TextBox 13">
            <a:extLst>
              <a:ext uri="{FF2B5EF4-FFF2-40B4-BE49-F238E27FC236}">
                <a16:creationId xmlns:a16="http://schemas.microsoft.com/office/drawing/2014/main" id="{9C5D08C9-17B5-400A-92B2-47C9F34BB3D5}"/>
              </a:ext>
            </a:extLst>
          </p:cNvPr>
          <p:cNvSpPr txBox="1"/>
          <p:nvPr/>
        </p:nvSpPr>
        <p:spPr>
          <a:xfrm>
            <a:off x="2091045" y="4354609"/>
            <a:ext cx="264186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OREDA </a:t>
            </a: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Standards &amp; Handbooks for Reliability, Operations &amp; Maintenance</a:t>
            </a:r>
          </a:p>
        </p:txBody>
      </p:sp>
      <p:pic>
        <p:nvPicPr>
          <p:cNvPr id="15" name="Picture 14">
            <a:extLst>
              <a:ext uri="{FF2B5EF4-FFF2-40B4-BE49-F238E27FC236}">
                <a16:creationId xmlns:a16="http://schemas.microsoft.com/office/drawing/2014/main" id="{B237FC82-288D-41AB-95A1-74A04D5BC6DA}"/>
              </a:ext>
            </a:extLst>
          </p:cNvPr>
          <p:cNvPicPr>
            <a:picLocks noChangeAspect="1"/>
          </p:cNvPicPr>
          <p:nvPr/>
        </p:nvPicPr>
        <p:blipFill>
          <a:blip r:embed="rId5"/>
          <a:stretch>
            <a:fillRect/>
          </a:stretch>
        </p:blipFill>
        <p:spPr>
          <a:xfrm>
            <a:off x="1098057" y="5476283"/>
            <a:ext cx="920611" cy="926773"/>
          </a:xfrm>
          <a:prstGeom prst="rect">
            <a:avLst/>
          </a:prstGeom>
        </p:spPr>
      </p:pic>
      <p:sp>
        <p:nvSpPr>
          <p:cNvPr id="16" name="TextBox 15">
            <a:extLst>
              <a:ext uri="{FF2B5EF4-FFF2-40B4-BE49-F238E27FC236}">
                <a16:creationId xmlns:a16="http://schemas.microsoft.com/office/drawing/2014/main" id="{3BB89B4A-413A-40EA-BE7C-F49780E8131F}"/>
              </a:ext>
            </a:extLst>
          </p:cNvPr>
          <p:cNvSpPr txBox="1"/>
          <p:nvPr/>
        </p:nvSpPr>
        <p:spPr>
          <a:xfrm>
            <a:off x="2028451" y="5314608"/>
            <a:ext cx="2990613"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Key SOX </a:t>
            </a: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Standards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Sourcing, Procurement, Contact and Vendor Management</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Financial Responsibility, Reporting, Classification, Audits etc.</a:t>
            </a:r>
          </a:p>
        </p:txBody>
      </p:sp>
      <p:pic>
        <p:nvPicPr>
          <p:cNvPr id="17" name="Picture 16">
            <a:extLst>
              <a:ext uri="{FF2B5EF4-FFF2-40B4-BE49-F238E27FC236}">
                <a16:creationId xmlns:a16="http://schemas.microsoft.com/office/drawing/2014/main" id="{BFCFF741-8481-4A6B-8CC1-258E4D39A12A}"/>
              </a:ext>
            </a:extLst>
          </p:cNvPr>
          <p:cNvPicPr>
            <a:picLocks noChangeAspect="1"/>
          </p:cNvPicPr>
          <p:nvPr/>
        </p:nvPicPr>
        <p:blipFill>
          <a:blip r:embed="rId6"/>
          <a:stretch>
            <a:fillRect/>
          </a:stretch>
        </p:blipFill>
        <p:spPr>
          <a:xfrm>
            <a:off x="5417179" y="5080170"/>
            <a:ext cx="1577724" cy="808103"/>
          </a:xfrm>
          <a:prstGeom prst="rect">
            <a:avLst/>
          </a:prstGeom>
        </p:spPr>
      </p:pic>
      <p:sp>
        <p:nvSpPr>
          <p:cNvPr id="18" name="TextBox 17">
            <a:extLst>
              <a:ext uri="{FF2B5EF4-FFF2-40B4-BE49-F238E27FC236}">
                <a16:creationId xmlns:a16="http://schemas.microsoft.com/office/drawing/2014/main" id="{650D9A3E-DFE6-4EA9-A6DB-13A0B5F4BB3B}"/>
              </a:ext>
            </a:extLst>
          </p:cNvPr>
          <p:cNvSpPr txBox="1"/>
          <p:nvPr/>
        </p:nvSpPr>
        <p:spPr>
          <a:xfrm>
            <a:off x="7219948" y="4669790"/>
            <a:ext cx="4788035" cy="181588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defRPr kumimoji="0" sz="1400" b="1" i="0" u="none" strike="noStrike" cap="none" spc="0" normalizeH="0" baseline="0">
                <a:ln>
                  <a:noFill/>
                </a:ln>
                <a:solidFill>
                  <a:srgbClr val="2A4A8D"/>
                </a:solidFill>
                <a:effectLst/>
                <a:uLnTx/>
                <a:uFillTx/>
                <a:latin typeface="Optima" charset="0"/>
                <a:cs typeface="Arial" panose="020B0604020202020204" pitchFamily="34" charset="0"/>
              </a:defRPr>
            </a:lvl1pPr>
          </a:lstStyle>
          <a:p>
            <a:pPr marL="285750" marR="0" lvl="0" indent="-28575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(STANAG) 7074</a:t>
            </a: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 Digital Geographic Information Exchange Standard (DIGEST), is a military standard for the exchange of geographic information</a:t>
            </a:r>
          </a:p>
          <a:p>
            <a:pPr marL="285750" marR="0" lvl="0" indent="-28575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NATO Stock Number or National Stock Number (NSN</a:t>
            </a: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 is a 13-digit alphanumeric code consisting of a Group of Supply, a Class of Supply and the unique NIIN to designate unique items of supply grouped by their relative catalog category.</a:t>
            </a:r>
          </a:p>
        </p:txBody>
      </p:sp>
      <p:sp>
        <p:nvSpPr>
          <p:cNvPr id="2" name="Footer Placeholder 4">
            <a:extLst>
              <a:ext uri="{FF2B5EF4-FFF2-40B4-BE49-F238E27FC236}">
                <a16:creationId xmlns:a16="http://schemas.microsoft.com/office/drawing/2014/main" id="{696BD840-D729-1F03-BD7E-EE2F24CAEF4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9" name="Footer Placeholder 4">
            <a:extLst>
              <a:ext uri="{FF2B5EF4-FFF2-40B4-BE49-F238E27FC236}">
                <a16:creationId xmlns:a16="http://schemas.microsoft.com/office/drawing/2014/main" id="{49136C36-C219-406F-AD2A-B83E95A4106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260F4ADC-4270-68FE-45E8-056AE2FED2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1358285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67F033-3485-F6BF-A1F9-7F5EADBD56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C228674A-2C15-C931-5C09-94310B650A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415089" y="108787"/>
            <a:ext cx="11766437"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609600"/>
            <a:r>
              <a:rPr lang="en-US" sz="2400" b="1">
                <a:solidFill>
                  <a:srgbClr val="10479B"/>
                </a:solidFill>
                <a:ea typeface="Optima" charset="0"/>
              </a:rPr>
              <a:t>Key Industry Best Practices &amp; Standards (ISO Standards) adopted at PiLog</a:t>
            </a:r>
            <a:endParaRPr lang="en-US" sz="2400" b="1">
              <a:solidFill>
                <a:srgbClr val="10479B"/>
              </a:solidFill>
              <a:ea typeface="+mn-ea"/>
              <a:cs typeface="Arial" panose="020B0604020202020204" pitchFamily="34" charset="0"/>
            </a:endParaRPr>
          </a:p>
        </p:txBody>
      </p:sp>
      <p:sp>
        <p:nvSpPr>
          <p:cNvPr id="8" name="TextBox 7">
            <a:extLst>
              <a:ext uri="{FF2B5EF4-FFF2-40B4-BE49-F238E27FC236}">
                <a16:creationId xmlns:a16="http://schemas.microsoft.com/office/drawing/2014/main" id="{26DC84EE-6AEE-479D-BFE1-273A8B7ACD9C}"/>
              </a:ext>
            </a:extLst>
          </p:cNvPr>
          <p:cNvSpPr txBox="1"/>
          <p:nvPr/>
        </p:nvSpPr>
        <p:spPr>
          <a:xfrm>
            <a:off x="4552289" y="3096978"/>
            <a:ext cx="7335937" cy="1900777"/>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ISO/IEC 19506 </a:t>
            </a:r>
            <a:r>
              <a:rPr kumimoji="0" lang="en-US" sz="16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standard called Knowledge Discovery Metamodel is an ontology for describing software systems. Enabling the extractions such as data flows, control flows, call maps, architecture, database schemas, business rules/terms and the derivation of business processes</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Primarily for legacy and existing systems security, compliance and modernization</a:t>
            </a:r>
          </a:p>
        </p:txBody>
      </p:sp>
      <p:sp>
        <p:nvSpPr>
          <p:cNvPr id="9" name="Rectangle 8">
            <a:extLst>
              <a:ext uri="{FF2B5EF4-FFF2-40B4-BE49-F238E27FC236}">
                <a16:creationId xmlns:a16="http://schemas.microsoft.com/office/drawing/2014/main" id="{61567ED5-8ABD-4D40-932C-598532146534}"/>
              </a:ext>
            </a:extLst>
          </p:cNvPr>
          <p:cNvSpPr/>
          <p:nvPr/>
        </p:nvSpPr>
        <p:spPr>
          <a:xfrm>
            <a:off x="4552289" y="598898"/>
            <a:ext cx="7335937" cy="2274405"/>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ISO/IEC 11179 </a:t>
            </a:r>
            <a:r>
              <a:rPr kumimoji="0" lang="en-US" sz="16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standard is an international ISO/IEC standard for representing metadata for an organization in a metadata registry (MDR) which is understandable and shareable.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Adopting to all 7 parts – Framework, Classification, Register Metamodel &amp; Basic Attributes, Formulation of Data Definition, Naming &amp; Identification Principles, Registration and Meta Model for Registration</a:t>
            </a:r>
          </a:p>
        </p:txBody>
      </p:sp>
      <p:sp>
        <p:nvSpPr>
          <p:cNvPr id="10" name="TextBox 9">
            <a:extLst>
              <a:ext uri="{FF2B5EF4-FFF2-40B4-BE49-F238E27FC236}">
                <a16:creationId xmlns:a16="http://schemas.microsoft.com/office/drawing/2014/main" id="{10B8105C-28F4-4BAA-943B-B1F4BEAC7213}"/>
              </a:ext>
            </a:extLst>
          </p:cNvPr>
          <p:cNvSpPr txBox="1"/>
          <p:nvPr/>
        </p:nvSpPr>
        <p:spPr>
          <a:xfrm>
            <a:off x="4552288" y="5381605"/>
            <a:ext cx="7335937" cy="1166410"/>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ISO 23081 </a:t>
            </a:r>
            <a:r>
              <a:rPr kumimoji="0" lang="en-US" sz="16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standard is three part technical specification defining meta data for records with emphasis given on principles in part 1, issues in concepts and implementation in part 2 and part 3 focusses on self assessment </a:t>
            </a:r>
          </a:p>
        </p:txBody>
      </p:sp>
      <p:sp>
        <p:nvSpPr>
          <p:cNvPr id="11" name="TextBox 10">
            <a:extLst>
              <a:ext uri="{FF2B5EF4-FFF2-40B4-BE49-F238E27FC236}">
                <a16:creationId xmlns:a16="http://schemas.microsoft.com/office/drawing/2014/main" id="{E5777260-F250-479B-9945-5B8738A29D6C}"/>
              </a:ext>
            </a:extLst>
          </p:cNvPr>
          <p:cNvSpPr txBox="1"/>
          <p:nvPr/>
        </p:nvSpPr>
        <p:spPr>
          <a:xfrm>
            <a:off x="701785" y="1779321"/>
            <a:ext cx="375312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rPr>
              <a:t>Meta Data Register (MDR)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(ISO / IEC 11179 Parts 1 – 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 Meta Data Registry Management)</a:t>
            </a:r>
            <a:endPar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sp>
        <p:nvSpPr>
          <p:cNvPr id="12" name="Text Box 2">
            <a:extLst>
              <a:ext uri="{FF2B5EF4-FFF2-40B4-BE49-F238E27FC236}">
                <a16:creationId xmlns:a16="http://schemas.microsoft.com/office/drawing/2014/main" id="{FB7D48B7-285F-49D1-BE4B-05F4420DD55F}"/>
              </a:ext>
            </a:extLst>
          </p:cNvPr>
          <p:cNvSpPr txBox="1"/>
          <p:nvPr/>
        </p:nvSpPr>
        <p:spPr>
          <a:xfrm>
            <a:off x="1053244" y="1080781"/>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charset="0"/>
                <a:ea typeface="+mn-ea"/>
                <a:cs typeface="Optima" charset="0"/>
              </a:rPr>
              <a:t>Part 100</a:t>
            </a:r>
          </a:p>
        </p:txBody>
      </p:sp>
      <p:sp>
        <p:nvSpPr>
          <p:cNvPr id="13" name="Text Box 3">
            <a:extLst>
              <a:ext uri="{FF2B5EF4-FFF2-40B4-BE49-F238E27FC236}">
                <a16:creationId xmlns:a16="http://schemas.microsoft.com/office/drawing/2014/main" id="{79F7D741-0AB3-41BE-87DA-1EB778FE9069}"/>
              </a:ext>
            </a:extLst>
          </p:cNvPr>
          <p:cNvSpPr txBox="1"/>
          <p:nvPr/>
        </p:nvSpPr>
        <p:spPr>
          <a:xfrm>
            <a:off x="1739679" y="1080781"/>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charset="0"/>
                <a:ea typeface="+mn-ea"/>
                <a:cs typeface="Optima" charset="0"/>
              </a:rPr>
              <a:t>Part 110</a:t>
            </a:r>
          </a:p>
        </p:txBody>
      </p:sp>
      <p:sp>
        <p:nvSpPr>
          <p:cNvPr id="14" name="Text Box 10">
            <a:extLst>
              <a:ext uri="{FF2B5EF4-FFF2-40B4-BE49-F238E27FC236}">
                <a16:creationId xmlns:a16="http://schemas.microsoft.com/office/drawing/2014/main" id="{802532C7-A575-489E-AC6B-37DB0CCC5D10}"/>
              </a:ext>
            </a:extLst>
          </p:cNvPr>
          <p:cNvSpPr txBox="1"/>
          <p:nvPr/>
        </p:nvSpPr>
        <p:spPr>
          <a:xfrm>
            <a:off x="2426114" y="1080781"/>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charset="0"/>
                <a:ea typeface="+mn-ea"/>
                <a:cs typeface="Optima" charset="0"/>
              </a:rPr>
              <a:t>Part 120</a:t>
            </a:r>
          </a:p>
        </p:txBody>
      </p:sp>
      <p:sp>
        <p:nvSpPr>
          <p:cNvPr id="15" name="Text Box 11">
            <a:extLst>
              <a:ext uri="{FF2B5EF4-FFF2-40B4-BE49-F238E27FC236}">
                <a16:creationId xmlns:a16="http://schemas.microsoft.com/office/drawing/2014/main" id="{924ED601-AEA6-4939-91E6-BF4A5573E2AB}"/>
              </a:ext>
            </a:extLst>
          </p:cNvPr>
          <p:cNvSpPr txBox="1"/>
          <p:nvPr/>
        </p:nvSpPr>
        <p:spPr>
          <a:xfrm>
            <a:off x="3112549" y="1080781"/>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charset="0"/>
                <a:ea typeface="+mn-ea"/>
                <a:cs typeface="Optima" charset="0"/>
              </a:rPr>
              <a:t>Part 130</a:t>
            </a:r>
          </a:p>
        </p:txBody>
      </p:sp>
      <p:sp>
        <p:nvSpPr>
          <p:cNvPr id="16" name="Text Box 12">
            <a:extLst>
              <a:ext uri="{FF2B5EF4-FFF2-40B4-BE49-F238E27FC236}">
                <a16:creationId xmlns:a16="http://schemas.microsoft.com/office/drawing/2014/main" id="{F0D7B8A2-DB27-442C-A05A-029781D241DC}"/>
              </a:ext>
            </a:extLst>
          </p:cNvPr>
          <p:cNvSpPr txBox="1"/>
          <p:nvPr/>
        </p:nvSpPr>
        <p:spPr>
          <a:xfrm>
            <a:off x="3798984" y="1080781"/>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charset="0"/>
                <a:ea typeface="+mn-ea"/>
                <a:cs typeface="Optima" charset="0"/>
              </a:rPr>
              <a:t>Part 140</a:t>
            </a:r>
          </a:p>
        </p:txBody>
      </p:sp>
      <p:sp>
        <p:nvSpPr>
          <p:cNvPr id="17" name="Text Box 17">
            <a:extLst>
              <a:ext uri="{FF2B5EF4-FFF2-40B4-BE49-F238E27FC236}">
                <a16:creationId xmlns:a16="http://schemas.microsoft.com/office/drawing/2014/main" id="{6C4BF9A0-5F0D-427F-95CB-043B12603E37}"/>
              </a:ext>
            </a:extLst>
          </p:cNvPr>
          <p:cNvSpPr txBox="1"/>
          <p:nvPr/>
        </p:nvSpPr>
        <p:spPr>
          <a:xfrm>
            <a:off x="2378489" y="1979309"/>
            <a:ext cx="836295" cy="20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charset="0"/>
                <a:ea typeface="+mn-ea"/>
                <a:cs typeface="Optima" charset="0"/>
              </a:rPr>
              <a:t>Provenance</a:t>
            </a:r>
          </a:p>
        </p:txBody>
      </p:sp>
      <p:sp>
        <p:nvSpPr>
          <p:cNvPr id="18" name="Text Box 18">
            <a:extLst>
              <a:ext uri="{FF2B5EF4-FFF2-40B4-BE49-F238E27FC236}">
                <a16:creationId xmlns:a16="http://schemas.microsoft.com/office/drawing/2014/main" id="{B9DAAD05-96A7-40AE-9524-6A72FB4C226A}"/>
              </a:ext>
            </a:extLst>
          </p:cNvPr>
          <p:cNvSpPr txBox="1"/>
          <p:nvPr/>
        </p:nvSpPr>
        <p:spPr>
          <a:xfrm>
            <a:off x="3112549" y="2091066"/>
            <a:ext cx="836295" cy="20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prstClr val="white"/>
                </a:solidFill>
                <a:effectLst/>
                <a:uLnTx/>
                <a:uFillTx/>
                <a:latin typeface="Optima" charset="0"/>
                <a:ea typeface="+mn-ea"/>
                <a:cs typeface="Optima" charset="0"/>
              </a:rPr>
              <a:t>Accuracy</a:t>
            </a:r>
          </a:p>
        </p:txBody>
      </p:sp>
      <p:pic>
        <p:nvPicPr>
          <p:cNvPr id="19" name="Picture 18">
            <a:extLst>
              <a:ext uri="{FF2B5EF4-FFF2-40B4-BE49-F238E27FC236}">
                <a16:creationId xmlns:a16="http://schemas.microsoft.com/office/drawing/2014/main" id="{79E43EF8-88B2-41E0-BBC3-DC444EBF570E}"/>
              </a:ext>
            </a:extLst>
          </p:cNvPr>
          <p:cNvPicPr>
            <a:picLocks noChangeAspect="1"/>
          </p:cNvPicPr>
          <p:nvPr/>
        </p:nvPicPr>
        <p:blipFill>
          <a:blip r:embed="rId2"/>
          <a:stretch>
            <a:fillRect/>
          </a:stretch>
        </p:blipFill>
        <p:spPr>
          <a:xfrm>
            <a:off x="2163448" y="606753"/>
            <a:ext cx="828669" cy="1102947"/>
          </a:xfrm>
          <a:prstGeom prst="rect">
            <a:avLst/>
          </a:prstGeom>
        </p:spPr>
      </p:pic>
      <p:sp>
        <p:nvSpPr>
          <p:cNvPr id="20" name="TextBox 19">
            <a:extLst>
              <a:ext uri="{FF2B5EF4-FFF2-40B4-BE49-F238E27FC236}">
                <a16:creationId xmlns:a16="http://schemas.microsoft.com/office/drawing/2014/main" id="{68F9EBCA-CAC8-468B-B34C-31DE0CE08778}"/>
              </a:ext>
            </a:extLst>
          </p:cNvPr>
          <p:cNvSpPr txBox="1"/>
          <p:nvPr/>
        </p:nvSpPr>
        <p:spPr>
          <a:xfrm>
            <a:off x="794347" y="3888204"/>
            <a:ext cx="375794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rPr>
              <a:t>Software 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(ISO/IEC 19506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 Software Systems)</a:t>
            </a:r>
            <a:endPar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pic>
        <p:nvPicPr>
          <p:cNvPr id="21" name="Picture 20">
            <a:extLst>
              <a:ext uri="{FF2B5EF4-FFF2-40B4-BE49-F238E27FC236}">
                <a16:creationId xmlns:a16="http://schemas.microsoft.com/office/drawing/2014/main" id="{DBAB101F-BFA2-4605-B357-7DC8B8334460}"/>
              </a:ext>
            </a:extLst>
          </p:cNvPr>
          <p:cNvPicPr>
            <a:picLocks noChangeAspect="1"/>
          </p:cNvPicPr>
          <p:nvPr/>
        </p:nvPicPr>
        <p:blipFill>
          <a:blip r:embed="rId3"/>
          <a:stretch>
            <a:fillRect/>
          </a:stretch>
        </p:blipFill>
        <p:spPr>
          <a:xfrm>
            <a:off x="2123613" y="2727785"/>
            <a:ext cx="1177136" cy="1091057"/>
          </a:xfrm>
          <a:prstGeom prst="rect">
            <a:avLst/>
          </a:prstGeom>
        </p:spPr>
      </p:pic>
      <p:sp>
        <p:nvSpPr>
          <p:cNvPr id="22" name="TextBox 21">
            <a:extLst>
              <a:ext uri="{FF2B5EF4-FFF2-40B4-BE49-F238E27FC236}">
                <a16:creationId xmlns:a16="http://schemas.microsoft.com/office/drawing/2014/main" id="{95BE2625-93ED-40A4-BCA0-C7C9B7F3C72F}"/>
              </a:ext>
            </a:extLst>
          </p:cNvPr>
          <p:cNvSpPr txBox="1"/>
          <p:nvPr/>
        </p:nvSpPr>
        <p:spPr>
          <a:xfrm>
            <a:off x="875453" y="5871995"/>
            <a:ext cx="375312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mn-ea"/>
                <a:cs typeface="Arial" panose="020B0604020202020204" pitchFamily="34" charset="0"/>
              </a:rPr>
              <a:t>Meta Data in Records Management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(ISO 23081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charset="0"/>
                <a:ea typeface="+mn-ea"/>
                <a:cs typeface="Arial" panose="020B0604020202020204" pitchFamily="34" charset="0"/>
              </a:rPr>
              <a:t> Records Management)</a:t>
            </a:r>
            <a:endParaRPr kumimoji="0" lang="en-US" sz="1400" b="1" i="0" u="none" strike="noStrike" kern="1200" cap="none" spc="0" normalizeH="0" baseline="0" noProof="0">
              <a:ln>
                <a:noFill/>
              </a:ln>
              <a:solidFill>
                <a:srgbClr val="2A4A8D"/>
              </a:solidFill>
              <a:effectLst/>
              <a:uLnTx/>
              <a:uFillTx/>
              <a:latin typeface="Optima" charset="0"/>
              <a:ea typeface="+mn-ea"/>
              <a:cs typeface="Arial" panose="020B0604020202020204" pitchFamily="34" charset="0"/>
            </a:endParaRPr>
          </a:p>
        </p:txBody>
      </p:sp>
      <p:pic>
        <p:nvPicPr>
          <p:cNvPr id="23" name="Picture 22">
            <a:extLst>
              <a:ext uri="{FF2B5EF4-FFF2-40B4-BE49-F238E27FC236}">
                <a16:creationId xmlns:a16="http://schemas.microsoft.com/office/drawing/2014/main" id="{AE86B82D-8EEF-46C8-AC1A-2A87D5680DE1}"/>
              </a:ext>
            </a:extLst>
          </p:cNvPr>
          <p:cNvPicPr>
            <a:picLocks noChangeAspect="1"/>
          </p:cNvPicPr>
          <p:nvPr/>
        </p:nvPicPr>
        <p:blipFill>
          <a:blip r:embed="rId4"/>
          <a:stretch>
            <a:fillRect/>
          </a:stretch>
        </p:blipFill>
        <p:spPr>
          <a:xfrm>
            <a:off x="2171100" y="4746803"/>
            <a:ext cx="1082162" cy="1046746"/>
          </a:xfrm>
          <a:prstGeom prst="rect">
            <a:avLst/>
          </a:prstGeom>
        </p:spPr>
      </p:pic>
      <p:sp>
        <p:nvSpPr>
          <p:cNvPr id="24" name="Footer Placeholder 4">
            <a:extLst>
              <a:ext uri="{FF2B5EF4-FFF2-40B4-BE49-F238E27FC236}">
                <a16:creationId xmlns:a16="http://schemas.microsoft.com/office/drawing/2014/main" id="{FA9C143D-7CFC-482C-89F5-D670D3BFC8B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3" name="Footer Placeholder 4">
            <a:extLst>
              <a:ext uri="{FF2B5EF4-FFF2-40B4-BE49-F238E27FC236}">
                <a16:creationId xmlns:a16="http://schemas.microsoft.com/office/drawing/2014/main" id="{721C1C9F-3DC7-CB49-1463-25A51B06661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2" name="Graphic 1">
            <a:extLst>
              <a:ext uri="{FF2B5EF4-FFF2-40B4-BE49-F238E27FC236}">
                <a16:creationId xmlns:a16="http://schemas.microsoft.com/office/drawing/2014/main" id="{7449A415-3157-84C8-AA6A-58A74274BA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9956896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67F033-3485-F6BF-A1F9-7F5EADBD56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C228674A-2C15-C931-5C09-94310B650A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784843" y="108321"/>
            <a:ext cx="11766437"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Data Quality Dimensions</a:t>
            </a:r>
            <a:endParaRPr lang="en-US" sz="2400" b="1">
              <a:solidFill>
                <a:srgbClr val="0C4999"/>
              </a:solidFill>
            </a:endParaRPr>
          </a:p>
        </p:txBody>
      </p:sp>
      <p:graphicFrame>
        <p:nvGraphicFramePr>
          <p:cNvPr id="8" name="Diagram 7">
            <a:extLst>
              <a:ext uri="{FF2B5EF4-FFF2-40B4-BE49-F238E27FC236}">
                <a16:creationId xmlns:a16="http://schemas.microsoft.com/office/drawing/2014/main" id="{60DF5EA9-C06B-449A-8473-9200697A5748}"/>
              </a:ext>
            </a:extLst>
          </p:cNvPr>
          <p:cNvGraphicFramePr/>
          <p:nvPr>
            <p:extLst>
              <p:ext uri="{D42A27DB-BD31-4B8C-83A1-F6EECF244321}">
                <p14:modId xmlns:p14="http://schemas.microsoft.com/office/powerpoint/2010/main" val="2729739264"/>
              </p:ext>
            </p:extLst>
          </p:nvPr>
        </p:nvGraphicFramePr>
        <p:xfrm>
          <a:off x="907849" y="1756751"/>
          <a:ext cx="3826655" cy="3636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E3B3F4D4-1D6F-4EE7-817D-B7AA28123D3A}"/>
              </a:ext>
            </a:extLst>
          </p:cNvPr>
          <p:cNvSpPr/>
          <p:nvPr/>
        </p:nvSpPr>
        <p:spPr>
          <a:xfrm>
            <a:off x="5169553" y="878792"/>
            <a:ext cx="5223854" cy="5392245"/>
          </a:xfrm>
          <a:prstGeom prst="rect">
            <a:avLst/>
          </a:prstGeom>
        </p:spPr>
        <p:txBody>
          <a:bodyPr wrap="square">
            <a:spAutoFit/>
          </a:bodyPr>
          <a:lstStyle/>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Completeness</a:t>
            </a:r>
            <a:endParaRPr kumimoji="0" lang="en-US" sz="1400" b="0" i="0" u="none" strike="noStrike" kern="1200" cap="none" spc="0" normalizeH="0" baseline="0" noProof="0">
              <a:ln>
                <a:noFill/>
              </a:ln>
              <a:solidFill>
                <a:srgbClr val="26B4E9"/>
              </a:solidFill>
              <a:effectLst/>
              <a:uLnTx/>
              <a:uFillTx/>
              <a:latin typeface="Optima" charset="0"/>
              <a:ea typeface="Optima" charset="0"/>
              <a:cs typeface="Optima" charset="0"/>
            </a:endParaRP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The state or condition of having all the necessary data elements of the dataset completed</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Accuracy </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Data elements must have the right values and must be represented in a consistent and unambiguous form </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Traceability</a:t>
            </a:r>
            <a:endParaRPr kumimoji="0" lang="en-US" sz="1400" b="0" i="0" u="none" strike="noStrike" kern="1200" cap="none" spc="0" normalizeH="0" baseline="0" noProof="0">
              <a:ln>
                <a:noFill/>
              </a:ln>
              <a:solidFill>
                <a:srgbClr val="26B4E9"/>
              </a:solidFill>
              <a:effectLst/>
              <a:uLnTx/>
              <a:uFillTx/>
              <a:latin typeface="Optima" charset="0"/>
              <a:ea typeface="Optima" charset="0"/>
              <a:cs typeface="Optima" charset="0"/>
            </a:endParaRP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The capability of keeping track of a given data set or data elements or data values to a given degree</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Consistency</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The consistency ensures that any changes will bring the data set from one valid state to another. Any changes written to the data set must be valid according to all defined rules, including constraints, and any combination thereof</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Timeliness</a:t>
            </a:r>
            <a:endParaRPr kumimoji="0" lang="en-US" sz="1400" b="0" i="0" u="none" strike="noStrike" kern="1200" cap="none" spc="0" normalizeH="0" baseline="0" noProof="0">
              <a:ln>
                <a:noFill/>
              </a:ln>
              <a:solidFill>
                <a:srgbClr val="26B4E9"/>
              </a:solidFill>
              <a:effectLst/>
              <a:uLnTx/>
              <a:uFillTx/>
              <a:latin typeface="Optima" charset="0"/>
              <a:ea typeface="Optima" charset="0"/>
              <a:cs typeface="Optima" charset="0"/>
            </a:endParaRP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Data timeliness is at an appropriate or opportune moment in time</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Availability</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Data is available to the systems, users &amp; processes at all times, without loosing its true value</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1" i="0" u="none" strike="noStrike" kern="1200" cap="none" spc="0" normalizeH="0" baseline="0" noProof="0">
                <a:ln>
                  <a:noFill/>
                </a:ln>
                <a:solidFill>
                  <a:srgbClr val="26B4E9"/>
                </a:solidFill>
                <a:effectLst/>
                <a:uLnTx/>
                <a:uFillTx/>
                <a:latin typeface="Optima" charset="0"/>
                <a:ea typeface="Optima" charset="0"/>
                <a:cs typeface="Optima" charset="0"/>
              </a:rPr>
              <a:t>Data Validity</a:t>
            </a:r>
          </a:p>
          <a:p>
            <a:pPr marL="0" marR="0" lvl="0" indent="0" algn="l" defTabSz="914264"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0479B"/>
                </a:solidFill>
                <a:effectLst/>
                <a:uLnTx/>
                <a:uFillTx/>
                <a:latin typeface="Optima" charset="0"/>
                <a:ea typeface="Optima" charset="0"/>
                <a:cs typeface="Optima" charset="0"/>
              </a:rPr>
              <a:t>It is the extent to which a data entity or element or value is well-founded and corresponds accurately to the real world</a:t>
            </a:r>
          </a:p>
        </p:txBody>
      </p:sp>
      <p:sp>
        <p:nvSpPr>
          <p:cNvPr id="10" name="Cube 9">
            <a:extLst>
              <a:ext uri="{FF2B5EF4-FFF2-40B4-BE49-F238E27FC236}">
                <a16:creationId xmlns:a16="http://schemas.microsoft.com/office/drawing/2014/main" id="{577C2721-2460-480C-ACFD-AC7993571759}"/>
              </a:ext>
            </a:extLst>
          </p:cNvPr>
          <p:cNvSpPr/>
          <p:nvPr/>
        </p:nvSpPr>
        <p:spPr>
          <a:xfrm>
            <a:off x="10449896" y="2158842"/>
            <a:ext cx="1034349" cy="780587"/>
          </a:xfrm>
          <a:prstGeom prst="cube">
            <a:avLst>
              <a:gd name="adj" fmla="val 26429"/>
            </a:avLst>
          </a:prstGeom>
          <a:ln w="12700">
            <a:prstDash val="sysDash"/>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0479B"/>
                </a:solidFill>
                <a:effectLst/>
                <a:uLnTx/>
                <a:uFillTx/>
                <a:latin typeface="Optima" charset="0"/>
                <a:ea typeface="+mn-ea"/>
                <a:cs typeface="+mn-cs"/>
              </a:rPr>
              <a:t>Material</a:t>
            </a:r>
          </a:p>
        </p:txBody>
      </p:sp>
      <p:sp>
        <p:nvSpPr>
          <p:cNvPr id="11" name="Cube 10">
            <a:extLst>
              <a:ext uri="{FF2B5EF4-FFF2-40B4-BE49-F238E27FC236}">
                <a16:creationId xmlns:a16="http://schemas.microsoft.com/office/drawing/2014/main" id="{C47952EA-2042-4648-AC4F-02D4749363C6}"/>
              </a:ext>
            </a:extLst>
          </p:cNvPr>
          <p:cNvSpPr/>
          <p:nvPr/>
        </p:nvSpPr>
        <p:spPr>
          <a:xfrm>
            <a:off x="10449896" y="3227433"/>
            <a:ext cx="1034349" cy="780587"/>
          </a:xfrm>
          <a:prstGeom prst="cube">
            <a:avLst/>
          </a:prstGeom>
          <a:ln w="12700">
            <a:solidFill>
              <a:schemeClr val="accent5">
                <a:lumMod val="50000"/>
              </a:schemeClr>
            </a:solidFill>
            <a:prstDash val="sysDash"/>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0479B"/>
                </a:solidFill>
                <a:effectLst/>
                <a:uLnTx/>
                <a:uFillTx/>
                <a:latin typeface="Optima" charset="0"/>
                <a:ea typeface="+mn-ea"/>
                <a:cs typeface="+mn-cs"/>
              </a:rPr>
              <a:t>Finance</a:t>
            </a:r>
          </a:p>
        </p:txBody>
      </p:sp>
      <p:sp>
        <p:nvSpPr>
          <p:cNvPr id="12" name="Cube 11">
            <a:extLst>
              <a:ext uri="{FF2B5EF4-FFF2-40B4-BE49-F238E27FC236}">
                <a16:creationId xmlns:a16="http://schemas.microsoft.com/office/drawing/2014/main" id="{4BCEF447-7D5F-4744-B364-BCAA54FFA004}"/>
              </a:ext>
            </a:extLst>
          </p:cNvPr>
          <p:cNvSpPr/>
          <p:nvPr/>
        </p:nvSpPr>
        <p:spPr>
          <a:xfrm>
            <a:off x="10449896" y="1147650"/>
            <a:ext cx="1034349" cy="780587"/>
          </a:xfrm>
          <a:prstGeom prst="cube">
            <a:avLst/>
          </a:prstGeom>
          <a:ln w="12700">
            <a:prstDash val="sysDash"/>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0479B"/>
                </a:solidFill>
                <a:effectLst/>
                <a:uLnTx/>
                <a:uFillTx/>
                <a:latin typeface="Optima" charset="0"/>
                <a:ea typeface="+mn-ea"/>
                <a:cs typeface="+mn-cs"/>
              </a:rPr>
              <a:t>Asset</a:t>
            </a:r>
          </a:p>
        </p:txBody>
      </p:sp>
      <p:sp>
        <p:nvSpPr>
          <p:cNvPr id="13" name="Cube 12">
            <a:extLst>
              <a:ext uri="{FF2B5EF4-FFF2-40B4-BE49-F238E27FC236}">
                <a16:creationId xmlns:a16="http://schemas.microsoft.com/office/drawing/2014/main" id="{FF5B0225-14C5-4A9E-B6EC-9A1AEB953D7D}"/>
              </a:ext>
            </a:extLst>
          </p:cNvPr>
          <p:cNvSpPr/>
          <p:nvPr/>
        </p:nvSpPr>
        <p:spPr>
          <a:xfrm>
            <a:off x="10436771" y="4270702"/>
            <a:ext cx="1034349" cy="780587"/>
          </a:xfrm>
          <a:prstGeom prst="cube">
            <a:avLst/>
          </a:prstGeom>
          <a:ln>
            <a:prstDash val="sysDash"/>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10479B"/>
                </a:solidFill>
                <a:effectLst/>
                <a:uLnTx/>
                <a:uFillTx/>
                <a:latin typeface="Optima" charset="0"/>
                <a:ea typeface="+mn-ea"/>
                <a:cs typeface="+mn-cs"/>
              </a:rPr>
              <a:t>Service</a:t>
            </a:r>
          </a:p>
        </p:txBody>
      </p:sp>
      <p:sp>
        <p:nvSpPr>
          <p:cNvPr id="14" name="Footer Placeholder 4">
            <a:extLst>
              <a:ext uri="{FF2B5EF4-FFF2-40B4-BE49-F238E27FC236}">
                <a16:creationId xmlns:a16="http://schemas.microsoft.com/office/drawing/2014/main" id="{F11E86A4-4929-444C-B689-71B42B2573B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3" name="Footer Placeholder 4">
            <a:extLst>
              <a:ext uri="{FF2B5EF4-FFF2-40B4-BE49-F238E27FC236}">
                <a16:creationId xmlns:a16="http://schemas.microsoft.com/office/drawing/2014/main" id="{51E95167-8866-8E4D-5385-B36B3E7A584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2" name="Graphic 1">
            <a:extLst>
              <a:ext uri="{FF2B5EF4-FFF2-40B4-BE49-F238E27FC236}">
                <a16:creationId xmlns:a16="http://schemas.microsoft.com/office/drawing/2014/main" id="{E4E661B5-C5C2-D9B4-0C82-A2BE6E7FFA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9896" y="1"/>
            <a:ext cx="673734" cy="333597"/>
          </a:xfrm>
          <a:prstGeom prst="rect">
            <a:avLst/>
          </a:prstGeom>
        </p:spPr>
      </p:pic>
      <p:sp>
        <p:nvSpPr>
          <p:cNvPr id="5" name="Cube 4">
            <a:extLst>
              <a:ext uri="{FF2B5EF4-FFF2-40B4-BE49-F238E27FC236}">
                <a16:creationId xmlns:a16="http://schemas.microsoft.com/office/drawing/2014/main" id="{B0D3A6A9-7031-3996-F21F-0B9B87DE4473}"/>
              </a:ext>
            </a:extLst>
          </p:cNvPr>
          <p:cNvSpPr/>
          <p:nvPr/>
        </p:nvSpPr>
        <p:spPr>
          <a:xfrm>
            <a:off x="10436770" y="5329062"/>
            <a:ext cx="1034349" cy="780587"/>
          </a:xfrm>
          <a:prstGeom prst="cube">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p:spPr>
        <p:txBody>
          <a:bodyPr spcFirstLastPara="0" vert="horz" wrap="square" lIns="6350" tIns="6350" rIns="6350" bIns="6350" numCol="1" spcCol="1270" anchor="ctr" anchorCtr="0">
            <a:noAutofit/>
          </a:bodyPr>
          <a:lstStyle/>
          <a:p>
            <a:r>
              <a:rPr lang="en-GB" sz="1000" b="1">
                <a:ln w="0"/>
                <a:solidFill>
                  <a:srgbClr val="10479B"/>
                </a:solidFill>
                <a:latin typeface="Optima" charset="0"/>
              </a:rPr>
              <a:t>     Customer</a:t>
            </a:r>
          </a:p>
        </p:txBody>
      </p:sp>
    </p:spTree>
    <p:extLst>
      <p:ext uri="{BB962C8B-B14F-4D97-AF65-F5344CB8AC3E}">
        <p14:creationId xmlns:p14="http://schemas.microsoft.com/office/powerpoint/2010/main" val="367219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9DDA-3418-7325-6D88-18C44662737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F655D06-6063-887D-93E5-96B3F3E37EB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83D553EF-ECF0-B18B-AA4F-70D644388B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3DE89436-A67B-A957-144C-06DB57294F56}"/>
              </a:ext>
            </a:extLst>
          </p:cNvPr>
          <p:cNvSpPr>
            <a:spLocks noGrp="1"/>
          </p:cNvSpPr>
          <p:nvPr>
            <p:ph type="title"/>
          </p:nvPr>
        </p:nvSpPr>
        <p:spPr>
          <a:xfrm>
            <a:off x="367749" y="79236"/>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North America</a:t>
            </a:r>
          </a:p>
        </p:txBody>
      </p:sp>
      <p:sp>
        <p:nvSpPr>
          <p:cNvPr id="2" name="Footer Placeholder 4">
            <a:extLst>
              <a:ext uri="{FF2B5EF4-FFF2-40B4-BE49-F238E27FC236}">
                <a16:creationId xmlns:a16="http://schemas.microsoft.com/office/drawing/2014/main" id="{48C4332F-A6FA-AB40-4E78-DC59F6D0A90E}"/>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6F8F8516-DE97-4AEA-6E5F-78FE117877B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35417833-8D9C-8001-589E-A21D3B645D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B0347A16-4405-571C-ED77-678BD3C4B360}"/>
              </a:ext>
            </a:extLst>
          </p:cNvPr>
          <p:cNvGraphicFramePr>
            <a:graphicFrameLocks noGrp="1"/>
          </p:cNvGraphicFramePr>
          <p:nvPr/>
        </p:nvGraphicFramePr>
        <p:xfrm>
          <a:off x="194310" y="587890"/>
          <a:ext cx="11803379" cy="4620300"/>
        </p:xfrm>
        <a:graphic>
          <a:graphicData uri="http://schemas.openxmlformats.org/drawingml/2006/table">
            <a:tbl>
              <a:tblPr firstRow="1" bandRow="1">
                <a:tableStyleId>{69012ECD-51FC-41F1-AA8D-1B2483CD663E}</a:tableStyleId>
              </a:tblPr>
              <a:tblGrid>
                <a:gridCol w="641834">
                  <a:extLst>
                    <a:ext uri="{9D8B030D-6E8A-4147-A177-3AD203B41FA5}">
                      <a16:colId xmlns:a16="http://schemas.microsoft.com/office/drawing/2014/main" val="104005209"/>
                    </a:ext>
                  </a:extLst>
                </a:gridCol>
                <a:gridCol w="1449856">
                  <a:extLst>
                    <a:ext uri="{9D8B030D-6E8A-4147-A177-3AD203B41FA5}">
                      <a16:colId xmlns:a16="http://schemas.microsoft.com/office/drawing/2014/main" val="788468498"/>
                    </a:ext>
                  </a:extLst>
                </a:gridCol>
                <a:gridCol w="1662545">
                  <a:extLst>
                    <a:ext uri="{9D8B030D-6E8A-4147-A177-3AD203B41FA5}">
                      <a16:colId xmlns:a16="http://schemas.microsoft.com/office/drawing/2014/main" val="999478501"/>
                    </a:ext>
                  </a:extLst>
                </a:gridCol>
                <a:gridCol w="831273">
                  <a:extLst>
                    <a:ext uri="{9D8B030D-6E8A-4147-A177-3AD203B41FA5}">
                      <a16:colId xmlns:a16="http://schemas.microsoft.com/office/drawing/2014/main" val="2679491683"/>
                    </a:ext>
                  </a:extLst>
                </a:gridCol>
                <a:gridCol w="914400">
                  <a:extLst>
                    <a:ext uri="{9D8B030D-6E8A-4147-A177-3AD203B41FA5}">
                      <a16:colId xmlns:a16="http://schemas.microsoft.com/office/drawing/2014/main" val="3393326828"/>
                    </a:ext>
                  </a:extLst>
                </a:gridCol>
                <a:gridCol w="3532909">
                  <a:extLst>
                    <a:ext uri="{9D8B030D-6E8A-4147-A177-3AD203B41FA5}">
                      <a16:colId xmlns:a16="http://schemas.microsoft.com/office/drawing/2014/main" val="1056938183"/>
                    </a:ext>
                  </a:extLst>
                </a:gridCol>
                <a:gridCol w="1046746">
                  <a:extLst>
                    <a:ext uri="{9D8B030D-6E8A-4147-A177-3AD203B41FA5}">
                      <a16:colId xmlns:a16="http://schemas.microsoft.com/office/drawing/2014/main" val="602584985"/>
                    </a:ext>
                  </a:extLst>
                </a:gridCol>
                <a:gridCol w="1723816">
                  <a:extLst>
                    <a:ext uri="{9D8B030D-6E8A-4147-A177-3AD203B41FA5}">
                      <a16:colId xmlns:a16="http://schemas.microsoft.com/office/drawing/2014/main" val="460685262"/>
                    </a:ext>
                  </a:extLst>
                </a:gridCol>
              </a:tblGrid>
              <a:tr h="541640">
                <a:tc>
                  <a:txBody>
                    <a:bodyPr/>
                    <a:lstStyle/>
                    <a:p>
                      <a:pPr algn="ctr"/>
                      <a:r>
                        <a:rPr lang="en-US" sz="1400">
                          <a:latin typeface="Optima" panose="02000503060000020004" pitchFamily="2" charset="0"/>
                        </a:rPr>
                        <a:t>S.No</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Name</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IBU</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Country</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Type</a:t>
                      </a:r>
                      <a:endParaRPr lang="en-IN" sz="1400">
                        <a:latin typeface="Optima" panose="0200050306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Optima" panose="02000503060000020004" pitchFamily="2" charset="0"/>
                        </a:rPr>
                        <a:t>Potential Opportunities</a:t>
                      </a:r>
                      <a:endParaRPr lang="en-IN" sz="1400">
                        <a:latin typeface="Optima" panose="02000503060000020004" pitchFamily="2" charset="0"/>
                      </a:endParaRPr>
                    </a:p>
                    <a:p>
                      <a:pPr algn="ct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Probability of Win</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License Revenue (MUSD)</a:t>
                      </a:r>
                      <a:endParaRPr lang="en-IN" sz="1400">
                        <a:latin typeface="Optima" panose="02000503060000020004" pitchFamily="2" charset="0"/>
                      </a:endParaRPr>
                    </a:p>
                  </a:txBody>
                  <a:tcPr/>
                </a:tc>
                <a:extLst>
                  <a:ext uri="{0D108BD9-81ED-4DB2-BD59-A6C34878D82A}">
                    <a16:rowId xmlns:a16="http://schemas.microsoft.com/office/drawing/2014/main" val="854333095"/>
                  </a:ext>
                </a:extLst>
              </a:tr>
              <a:tr h="722506">
                <a:tc>
                  <a:txBody>
                    <a:bodyPr/>
                    <a:lstStyle/>
                    <a:p>
                      <a:pPr algn="ctr"/>
                      <a:r>
                        <a:rPr lang="en-US" sz="1400">
                          <a:solidFill>
                            <a:srgbClr val="0070C0"/>
                          </a:solidFill>
                          <a:latin typeface="Optima" panose="02000503060000020004" pitchFamily="2" charset="0"/>
                        </a:rPr>
                        <a:t>1</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Motiva</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Energy, Oil &amp; Gas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USA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959410203"/>
                  </a:ext>
                </a:extLst>
              </a:tr>
              <a:tr h="559359">
                <a:tc>
                  <a:txBody>
                    <a:bodyPr/>
                    <a:lstStyle/>
                    <a:p>
                      <a:pPr algn="ctr"/>
                      <a:r>
                        <a:rPr lang="en-US" sz="1400">
                          <a:solidFill>
                            <a:srgbClr val="0070C0"/>
                          </a:solidFill>
                          <a:latin typeface="Optima" panose="02000503060000020004" pitchFamily="2" charset="0"/>
                        </a:rPr>
                        <a:t>2</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Chevron</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rgbClr val="0070C0"/>
                          </a:solidFill>
                          <a:effectLst/>
                          <a:latin typeface="Optima" panose="02000503060000020004" pitchFamily="2" charset="0"/>
                        </a:rPr>
                        <a:t>Energy, Oil &amp; Gas</a:t>
                      </a:r>
                      <a:endParaRPr lang="en-IN" sz="1400" b="0" i="0" u="none" strike="noStrike">
                        <a:solidFill>
                          <a:srgbClr val="0070C0"/>
                        </a:solidFill>
                        <a:effectLst/>
                        <a:latin typeface="Optima" panose="02000503060000020004" pitchFamily="2" charset="0"/>
                      </a:endParaRPr>
                    </a:p>
                    <a:p>
                      <a:pPr algn="ctr" fontAlgn="b"/>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USA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Materials, Services, and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Low</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0.5</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818514919"/>
                  </a:ext>
                </a:extLst>
              </a:tr>
              <a:tr h="559359">
                <a:tc>
                  <a:txBody>
                    <a:bodyPr/>
                    <a:lstStyle/>
                    <a:p>
                      <a:pPr algn="ctr"/>
                      <a:r>
                        <a:rPr lang="en-US" sz="1400">
                          <a:solidFill>
                            <a:srgbClr val="0070C0"/>
                          </a:solidFill>
                          <a:latin typeface="Optima" panose="02000503060000020004" pitchFamily="2" charset="0"/>
                        </a:rPr>
                        <a:t>3</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SLB</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Oil &amp; Gas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USA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Net New</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solidFill>
                            <a:srgbClr val="0070C0"/>
                          </a:solidFill>
                          <a:latin typeface="Optima" panose="02000503060000020004" pitchFamily="2" charset="0"/>
                        </a:rPr>
                        <a:t>PiLog Data Quality &amp; Governance Suite for EAM data (iContent Foundry)</a:t>
                      </a: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524434331"/>
                  </a:ext>
                </a:extLst>
              </a:tr>
              <a:tr h="559359">
                <a:tc>
                  <a:txBody>
                    <a:bodyPr/>
                    <a:lstStyle/>
                    <a:p>
                      <a:pPr algn="ctr"/>
                      <a:r>
                        <a:rPr lang="en-US" sz="1400">
                          <a:solidFill>
                            <a:srgbClr val="0070C0"/>
                          </a:solidFill>
                          <a:latin typeface="Optima" panose="02000503060000020004" pitchFamily="2" charset="0"/>
                        </a:rPr>
                        <a:t>4</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ConAgra</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Agri Nutrients</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USA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Medium</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0.2</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4252437594"/>
                  </a:ext>
                </a:extLst>
              </a:tr>
              <a:tr h="559359">
                <a:tc>
                  <a:txBody>
                    <a:bodyPr/>
                    <a:lstStyle/>
                    <a:p>
                      <a:pPr algn="ctr"/>
                      <a:r>
                        <a:rPr lang="en-US" sz="1400">
                          <a:solidFill>
                            <a:srgbClr val="0070C0"/>
                          </a:solidFill>
                          <a:latin typeface="Optima" panose="02000503060000020004" pitchFamily="2" charset="0"/>
                        </a:rPr>
                        <a:t>5</a:t>
                      </a:r>
                      <a:endParaRPr lang="en-IN" sz="1400">
                        <a:solidFill>
                          <a:srgbClr val="0070C0"/>
                        </a:solidFill>
                        <a:latin typeface="Optima" panose="02000503060000020004" pitchFamily="2" charset="0"/>
                      </a:endParaRPr>
                    </a:p>
                  </a:txBody>
                  <a:tcPr/>
                </a:tc>
                <a:tc>
                  <a:txBody>
                    <a:bodyPr/>
                    <a:lstStyle/>
                    <a:p>
                      <a:pPr algn="l" fontAlgn="b"/>
                      <a:r>
                        <a:rPr lang="en-IN" sz="1400" b="0" i="0" u="none" strike="noStrike">
                          <a:solidFill>
                            <a:srgbClr val="0070C0"/>
                          </a:solidFill>
                          <a:effectLst/>
                          <a:latin typeface="Optima" panose="02000503060000020004" pitchFamily="2" charset="0"/>
                        </a:rPr>
                        <a:t>Anglo Americas</a:t>
                      </a: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Mining</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Global</a:t>
                      </a:r>
                      <a:endParaRPr lang="en-IN" sz="1400">
                        <a:solidFill>
                          <a:srgbClr val="0070C0"/>
                        </a:solidFill>
                        <a:latin typeface="Optima" panose="0200050306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Objects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0.5</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487523687"/>
                  </a:ext>
                </a:extLst>
              </a:tr>
              <a:tr h="559359">
                <a:tc>
                  <a:txBody>
                    <a:bodyPr/>
                    <a:lstStyle/>
                    <a:p>
                      <a:pPr algn="ctr"/>
                      <a:endParaRPr lang="en-IN" sz="1400">
                        <a:solidFill>
                          <a:srgbClr val="0070C0"/>
                        </a:solidFill>
                        <a:latin typeface="Optima" panose="02000503060000020004" pitchFamily="2" charset="0"/>
                      </a:endParaRPr>
                    </a:p>
                  </a:txBody>
                  <a:tcPr/>
                </a:tc>
                <a:tc>
                  <a:txBody>
                    <a:bodyPr/>
                    <a:lstStyle/>
                    <a:p>
                      <a:pPr algn="l" fontAlgn="b"/>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endParaRPr lang="en-IN" sz="1400">
                        <a:solidFill>
                          <a:srgbClr val="0070C0"/>
                        </a:solidFill>
                        <a:latin typeface="Optima" panose="02000503060000020004" pitchFamily="2" charset="0"/>
                      </a:endParaRPr>
                    </a:p>
                  </a:txBody>
                  <a:tcPr/>
                </a:tc>
                <a:tc>
                  <a:txBody>
                    <a:bodyPr/>
                    <a:lstStyle/>
                    <a:p>
                      <a:pPr algn="ct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a:solidFill>
                          <a:srgbClr val="0070C0"/>
                        </a:solidFill>
                        <a:latin typeface="Optima" panose="02000503060000020004" pitchFamily="2" charset="0"/>
                      </a:endParaRPr>
                    </a:p>
                  </a:txBody>
                  <a:tcPr/>
                </a:tc>
                <a:tc>
                  <a:txBody>
                    <a:bodyPr/>
                    <a:lstStyle/>
                    <a:p>
                      <a:pPr algn="ctr"/>
                      <a:endParaRPr lang="en-IN" sz="1400">
                        <a:solidFill>
                          <a:srgbClr val="0070C0"/>
                        </a:solidFill>
                        <a:latin typeface="Optima" panose="02000503060000020004" pitchFamily="2" charset="0"/>
                      </a:endParaRPr>
                    </a:p>
                  </a:txBody>
                  <a:tcPr/>
                </a:tc>
                <a:tc>
                  <a:txBody>
                    <a:bodyPr/>
                    <a:lstStyle/>
                    <a:p>
                      <a:pPr algn="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574059786"/>
                  </a:ext>
                </a:extLst>
              </a:tr>
              <a:tr h="559359">
                <a:tc>
                  <a:txBody>
                    <a:bodyPr/>
                    <a:lstStyle/>
                    <a:p>
                      <a:pPr algn="ctr"/>
                      <a:endParaRPr lang="en-IN" sz="1400">
                        <a:solidFill>
                          <a:srgbClr val="0070C0"/>
                        </a:solidFill>
                        <a:latin typeface="Optima" panose="02000503060000020004" pitchFamily="2" charset="0"/>
                      </a:endParaRPr>
                    </a:p>
                  </a:txBody>
                  <a:tcPr/>
                </a:tc>
                <a:tc>
                  <a:txBody>
                    <a:bodyPr/>
                    <a:lstStyle/>
                    <a:p>
                      <a:pPr algn="l" fontAlgn="b"/>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endParaRPr lang="en-IN" sz="1400">
                        <a:solidFill>
                          <a:srgbClr val="0070C0"/>
                        </a:solidFill>
                        <a:latin typeface="Optima" panose="02000503060000020004" pitchFamily="2" charset="0"/>
                      </a:endParaRPr>
                    </a:p>
                  </a:txBody>
                  <a:tcPr/>
                </a:tc>
                <a:tc>
                  <a:txBody>
                    <a:bodyPr/>
                    <a:lstStyle/>
                    <a:p>
                      <a:pPr algn="ctr"/>
                      <a:endParaRPr lang="en-IN" sz="1400">
                        <a:solidFill>
                          <a:srgbClr val="0070C0"/>
                        </a:solidFill>
                        <a:latin typeface="Optima" panose="02000503060000020004" pitchFamily="2" charset="0"/>
                      </a:endParaRPr>
                    </a:p>
                  </a:txBody>
                  <a:tcPr/>
                </a:tc>
                <a:tc>
                  <a:txBody>
                    <a:bodyPr/>
                    <a:lstStyle/>
                    <a:p>
                      <a:endParaRPr lang="en-IN" sz="1400">
                        <a:solidFill>
                          <a:srgbClr val="0070C0"/>
                        </a:solidFill>
                        <a:latin typeface="Optima" panose="02000503060000020004" pitchFamily="2" charset="0"/>
                      </a:endParaRPr>
                    </a:p>
                  </a:txBody>
                  <a:tcPr/>
                </a:tc>
                <a:tc>
                  <a:txBody>
                    <a:bodyPr/>
                    <a:lstStyle/>
                    <a:p>
                      <a:pPr algn="ctr"/>
                      <a:endParaRPr lang="en-IN" sz="1400">
                        <a:solidFill>
                          <a:srgbClr val="0070C0"/>
                        </a:solidFill>
                        <a:latin typeface="Optima" panose="02000503060000020004" pitchFamily="2" charset="0"/>
                      </a:endParaRPr>
                    </a:p>
                  </a:txBody>
                  <a:tcPr/>
                </a:tc>
                <a:tc>
                  <a:txBody>
                    <a:bodyPr/>
                    <a:lstStyle/>
                    <a:p>
                      <a:pPr algn="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4045427472"/>
                  </a:ext>
                </a:extLst>
              </a:tr>
            </a:tbl>
          </a:graphicData>
        </a:graphic>
      </p:graphicFrame>
    </p:spTree>
    <p:extLst>
      <p:ext uri="{BB962C8B-B14F-4D97-AF65-F5344CB8AC3E}">
        <p14:creationId xmlns:p14="http://schemas.microsoft.com/office/powerpoint/2010/main" val="36826869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67F033-3485-F6BF-A1F9-7F5EADBD56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C228674A-2C15-C931-5C09-94310B650A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683553" y="108321"/>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Data Quality </a:t>
            </a:r>
            <a:r>
              <a:rPr lang="en-US" sz="2400" b="1">
                <a:solidFill>
                  <a:srgbClr val="10479B"/>
                </a:solidFill>
                <a:latin typeface="Optima" panose="02000503060000020004"/>
                <a:cs typeface="Arial" panose="020B0604020202020204" pitchFamily="34" charset="0"/>
              </a:rPr>
              <a:t>Standards</a:t>
            </a:r>
            <a:endParaRPr lang="en-US" sz="2400" b="1">
              <a:solidFill>
                <a:srgbClr val="0C4999"/>
              </a:solidFill>
            </a:endParaRPr>
          </a:p>
        </p:txBody>
      </p:sp>
      <p:graphicFrame>
        <p:nvGraphicFramePr>
          <p:cNvPr id="8" name="Diagram 7">
            <a:extLst>
              <a:ext uri="{FF2B5EF4-FFF2-40B4-BE49-F238E27FC236}">
                <a16:creationId xmlns:a16="http://schemas.microsoft.com/office/drawing/2014/main" id="{CA40B4CE-81C2-4EB0-B575-802EE324C1C6}"/>
              </a:ext>
            </a:extLst>
          </p:cNvPr>
          <p:cNvGraphicFramePr/>
          <p:nvPr/>
        </p:nvGraphicFramePr>
        <p:xfrm>
          <a:off x="3185529" y="924645"/>
          <a:ext cx="8467179" cy="4716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32D236AC-A147-450F-8FBF-B6A73FD793BB}"/>
              </a:ext>
            </a:extLst>
          </p:cNvPr>
          <p:cNvSpPr txBox="1"/>
          <p:nvPr/>
        </p:nvSpPr>
        <p:spPr>
          <a:xfrm>
            <a:off x="972478" y="1616713"/>
            <a:ext cx="1674487" cy="680956"/>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a:ln>
                  <a:noFill/>
                </a:ln>
                <a:solidFill>
                  <a:prstClr val="white"/>
                </a:solidFill>
                <a:effectLst/>
                <a:uLnTx/>
                <a:uFillTx/>
                <a:latin typeface="Optima" charset="0"/>
                <a:ea typeface="Optima" charset="0"/>
                <a:cs typeface="Optima" charset="0"/>
              </a:rPr>
              <a:t>ISO 8000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a:ln>
                  <a:noFill/>
                </a:ln>
                <a:solidFill>
                  <a:prstClr val="white"/>
                </a:solidFill>
                <a:effectLst/>
                <a:uLnTx/>
                <a:uFillTx/>
                <a:latin typeface="Optima" charset="0"/>
                <a:ea typeface="Optima" charset="0"/>
                <a:cs typeface="Optima" charset="0"/>
              </a:rPr>
              <a:t>Master Data Quality</a:t>
            </a:r>
          </a:p>
        </p:txBody>
      </p:sp>
      <p:sp>
        <p:nvSpPr>
          <p:cNvPr id="10" name="TextBox 9">
            <a:extLst>
              <a:ext uri="{FF2B5EF4-FFF2-40B4-BE49-F238E27FC236}">
                <a16:creationId xmlns:a16="http://schemas.microsoft.com/office/drawing/2014/main" id="{4EA6B2C8-DF8B-41B7-8CB6-0AF1A843936B}"/>
              </a:ext>
            </a:extLst>
          </p:cNvPr>
          <p:cNvSpPr txBox="1"/>
          <p:nvPr/>
        </p:nvSpPr>
        <p:spPr>
          <a:xfrm>
            <a:off x="683553" y="2853104"/>
            <a:ext cx="2252339" cy="680956"/>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a:ln>
                  <a:noFill/>
                </a:ln>
                <a:solidFill>
                  <a:prstClr val="white"/>
                </a:solidFill>
                <a:effectLst/>
                <a:uLnTx/>
                <a:uFillTx/>
                <a:latin typeface="Optima" charset="0"/>
                <a:ea typeface="Optima" charset="0"/>
                <a:cs typeface="Optima" charset="0"/>
              </a:rPr>
              <a:t>ISO 22745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a:ln>
                  <a:noFill/>
                </a:ln>
                <a:solidFill>
                  <a:prstClr val="white"/>
                </a:solidFill>
                <a:effectLst/>
                <a:uLnTx/>
                <a:uFillTx/>
                <a:latin typeface="Optima" charset="0"/>
                <a:ea typeface="Optima" charset="0"/>
                <a:cs typeface="Optima" charset="0"/>
              </a:rPr>
              <a:t>Open Technical Dictionaries</a:t>
            </a:r>
          </a:p>
        </p:txBody>
      </p:sp>
      <p:sp>
        <p:nvSpPr>
          <p:cNvPr id="11" name="TextBox 10">
            <a:extLst>
              <a:ext uri="{FF2B5EF4-FFF2-40B4-BE49-F238E27FC236}">
                <a16:creationId xmlns:a16="http://schemas.microsoft.com/office/drawing/2014/main" id="{F09C88B7-83DE-4631-A01D-BCFBAA60D31B}"/>
              </a:ext>
            </a:extLst>
          </p:cNvPr>
          <p:cNvSpPr txBox="1"/>
          <p:nvPr/>
        </p:nvSpPr>
        <p:spPr>
          <a:xfrm>
            <a:off x="590177" y="4421367"/>
            <a:ext cx="2491145" cy="680956"/>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a:ln>
                  <a:noFill/>
                </a:ln>
                <a:solidFill>
                  <a:prstClr val="white"/>
                </a:solidFill>
                <a:effectLst/>
                <a:uLnTx/>
                <a:uFillTx/>
                <a:latin typeface="Optima" charset="0"/>
                <a:ea typeface="Optima" charset="0"/>
                <a:cs typeface="Optima" charset="0"/>
              </a:rPr>
              <a:t>ISO 29002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a:ln>
                  <a:noFill/>
                </a:ln>
                <a:solidFill>
                  <a:prstClr val="white"/>
                </a:solidFill>
                <a:effectLst/>
                <a:uLnTx/>
                <a:uFillTx/>
                <a:latin typeface="Optima" charset="0"/>
                <a:ea typeface="Optima" charset="0"/>
                <a:cs typeface="Optima" charset="0"/>
              </a:rPr>
              <a:t>Exchange of Characteristics data</a:t>
            </a:r>
          </a:p>
        </p:txBody>
      </p:sp>
      <p:sp>
        <p:nvSpPr>
          <p:cNvPr id="12" name="Footer Placeholder 4">
            <a:extLst>
              <a:ext uri="{FF2B5EF4-FFF2-40B4-BE49-F238E27FC236}">
                <a16:creationId xmlns:a16="http://schemas.microsoft.com/office/drawing/2014/main" id="{23D32505-FCB2-448B-AFDD-67AB52025A5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3" name="Footer Placeholder 4">
            <a:extLst>
              <a:ext uri="{FF2B5EF4-FFF2-40B4-BE49-F238E27FC236}">
                <a16:creationId xmlns:a16="http://schemas.microsoft.com/office/drawing/2014/main" id="{B275C3A3-7A41-E93E-8231-6B22E238EB7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2" name="Graphic 1">
            <a:extLst>
              <a:ext uri="{FF2B5EF4-FFF2-40B4-BE49-F238E27FC236}">
                <a16:creationId xmlns:a16="http://schemas.microsoft.com/office/drawing/2014/main" id="{DA45A19A-BB6E-C3A7-7320-A53726252E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4022881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67F033-3485-F6BF-A1F9-7F5EADBD56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C228674A-2C15-C931-5C09-94310B650A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557591" y="108344"/>
            <a:ext cx="11766437"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Categorization &amp; Classification for UNSPSC &amp; NATO + Item Name</a:t>
            </a:r>
          </a:p>
        </p:txBody>
      </p:sp>
      <p:sp>
        <p:nvSpPr>
          <p:cNvPr id="78" name="Rectangle 9">
            <a:extLst>
              <a:ext uri="{FF2B5EF4-FFF2-40B4-BE49-F238E27FC236}">
                <a16:creationId xmlns:a16="http://schemas.microsoft.com/office/drawing/2014/main" id="{780676FC-C9F3-4E60-AD84-9BC7DA73EC07}"/>
              </a:ext>
            </a:extLst>
          </p:cNvPr>
          <p:cNvSpPr>
            <a:spLocks noChangeArrowheads="1"/>
          </p:cNvSpPr>
          <p:nvPr/>
        </p:nvSpPr>
        <p:spPr bwMode="gray">
          <a:xfrm>
            <a:off x="7173056" y="1801074"/>
            <a:ext cx="1762337" cy="773995"/>
          </a:xfrm>
          <a:prstGeom prst="rect">
            <a:avLst/>
          </a:prstGeom>
          <a:solidFill>
            <a:srgbClr val="196B24">
              <a:lumMod val="40000"/>
              <a:lumOff val="6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39121332 Electrical Junction Box</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39121304 Electrical Box Covers</a:t>
            </a:r>
            <a:endParaRPr kumimoji="0" lang="en-US"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IN" sz="1200" b="1" i="0"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US" sz="1200" b="1" i="0" u="none" strike="noStrike" kern="0" cap="none" spc="0" normalizeH="0" baseline="0" noProof="0">
              <a:ln>
                <a:noFill/>
              </a:ln>
              <a:solidFill>
                <a:srgbClr val="10479B"/>
              </a:solidFill>
              <a:effectLst/>
              <a:uLnTx/>
              <a:uFillTx/>
              <a:latin typeface="Optima" panose="02000503060000020004"/>
              <a:ea typeface="+mn-ea"/>
              <a:cs typeface="Arial" pitchFamily="34" charset="0"/>
            </a:endParaRPr>
          </a:p>
        </p:txBody>
      </p:sp>
      <p:sp>
        <p:nvSpPr>
          <p:cNvPr id="79" name="Rectangle 9">
            <a:extLst>
              <a:ext uri="{FF2B5EF4-FFF2-40B4-BE49-F238E27FC236}">
                <a16:creationId xmlns:a16="http://schemas.microsoft.com/office/drawing/2014/main" id="{94924109-561B-448C-B43E-461F7A06EEAF}"/>
              </a:ext>
            </a:extLst>
          </p:cNvPr>
          <p:cNvSpPr>
            <a:spLocks noChangeArrowheads="1"/>
          </p:cNvSpPr>
          <p:nvPr/>
        </p:nvSpPr>
        <p:spPr bwMode="gray">
          <a:xfrm>
            <a:off x="4588215" y="1795775"/>
            <a:ext cx="1173708" cy="824808"/>
          </a:xfrm>
          <a:prstGeom prst="rect">
            <a:avLst/>
          </a:prstGeom>
          <a:solidFill>
            <a:srgbClr val="4EA72E">
              <a:lumMod val="20000"/>
              <a:lumOff val="8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 Boxes</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Covers</a:t>
            </a:r>
          </a:p>
        </p:txBody>
      </p:sp>
      <p:sp>
        <p:nvSpPr>
          <p:cNvPr id="80" name="Rectangle 9">
            <a:extLst>
              <a:ext uri="{FF2B5EF4-FFF2-40B4-BE49-F238E27FC236}">
                <a16:creationId xmlns:a16="http://schemas.microsoft.com/office/drawing/2014/main" id="{065DF7B2-7D3B-44CC-B43B-8FABE15AFBDD}"/>
              </a:ext>
            </a:extLst>
          </p:cNvPr>
          <p:cNvSpPr>
            <a:spLocks noChangeArrowheads="1"/>
          </p:cNvSpPr>
          <p:nvPr/>
        </p:nvSpPr>
        <p:spPr bwMode="gray">
          <a:xfrm>
            <a:off x="9068433" y="1795775"/>
            <a:ext cx="2668167" cy="866399"/>
          </a:xfrm>
          <a:prstGeom prst="rect">
            <a:avLst/>
          </a:prstGeom>
          <a:solidFill>
            <a:srgbClr val="E97132">
              <a:lumMod val="20000"/>
              <a:lumOff val="8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452 TERMINAL BOX </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5940 Lugs, Terminals, and Terminal Strips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19945 COVER,CONDUIT OUTLET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5975 Electrical Hardware and Supplies</a:t>
            </a:r>
          </a:p>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US" sz="14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p:txBody>
      </p:sp>
      <p:sp>
        <p:nvSpPr>
          <p:cNvPr id="81" name="Rectangle 9">
            <a:extLst>
              <a:ext uri="{FF2B5EF4-FFF2-40B4-BE49-F238E27FC236}">
                <a16:creationId xmlns:a16="http://schemas.microsoft.com/office/drawing/2014/main" id="{39410D15-5297-4D32-B1C3-B58A294794B5}"/>
              </a:ext>
            </a:extLst>
          </p:cNvPr>
          <p:cNvSpPr>
            <a:spLocks noChangeArrowheads="1"/>
          </p:cNvSpPr>
          <p:nvPr/>
        </p:nvSpPr>
        <p:spPr bwMode="gray">
          <a:xfrm>
            <a:off x="1919743" y="1805649"/>
            <a:ext cx="1244760" cy="849964"/>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headEnd/>
            <a:tailEnd/>
          </a:ln>
          <a:effectLst/>
        </p:spPr>
        <p:txBody>
          <a:bodyPr wrap="square" lIns="72000" tIns="72000" rIns="72000" bIns="72000" anchor="ctr"/>
          <a:lstStyle/>
          <a:p>
            <a:pPr marL="0" marR="0" lvl="0" indent="0" algn="ctr"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 Equipment And Components</a:t>
            </a:r>
          </a:p>
        </p:txBody>
      </p:sp>
      <p:sp>
        <p:nvSpPr>
          <p:cNvPr id="82" name="Rectangle 9">
            <a:extLst>
              <a:ext uri="{FF2B5EF4-FFF2-40B4-BE49-F238E27FC236}">
                <a16:creationId xmlns:a16="http://schemas.microsoft.com/office/drawing/2014/main" id="{C31E8868-0F24-4CA5-A9CE-E30E2189B7E0}"/>
              </a:ext>
            </a:extLst>
          </p:cNvPr>
          <p:cNvSpPr>
            <a:spLocks noChangeArrowheads="1"/>
          </p:cNvSpPr>
          <p:nvPr/>
        </p:nvSpPr>
        <p:spPr bwMode="gray">
          <a:xfrm>
            <a:off x="3283351" y="2819729"/>
            <a:ext cx="1244760" cy="816735"/>
          </a:xfrm>
          <a:prstGeom prst="rect">
            <a:avLst/>
          </a:prstGeom>
          <a:solidFill>
            <a:srgbClr val="CCD9EC"/>
          </a:solidFill>
          <a:ln w="6350" cap="flat" algn="ctr">
            <a:noFill/>
            <a:miter lim="800000"/>
            <a:headEnd/>
            <a:tailEnd/>
          </a:ln>
        </p:spPr>
        <p:txBody>
          <a:bodyPr wrap="square" lIns="72000" tIns="72000" rIns="72000" bIns="72000" anchor="ctr"/>
          <a:lstStyle/>
          <a:p>
            <a:pPr marL="0" marR="0" lvl="0" indent="0" algn="ctr" defTabSz="914241" rtl="0" eaLnBrk="0" fontAlgn="auto" latinLnBrk="0" hangingPunct="0">
              <a:lnSpc>
                <a:spcPct val="90000"/>
              </a:lnSpc>
              <a:spcBef>
                <a:spcPct val="0"/>
              </a:spcBef>
              <a:spcAft>
                <a:spcPts val="0"/>
              </a:spcAft>
              <a:buClrTx/>
              <a:buSzTx/>
              <a:buFontTx/>
              <a:buNone/>
              <a:tabLst/>
              <a:defRPr/>
            </a:pPr>
            <a:r>
              <a:rPr kumimoji="0" lang="en-IN" sz="1400" b="1" i="0" u="none" strike="noStrike" kern="1200" cap="none" spc="0" normalizeH="0" baseline="0" noProof="0">
                <a:ln>
                  <a:noFill/>
                </a:ln>
                <a:solidFill>
                  <a:srgbClr val="10479B"/>
                </a:solidFill>
                <a:effectLst/>
                <a:uLnTx/>
                <a:uFillTx/>
                <a:latin typeface="Optima" panose="02000503060000020004"/>
                <a:ea typeface="+mn-ea"/>
                <a:cs typeface="Arial" pitchFamily="34" charset="0"/>
              </a:rPr>
              <a:t>Electrical Cables/Wires And Accessories</a:t>
            </a:r>
            <a:endParaRPr kumimoji="0" lang="en-US" sz="1400" b="1" i="0" u="none" strike="noStrike" kern="1200" cap="none" spc="0" normalizeH="0" baseline="0" noProof="0">
              <a:ln>
                <a:noFill/>
              </a:ln>
              <a:solidFill>
                <a:srgbClr val="10479B"/>
              </a:solidFill>
              <a:effectLst/>
              <a:uLnTx/>
              <a:uFillTx/>
              <a:latin typeface="Optima" panose="02000503060000020004"/>
              <a:ea typeface="+mn-ea"/>
              <a:cs typeface="Arial" pitchFamily="34" charset="0"/>
            </a:endParaRPr>
          </a:p>
        </p:txBody>
      </p:sp>
      <p:sp>
        <p:nvSpPr>
          <p:cNvPr id="83" name="Rectangle 9">
            <a:extLst>
              <a:ext uri="{FF2B5EF4-FFF2-40B4-BE49-F238E27FC236}">
                <a16:creationId xmlns:a16="http://schemas.microsoft.com/office/drawing/2014/main" id="{4AEEAA0E-3E56-42C4-841A-58EE5B0C3D7F}"/>
              </a:ext>
            </a:extLst>
          </p:cNvPr>
          <p:cNvSpPr>
            <a:spLocks noChangeArrowheads="1"/>
          </p:cNvSpPr>
          <p:nvPr/>
        </p:nvSpPr>
        <p:spPr bwMode="gray">
          <a:xfrm>
            <a:off x="3269143" y="1805647"/>
            <a:ext cx="1255208" cy="835843"/>
          </a:xfrm>
          <a:prstGeom prst="rect">
            <a:avLst/>
          </a:prstGeom>
          <a:solidFill>
            <a:srgbClr val="CCD9EC"/>
          </a:solidFill>
          <a:ln w="6350" cap="flat" algn="ctr">
            <a:noFill/>
            <a:miter lim="800000"/>
            <a:headEnd/>
            <a:tailEnd/>
          </a:ln>
        </p:spPr>
        <p:txBody>
          <a:bodyPr wrap="square" lIns="72000" tIns="72000" rIns="72000" bIns="72000" anchor="ctr"/>
          <a:lstStyle/>
          <a:p>
            <a:pPr marL="0" marR="0" lvl="0" indent="0" algn="ctr" defTabSz="914241" rtl="0" eaLnBrk="0" fontAlgn="auto" latinLnBrk="0" hangingPunct="0">
              <a:lnSpc>
                <a:spcPct val="90000"/>
              </a:lnSpc>
              <a:spcBef>
                <a:spcPct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Arial" pitchFamily="34" charset="0"/>
              </a:rPr>
              <a:t>Electrical Boxes And Enclosures</a:t>
            </a:r>
          </a:p>
        </p:txBody>
      </p:sp>
      <p:sp>
        <p:nvSpPr>
          <p:cNvPr id="84" name="Rectangle 9">
            <a:extLst>
              <a:ext uri="{FF2B5EF4-FFF2-40B4-BE49-F238E27FC236}">
                <a16:creationId xmlns:a16="http://schemas.microsoft.com/office/drawing/2014/main" id="{50938684-48E0-4402-8CBC-F9BE37E995F5}"/>
              </a:ext>
            </a:extLst>
          </p:cNvPr>
          <p:cNvSpPr>
            <a:spLocks noChangeArrowheads="1"/>
          </p:cNvSpPr>
          <p:nvPr/>
        </p:nvSpPr>
        <p:spPr bwMode="gray">
          <a:xfrm>
            <a:off x="4607795" y="4980472"/>
            <a:ext cx="1141999" cy="839815"/>
          </a:xfrm>
          <a:prstGeom prst="rect">
            <a:avLst/>
          </a:prstGeom>
          <a:solidFill>
            <a:srgbClr val="4EA72E">
              <a:lumMod val="20000"/>
              <a:lumOff val="8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380" b="1" i="0" u="none" strike="noStrike" kern="0" cap="none" spc="0" normalizeH="0" baseline="0" noProof="0">
                <a:ln>
                  <a:noFill/>
                </a:ln>
                <a:solidFill>
                  <a:srgbClr val="10479B"/>
                </a:solidFill>
                <a:effectLst/>
                <a:uLnTx/>
                <a:uFillTx/>
                <a:latin typeface="Optima" panose="02000503060000020004"/>
                <a:ea typeface="+mn-ea"/>
                <a:cs typeface="Arial" pitchFamily="34" charset="0"/>
              </a:rPr>
              <a:t>Motors</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380" b="1" i="0" u="none" strike="noStrike" kern="0" cap="none" spc="0" normalizeH="0" baseline="0" noProof="0">
                <a:ln>
                  <a:noFill/>
                </a:ln>
                <a:solidFill>
                  <a:srgbClr val="10479B"/>
                </a:solidFill>
                <a:effectLst/>
                <a:uLnTx/>
                <a:uFillTx/>
                <a:latin typeface="Optima" panose="02000503060000020004"/>
                <a:ea typeface="+mn-ea"/>
                <a:cs typeface="Arial" pitchFamily="34" charset="0"/>
              </a:rPr>
              <a:t>Transformers</a:t>
            </a:r>
          </a:p>
        </p:txBody>
      </p:sp>
      <p:sp>
        <p:nvSpPr>
          <p:cNvPr id="85" name="Rectangle 9">
            <a:extLst>
              <a:ext uri="{FF2B5EF4-FFF2-40B4-BE49-F238E27FC236}">
                <a16:creationId xmlns:a16="http://schemas.microsoft.com/office/drawing/2014/main" id="{52A02CA5-29FF-41FC-AB49-F79EDEAD189E}"/>
              </a:ext>
            </a:extLst>
          </p:cNvPr>
          <p:cNvSpPr>
            <a:spLocks noChangeArrowheads="1"/>
          </p:cNvSpPr>
          <p:nvPr/>
        </p:nvSpPr>
        <p:spPr bwMode="gray">
          <a:xfrm>
            <a:off x="4616262" y="2808550"/>
            <a:ext cx="1141999" cy="823937"/>
          </a:xfrm>
          <a:prstGeom prst="rect">
            <a:avLst/>
          </a:prstGeom>
          <a:solidFill>
            <a:srgbClr val="4EA72E">
              <a:lumMod val="20000"/>
              <a:lumOff val="8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Cables</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Cords</a:t>
            </a:r>
          </a:p>
        </p:txBody>
      </p:sp>
      <p:sp>
        <p:nvSpPr>
          <p:cNvPr id="86" name="Rectangle 9">
            <a:extLst>
              <a:ext uri="{FF2B5EF4-FFF2-40B4-BE49-F238E27FC236}">
                <a16:creationId xmlns:a16="http://schemas.microsoft.com/office/drawing/2014/main" id="{A4D20F2B-E3EB-4B05-ABE2-347115406AB8}"/>
              </a:ext>
            </a:extLst>
          </p:cNvPr>
          <p:cNvSpPr>
            <a:spLocks noChangeArrowheads="1"/>
          </p:cNvSpPr>
          <p:nvPr/>
        </p:nvSpPr>
        <p:spPr bwMode="gray">
          <a:xfrm>
            <a:off x="3327636" y="4980472"/>
            <a:ext cx="1165545" cy="839815"/>
          </a:xfrm>
          <a:prstGeom prst="rect">
            <a:avLst/>
          </a:prstGeom>
          <a:solidFill>
            <a:srgbClr val="CCD9EC"/>
          </a:solidFill>
          <a:ln w="6350" cap="flat" algn="ctr">
            <a:noFill/>
            <a:miter lim="800000"/>
            <a:headEnd/>
            <a:tailEnd/>
          </a:ln>
        </p:spPr>
        <p:txBody>
          <a:bodyPr wrap="square" lIns="72000" tIns="72000" rIns="72000" bIns="72000" anchor="ctr"/>
          <a:lstStyle/>
          <a:p>
            <a:pPr marL="0" marR="0" lvl="0" indent="0" algn="ctr" defTabSz="914241" rtl="0" eaLnBrk="0" fontAlgn="auto" latinLnBrk="0" hangingPunct="0">
              <a:lnSpc>
                <a:spcPct val="90000"/>
              </a:lnSpc>
              <a:spcBef>
                <a:spcPct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Arial" pitchFamily="34" charset="0"/>
              </a:rPr>
              <a:t>Power Generation And Distribution</a:t>
            </a:r>
          </a:p>
        </p:txBody>
      </p:sp>
      <p:sp>
        <p:nvSpPr>
          <p:cNvPr id="87" name="Rectangle 9">
            <a:extLst>
              <a:ext uri="{FF2B5EF4-FFF2-40B4-BE49-F238E27FC236}">
                <a16:creationId xmlns:a16="http://schemas.microsoft.com/office/drawing/2014/main" id="{BBC96E0F-A16C-45D9-B656-D9C898BBBD3D}"/>
              </a:ext>
            </a:extLst>
          </p:cNvPr>
          <p:cNvSpPr>
            <a:spLocks noChangeArrowheads="1"/>
          </p:cNvSpPr>
          <p:nvPr/>
        </p:nvSpPr>
        <p:spPr bwMode="gray">
          <a:xfrm>
            <a:off x="4616262" y="3827221"/>
            <a:ext cx="1145663" cy="886564"/>
          </a:xfrm>
          <a:prstGeom prst="rect">
            <a:avLst/>
          </a:prstGeom>
          <a:solidFill>
            <a:srgbClr val="4EA72E">
              <a:lumMod val="20000"/>
              <a:lumOff val="8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Switches</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Relays</a:t>
            </a:r>
          </a:p>
        </p:txBody>
      </p:sp>
      <p:sp>
        <p:nvSpPr>
          <p:cNvPr id="88" name="Rectangle 9">
            <a:extLst>
              <a:ext uri="{FF2B5EF4-FFF2-40B4-BE49-F238E27FC236}">
                <a16:creationId xmlns:a16="http://schemas.microsoft.com/office/drawing/2014/main" id="{2FAC8FE3-0DEA-4BD9-8226-93EB016D5519}"/>
              </a:ext>
            </a:extLst>
          </p:cNvPr>
          <p:cNvSpPr>
            <a:spLocks noChangeArrowheads="1"/>
          </p:cNvSpPr>
          <p:nvPr/>
        </p:nvSpPr>
        <p:spPr bwMode="gray">
          <a:xfrm>
            <a:off x="3283353" y="3824497"/>
            <a:ext cx="1209828" cy="889288"/>
          </a:xfrm>
          <a:prstGeom prst="rect">
            <a:avLst/>
          </a:prstGeom>
          <a:solidFill>
            <a:srgbClr val="E3EAF5"/>
          </a:solidFill>
          <a:ln w="6350" cap="flat" algn="ctr">
            <a:noFill/>
            <a:miter lim="800000"/>
            <a:headEnd/>
            <a:tailEnd/>
          </a:ln>
        </p:spPr>
        <p:txBody>
          <a:bodyPr wrap="square" lIns="72000" tIns="72000" rIns="72000" bIns="72000" anchor="ctr"/>
          <a:lstStyle/>
          <a:p>
            <a:pPr marL="0" marR="0" lvl="0" indent="0" algn="ctr" defTabSz="914241" rtl="0" eaLnBrk="0" fontAlgn="auto" latinLnBrk="0" hangingPunct="0">
              <a:lnSpc>
                <a:spcPct val="90000"/>
              </a:lnSpc>
              <a:spcBef>
                <a:spcPct val="0"/>
              </a:spcBef>
              <a:spcAft>
                <a:spcPts val="0"/>
              </a:spcAft>
              <a:buClrTx/>
              <a:buSzTx/>
              <a:buFontTx/>
              <a:buNone/>
              <a:tabLst/>
              <a:defRPr/>
            </a:pPr>
            <a:r>
              <a:rPr kumimoji="0" lang="en-US" sz="1400" b="1" i="0" u="none" strike="noStrike" kern="1200" cap="none" spc="0" normalizeH="0" baseline="0" noProof="0">
                <a:ln>
                  <a:noFill/>
                </a:ln>
                <a:solidFill>
                  <a:srgbClr val="10479B"/>
                </a:solidFill>
                <a:effectLst/>
                <a:uLnTx/>
                <a:uFillTx/>
                <a:latin typeface="Optima" panose="02000503060000020004"/>
                <a:ea typeface="+mn-ea"/>
                <a:cs typeface="Arial" pitchFamily="34" charset="0"/>
              </a:rPr>
              <a:t>Electrical Protection And Controls</a:t>
            </a:r>
          </a:p>
        </p:txBody>
      </p:sp>
      <p:sp>
        <p:nvSpPr>
          <p:cNvPr id="89" name="Rectangle 9">
            <a:extLst>
              <a:ext uri="{FF2B5EF4-FFF2-40B4-BE49-F238E27FC236}">
                <a16:creationId xmlns:a16="http://schemas.microsoft.com/office/drawing/2014/main" id="{9C37CDDA-ED3A-4A10-B987-475D3AFB6EF3}"/>
              </a:ext>
            </a:extLst>
          </p:cNvPr>
          <p:cNvSpPr>
            <a:spLocks noChangeArrowheads="1"/>
          </p:cNvSpPr>
          <p:nvPr/>
        </p:nvSpPr>
        <p:spPr bwMode="gray">
          <a:xfrm>
            <a:off x="7201452" y="2829694"/>
            <a:ext cx="1762339" cy="773995"/>
          </a:xfrm>
          <a:prstGeom prst="rect">
            <a:avLst/>
          </a:prstGeom>
          <a:solidFill>
            <a:srgbClr val="196B24">
              <a:lumMod val="40000"/>
              <a:lumOff val="6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39121441 Electrical Jumper Cable</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26121536</a:t>
            </a:r>
            <a:r>
              <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 Extension Cord</a:t>
            </a:r>
            <a:endParaRPr kumimoji="0" lang="en-US"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p:txBody>
      </p:sp>
      <p:sp>
        <p:nvSpPr>
          <p:cNvPr id="90" name="Rectangle 9">
            <a:extLst>
              <a:ext uri="{FF2B5EF4-FFF2-40B4-BE49-F238E27FC236}">
                <a16:creationId xmlns:a16="http://schemas.microsoft.com/office/drawing/2014/main" id="{66703F20-BC36-42BC-9A06-92821FCC84E6}"/>
              </a:ext>
            </a:extLst>
          </p:cNvPr>
          <p:cNvSpPr>
            <a:spLocks noChangeArrowheads="1"/>
          </p:cNvSpPr>
          <p:nvPr/>
        </p:nvSpPr>
        <p:spPr bwMode="gray">
          <a:xfrm>
            <a:off x="7212397" y="3767172"/>
            <a:ext cx="1762339" cy="936309"/>
          </a:xfrm>
          <a:prstGeom prst="rect">
            <a:avLst/>
          </a:prstGeom>
          <a:solidFill>
            <a:srgbClr val="196B24">
              <a:lumMod val="40000"/>
              <a:lumOff val="6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39122217 Rotary Switch</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39122331</a:t>
            </a:r>
            <a:r>
              <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 Control Relay</a:t>
            </a:r>
            <a:endParaRPr kumimoji="0" lang="en-US"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p:txBody>
      </p:sp>
      <p:sp>
        <p:nvSpPr>
          <p:cNvPr id="91" name="Rectangle 9">
            <a:extLst>
              <a:ext uri="{FF2B5EF4-FFF2-40B4-BE49-F238E27FC236}">
                <a16:creationId xmlns:a16="http://schemas.microsoft.com/office/drawing/2014/main" id="{AE67FBE6-1420-41A6-939E-CEC3B8853C91}"/>
              </a:ext>
            </a:extLst>
          </p:cNvPr>
          <p:cNvSpPr>
            <a:spLocks noChangeArrowheads="1"/>
          </p:cNvSpPr>
          <p:nvPr/>
        </p:nvSpPr>
        <p:spPr bwMode="gray">
          <a:xfrm>
            <a:off x="7212398" y="4886070"/>
            <a:ext cx="1751393" cy="985288"/>
          </a:xfrm>
          <a:prstGeom prst="rect">
            <a:avLst/>
          </a:prstGeom>
          <a:solidFill>
            <a:srgbClr val="196B24">
              <a:lumMod val="40000"/>
              <a:lumOff val="6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20101617 Gearmotors</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39121001 Distribution Power Transformers</a:t>
            </a:r>
          </a:p>
        </p:txBody>
      </p:sp>
      <p:sp>
        <p:nvSpPr>
          <p:cNvPr id="92" name="Rectangle 9">
            <a:extLst>
              <a:ext uri="{FF2B5EF4-FFF2-40B4-BE49-F238E27FC236}">
                <a16:creationId xmlns:a16="http://schemas.microsoft.com/office/drawing/2014/main" id="{218C9FF6-8E67-488A-A9B0-04189D6DD2B6}"/>
              </a:ext>
            </a:extLst>
          </p:cNvPr>
          <p:cNvSpPr>
            <a:spLocks noChangeArrowheads="1"/>
          </p:cNvSpPr>
          <p:nvPr/>
        </p:nvSpPr>
        <p:spPr bwMode="gray">
          <a:xfrm>
            <a:off x="9068430" y="2801706"/>
            <a:ext cx="2668167" cy="976917"/>
          </a:xfrm>
          <a:prstGeom prst="rect">
            <a:avLst/>
          </a:prstGeom>
          <a:solidFill>
            <a:srgbClr val="E97132">
              <a:lumMod val="20000"/>
              <a:lumOff val="80000"/>
            </a:srgbClr>
          </a:solidFill>
          <a:ln w="6350" cap="flat" algn="ctr">
            <a:noFill/>
            <a:miter lim="800000"/>
            <a:headEnd/>
            <a:tailEnd/>
          </a:ln>
        </p:spPr>
        <p:txBody>
          <a:bodyPr wrap="square" lIns="72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36364 JUMPER CABLE,BATTER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6150 Miscellaneous Electric Power and Distribution Equipment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485 CABLE ASSEMBLY,POWER,ELECTRICAL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6150 Miscellaneous Electric Power and Distribution Equipment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US"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p:txBody>
      </p:sp>
      <p:sp>
        <p:nvSpPr>
          <p:cNvPr id="93" name="Rectangle 9">
            <a:extLst>
              <a:ext uri="{FF2B5EF4-FFF2-40B4-BE49-F238E27FC236}">
                <a16:creationId xmlns:a16="http://schemas.microsoft.com/office/drawing/2014/main" id="{91F72E83-83C8-438F-9BE9-6100890D2B28}"/>
              </a:ext>
            </a:extLst>
          </p:cNvPr>
          <p:cNvSpPr>
            <a:spLocks noChangeArrowheads="1"/>
          </p:cNvSpPr>
          <p:nvPr/>
        </p:nvSpPr>
        <p:spPr bwMode="gray">
          <a:xfrm>
            <a:off x="9068431" y="4886070"/>
            <a:ext cx="2668165" cy="985288"/>
          </a:xfrm>
          <a:prstGeom prst="rect">
            <a:avLst/>
          </a:prstGeom>
          <a:solidFill>
            <a:srgbClr val="E97132">
              <a:lumMod val="20000"/>
              <a:lumOff val="8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IN"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6105 MOTORS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32496 TRANSFORMER,POWER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6120 Transformers: Distribution and Power Station</a:t>
            </a:r>
          </a:p>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0" marR="0" lvl="0" indent="0" algn="l" defTabSz="914241" rtl="0" eaLnBrk="0" fontAlgn="auto" latinLnBrk="0" hangingPunct="0">
              <a:lnSpc>
                <a:spcPct val="90000"/>
              </a:lnSpc>
              <a:spcBef>
                <a:spcPct val="0"/>
              </a:spcBef>
              <a:spcAft>
                <a:spcPts val="0"/>
              </a:spcAft>
              <a:buClrTx/>
              <a:buSzTx/>
              <a:buFontTx/>
              <a:buNone/>
              <a:tabLst/>
              <a:defRPr/>
            </a:pPr>
            <a:endParaRPr kumimoji="0" lang="en-US" sz="12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endParaRPr>
          </a:p>
        </p:txBody>
      </p:sp>
      <p:sp>
        <p:nvSpPr>
          <p:cNvPr id="94" name="TextBox 93">
            <a:extLst>
              <a:ext uri="{FF2B5EF4-FFF2-40B4-BE49-F238E27FC236}">
                <a16:creationId xmlns:a16="http://schemas.microsoft.com/office/drawing/2014/main" id="{6A82AF67-7491-4192-B1E1-32B438BC3C96}"/>
              </a:ext>
            </a:extLst>
          </p:cNvPr>
          <p:cNvSpPr txBox="1"/>
          <p:nvPr/>
        </p:nvSpPr>
        <p:spPr>
          <a:xfrm>
            <a:off x="1925221" y="941639"/>
            <a:ext cx="1198409" cy="646331"/>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ln>
          <a:effectLst/>
        </p:spPr>
        <p:txBody>
          <a:bodyPr wrap="square" rtlCol="0">
            <a:spAutoFit/>
          </a:bodyPr>
          <a:lstStyle/>
          <a:p>
            <a:pPr marL="0" marR="0" lvl="0" indent="0" algn="ctr" defTabSz="91424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Product Category</a:t>
            </a:r>
          </a:p>
        </p:txBody>
      </p:sp>
      <p:sp>
        <p:nvSpPr>
          <p:cNvPr id="95" name="TextBox 94">
            <a:extLst>
              <a:ext uri="{FF2B5EF4-FFF2-40B4-BE49-F238E27FC236}">
                <a16:creationId xmlns:a16="http://schemas.microsoft.com/office/drawing/2014/main" id="{C4C916CE-11DA-4E0B-A139-296FAE795601}"/>
              </a:ext>
            </a:extLst>
          </p:cNvPr>
          <p:cNvSpPr txBox="1"/>
          <p:nvPr/>
        </p:nvSpPr>
        <p:spPr>
          <a:xfrm>
            <a:off x="3213022" y="941637"/>
            <a:ext cx="1280159" cy="646331"/>
          </a:xfrm>
          <a:prstGeom prst="rect">
            <a:avLst/>
          </a:prstGeom>
          <a:solidFill>
            <a:srgbClr val="0E2841">
              <a:lumMod val="20000"/>
              <a:lumOff val="80000"/>
            </a:srgbClr>
          </a:solidFill>
          <a:ln w="12700" cap="flat" cmpd="sng" algn="ctr">
            <a:solidFill>
              <a:srgbClr val="A02B93"/>
            </a:solidFill>
            <a:prstDash val="solid"/>
            <a:miter lim="800000"/>
          </a:ln>
          <a:effectLst/>
        </p:spPr>
        <p:txBody>
          <a:bodyPr wrap="square" rtlCol="0">
            <a:spAutoFit/>
          </a:bodyPr>
          <a:lstStyle/>
          <a:p>
            <a:pPr marL="0" marR="0" lvl="0" indent="0" algn="ctr" defTabSz="91424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Sub-Category</a:t>
            </a:r>
          </a:p>
        </p:txBody>
      </p:sp>
      <p:sp>
        <p:nvSpPr>
          <p:cNvPr id="96" name="TextBox 95">
            <a:extLst>
              <a:ext uri="{FF2B5EF4-FFF2-40B4-BE49-F238E27FC236}">
                <a16:creationId xmlns:a16="http://schemas.microsoft.com/office/drawing/2014/main" id="{71061A89-2A52-4ED2-858F-2F4FB8FA80B5}"/>
              </a:ext>
            </a:extLst>
          </p:cNvPr>
          <p:cNvSpPr txBox="1"/>
          <p:nvPr/>
        </p:nvSpPr>
        <p:spPr>
          <a:xfrm>
            <a:off x="4563512" y="930223"/>
            <a:ext cx="1299389" cy="615553"/>
          </a:xfrm>
          <a:prstGeom prst="rect">
            <a:avLst/>
          </a:prstGeom>
          <a:solidFill>
            <a:srgbClr val="4EA72E">
              <a:lumMod val="40000"/>
              <a:lumOff val="60000"/>
            </a:srgbClr>
          </a:solidFill>
          <a:ln w="12700" cap="flat" cmpd="sng" algn="ctr">
            <a:solidFill>
              <a:srgbClr val="A02B93"/>
            </a:solidFill>
            <a:prstDash val="solid"/>
            <a:miter lim="800000"/>
          </a:ln>
          <a:effectLst/>
        </p:spPr>
        <p:txBody>
          <a:bodyPr wrap="square" rtlCol="0">
            <a:spAutoFit/>
          </a:bodyPr>
          <a:lstStyle/>
          <a:p>
            <a:pPr marL="0" marR="0" lvl="0" indent="0" algn="ctr" defTabSz="914241"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a:ln>
                  <a:noFill/>
                </a:ln>
                <a:solidFill>
                  <a:srgbClr val="10479B"/>
                </a:solidFill>
                <a:effectLst/>
                <a:uLnTx/>
                <a:uFillTx/>
                <a:latin typeface="Optima" charset="0"/>
                <a:ea typeface="+mn-ea"/>
                <a:cs typeface="+mn-cs"/>
              </a:rPr>
              <a:t>Product Commodity</a:t>
            </a:r>
          </a:p>
        </p:txBody>
      </p:sp>
      <p:sp>
        <p:nvSpPr>
          <p:cNvPr id="97" name="TextBox 96">
            <a:extLst>
              <a:ext uri="{FF2B5EF4-FFF2-40B4-BE49-F238E27FC236}">
                <a16:creationId xmlns:a16="http://schemas.microsoft.com/office/drawing/2014/main" id="{347875F1-A82A-4D29-AFA3-0D73FCA53751}"/>
              </a:ext>
            </a:extLst>
          </p:cNvPr>
          <p:cNvSpPr txBox="1"/>
          <p:nvPr/>
        </p:nvSpPr>
        <p:spPr>
          <a:xfrm>
            <a:off x="9068429" y="894316"/>
            <a:ext cx="2668165" cy="646331"/>
          </a:xfrm>
          <a:prstGeom prst="rect">
            <a:avLst/>
          </a:prstGeom>
          <a:solidFill>
            <a:srgbClr val="E97132">
              <a:lumMod val="20000"/>
              <a:lumOff val="80000"/>
            </a:srgbClr>
          </a:solidFill>
          <a:ln w="12700" cap="flat" cmpd="sng" algn="ctr">
            <a:solidFill>
              <a:srgbClr val="A02B93"/>
            </a:solidFill>
            <a:prstDash val="solid"/>
            <a:miter lim="800000"/>
          </a:ln>
          <a:effectLst/>
        </p:spPr>
        <p:txBody>
          <a:bodyPr wrap="square" rtlCol="0">
            <a:spAutoFit/>
          </a:bodyPr>
          <a:lstStyle/>
          <a:p>
            <a:pPr marL="0" marR="0" lvl="0" indent="0" algn="ctr" defTabSz="91424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NATO &amp; INC Code + Description</a:t>
            </a:r>
          </a:p>
        </p:txBody>
      </p:sp>
      <p:sp>
        <p:nvSpPr>
          <p:cNvPr id="98" name="TextBox 97">
            <a:extLst>
              <a:ext uri="{FF2B5EF4-FFF2-40B4-BE49-F238E27FC236}">
                <a16:creationId xmlns:a16="http://schemas.microsoft.com/office/drawing/2014/main" id="{2709393F-15FE-4402-9CFE-9AA9731EFFF4}"/>
              </a:ext>
            </a:extLst>
          </p:cNvPr>
          <p:cNvSpPr txBox="1"/>
          <p:nvPr/>
        </p:nvSpPr>
        <p:spPr>
          <a:xfrm>
            <a:off x="7218905" y="894317"/>
            <a:ext cx="1716487" cy="646331"/>
          </a:xfrm>
          <a:prstGeom prst="rect">
            <a:avLst/>
          </a:prstGeom>
          <a:solidFill>
            <a:srgbClr val="196B24">
              <a:lumMod val="60000"/>
              <a:lumOff val="40000"/>
            </a:srgbClr>
          </a:solidFill>
          <a:ln w="12700" cap="flat" cmpd="sng" algn="ctr">
            <a:solidFill>
              <a:srgbClr val="A02B93"/>
            </a:solidFill>
            <a:prstDash val="solid"/>
            <a:miter lim="800000"/>
          </a:ln>
          <a:effectLst/>
        </p:spPr>
        <p:txBody>
          <a:bodyPr wrap="square" rtlCol="0">
            <a:spAutoFit/>
          </a:bodyPr>
          <a:lstStyle/>
          <a:p>
            <a:pPr marL="0" marR="0" lvl="0" indent="0" algn="ctr" defTabSz="91424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UNSPSC Code+Desc</a:t>
            </a:r>
          </a:p>
        </p:txBody>
      </p:sp>
      <p:sp>
        <p:nvSpPr>
          <p:cNvPr id="99" name="Rectangle 9">
            <a:extLst>
              <a:ext uri="{FF2B5EF4-FFF2-40B4-BE49-F238E27FC236}">
                <a16:creationId xmlns:a16="http://schemas.microsoft.com/office/drawing/2014/main" id="{97B9EEFD-5435-4B8B-BB2C-691B55B07B84}"/>
              </a:ext>
            </a:extLst>
          </p:cNvPr>
          <p:cNvSpPr>
            <a:spLocks noChangeArrowheads="1"/>
          </p:cNvSpPr>
          <p:nvPr/>
        </p:nvSpPr>
        <p:spPr bwMode="gray">
          <a:xfrm>
            <a:off x="567089" y="1795776"/>
            <a:ext cx="1280160" cy="866399"/>
          </a:xfrm>
          <a:prstGeom prst="rect">
            <a:avLst/>
          </a:prstGeom>
          <a:solidFill>
            <a:srgbClr val="0F9ED5">
              <a:lumMod val="40000"/>
              <a:lumOff val="60000"/>
            </a:srgbClr>
          </a:solidFill>
          <a:ln w="6350" cap="flat" algn="ctr">
            <a:noFill/>
            <a:miter lim="800000"/>
            <a:headEnd/>
            <a:tailEnd/>
          </a:ln>
        </p:spPr>
        <p:txBody>
          <a:bodyPr wrap="square" lIns="72000" tIns="72000" rIns="72000" bIns="72000" anchor="ctr"/>
          <a:lstStyle/>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r>
              <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a:t>
            </a: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a:p>
            <a:pPr marL="0" marR="0" lvl="0" indent="0" algn="ctr" defTabSz="914241" rtl="0" eaLnBrk="0" fontAlgn="auto" latinLnBrk="0" hangingPunct="0">
              <a:lnSpc>
                <a:spcPct val="90000"/>
              </a:lnSpc>
              <a:spcBef>
                <a:spcPct val="0"/>
              </a:spcBef>
              <a:spcAft>
                <a:spcPts val="0"/>
              </a:spcAft>
              <a:buClrTx/>
              <a:buSzTx/>
              <a:buFontTx/>
              <a:buNone/>
              <a:tabLst/>
              <a:defRPr/>
            </a:pPr>
            <a:endParaRPr kumimoji="0" lang="en-US" sz="1400" b="1" i="1" u="none" strike="noStrike" kern="0" cap="none" spc="0" normalizeH="0" baseline="0" noProof="0">
              <a:ln>
                <a:noFill/>
              </a:ln>
              <a:solidFill>
                <a:srgbClr val="10479B"/>
              </a:solidFill>
              <a:effectLst/>
              <a:uLnTx/>
              <a:uFillTx/>
              <a:latin typeface="Optima" panose="02000503060000020004"/>
              <a:ea typeface="+mn-ea"/>
              <a:cs typeface="Arial" pitchFamily="34" charset="0"/>
            </a:endParaRPr>
          </a:p>
        </p:txBody>
      </p:sp>
      <p:sp>
        <p:nvSpPr>
          <p:cNvPr id="100" name="TextBox 99">
            <a:extLst>
              <a:ext uri="{FF2B5EF4-FFF2-40B4-BE49-F238E27FC236}">
                <a16:creationId xmlns:a16="http://schemas.microsoft.com/office/drawing/2014/main" id="{9879BB3F-7DA0-4757-B1B0-A80352BAA19F}"/>
              </a:ext>
            </a:extLst>
          </p:cNvPr>
          <p:cNvSpPr txBox="1"/>
          <p:nvPr/>
        </p:nvSpPr>
        <p:spPr>
          <a:xfrm>
            <a:off x="575391" y="949629"/>
            <a:ext cx="1260439" cy="646331"/>
          </a:xfrm>
          <a:prstGeom prst="rect">
            <a:avLst/>
          </a:prstGeom>
          <a:solidFill>
            <a:srgbClr val="0F9ED5">
              <a:lumMod val="60000"/>
              <a:lumOff val="40000"/>
            </a:srgbClr>
          </a:solidFill>
          <a:ln w="12700" cap="flat" cmpd="sng" algn="ctr">
            <a:solidFill>
              <a:srgbClr val="A02B93"/>
            </a:solidFill>
            <a:prstDash val="solid"/>
            <a:miter lim="800000"/>
          </a:ln>
          <a:effectLst/>
        </p:spPr>
        <p:txBody>
          <a:bodyPr wrap="square" rtlCol="0" anchor="ctr">
            <a:spAutoFit/>
          </a:bodyPr>
          <a:lstStyle/>
          <a:p>
            <a:pPr marL="0" marR="0" lvl="0" indent="0" algn="ctr" defTabSz="91424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Discipline</a:t>
            </a:r>
          </a:p>
          <a:p>
            <a:pPr marL="0" marR="0" lvl="0" indent="0" algn="ctr" defTabSz="914241"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endParaRPr>
          </a:p>
        </p:txBody>
      </p:sp>
      <p:sp>
        <p:nvSpPr>
          <p:cNvPr id="101" name="Rectangle 9">
            <a:extLst>
              <a:ext uri="{FF2B5EF4-FFF2-40B4-BE49-F238E27FC236}">
                <a16:creationId xmlns:a16="http://schemas.microsoft.com/office/drawing/2014/main" id="{7C36F354-6C8E-43FE-820D-121A0340CC84}"/>
              </a:ext>
            </a:extLst>
          </p:cNvPr>
          <p:cNvSpPr>
            <a:spLocks noChangeArrowheads="1"/>
          </p:cNvSpPr>
          <p:nvPr/>
        </p:nvSpPr>
        <p:spPr bwMode="gray">
          <a:xfrm>
            <a:off x="9068431" y="3849461"/>
            <a:ext cx="2668165" cy="936309"/>
          </a:xfrm>
          <a:prstGeom prst="rect">
            <a:avLst/>
          </a:prstGeom>
          <a:solidFill>
            <a:srgbClr val="E97132">
              <a:lumMod val="20000"/>
              <a:lumOff val="80000"/>
            </a:srgb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5930 SWITCHES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5945 RELAYS AND SOLENOIDS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31445 RELAY,HYBRID</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anose="020B0604020202020204" pitchFamily="34" charset="0"/>
              </a:rPr>
              <a:t> </a:t>
            </a:r>
          </a:p>
        </p:txBody>
      </p:sp>
      <p:cxnSp>
        <p:nvCxnSpPr>
          <p:cNvPr id="102" name="Elbow Connector 10">
            <a:extLst>
              <a:ext uri="{FF2B5EF4-FFF2-40B4-BE49-F238E27FC236}">
                <a16:creationId xmlns:a16="http://schemas.microsoft.com/office/drawing/2014/main" id="{A928F5AC-03BA-49C4-BE4C-1005CC3F447E}"/>
              </a:ext>
            </a:extLst>
          </p:cNvPr>
          <p:cNvCxnSpPr>
            <a:cxnSpLocks/>
          </p:cNvCxnSpPr>
          <p:nvPr/>
        </p:nvCxnSpPr>
        <p:spPr>
          <a:xfrm rot="16200000" flipH="1">
            <a:off x="1296538" y="2547278"/>
            <a:ext cx="567820" cy="827905"/>
          </a:xfrm>
          <a:prstGeom prst="bentConnector2">
            <a:avLst/>
          </a:prstGeom>
          <a:noFill/>
          <a:ln w="19050" cap="flat" cmpd="sng" algn="ctr">
            <a:solidFill>
              <a:srgbClr val="156082"/>
            </a:solidFill>
            <a:prstDash val="solid"/>
            <a:miter lim="800000"/>
            <a:tailEnd type="arrow"/>
          </a:ln>
          <a:effectLst/>
        </p:spPr>
      </p:cxnSp>
      <p:cxnSp>
        <p:nvCxnSpPr>
          <p:cNvPr id="103" name="Elbow Connector 14">
            <a:extLst>
              <a:ext uri="{FF2B5EF4-FFF2-40B4-BE49-F238E27FC236}">
                <a16:creationId xmlns:a16="http://schemas.microsoft.com/office/drawing/2014/main" id="{9115D4DB-58C5-4CE1-9FC3-5C0821B4E0DE}"/>
              </a:ext>
            </a:extLst>
          </p:cNvPr>
          <p:cNvCxnSpPr>
            <a:cxnSpLocks/>
            <a:endCxn id="108" idx="1"/>
          </p:cNvCxnSpPr>
          <p:nvPr/>
        </p:nvCxnSpPr>
        <p:spPr>
          <a:xfrm rot="16200000" flipH="1">
            <a:off x="1025699" y="3386977"/>
            <a:ext cx="1051152" cy="783292"/>
          </a:xfrm>
          <a:prstGeom prst="bentConnector2">
            <a:avLst/>
          </a:prstGeom>
          <a:noFill/>
          <a:ln w="19050" cap="flat" cmpd="sng" algn="ctr">
            <a:solidFill>
              <a:srgbClr val="156082"/>
            </a:solidFill>
            <a:prstDash val="solid"/>
            <a:miter lim="800000"/>
            <a:tailEnd type="arrow"/>
          </a:ln>
          <a:effectLst/>
        </p:spPr>
      </p:cxnSp>
      <p:cxnSp>
        <p:nvCxnSpPr>
          <p:cNvPr id="104" name="Elbow Connector 16">
            <a:extLst>
              <a:ext uri="{FF2B5EF4-FFF2-40B4-BE49-F238E27FC236}">
                <a16:creationId xmlns:a16="http://schemas.microsoft.com/office/drawing/2014/main" id="{A40C1E50-99CA-494A-853A-CE9B8E2B0F48}"/>
              </a:ext>
            </a:extLst>
          </p:cNvPr>
          <p:cNvCxnSpPr>
            <a:cxnSpLocks/>
          </p:cNvCxnSpPr>
          <p:nvPr/>
        </p:nvCxnSpPr>
        <p:spPr>
          <a:xfrm rot="16200000" flipH="1">
            <a:off x="945320" y="4482478"/>
            <a:ext cx="1228813" cy="803211"/>
          </a:xfrm>
          <a:prstGeom prst="bentConnector2">
            <a:avLst/>
          </a:prstGeom>
          <a:noFill/>
          <a:ln w="19050" cap="flat" cmpd="sng" algn="ctr">
            <a:solidFill>
              <a:srgbClr val="156082"/>
            </a:solidFill>
            <a:prstDash val="solid"/>
            <a:miter lim="800000"/>
            <a:tailEnd type="arrow"/>
          </a:ln>
          <a:effectLst/>
        </p:spPr>
      </p:cxnSp>
      <p:sp>
        <p:nvSpPr>
          <p:cNvPr id="105" name="TextBox 104">
            <a:extLst>
              <a:ext uri="{FF2B5EF4-FFF2-40B4-BE49-F238E27FC236}">
                <a16:creationId xmlns:a16="http://schemas.microsoft.com/office/drawing/2014/main" id="{E27C8F5F-5084-42ED-ACE3-6325BC184814}"/>
              </a:ext>
            </a:extLst>
          </p:cNvPr>
          <p:cNvSpPr txBox="1"/>
          <p:nvPr/>
        </p:nvSpPr>
        <p:spPr>
          <a:xfrm>
            <a:off x="5933063" y="910834"/>
            <a:ext cx="1198411" cy="646331"/>
          </a:xfrm>
          <a:prstGeom prst="rect">
            <a:avLst/>
          </a:prstGeom>
          <a:solidFill>
            <a:sysClr val="window" lastClr="FFFFFF">
              <a:lumMod val="75000"/>
            </a:sysClr>
          </a:solidFill>
          <a:ln w="12700" cap="flat" cmpd="sng" algn="ctr">
            <a:solidFill>
              <a:srgbClr val="A02B93"/>
            </a:solidFill>
            <a:prstDash val="solid"/>
            <a:miter lim="800000"/>
          </a:ln>
          <a:effectLst/>
        </p:spPr>
        <p:txBody>
          <a:bodyPr wrap="square" rtlCol="0">
            <a:spAutoFit/>
          </a:bodyPr>
          <a:lstStyle/>
          <a:p>
            <a:pPr marL="0" marR="0" lvl="0" indent="0" algn="ctr" defTabSz="91424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10479B"/>
                </a:solidFill>
                <a:effectLst/>
                <a:uLnTx/>
                <a:uFillTx/>
                <a:latin typeface="Optima" charset="0"/>
                <a:ea typeface="Optima" charset="0"/>
                <a:cs typeface="Optima" charset="0"/>
              </a:rPr>
              <a:t>Material Class</a:t>
            </a:r>
          </a:p>
        </p:txBody>
      </p:sp>
      <p:sp>
        <p:nvSpPr>
          <p:cNvPr id="106" name="Rectangle 9">
            <a:extLst>
              <a:ext uri="{FF2B5EF4-FFF2-40B4-BE49-F238E27FC236}">
                <a16:creationId xmlns:a16="http://schemas.microsoft.com/office/drawing/2014/main" id="{48DE43D4-E764-44D4-887F-7CC012C48781}"/>
              </a:ext>
            </a:extLst>
          </p:cNvPr>
          <p:cNvSpPr>
            <a:spLocks noChangeArrowheads="1"/>
          </p:cNvSpPr>
          <p:nvPr/>
        </p:nvSpPr>
        <p:spPr bwMode="gray">
          <a:xfrm>
            <a:off x="5841605" y="1816461"/>
            <a:ext cx="1198411" cy="758608"/>
          </a:xfrm>
          <a:prstGeom prst="rect">
            <a:avLst/>
          </a:prstGeom>
          <a:solidFill>
            <a:sysClr val="window" lastClr="FFFFFF">
              <a:lumMod val="75000"/>
            </a:sys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Box, Junction</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Cover, Conduit Outlet Body</a:t>
            </a:r>
          </a:p>
        </p:txBody>
      </p:sp>
      <p:sp>
        <p:nvSpPr>
          <p:cNvPr id="107" name="Rectangle 9">
            <a:extLst>
              <a:ext uri="{FF2B5EF4-FFF2-40B4-BE49-F238E27FC236}">
                <a16:creationId xmlns:a16="http://schemas.microsoft.com/office/drawing/2014/main" id="{7588C2CF-070E-477A-8E04-687356DCA83A}"/>
              </a:ext>
            </a:extLst>
          </p:cNvPr>
          <p:cNvSpPr>
            <a:spLocks noChangeArrowheads="1"/>
          </p:cNvSpPr>
          <p:nvPr/>
        </p:nvSpPr>
        <p:spPr bwMode="gray">
          <a:xfrm>
            <a:off x="1958031" y="2815752"/>
            <a:ext cx="1244760" cy="849964"/>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headEnd/>
            <a:tailEnd/>
          </a:ln>
          <a:effectLst/>
        </p:spPr>
        <p:txBody>
          <a:bodyPr wrap="square" lIns="72000" tIns="72000" rIns="72000" bIns="72000" anchor="ctr"/>
          <a:lstStyle/>
          <a:p>
            <a:pPr marL="0" marR="0" lvl="0" indent="0" algn="ctr" defTabSz="914241" rtl="0" eaLnBrk="0" fontAlgn="auto" latinLnBrk="0" hangingPunct="0">
              <a:lnSpc>
                <a:spcPct val="90000"/>
              </a:lnSpc>
              <a:spcBef>
                <a:spcPct val="0"/>
              </a:spcBef>
              <a:spcAft>
                <a:spcPts val="0"/>
              </a:spcAft>
              <a:buClrTx/>
              <a:buSzTx/>
              <a:buFontTx/>
              <a:buNone/>
              <a:tabLst/>
              <a:defRPr/>
            </a:pPr>
            <a:r>
              <a:rPr kumimoji="0" lang="en-IN"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 Equipment And Components</a:t>
            </a:r>
            <a:endPar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endParaRPr>
          </a:p>
        </p:txBody>
      </p:sp>
      <p:sp>
        <p:nvSpPr>
          <p:cNvPr id="108" name="Rectangle 9">
            <a:extLst>
              <a:ext uri="{FF2B5EF4-FFF2-40B4-BE49-F238E27FC236}">
                <a16:creationId xmlns:a16="http://schemas.microsoft.com/office/drawing/2014/main" id="{DFADF9D3-76F3-4CD6-8F09-E4C9A7DFE84E}"/>
              </a:ext>
            </a:extLst>
          </p:cNvPr>
          <p:cNvSpPr>
            <a:spLocks noChangeArrowheads="1"/>
          </p:cNvSpPr>
          <p:nvPr/>
        </p:nvSpPr>
        <p:spPr bwMode="gray">
          <a:xfrm>
            <a:off x="1942921" y="3879217"/>
            <a:ext cx="1244760" cy="849964"/>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headEnd/>
            <a:tailEnd/>
          </a:ln>
          <a:effectLst/>
        </p:spPr>
        <p:txBody>
          <a:bodyPr wrap="square" lIns="72000" tIns="72000" rIns="72000" bIns="72000" anchor="ctr"/>
          <a:lstStyle/>
          <a:p>
            <a:pPr marL="0" marR="0" lvl="0" indent="0" algn="ctr"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 Equipment And Components</a:t>
            </a:r>
          </a:p>
        </p:txBody>
      </p:sp>
      <p:sp>
        <p:nvSpPr>
          <p:cNvPr id="109" name="Rectangle 9">
            <a:extLst>
              <a:ext uri="{FF2B5EF4-FFF2-40B4-BE49-F238E27FC236}">
                <a16:creationId xmlns:a16="http://schemas.microsoft.com/office/drawing/2014/main" id="{5C67CE37-9002-4933-A91E-82F6E32BA5E8}"/>
              </a:ext>
            </a:extLst>
          </p:cNvPr>
          <p:cNvSpPr>
            <a:spLocks noChangeArrowheads="1"/>
          </p:cNvSpPr>
          <p:nvPr/>
        </p:nvSpPr>
        <p:spPr bwMode="gray">
          <a:xfrm>
            <a:off x="1982967" y="4970323"/>
            <a:ext cx="1244760" cy="849964"/>
          </a:xfrm>
          <a:prstGeom prst="rect">
            <a:avLst/>
          </a:prstGeom>
          <a:gradFill rotWithShape="1">
            <a:gsLst>
              <a:gs pos="0">
                <a:srgbClr val="0F9ED5">
                  <a:lumMod val="110000"/>
                  <a:satMod val="105000"/>
                  <a:tint val="67000"/>
                </a:srgbClr>
              </a:gs>
              <a:gs pos="50000">
                <a:srgbClr val="0F9ED5">
                  <a:lumMod val="105000"/>
                  <a:satMod val="103000"/>
                  <a:tint val="73000"/>
                </a:srgbClr>
              </a:gs>
              <a:gs pos="100000">
                <a:srgbClr val="0F9ED5">
                  <a:lumMod val="105000"/>
                  <a:satMod val="109000"/>
                  <a:tint val="81000"/>
                </a:srgbClr>
              </a:gs>
            </a:gsLst>
            <a:lin ang="5400000" scaled="0"/>
          </a:gradFill>
          <a:ln w="12700" cap="flat" cmpd="sng" algn="ctr">
            <a:solidFill>
              <a:srgbClr val="0F9ED5"/>
            </a:solidFill>
            <a:prstDash val="solid"/>
            <a:miter lim="800000"/>
            <a:headEnd/>
            <a:tailEnd/>
          </a:ln>
          <a:effectLst/>
        </p:spPr>
        <p:txBody>
          <a:bodyPr wrap="square" lIns="72000" tIns="72000" rIns="72000" bIns="72000" anchor="ctr"/>
          <a:lstStyle/>
          <a:p>
            <a:pPr marL="0" marR="0" lvl="0" indent="0" algn="ctr"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Electrical Equipment And Components</a:t>
            </a:r>
          </a:p>
        </p:txBody>
      </p:sp>
      <p:sp>
        <p:nvSpPr>
          <p:cNvPr id="110" name="Rectangle 9">
            <a:extLst>
              <a:ext uri="{FF2B5EF4-FFF2-40B4-BE49-F238E27FC236}">
                <a16:creationId xmlns:a16="http://schemas.microsoft.com/office/drawing/2014/main" id="{936DB504-A5A9-4F60-827A-B3C79859C3B4}"/>
              </a:ext>
            </a:extLst>
          </p:cNvPr>
          <p:cNvSpPr>
            <a:spLocks noChangeArrowheads="1"/>
          </p:cNvSpPr>
          <p:nvPr/>
        </p:nvSpPr>
        <p:spPr bwMode="gray">
          <a:xfrm>
            <a:off x="5862901" y="2829693"/>
            <a:ext cx="1177115" cy="802792"/>
          </a:xfrm>
          <a:prstGeom prst="rect">
            <a:avLst/>
          </a:prstGeom>
          <a:solidFill>
            <a:sysClr val="window" lastClr="FFFFFF">
              <a:lumMod val="75000"/>
            </a:sys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Cable, Jumper</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Cord, Extension</a:t>
            </a:r>
          </a:p>
        </p:txBody>
      </p:sp>
      <p:sp>
        <p:nvSpPr>
          <p:cNvPr id="111" name="Rectangle 9">
            <a:extLst>
              <a:ext uri="{FF2B5EF4-FFF2-40B4-BE49-F238E27FC236}">
                <a16:creationId xmlns:a16="http://schemas.microsoft.com/office/drawing/2014/main" id="{972AFAA5-C93F-466C-B9E1-8543B14472CD}"/>
              </a:ext>
            </a:extLst>
          </p:cNvPr>
          <p:cNvSpPr>
            <a:spLocks noChangeArrowheads="1"/>
          </p:cNvSpPr>
          <p:nvPr/>
        </p:nvSpPr>
        <p:spPr bwMode="gray">
          <a:xfrm>
            <a:off x="5849327" y="3853518"/>
            <a:ext cx="1190688" cy="849963"/>
          </a:xfrm>
          <a:prstGeom prst="rect">
            <a:avLst/>
          </a:prstGeom>
          <a:solidFill>
            <a:sysClr val="window" lastClr="FFFFFF">
              <a:lumMod val="75000"/>
            </a:sys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Switch, Selector</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Relay, Control</a:t>
            </a:r>
          </a:p>
        </p:txBody>
      </p:sp>
      <p:sp>
        <p:nvSpPr>
          <p:cNvPr id="112" name="Rectangle 9">
            <a:extLst>
              <a:ext uri="{FF2B5EF4-FFF2-40B4-BE49-F238E27FC236}">
                <a16:creationId xmlns:a16="http://schemas.microsoft.com/office/drawing/2014/main" id="{2344B286-5A8F-4AAD-8A43-C377A225B2C9}"/>
              </a:ext>
            </a:extLst>
          </p:cNvPr>
          <p:cNvSpPr>
            <a:spLocks noChangeArrowheads="1"/>
          </p:cNvSpPr>
          <p:nvPr/>
        </p:nvSpPr>
        <p:spPr bwMode="gray">
          <a:xfrm>
            <a:off x="5841605" y="4981270"/>
            <a:ext cx="1198411" cy="802792"/>
          </a:xfrm>
          <a:prstGeom prst="rect">
            <a:avLst/>
          </a:prstGeom>
          <a:solidFill>
            <a:sysClr val="window" lastClr="FFFFFF">
              <a:lumMod val="75000"/>
            </a:sysClr>
          </a:solidFill>
          <a:ln w="6350" cap="flat" algn="ctr">
            <a:noFill/>
            <a:miter lim="800000"/>
            <a:headEnd/>
            <a:tailEnd/>
          </a:ln>
        </p:spPr>
        <p:txBody>
          <a:bodyPr wrap="square" lIns="72000" tIns="72000" rIns="72000" bIns="72000" anchor="ctr"/>
          <a:lstStyle/>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Motor, Geared</a:t>
            </a:r>
          </a:p>
          <a:p>
            <a:pPr marL="0" marR="0" lvl="0" indent="0" algn="l" defTabSz="914241" rtl="0" eaLnBrk="0" fontAlgn="auto" latinLnBrk="0" hangingPunct="0">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rgbClr val="10479B"/>
                </a:solidFill>
                <a:effectLst/>
                <a:uLnTx/>
                <a:uFillTx/>
                <a:latin typeface="Optima" panose="02000503060000020004"/>
                <a:ea typeface="+mn-ea"/>
                <a:cs typeface="Arial" pitchFamily="34" charset="0"/>
              </a:rPr>
              <a:t>Transformer, Distribution</a:t>
            </a:r>
          </a:p>
        </p:txBody>
      </p:sp>
      <p:sp>
        <p:nvSpPr>
          <p:cNvPr id="41" name="Footer Placeholder 4">
            <a:extLst>
              <a:ext uri="{FF2B5EF4-FFF2-40B4-BE49-F238E27FC236}">
                <a16:creationId xmlns:a16="http://schemas.microsoft.com/office/drawing/2014/main" id="{6A1E5DDD-24A8-48AC-9D9B-DAC5EF2661A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3" name="Footer Placeholder 4">
            <a:extLst>
              <a:ext uri="{FF2B5EF4-FFF2-40B4-BE49-F238E27FC236}">
                <a16:creationId xmlns:a16="http://schemas.microsoft.com/office/drawing/2014/main" id="{8A051E43-4E95-A764-5002-22F35224B4E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2" name="Graphic 1">
            <a:extLst>
              <a:ext uri="{FF2B5EF4-FFF2-40B4-BE49-F238E27FC236}">
                <a16:creationId xmlns:a16="http://schemas.microsoft.com/office/drawing/2014/main" id="{3FC95081-1705-BBBF-F843-CE62F5773D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9605458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A2F04-0247-7D27-8E48-5E64DD552B7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7D33147-20F8-9F43-20BF-98FAC75916D1}"/>
              </a:ext>
            </a:extLst>
          </p:cNvPr>
          <p:cNvSpPr txBox="1">
            <a:spLocks/>
          </p:cNvSpPr>
          <p:nvPr/>
        </p:nvSpPr>
        <p:spPr>
          <a:xfrm>
            <a:off x="669074" y="252336"/>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j-ea"/>
                <a:cs typeface="+mj-cs"/>
              </a:rPr>
              <a:t>Introduction - ISO 81346</a:t>
            </a:r>
            <a:endParaRPr kumimoji="0" lang="en-US" sz="2400" b="1" i="0" u="none" strike="noStrike" kern="1200" cap="none" spc="0" normalizeH="0" baseline="0" noProof="0">
              <a:ln>
                <a:noFill/>
              </a:ln>
              <a:solidFill>
                <a:srgbClr val="C00000"/>
              </a:solidFill>
              <a:effectLst/>
              <a:uLnTx/>
              <a:uFillTx/>
              <a:latin typeface="Optima" panose="02000503060000020004" pitchFamily="2" charset="0"/>
              <a:ea typeface="+mj-ea"/>
              <a:cs typeface="+mj-cs"/>
            </a:endParaRPr>
          </a:p>
        </p:txBody>
      </p:sp>
      <p:sp>
        <p:nvSpPr>
          <p:cNvPr id="9" name="Date Placeholder 3">
            <a:extLst>
              <a:ext uri="{FF2B5EF4-FFF2-40B4-BE49-F238E27FC236}">
                <a16:creationId xmlns:a16="http://schemas.microsoft.com/office/drawing/2014/main" id="{A5690E6C-95AE-0058-32E5-7BEB755F65D0}"/>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0" name="Slide Number Placeholder 5">
            <a:extLst>
              <a:ext uri="{FF2B5EF4-FFF2-40B4-BE49-F238E27FC236}">
                <a16:creationId xmlns:a16="http://schemas.microsoft.com/office/drawing/2014/main" id="{6111A739-0A4B-117D-5C5A-4036D41AC897}"/>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graphicFrame>
        <p:nvGraphicFramePr>
          <p:cNvPr id="7" name="Table 6">
            <a:extLst>
              <a:ext uri="{FF2B5EF4-FFF2-40B4-BE49-F238E27FC236}">
                <a16:creationId xmlns:a16="http://schemas.microsoft.com/office/drawing/2014/main" id="{1D776B93-00EF-7AC1-91E0-565D7466FE91}"/>
              </a:ext>
            </a:extLst>
          </p:cNvPr>
          <p:cNvGraphicFramePr>
            <a:graphicFrameLocks noGrp="1"/>
          </p:cNvGraphicFramePr>
          <p:nvPr/>
        </p:nvGraphicFramePr>
        <p:xfrm>
          <a:off x="790519" y="804300"/>
          <a:ext cx="4554479" cy="5251999"/>
        </p:xfrm>
        <a:graphic>
          <a:graphicData uri="http://schemas.openxmlformats.org/drawingml/2006/table">
            <a:tbl>
              <a:tblPr>
                <a:tableStyleId>{5C22544A-7EE6-4342-B048-85BDC9FD1C3A}</a:tableStyleId>
              </a:tblPr>
              <a:tblGrid>
                <a:gridCol w="4554479">
                  <a:extLst>
                    <a:ext uri="{9D8B030D-6E8A-4147-A177-3AD203B41FA5}">
                      <a16:colId xmlns:a16="http://schemas.microsoft.com/office/drawing/2014/main" val="2854020604"/>
                    </a:ext>
                  </a:extLst>
                </a:gridCol>
              </a:tblGrid>
              <a:tr h="367724">
                <a:tc>
                  <a:txBody>
                    <a:bodyPr/>
                    <a:lstStyle/>
                    <a:p>
                      <a:pPr marL="0" indent="0" algn="ctr" fontAlgn="ctr">
                        <a:buFont typeface="Wingdings" panose="05000000000000000000" pitchFamily="2" charset="2"/>
                        <a:buNone/>
                      </a:pPr>
                      <a:r>
                        <a:rPr kumimoji="0" lang="en-IN" sz="1800" b="1" i="1" u="none" strike="noStrike" kern="1200" cap="none" spc="0" normalizeH="0" baseline="0">
                          <a:ln>
                            <a:noFill/>
                          </a:ln>
                          <a:solidFill>
                            <a:srgbClr val="26B4E9"/>
                          </a:solidFill>
                          <a:effectLst/>
                          <a:uLnTx/>
                          <a:uFillTx/>
                          <a:latin typeface="Optima"/>
                          <a:ea typeface="+mn-ea"/>
                          <a:cs typeface="+mn-cs"/>
                        </a:rPr>
                        <a:t>Key Elements</a:t>
                      </a:r>
                    </a:p>
                  </a:txBody>
                  <a:tcPr marL="3453" marR="3453" marT="345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4438590"/>
                  </a:ext>
                </a:extLst>
              </a:tr>
              <a:tr h="880770">
                <a:tc>
                  <a:txBody>
                    <a:bodyPr/>
                    <a:lstStyle/>
                    <a:p>
                      <a:pPr marL="285750" indent="-285750" algn="l" fontAlgn="ctr">
                        <a:buFont typeface="Wingdings" panose="05000000000000000000" pitchFamily="2" charset="2"/>
                        <a:buChar char="ü"/>
                      </a:pPr>
                      <a:r>
                        <a:rPr kumimoji="0" lang="en-US" sz="1800" b="0" i="1" u="none" strike="noStrike" kern="1200" cap="none" spc="0" normalizeH="0" baseline="0">
                          <a:ln>
                            <a:noFill/>
                          </a:ln>
                          <a:solidFill>
                            <a:srgbClr val="10479B"/>
                          </a:solidFill>
                          <a:effectLst/>
                          <a:uLnTx/>
                          <a:uFillTx/>
                          <a:latin typeface="Optima"/>
                          <a:ea typeface="+mn-ea"/>
                          <a:cs typeface="+mn-cs"/>
                        </a:rPr>
                        <a:t>Specializes in classification and organization of technical systems and components.</a:t>
                      </a:r>
                    </a:p>
                  </a:txBody>
                  <a:tcPr marL="3453" marR="3453" marT="345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7479425"/>
                  </a:ext>
                </a:extLst>
              </a:tr>
              <a:tr h="1120982">
                <a:tc>
                  <a:txBody>
                    <a:bodyPr/>
                    <a:lstStyle/>
                    <a:p>
                      <a:pPr marL="285750" indent="-285750" algn="l" fontAlgn="ctr">
                        <a:buFont typeface="Wingdings" panose="05000000000000000000" pitchFamily="2" charset="2"/>
                        <a:buChar char="ü"/>
                      </a:pPr>
                      <a:r>
                        <a:rPr kumimoji="0" lang="en-US" sz="1800" b="0" i="1" u="none" strike="noStrike" kern="1200" cap="none" spc="0" normalizeH="0" baseline="0">
                          <a:ln>
                            <a:noFill/>
                          </a:ln>
                          <a:solidFill>
                            <a:srgbClr val="10479B"/>
                          </a:solidFill>
                          <a:effectLst/>
                          <a:uLnTx/>
                          <a:uFillTx/>
                          <a:latin typeface="Optima"/>
                          <a:ea typeface="+mn-ea"/>
                          <a:cs typeface="+mn-cs"/>
                        </a:rPr>
                        <a:t>Focuses on clear system organization and standardized classification for easier referencing and communication.</a:t>
                      </a:r>
                    </a:p>
                  </a:txBody>
                  <a:tcPr marL="3453" marR="3453" marT="345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7445447"/>
                  </a:ext>
                </a:extLst>
              </a:tr>
              <a:tr h="1040911">
                <a:tc>
                  <a:txBody>
                    <a:bodyPr/>
                    <a:lstStyle/>
                    <a:p>
                      <a:pPr marL="285750" indent="-285750" algn="l" fontAlgn="ctr">
                        <a:buFont typeface="Wingdings" panose="05000000000000000000" pitchFamily="2" charset="2"/>
                        <a:buChar char="ü"/>
                      </a:pPr>
                      <a:r>
                        <a:rPr kumimoji="0" lang="en-US" sz="1800" b="0" i="1" u="none" strike="noStrike" kern="1200" cap="none" spc="0" normalizeH="0" baseline="0">
                          <a:ln>
                            <a:noFill/>
                          </a:ln>
                          <a:solidFill>
                            <a:srgbClr val="10479B"/>
                          </a:solidFill>
                          <a:effectLst/>
                          <a:uLnTx/>
                          <a:uFillTx/>
                          <a:latin typeface="Optima"/>
                          <a:ea typeface="+mn-ea"/>
                          <a:cs typeface="+mn-cs"/>
                        </a:rPr>
                        <a:t>Applied across a wide range of engineering and construction industries.</a:t>
                      </a:r>
                    </a:p>
                  </a:txBody>
                  <a:tcPr marL="3453" marR="3453" marT="345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4246350"/>
                  </a:ext>
                </a:extLst>
              </a:tr>
              <a:tr h="1040911">
                <a:tc>
                  <a:txBody>
                    <a:bodyPr/>
                    <a:lstStyle/>
                    <a:p>
                      <a:pPr marL="285750" indent="-285750" algn="l" fontAlgn="ctr">
                        <a:buFont typeface="Wingdings" panose="05000000000000000000" pitchFamily="2" charset="2"/>
                        <a:buChar char="ü"/>
                      </a:pPr>
                      <a:r>
                        <a:rPr kumimoji="0" lang="en-US" sz="1800" b="0" i="1" u="none" strike="noStrike" kern="1200" cap="none" spc="0" normalizeH="0" baseline="0">
                          <a:ln>
                            <a:noFill/>
                          </a:ln>
                          <a:solidFill>
                            <a:srgbClr val="10479B"/>
                          </a:solidFill>
                          <a:effectLst/>
                          <a:uLnTx/>
                          <a:uFillTx/>
                          <a:latin typeface="Optima"/>
                          <a:ea typeface="+mn-ea"/>
                          <a:cs typeface="+mn-cs"/>
                        </a:rPr>
                        <a:t>Utilizes a hierarchical classification system for organizing and categorizing components.</a:t>
                      </a:r>
                    </a:p>
                  </a:txBody>
                  <a:tcPr marL="3453" marR="3453" marT="345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1188717"/>
                  </a:ext>
                </a:extLst>
              </a:tr>
              <a:tr h="800701">
                <a:tc>
                  <a:txBody>
                    <a:bodyPr/>
                    <a:lstStyle/>
                    <a:p>
                      <a:pPr marL="285750" indent="-285750" algn="l" fontAlgn="ctr">
                        <a:buFont typeface="Wingdings" panose="05000000000000000000" pitchFamily="2" charset="2"/>
                        <a:buChar char="ü"/>
                      </a:pPr>
                      <a:r>
                        <a:rPr kumimoji="0" lang="en-US" sz="1800" b="0" i="1" u="none" strike="noStrike" kern="1200" cap="none" spc="0" normalizeH="0" baseline="0">
                          <a:ln>
                            <a:noFill/>
                          </a:ln>
                          <a:solidFill>
                            <a:srgbClr val="10479B"/>
                          </a:solidFill>
                          <a:effectLst/>
                          <a:uLnTx/>
                          <a:uFillTx/>
                          <a:latin typeface="Optima"/>
                          <a:ea typeface="+mn-ea"/>
                          <a:cs typeface="+mn-cs"/>
                        </a:rPr>
                        <a:t>Integrates with systems engineering and project management standards.</a:t>
                      </a:r>
                    </a:p>
                  </a:txBody>
                  <a:tcPr marL="3453" marR="3453" marT="345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7822024"/>
                  </a:ext>
                </a:extLst>
              </a:tr>
            </a:tbl>
          </a:graphicData>
        </a:graphic>
      </p:graphicFrame>
      <p:sp>
        <p:nvSpPr>
          <p:cNvPr id="8" name="TextBox 7">
            <a:extLst>
              <a:ext uri="{FF2B5EF4-FFF2-40B4-BE49-F238E27FC236}">
                <a16:creationId xmlns:a16="http://schemas.microsoft.com/office/drawing/2014/main" id="{04023358-2BC8-48CC-85F1-15BA5166813D}"/>
              </a:ext>
            </a:extLst>
          </p:cNvPr>
          <p:cNvSpPr txBox="1"/>
          <p:nvPr/>
        </p:nvSpPr>
        <p:spPr>
          <a:xfrm>
            <a:off x="5590115" y="429478"/>
            <a:ext cx="6057262" cy="60016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26B4E9"/>
                </a:solidFill>
                <a:effectLst/>
                <a:uLnTx/>
                <a:uFillTx/>
                <a:latin typeface="Optima"/>
                <a:ea typeface="+mn-ea"/>
                <a:cs typeface="+mn-cs"/>
              </a:rPr>
              <a:t>Use Cases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600" b="1" i="1" u="none" strike="noStrike" kern="1200" cap="none" spc="0" normalizeH="0" baseline="0" noProof="0">
                <a:ln>
                  <a:noFill/>
                </a:ln>
                <a:solidFill>
                  <a:srgbClr val="26B4E9"/>
                </a:solidFill>
                <a:effectLst/>
                <a:uLnTx/>
                <a:uFillTx/>
                <a:latin typeface="Optima"/>
                <a:ea typeface="+mn-ea"/>
                <a:cs typeface="+mn-cs"/>
              </a:rPr>
              <a:t>Asset Hierarchies: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1" i="1" u="none" strike="noStrike" kern="1200" cap="none" spc="0" normalizeH="0" baseline="0" noProof="0">
                <a:ln>
                  <a:noFill/>
                </a:ln>
                <a:solidFill>
                  <a:srgbClr val="10479B"/>
                </a:solidFill>
                <a:effectLst/>
                <a:uLnTx/>
                <a:uFillTx/>
                <a:latin typeface="Optima"/>
                <a:ea typeface="+mn-ea"/>
                <a:cs typeface="+mn-cs"/>
              </a:rPr>
            </a:br>
            <a:r>
              <a:rPr kumimoji="0" lang="en-US" sz="1600" b="0" i="1" u="none" strike="noStrike" kern="1200" cap="none" spc="0" normalizeH="0" baseline="0" noProof="0">
                <a:ln>
                  <a:noFill/>
                </a:ln>
                <a:solidFill>
                  <a:srgbClr val="10479B"/>
                </a:solidFill>
                <a:effectLst/>
                <a:uLnTx/>
                <a:uFillTx/>
                <a:latin typeface="Optima"/>
                <a:ea typeface="+mn-ea"/>
                <a:cs typeface="+mn-cs"/>
              </a:rPr>
              <a:t>ISO 81346-1 provides a foundation for creating hierarchical structures, such as: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solidFill>
                  <a:srgbClr val="10479B"/>
                </a:solidFill>
                <a:effectLst/>
                <a:uLnTx/>
                <a:uFillTx/>
                <a:latin typeface="Optima"/>
                <a:ea typeface="+mn-ea"/>
                <a:cs typeface="+mn-cs"/>
              </a:rPr>
              <a:t>Plant &gt; Area &gt; Equipment &gt; Sub-equipment &gt; Components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solidFill>
                  <a:srgbClr val="10479B"/>
                </a:solidFill>
                <a:effectLst/>
                <a:uLnTx/>
                <a:uFillTx/>
                <a:latin typeface="Optima"/>
                <a:ea typeface="+mn-ea"/>
                <a:cs typeface="+mn-cs"/>
              </a:rPr>
              <a:t>Helps in visualizing dependencies and relationships among assets.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1200" cap="none" spc="0" normalizeH="0" baseline="0" noProof="0">
              <a:ln>
                <a:noFill/>
              </a:ln>
              <a:solidFill>
                <a:srgbClr val="10479B"/>
              </a:solidFill>
              <a:effectLst/>
              <a:uLnTx/>
              <a:uFillTx/>
              <a:latin typeface="Optim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600" b="1" i="1" u="none" strike="noStrike" kern="1200" cap="none" spc="0" normalizeH="0" baseline="0" noProof="0">
                <a:ln>
                  <a:noFill/>
                </a:ln>
                <a:solidFill>
                  <a:srgbClr val="26B4E9"/>
                </a:solidFill>
                <a:effectLst/>
                <a:uLnTx/>
                <a:uFillTx/>
                <a:latin typeface="Optima"/>
                <a:ea typeface="+mn-ea"/>
                <a:cs typeface="+mn-cs"/>
              </a:rPr>
              <a:t>Asset Lifecycle Management: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1" i="1" u="none" strike="noStrike" kern="1200" cap="none" spc="0" normalizeH="0" baseline="0" noProof="0">
                <a:ln>
                  <a:noFill/>
                </a:ln>
                <a:solidFill>
                  <a:srgbClr val="10479B"/>
                </a:solidFill>
                <a:effectLst/>
                <a:uLnTx/>
                <a:uFillTx/>
                <a:latin typeface="Optima"/>
                <a:ea typeface="+mn-ea"/>
                <a:cs typeface="+mn-cs"/>
              </a:rPr>
            </a:br>
            <a:r>
              <a:rPr kumimoji="0" lang="en-US" sz="1600" b="0" i="1" u="none" strike="noStrike" kern="1200" cap="none" spc="0" normalizeH="0" baseline="0" noProof="0">
                <a:ln>
                  <a:noFill/>
                </a:ln>
                <a:solidFill>
                  <a:srgbClr val="10479B"/>
                </a:solidFill>
                <a:effectLst/>
                <a:uLnTx/>
                <a:uFillTx/>
                <a:latin typeface="Optima"/>
                <a:ea typeface="+mn-ea"/>
                <a:cs typeface="+mn-cs"/>
              </a:rPr>
              <a:t>ISO 81346-2 ensures processes like procurement, operation, and maintenance are classified for efficient tracking.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600" b="1" i="1" u="none" strike="noStrike" kern="1200" cap="none" spc="0" normalizeH="0" baseline="0" noProof="0">
              <a:ln>
                <a:noFill/>
              </a:ln>
              <a:solidFill>
                <a:srgbClr val="10479B"/>
              </a:solidFill>
              <a:effectLst/>
              <a:uLnTx/>
              <a:uFillTx/>
              <a:latin typeface="Optim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600" b="1" i="1" u="none" strike="noStrike" kern="1200" cap="none" spc="0" normalizeH="0" baseline="0" noProof="0">
                <a:ln>
                  <a:noFill/>
                </a:ln>
                <a:solidFill>
                  <a:srgbClr val="26B4E9"/>
                </a:solidFill>
                <a:effectLst/>
                <a:uLnTx/>
                <a:uFillTx/>
                <a:latin typeface="Optima"/>
                <a:ea typeface="+mn-ea"/>
                <a:cs typeface="+mn-cs"/>
              </a:rPr>
              <a:t>Asset 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i="1">
              <a:solidFill>
                <a:srgbClr val="10479B"/>
              </a:solidFill>
              <a:latin typeface="Optim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10479B"/>
                </a:solidFill>
                <a:effectLst/>
                <a:uLnTx/>
                <a:uFillTx/>
                <a:latin typeface="Optima"/>
                <a:ea typeface="+mn-ea"/>
                <a:cs typeface="+mn-cs"/>
              </a:rPr>
              <a:t>ISO 81346-6 and ISO 81346-7 help in defining standardized coding structures for identifying electrical and fluid assets.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600" b="0" i="1" u="none" strike="noStrike" kern="1200" cap="none" spc="0" normalizeH="0" baseline="0" noProof="0">
              <a:ln>
                <a:noFill/>
              </a:ln>
              <a:solidFill>
                <a:srgbClr val="10479B"/>
              </a:solidFill>
              <a:effectLst/>
              <a:uLnTx/>
              <a:uFillTx/>
              <a:latin typeface="Optim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600" b="1" i="1" u="none" strike="noStrike" kern="1200" cap="none" spc="0" normalizeH="0" baseline="0" noProof="0">
                <a:ln>
                  <a:noFill/>
                </a:ln>
                <a:solidFill>
                  <a:srgbClr val="26B4E9"/>
                </a:solidFill>
                <a:effectLst/>
                <a:uLnTx/>
                <a:uFillTx/>
                <a:latin typeface="Optima"/>
                <a:ea typeface="+mn-ea"/>
                <a:cs typeface="+mn-cs"/>
              </a:rPr>
              <a:t>Power Assets: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1" i="1" u="none" strike="noStrike" kern="1200" cap="none" spc="0" normalizeH="0" baseline="0" noProof="0">
                <a:ln>
                  <a:noFill/>
                </a:ln>
                <a:solidFill>
                  <a:srgbClr val="10479B"/>
                </a:solidFill>
                <a:effectLst/>
                <a:uLnTx/>
                <a:uFillTx/>
                <a:latin typeface="Optima"/>
                <a:ea typeface="+mn-ea"/>
                <a:cs typeface="+mn-cs"/>
              </a:rPr>
            </a:br>
            <a:r>
              <a:rPr kumimoji="0" lang="en-US" sz="1600" b="1" i="1" u="none" strike="noStrike" kern="1200" cap="none" spc="0" normalizeH="0" baseline="0" noProof="0">
                <a:ln>
                  <a:noFill/>
                </a:ln>
                <a:solidFill>
                  <a:srgbClr val="10479B"/>
                </a:solidFill>
                <a:effectLst/>
                <a:uLnTx/>
                <a:uFillTx/>
                <a:latin typeface="Optima"/>
                <a:ea typeface="+mn-ea"/>
                <a:cs typeface="+mn-cs"/>
              </a:rPr>
              <a:t>ISO </a:t>
            </a:r>
            <a:r>
              <a:rPr kumimoji="0" lang="en-US" sz="1600" b="0" i="1" u="none" strike="noStrike" kern="1200" cap="none" spc="0" normalizeH="0" baseline="0" noProof="0">
                <a:ln>
                  <a:noFill/>
                </a:ln>
                <a:solidFill>
                  <a:srgbClr val="10479B"/>
                </a:solidFill>
                <a:effectLst/>
                <a:uLnTx/>
                <a:uFillTx/>
                <a:latin typeface="Optima"/>
                <a:ea typeface="+mn-ea"/>
                <a:cs typeface="+mn-cs"/>
              </a:rPr>
              <a:t>81346-10 focuses on power supply systems, aiding in the categorization and structuring of transformers, generators, and related components.</a:t>
            </a:r>
          </a:p>
        </p:txBody>
      </p:sp>
      <p:sp>
        <p:nvSpPr>
          <p:cNvPr id="11" name="Footer Placeholder 4">
            <a:extLst>
              <a:ext uri="{FF2B5EF4-FFF2-40B4-BE49-F238E27FC236}">
                <a16:creationId xmlns:a16="http://schemas.microsoft.com/office/drawing/2014/main" id="{B0AFD593-C017-49FA-ADB3-8260AA7E84F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E00873E5-3AFC-6EBA-E222-D610C1B48D7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3" name="Graphic 2">
            <a:extLst>
              <a:ext uri="{FF2B5EF4-FFF2-40B4-BE49-F238E27FC236}">
                <a16:creationId xmlns:a16="http://schemas.microsoft.com/office/drawing/2014/main" id="{BA95421D-6E36-2678-BE87-C3960DEB52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8095840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BDD0A8-EB73-E758-6004-098E0242F2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C49693D7-B55B-090A-5291-9DBE84023D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graphicFrame>
        <p:nvGraphicFramePr>
          <p:cNvPr id="26" name="Content Placeholder 25">
            <a:extLst>
              <a:ext uri="{FF2B5EF4-FFF2-40B4-BE49-F238E27FC236}">
                <a16:creationId xmlns:a16="http://schemas.microsoft.com/office/drawing/2014/main" id="{0EB656CD-9D19-0662-FA9E-07034C5B3177}"/>
              </a:ext>
            </a:extLst>
          </p:cNvPr>
          <p:cNvGraphicFramePr>
            <a:graphicFrameLocks noGrp="1"/>
          </p:cNvGraphicFramePr>
          <p:nvPr>
            <p:ph idx="1"/>
          </p:nvPr>
        </p:nvGraphicFramePr>
        <p:xfrm>
          <a:off x="669074" y="708116"/>
          <a:ext cx="10853852" cy="5724130"/>
        </p:xfrm>
        <a:graphic>
          <a:graphicData uri="http://schemas.openxmlformats.org/drawingml/2006/table">
            <a:tbl>
              <a:tblPr/>
              <a:tblGrid>
                <a:gridCol w="1516573">
                  <a:extLst>
                    <a:ext uri="{9D8B030D-6E8A-4147-A177-3AD203B41FA5}">
                      <a16:colId xmlns:a16="http://schemas.microsoft.com/office/drawing/2014/main" val="741169379"/>
                    </a:ext>
                  </a:extLst>
                </a:gridCol>
                <a:gridCol w="4210583">
                  <a:extLst>
                    <a:ext uri="{9D8B030D-6E8A-4147-A177-3AD203B41FA5}">
                      <a16:colId xmlns:a16="http://schemas.microsoft.com/office/drawing/2014/main" val="1115161842"/>
                    </a:ext>
                  </a:extLst>
                </a:gridCol>
                <a:gridCol w="5126696">
                  <a:extLst>
                    <a:ext uri="{9D8B030D-6E8A-4147-A177-3AD203B41FA5}">
                      <a16:colId xmlns:a16="http://schemas.microsoft.com/office/drawing/2014/main" val="2751526143"/>
                    </a:ext>
                  </a:extLst>
                </a:gridCol>
              </a:tblGrid>
              <a:tr h="120037">
                <a:tc>
                  <a:txBody>
                    <a:bodyPr/>
                    <a:lstStyle/>
                    <a:p>
                      <a:pPr algn="ctr"/>
                      <a:r>
                        <a:rPr kumimoji="0" lang="en-IN" sz="1400" b="1" i="1" u="none" strike="noStrike" kern="1200" cap="none" spc="0" normalizeH="0" baseline="0">
                          <a:ln>
                            <a:noFill/>
                          </a:ln>
                          <a:solidFill>
                            <a:srgbClr val="26B4E9"/>
                          </a:solidFill>
                          <a:effectLst/>
                          <a:uLnTx/>
                          <a:uFillTx/>
                          <a:latin typeface="Optima"/>
                          <a:ea typeface="+mn-ea"/>
                          <a:cs typeface="+mn-cs"/>
                        </a:rPr>
                        <a:t>Parts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0" lang="en-IN" sz="1400" b="1" i="1" u="none" strike="noStrike" kern="1200" cap="none" spc="0" normalizeH="0" baseline="0">
                          <a:ln>
                            <a:noFill/>
                          </a:ln>
                          <a:solidFill>
                            <a:srgbClr val="26B4E9"/>
                          </a:solidFill>
                          <a:effectLst/>
                          <a:uLnTx/>
                          <a:uFillTx/>
                          <a:latin typeface="Optima"/>
                          <a:ea typeface="+mn-ea"/>
                          <a:cs typeface="+mn-cs"/>
                        </a:rPr>
                        <a:t>Title</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0" lang="en-IN" sz="1400" b="1" i="1" u="none" strike="noStrike" kern="1200" cap="none" spc="0" normalizeH="0" baseline="0">
                          <a:ln>
                            <a:noFill/>
                          </a:ln>
                          <a:solidFill>
                            <a:srgbClr val="26B4E9"/>
                          </a:solidFill>
                          <a:effectLst/>
                          <a:uLnTx/>
                          <a:uFillTx/>
                          <a:latin typeface="Optima"/>
                          <a:ea typeface="+mn-ea"/>
                          <a:cs typeface="+mn-cs"/>
                        </a:rPr>
                        <a:t>Scope</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6979217"/>
                  </a:ext>
                </a:extLst>
              </a:tr>
              <a:tr h="300092">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81346-1</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Classification of Objects and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General principles for the classification of technical systems, equipment, and services.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3004615"/>
                  </a:ext>
                </a:extLst>
              </a:tr>
              <a:tr h="300092">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81346-2</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IN" sz="1400" b="0" i="1" u="none" strike="noStrike" kern="1200" cap="none" spc="0" normalizeH="0" baseline="0">
                          <a:ln>
                            <a:noFill/>
                          </a:ln>
                          <a:solidFill>
                            <a:srgbClr val="10479B"/>
                          </a:solidFill>
                          <a:effectLst/>
                          <a:uLnTx/>
                          <a:uFillTx/>
                          <a:latin typeface="Optima"/>
                          <a:ea typeface="+mn-ea"/>
                          <a:cs typeface="+mn-cs"/>
                        </a:rPr>
                        <a:t>Classification of Processes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Principles for classifying processes within technical systems and their relationship to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6584450"/>
                  </a:ext>
                </a:extLst>
              </a:tr>
              <a:tr h="390120">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81346-3</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IN" sz="1400" b="0" i="1" u="none" strike="noStrike" kern="1200" cap="none" spc="0" normalizeH="0" baseline="0">
                          <a:ln>
                            <a:noFill/>
                          </a:ln>
                          <a:solidFill>
                            <a:srgbClr val="10479B"/>
                          </a:solidFill>
                          <a:effectLst/>
                          <a:uLnTx/>
                          <a:uFillTx/>
                          <a:latin typeface="Optima"/>
                          <a:ea typeface="+mn-ea"/>
                          <a:cs typeface="+mn-cs"/>
                        </a:rPr>
                        <a:t>Classification of Resources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Classification of materials, equipment, tools, and human resources for use in systems and operations.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7844077"/>
                  </a:ext>
                </a:extLst>
              </a:tr>
              <a:tr h="390120">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81346-4</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General Rules for the Application of Classification and Designation</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Guidelines for applying classification and designation systems to projects and documentation.</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1656332"/>
                  </a:ext>
                </a:extLst>
              </a:tr>
              <a:tr h="300092">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81346-5</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Graphical Symbols for Systems and Equipment</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Standardized graphical symbols for representing systems and components in technical diagrams.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1238829"/>
                  </a:ext>
                </a:extLst>
              </a:tr>
              <a:tr h="390120">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81346-6</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Code Structure for Electrical, Control, and Instrumentation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Rules for creating standardized coding systems for electrical, control, and instrumentation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7184230"/>
                  </a:ext>
                </a:extLst>
              </a:tr>
              <a:tr h="300092">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81346-7</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Code Structure for Fluid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Standardized coding systems for fluid systems, including piping, valves, and pumps.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8651226"/>
                  </a:ext>
                </a:extLst>
              </a:tr>
              <a:tr h="390120">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81346-8</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Code Structure for Mechanical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Standardized coding systems for mechanical systems and components such as pumps, motors, etc.</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6986268"/>
                  </a:ext>
                </a:extLst>
              </a:tr>
              <a:tr h="300092">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81346-9</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Code Structure for Safety and Protection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Principles for classifying and coding safety and protection systems within industrial environments.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9468570"/>
                  </a:ext>
                </a:extLst>
              </a:tr>
              <a:tr h="390120">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81346-10</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IN" sz="1400" b="0" i="1" u="none" strike="noStrike" kern="1200" cap="none" spc="0" normalizeH="0" baseline="0">
                          <a:ln>
                            <a:noFill/>
                          </a:ln>
                          <a:solidFill>
                            <a:srgbClr val="10479B"/>
                          </a:solidFill>
                          <a:effectLst/>
                          <a:uLnTx/>
                          <a:uFillTx/>
                          <a:latin typeface="Optima"/>
                          <a:ea typeface="+mn-ea"/>
                          <a:cs typeface="+mn-cs"/>
                        </a:rPr>
                        <a:t>Power Supply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Structuring principles and reference designations for power supply systems in industrial settings.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5325883"/>
                  </a:ext>
                </a:extLst>
              </a:tr>
              <a:tr h="390120">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81346-11</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Code Structure for Heating, Ventilation, and Air Conditioning (HVAC)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Standardized coding systems for HVAC systems and components, including ducts, filters, and HVAC units.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4097597"/>
                  </a:ext>
                </a:extLst>
              </a:tr>
              <a:tr h="390120">
                <a:tc>
                  <a:txBody>
                    <a:bodyPr/>
                    <a:lstStyle/>
                    <a:p>
                      <a:r>
                        <a:rPr kumimoji="0" lang="en-IN" sz="1400" b="1" i="1" u="none" strike="noStrike" kern="1200" cap="none" spc="0" normalizeH="0" baseline="0">
                          <a:ln>
                            <a:noFill/>
                          </a:ln>
                          <a:solidFill>
                            <a:srgbClr val="10479B"/>
                          </a:solidFill>
                          <a:effectLst/>
                          <a:uLnTx/>
                          <a:uFillTx/>
                          <a:latin typeface="Optima"/>
                          <a:ea typeface="+mn-ea"/>
                          <a:cs typeface="+mn-cs"/>
                        </a:rPr>
                        <a:t>ISO 81346-12</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Code Structure for IT and Telecommunications Systems</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US" sz="1400" b="0" i="1" u="none" strike="noStrike" kern="1200" cap="none" spc="0" normalizeH="0" baseline="0">
                          <a:ln>
                            <a:noFill/>
                          </a:ln>
                          <a:solidFill>
                            <a:srgbClr val="10479B"/>
                          </a:solidFill>
                          <a:effectLst/>
                          <a:uLnTx/>
                          <a:uFillTx/>
                          <a:latin typeface="Optima"/>
                          <a:ea typeface="+mn-ea"/>
                          <a:cs typeface="+mn-cs"/>
                        </a:rPr>
                        <a:t>Standardized coding systems for IT infrastructure, including data centers and telecommunications equipment.</a:t>
                      </a:r>
                    </a:p>
                  </a:txBody>
                  <a:tcPr marL="30009" marR="30009" marT="15005" marB="150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8148348"/>
                  </a:ext>
                </a:extLst>
              </a:tr>
            </a:tbl>
          </a:graphicData>
        </a:graphic>
      </p:graphicFrame>
      <p:sp>
        <p:nvSpPr>
          <p:cNvPr id="29" name="Title 1">
            <a:extLst>
              <a:ext uri="{FF2B5EF4-FFF2-40B4-BE49-F238E27FC236}">
                <a16:creationId xmlns:a16="http://schemas.microsoft.com/office/drawing/2014/main" id="{9A76570D-9505-6B7D-0103-DA95D8FDEEDD}"/>
              </a:ext>
            </a:extLst>
          </p:cNvPr>
          <p:cNvSpPr txBox="1">
            <a:spLocks/>
          </p:cNvSpPr>
          <p:nvPr/>
        </p:nvSpPr>
        <p:spPr>
          <a:xfrm>
            <a:off x="484289" y="130127"/>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j-ea"/>
                <a:cs typeface="+mj-cs"/>
              </a:rPr>
              <a:t>ISO 81346 Parts</a:t>
            </a:r>
            <a:endParaRPr kumimoji="0" lang="en-US" sz="2400" b="1" i="0" u="none" strike="noStrike" kern="1200" cap="none" spc="0" normalizeH="0" baseline="0" noProof="0">
              <a:ln>
                <a:noFill/>
              </a:ln>
              <a:solidFill>
                <a:srgbClr val="C00000"/>
              </a:solidFill>
              <a:effectLst/>
              <a:uLnTx/>
              <a:uFillTx/>
              <a:latin typeface="Optima" panose="02000503060000020004" pitchFamily="2" charset="0"/>
              <a:ea typeface="+mj-ea"/>
              <a:cs typeface="+mj-cs"/>
            </a:endParaRPr>
          </a:p>
        </p:txBody>
      </p:sp>
      <p:sp>
        <p:nvSpPr>
          <p:cNvPr id="7" name="Footer Placeholder 4">
            <a:extLst>
              <a:ext uri="{FF2B5EF4-FFF2-40B4-BE49-F238E27FC236}">
                <a16:creationId xmlns:a16="http://schemas.microsoft.com/office/drawing/2014/main" id="{1D5B5E3F-3742-4416-880F-3DF191EA9E3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5041E942-1A3E-0929-4130-594E1E641FC8}"/>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3" name="Graphic 2">
            <a:extLst>
              <a:ext uri="{FF2B5EF4-FFF2-40B4-BE49-F238E27FC236}">
                <a16:creationId xmlns:a16="http://schemas.microsoft.com/office/drawing/2014/main" id="{4C1C1A95-7B78-14FB-9D9A-68AC9BCC8B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9422991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8C3E5809-6167-5530-D8B1-62E446886227}"/>
              </a:ext>
            </a:extLst>
          </p:cNvPr>
          <p:cNvGraphicFramePr>
            <a:graphicFrameLocks noGrp="1"/>
          </p:cNvGraphicFramePr>
          <p:nvPr>
            <p:ph idx="1"/>
          </p:nvPr>
        </p:nvGraphicFramePr>
        <p:xfrm>
          <a:off x="735290" y="926215"/>
          <a:ext cx="10765411" cy="4451113"/>
        </p:xfrm>
        <a:graphic>
          <a:graphicData uri="http://schemas.openxmlformats.org/drawingml/2006/table">
            <a:tbl>
              <a:tblPr>
                <a:tableStyleId>{5C22544A-7EE6-4342-B048-85BDC9FD1C3A}</a:tableStyleId>
              </a:tblPr>
              <a:tblGrid>
                <a:gridCol w="2386443">
                  <a:extLst>
                    <a:ext uri="{9D8B030D-6E8A-4147-A177-3AD203B41FA5}">
                      <a16:colId xmlns:a16="http://schemas.microsoft.com/office/drawing/2014/main" val="2671716732"/>
                    </a:ext>
                  </a:extLst>
                </a:gridCol>
                <a:gridCol w="4606643">
                  <a:extLst>
                    <a:ext uri="{9D8B030D-6E8A-4147-A177-3AD203B41FA5}">
                      <a16:colId xmlns:a16="http://schemas.microsoft.com/office/drawing/2014/main" val="3831168805"/>
                    </a:ext>
                  </a:extLst>
                </a:gridCol>
                <a:gridCol w="3772325">
                  <a:extLst>
                    <a:ext uri="{9D8B030D-6E8A-4147-A177-3AD203B41FA5}">
                      <a16:colId xmlns:a16="http://schemas.microsoft.com/office/drawing/2014/main" val="2037515461"/>
                    </a:ext>
                  </a:extLst>
                </a:gridCol>
              </a:tblGrid>
              <a:tr h="293167">
                <a:tc>
                  <a:txBody>
                    <a:bodyPr/>
                    <a:lstStyle/>
                    <a:p>
                      <a:pPr algn="ctr" fontAlgn="ctr"/>
                      <a:r>
                        <a:rPr kumimoji="0" lang="en-IN" sz="1600" b="1" i="0" u="none" strike="noStrike" kern="1200" cap="none" spc="0" normalizeH="0" baseline="0">
                          <a:ln>
                            <a:noFill/>
                          </a:ln>
                          <a:solidFill>
                            <a:schemeClr val="accent1"/>
                          </a:solidFill>
                          <a:effectLst/>
                          <a:uLnTx/>
                          <a:uFillTx/>
                          <a:latin typeface="Optima"/>
                          <a:ea typeface="+mn-ea"/>
                          <a:cs typeface="+mn-cs"/>
                        </a:rPr>
                        <a:t>Functionality</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kumimoji="0" lang="en-IN" sz="1600" b="1" i="0" u="none" strike="noStrike" kern="1200" cap="none" spc="0" normalizeH="0" baseline="0">
                          <a:ln>
                            <a:noFill/>
                          </a:ln>
                          <a:solidFill>
                            <a:schemeClr val="accent1"/>
                          </a:solidFill>
                          <a:effectLst/>
                          <a:uLnTx/>
                          <a:uFillTx/>
                          <a:latin typeface="Optima"/>
                          <a:ea typeface="+mn-ea"/>
                          <a:cs typeface="+mn-cs"/>
                        </a:rPr>
                        <a:t>Key Parts</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kumimoji="0" lang="en-IN" sz="1600" b="1" i="0" u="none" strike="noStrike" kern="1200" cap="none" spc="0" normalizeH="0" baseline="0">
                          <a:ln>
                            <a:noFill/>
                          </a:ln>
                          <a:solidFill>
                            <a:schemeClr val="accent1"/>
                          </a:solidFill>
                          <a:effectLst/>
                          <a:uLnTx/>
                          <a:uFillTx/>
                          <a:latin typeface="Optima"/>
                          <a:ea typeface="+mn-ea"/>
                          <a:cs typeface="+mn-cs"/>
                        </a:rPr>
                        <a:t>Focus Area</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1197706"/>
                  </a:ext>
                </a:extLst>
              </a:tr>
              <a:tr h="1353750">
                <a:tc>
                  <a:txBody>
                    <a:bodyPr/>
                    <a:lstStyle/>
                    <a:p>
                      <a:pPr algn="l" fontAlgn="ctr"/>
                      <a:r>
                        <a:rPr kumimoji="0" lang="en-IN" sz="1600" b="1" i="1" u="none" strike="noStrike" kern="1200" cap="none" spc="0" normalizeH="0" baseline="0">
                          <a:ln>
                            <a:noFill/>
                          </a:ln>
                          <a:solidFill>
                            <a:srgbClr val="10479B"/>
                          </a:solidFill>
                          <a:effectLst/>
                          <a:uLnTx/>
                          <a:uFillTx/>
                          <a:latin typeface="Optima"/>
                          <a:ea typeface="+mn-ea"/>
                          <a:cs typeface="+mn-cs"/>
                        </a:rPr>
                        <a:t>Data Cleansing</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kumimoji="0" lang="en-IN" sz="1600" b="0" i="1" u="none" strike="noStrike" kern="1200" cap="none" spc="0" normalizeH="0" baseline="0">
                          <a:ln>
                            <a:noFill/>
                          </a:ln>
                          <a:solidFill>
                            <a:srgbClr val="10479B"/>
                          </a:solidFill>
                          <a:effectLst/>
                          <a:uLnTx/>
                          <a:uFillTx/>
                          <a:latin typeface="Optima"/>
                          <a:ea typeface="+mn-ea"/>
                          <a:cs typeface="+mn-cs"/>
                        </a:rPr>
                        <a:t>ISO 81346-1, ISO 81346-3, ISO 81346-4</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kumimoji="0" lang="en-US" sz="1600" b="0" i="1" u="none" strike="noStrike" kern="1200" cap="none" spc="0" normalizeH="0" baseline="0">
                          <a:ln>
                            <a:noFill/>
                          </a:ln>
                          <a:solidFill>
                            <a:srgbClr val="10479B"/>
                          </a:solidFill>
                          <a:effectLst/>
                          <a:uLnTx/>
                          <a:uFillTx/>
                          <a:latin typeface="Optima"/>
                          <a:ea typeface="+mn-ea"/>
                          <a:cs typeface="+mn-cs"/>
                        </a:rPr>
                        <a:t>Standardizing asset data classification, resolving duplicates, and aligning data to naming conventions.</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3308732"/>
                  </a:ext>
                </a:extLst>
              </a:tr>
              <a:tr h="1353750">
                <a:tc>
                  <a:txBody>
                    <a:bodyPr/>
                    <a:lstStyle/>
                    <a:p>
                      <a:pPr algn="l" fontAlgn="ctr"/>
                      <a:r>
                        <a:rPr kumimoji="0" lang="en-IN" sz="1600" b="1" i="1" u="none" strike="noStrike" kern="1200" cap="none" spc="0" normalizeH="0" baseline="0">
                          <a:ln>
                            <a:noFill/>
                          </a:ln>
                          <a:solidFill>
                            <a:srgbClr val="10479B"/>
                          </a:solidFill>
                          <a:effectLst/>
                          <a:uLnTx/>
                          <a:uFillTx/>
                          <a:latin typeface="Optima"/>
                          <a:ea typeface="+mn-ea"/>
                          <a:cs typeface="+mn-cs"/>
                        </a:rPr>
                        <a:t>Data Governance</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kumimoji="0" lang="en-IN" sz="1600" b="0" i="1" u="none" strike="noStrike" kern="1200" cap="none" spc="0" normalizeH="0" baseline="0">
                          <a:ln>
                            <a:noFill/>
                          </a:ln>
                          <a:solidFill>
                            <a:srgbClr val="10479B"/>
                          </a:solidFill>
                          <a:effectLst/>
                          <a:uLnTx/>
                          <a:uFillTx/>
                          <a:latin typeface="Optima"/>
                          <a:ea typeface="+mn-ea"/>
                          <a:cs typeface="+mn-cs"/>
                        </a:rPr>
                        <a:t>ISO 81346-2, ISO 81346-3, ISO 81346-4, ISO 81346-6</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kumimoji="0" lang="en-US" sz="1600" b="0" i="1" u="none" strike="noStrike" kern="1200" cap="none" spc="0" normalizeH="0" baseline="0">
                          <a:ln>
                            <a:noFill/>
                          </a:ln>
                          <a:solidFill>
                            <a:srgbClr val="10479B"/>
                          </a:solidFill>
                          <a:effectLst/>
                          <a:uLnTx/>
                          <a:uFillTx/>
                          <a:latin typeface="Optima"/>
                          <a:ea typeface="+mn-ea"/>
                          <a:cs typeface="+mn-cs"/>
                        </a:rPr>
                        <a:t>Establishing processes, roles, and consistent naming structures for assets across their lifecycle.</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5961534"/>
                  </a:ext>
                </a:extLst>
              </a:tr>
              <a:tr h="1450446">
                <a:tc>
                  <a:txBody>
                    <a:bodyPr/>
                    <a:lstStyle/>
                    <a:p>
                      <a:pPr algn="l" fontAlgn="ctr"/>
                      <a:r>
                        <a:rPr kumimoji="0" lang="en-IN" sz="1600" b="1" i="1" u="none" strike="noStrike" kern="1200" cap="none" spc="0" normalizeH="0" baseline="0">
                          <a:ln>
                            <a:noFill/>
                          </a:ln>
                          <a:solidFill>
                            <a:srgbClr val="10479B"/>
                          </a:solidFill>
                          <a:effectLst/>
                          <a:uLnTx/>
                          <a:uFillTx/>
                          <a:latin typeface="Optima"/>
                          <a:ea typeface="+mn-ea"/>
                          <a:cs typeface="+mn-cs"/>
                        </a:rPr>
                        <a:t>Asset / Product Taxonomy</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kumimoji="0" lang="en-IN" sz="1600" b="0" i="1" u="none" strike="noStrike" kern="1200" cap="none" spc="0" normalizeH="0" baseline="0">
                          <a:ln>
                            <a:noFill/>
                          </a:ln>
                          <a:solidFill>
                            <a:srgbClr val="10479B"/>
                          </a:solidFill>
                          <a:effectLst/>
                          <a:uLnTx/>
                          <a:uFillTx/>
                          <a:latin typeface="Optima"/>
                          <a:ea typeface="+mn-ea"/>
                          <a:cs typeface="+mn-cs"/>
                        </a:rPr>
                        <a:t>ISO 81346-1, ISO 81346-2, ISO 81346-3, ISO 81346-10</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kumimoji="0" lang="en-US" sz="1600" b="0" i="1" u="none" strike="noStrike" kern="1200" cap="none" spc="0" normalizeH="0" baseline="0">
                          <a:ln>
                            <a:noFill/>
                          </a:ln>
                          <a:solidFill>
                            <a:srgbClr val="10479B"/>
                          </a:solidFill>
                          <a:effectLst/>
                          <a:uLnTx/>
                          <a:uFillTx/>
                          <a:latin typeface="Optima"/>
                          <a:ea typeface="+mn-ea"/>
                          <a:cs typeface="+mn-cs"/>
                        </a:rPr>
                        <a:t>Structuring hierarchical relationships and classifications for physical assets, processes, and related resources.</a:t>
                      </a:r>
                    </a:p>
                  </a:txBody>
                  <a:tcPr marL="4835" marR="4835" marT="4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7841196"/>
                  </a:ext>
                </a:extLst>
              </a:tr>
            </a:tbl>
          </a:graphicData>
        </a:graphic>
      </p:graphicFrame>
      <p:sp>
        <p:nvSpPr>
          <p:cNvPr id="4" name="Date Placeholder 3">
            <a:extLst>
              <a:ext uri="{FF2B5EF4-FFF2-40B4-BE49-F238E27FC236}">
                <a16:creationId xmlns:a16="http://schemas.microsoft.com/office/drawing/2014/main" id="{A846B613-51FC-2A4C-D912-DC6EBD1530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49428CBA-3998-4D8E-B867-6CF162A52F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82B98022-142E-DE10-0294-4F8F41D33A97}"/>
              </a:ext>
            </a:extLst>
          </p:cNvPr>
          <p:cNvSpPr txBox="1">
            <a:spLocks/>
          </p:cNvSpPr>
          <p:nvPr/>
        </p:nvSpPr>
        <p:spPr>
          <a:xfrm>
            <a:off x="484289" y="166799"/>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pitchFamily="2" charset="0"/>
                <a:ea typeface="+mj-ea"/>
                <a:cs typeface="+mj-cs"/>
              </a:rPr>
              <a:t>ISO 81346 for Asset Management</a:t>
            </a:r>
            <a:endParaRPr kumimoji="0" lang="en-US" sz="2400" b="1" i="0" u="none" strike="noStrike" kern="1200" cap="none" spc="0" normalizeH="0" baseline="0" noProof="0">
              <a:ln>
                <a:noFill/>
              </a:ln>
              <a:solidFill>
                <a:srgbClr val="C00000"/>
              </a:solidFill>
              <a:effectLst/>
              <a:uLnTx/>
              <a:uFillTx/>
              <a:latin typeface="Optima" panose="02000503060000020004" pitchFamily="2" charset="0"/>
              <a:ea typeface="+mj-ea"/>
              <a:cs typeface="+mj-cs"/>
            </a:endParaRPr>
          </a:p>
        </p:txBody>
      </p:sp>
      <p:sp>
        <p:nvSpPr>
          <p:cNvPr id="7" name="Footer Placeholder 4">
            <a:extLst>
              <a:ext uri="{FF2B5EF4-FFF2-40B4-BE49-F238E27FC236}">
                <a16:creationId xmlns:a16="http://schemas.microsoft.com/office/drawing/2014/main" id="{E9C0F2AA-721C-4E25-9154-6BBD145EC21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D066D583-C29A-F04B-088C-AF5FAF72F1F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3" name="Graphic 2">
            <a:extLst>
              <a:ext uri="{FF2B5EF4-FFF2-40B4-BE49-F238E27FC236}">
                <a16:creationId xmlns:a16="http://schemas.microsoft.com/office/drawing/2014/main" id="{C996D7B3-2E9F-8434-30ED-41EF8628D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5584629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2980D5E-1706-4DAB-685E-AB8B4472BFF6}"/>
              </a:ext>
            </a:extLst>
          </p:cNvPr>
          <p:cNvSpPr txBox="1"/>
          <p:nvPr/>
        </p:nvSpPr>
        <p:spPr>
          <a:xfrm>
            <a:off x="486340" y="106925"/>
            <a:ext cx="10196720" cy="4786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cs typeface="Arial" panose="020B0604020202020204" pitchFamily="34" charset="0"/>
              </a:rPr>
              <a:t>Process Development Workflow for Continuous Manufacturing</a:t>
            </a:r>
          </a:p>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10479B"/>
                </a:solidFill>
                <a:effectLst/>
                <a:uLnTx/>
                <a:uFillTx/>
                <a:latin typeface="Optima" panose="02000503060000020004"/>
                <a:cs typeface="Arial" panose="020B0604020202020204" pitchFamily="34" charset="0"/>
              </a:rPr>
              <a:t> </a:t>
            </a:r>
            <a:r>
              <a:rPr kumimoji="0" lang="en-US" sz="2000" b="1" i="0" u="none" strike="noStrike" kern="1200" cap="none" spc="0" normalizeH="0" baseline="0" noProof="0">
                <a:ln>
                  <a:noFill/>
                </a:ln>
                <a:solidFill>
                  <a:srgbClr val="26B4E9"/>
                </a:solidFill>
                <a:effectLst/>
                <a:uLnTx/>
                <a:uFillTx/>
                <a:latin typeface="Optima" panose="02000503060000020004"/>
              </a:rPr>
              <a:t>Best Practices based work Management for Pharma Industries</a:t>
            </a:r>
          </a:p>
        </p:txBody>
      </p:sp>
      <p:sp>
        <p:nvSpPr>
          <p:cNvPr id="8" name="Rectangle 7">
            <a:extLst>
              <a:ext uri="{FF2B5EF4-FFF2-40B4-BE49-F238E27FC236}">
                <a16:creationId xmlns:a16="http://schemas.microsoft.com/office/drawing/2014/main" id="{5ED08438-0888-6E1E-0B85-02B1882F403A}"/>
              </a:ext>
            </a:extLst>
          </p:cNvPr>
          <p:cNvSpPr/>
          <p:nvPr/>
        </p:nvSpPr>
        <p:spPr>
          <a:xfrm>
            <a:off x="764753" y="1328723"/>
            <a:ext cx="1492829" cy="886691"/>
          </a:xfrm>
          <a:prstGeom prst="rect">
            <a:avLst/>
          </a:prstGeom>
          <a:solidFill>
            <a:srgbClr val="1047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Optima" panose="02000503060000020004"/>
              </a:rPr>
              <a:t>Chemistry</a:t>
            </a:r>
          </a:p>
        </p:txBody>
      </p:sp>
      <p:sp>
        <p:nvSpPr>
          <p:cNvPr id="9" name="Rectangle 8">
            <a:extLst>
              <a:ext uri="{FF2B5EF4-FFF2-40B4-BE49-F238E27FC236}">
                <a16:creationId xmlns:a16="http://schemas.microsoft.com/office/drawing/2014/main" id="{959F212A-C1AB-199C-6EFF-557D6453A631}"/>
              </a:ext>
            </a:extLst>
          </p:cNvPr>
          <p:cNvSpPr/>
          <p:nvPr/>
        </p:nvSpPr>
        <p:spPr>
          <a:xfrm>
            <a:off x="2567578" y="1328719"/>
            <a:ext cx="1492829" cy="886691"/>
          </a:xfrm>
          <a:prstGeom prst="rect">
            <a:avLst/>
          </a:prstGeom>
          <a:solidFill>
            <a:srgbClr val="1047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Optima" panose="02000503060000020004"/>
              </a:rPr>
              <a:t>Equipment</a:t>
            </a:r>
          </a:p>
        </p:txBody>
      </p:sp>
      <p:sp>
        <p:nvSpPr>
          <p:cNvPr id="10" name="Rectangle 9">
            <a:extLst>
              <a:ext uri="{FF2B5EF4-FFF2-40B4-BE49-F238E27FC236}">
                <a16:creationId xmlns:a16="http://schemas.microsoft.com/office/drawing/2014/main" id="{3B221908-EC7B-6C80-A24A-7163559FACE6}"/>
              </a:ext>
            </a:extLst>
          </p:cNvPr>
          <p:cNvSpPr/>
          <p:nvPr/>
        </p:nvSpPr>
        <p:spPr>
          <a:xfrm>
            <a:off x="4327110" y="1328719"/>
            <a:ext cx="1492829" cy="886691"/>
          </a:xfrm>
          <a:prstGeom prst="rect">
            <a:avLst/>
          </a:prstGeom>
          <a:solidFill>
            <a:srgbClr val="1047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Optima" panose="02000503060000020004"/>
              </a:rPr>
              <a:t>Process steady-state</a:t>
            </a:r>
          </a:p>
        </p:txBody>
      </p:sp>
      <p:sp>
        <p:nvSpPr>
          <p:cNvPr id="11" name="Rectangle 10">
            <a:extLst>
              <a:ext uri="{FF2B5EF4-FFF2-40B4-BE49-F238E27FC236}">
                <a16:creationId xmlns:a16="http://schemas.microsoft.com/office/drawing/2014/main" id="{75429D5F-331D-EC0E-5D54-F05F7419584F}"/>
              </a:ext>
            </a:extLst>
          </p:cNvPr>
          <p:cNvSpPr/>
          <p:nvPr/>
        </p:nvSpPr>
        <p:spPr>
          <a:xfrm>
            <a:off x="6086642" y="1328719"/>
            <a:ext cx="1533650" cy="886691"/>
          </a:xfrm>
          <a:prstGeom prst="rect">
            <a:avLst/>
          </a:prstGeom>
          <a:solidFill>
            <a:srgbClr val="1047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Optima" panose="02000503060000020004"/>
              </a:rPr>
              <a:t>CAPEX/OPEX</a:t>
            </a:r>
          </a:p>
        </p:txBody>
      </p:sp>
      <p:sp>
        <p:nvSpPr>
          <p:cNvPr id="12" name="Rectangle 11">
            <a:extLst>
              <a:ext uri="{FF2B5EF4-FFF2-40B4-BE49-F238E27FC236}">
                <a16:creationId xmlns:a16="http://schemas.microsoft.com/office/drawing/2014/main" id="{2D620303-8BB3-783B-0228-BEFBD9A55140}"/>
              </a:ext>
            </a:extLst>
          </p:cNvPr>
          <p:cNvSpPr/>
          <p:nvPr/>
        </p:nvSpPr>
        <p:spPr>
          <a:xfrm>
            <a:off x="7880930" y="1342563"/>
            <a:ext cx="1662546" cy="886691"/>
          </a:xfrm>
          <a:prstGeom prst="rect">
            <a:avLst/>
          </a:prstGeom>
          <a:solidFill>
            <a:srgbClr val="1047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Optima" panose="02000503060000020004"/>
              </a:rPr>
              <a:t>Process dynamic simulation</a:t>
            </a:r>
          </a:p>
        </p:txBody>
      </p:sp>
      <p:sp>
        <p:nvSpPr>
          <p:cNvPr id="13" name="Rectangle 12">
            <a:extLst>
              <a:ext uri="{FF2B5EF4-FFF2-40B4-BE49-F238E27FC236}">
                <a16:creationId xmlns:a16="http://schemas.microsoft.com/office/drawing/2014/main" id="{1C3072DC-0BA6-ECCB-8B27-59EDF117184F}"/>
              </a:ext>
            </a:extLst>
          </p:cNvPr>
          <p:cNvSpPr/>
          <p:nvPr/>
        </p:nvSpPr>
        <p:spPr>
          <a:xfrm>
            <a:off x="9804114" y="1342563"/>
            <a:ext cx="1662546" cy="886691"/>
          </a:xfrm>
          <a:prstGeom prst="rect">
            <a:avLst/>
          </a:prstGeom>
          <a:solidFill>
            <a:srgbClr val="1047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Optima" panose="02000503060000020004"/>
              </a:rPr>
              <a:t>Manufacturing</a:t>
            </a:r>
          </a:p>
        </p:txBody>
      </p:sp>
      <p:cxnSp>
        <p:nvCxnSpPr>
          <p:cNvPr id="14" name="Straight Arrow Connector 13">
            <a:extLst>
              <a:ext uri="{FF2B5EF4-FFF2-40B4-BE49-F238E27FC236}">
                <a16:creationId xmlns:a16="http://schemas.microsoft.com/office/drawing/2014/main" id="{58EF429B-6B13-6933-76E2-03AA3EA45A6B}"/>
              </a:ext>
            </a:extLst>
          </p:cNvPr>
          <p:cNvCxnSpPr>
            <a:stCxn id="8" idx="3"/>
            <a:endCxn id="9" idx="1"/>
          </p:cNvCxnSpPr>
          <p:nvPr/>
        </p:nvCxnSpPr>
        <p:spPr>
          <a:xfrm flipV="1">
            <a:off x="2257582" y="1772065"/>
            <a:ext cx="309996"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7A2E6DF-420F-0185-03E8-C2499A0E8A38}"/>
              </a:ext>
            </a:extLst>
          </p:cNvPr>
          <p:cNvCxnSpPr/>
          <p:nvPr/>
        </p:nvCxnSpPr>
        <p:spPr>
          <a:xfrm flipV="1">
            <a:off x="4046537" y="1785909"/>
            <a:ext cx="309996"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2B9B7E4-81F3-4AD3-6267-76D0D7EC6309}"/>
              </a:ext>
            </a:extLst>
          </p:cNvPr>
          <p:cNvCxnSpPr>
            <a:cxnSpLocks/>
            <a:stCxn id="10" idx="3"/>
            <a:endCxn id="11" idx="1"/>
          </p:cNvCxnSpPr>
          <p:nvPr/>
        </p:nvCxnSpPr>
        <p:spPr>
          <a:xfrm>
            <a:off x="5819939" y="1772065"/>
            <a:ext cx="26670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10112C2-25BB-8B6D-E542-E3BB0DF65A7C}"/>
              </a:ext>
            </a:extLst>
          </p:cNvPr>
          <p:cNvCxnSpPr/>
          <p:nvPr/>
        </p:nvCxnSpPr>
        <p:spPr>
          <a:xfrm>
            <a:off x="7620292" y="1785909"/>
            <a:ext cx="26670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780FED1-E503-7FAC-EF6F-1D789844F11F}"/>
              </a:ext>
            </a:extLst>
          </p:cNvPr>
          <p:cNvCxnSpPr/>
          <p:nvPr/>
        </p:nvCxnSpPr>
        <p:spPr>
          <a:xfrm flipV="1">
            <a:off x="9518797" y="1772050"/>
            <a:ext cx="309996"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59AF50B-6758-0B9B-B5F5-17C5FF851BCE}"/>
              </a:ext>
            </a:extLst>
          </p:cNvPr>
          <p:cNvCxnSpPr>
            <a:cxnSpLocks/>
            <a:stCxn id="8" idx="2"/>
          </p:cNvCxnSpPr>
          <p:nvPr/>
        </p:nvCxnSpPr>
        <p:spPr>
          <a:xfrm>
            <a:off x="1511168" y="2215414"/>
            <a:ext cx="0" cy="47106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3F38533-02E2-5525-6983-D8EB24F8597A}"/>
              </a:ext>
            </a:extLst>
          </p:cNvPr>
          <p:cNvSpPr txBox="1"/>
          <p:nvPr/>
        </p:nvSpPr>
        <p:spPr>
          <a:xfrm>
            <a:off x="764754" y="2686474"/>
            <a:ext cx="1492828" cy="1384995"/>
          </a:xfrm>
          <a:prstGeom prst="rect">
            <a:avLst/>
          </a:prstGeom>
          <a:noFill/>
          <a:ln>
            <a:solidFill>
              <a:srgbClr val="10479B"/>
            </a:solidFill>
          </a:ln>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Molecules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Material Properties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Synthesis Route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Crystallization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Reaction Kinetics</a:t>
            </a:r>
          </a:p>
        </p:txBody>
      </p:sp>
      <p:cxnSp>
        <p:nvCxnSpPr>
          <p:cNvPr id="21" name="Straight Arrow Connector 20">
            <a:extLst>
              <a:ext uri="{FF2B5EF4-FFF2-40B4-BE49-F238E27FC236}">
                <a16:creationId xmlns:a16="http://schemas.microsoft.com/office/drawing/2014/main" id="{4AF52032-42F4-D5CD-02E9-58169539A80A}"/>
              </a:ext>
            </a:extLst>
          </p:cNvPr>
          <p:cNvCxnSpPr>
            <a:cxnSpLocks/>
          </p:cNvCxnSpPr>
          <p:nvPr/>
        </p:nvCxnSpPr>
        <p:spPr>
          <a:xfrm>
            <a:off x="3284550" y="2215414"/>
            <a:ext cx="0" cy="47106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07B9D28-AB75-CD4E-70D1-94534A4F5CDA}"/>
              </a:ext>
            </a:extLst>
          </p:cNvPr>
          <p:cNvCxnSpPr>
            <a:cxnSpLocks/>
          </p:cNvCxnSpPr>
          <p:nvPr/>
        </p:nvCxnSpPr>
        <p:spPr>
          <a:xfrm>
            <a:off x="5085641" y="2215409"/>
            <a:ext cx="0" cy="47106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D6EE81D-FD73-4306-6F08-442035F6FDA9}"/>
              </a:ext>
            </a:extLst>
          </p:cNvPr>
          <p:cNvCxnSpPr>
            <a:cxnSpLocks/>
          </p:cNvCxnSpPr>
          <p:nvPr/>
        </p:nvCxnSpPr>
        <p:spPr>
          <a:xfrm>
            <a:off x="6900586" y="2215409"/>
            <a:ext cx="0" cy="47106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6D13ECC-3062-677E-3DAD-2E7E2BC37D61}"/>
              </a:ext>
            </a:extLst>
          </p:cNvPr>
          <p:cNvCxnSpPr>
            <a:cxnSpLocks/>
          </p:cNvCxnSpPr>
          <p:nvPr/>
        </p:nvCxnSpPr>
        <p:spPr>
          <a:xfrm>
            <a:off x="8712203" y="2229254"/>
            <a:ext cx="0" cy="47106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BB7CFF7-C011-5A78-748D-DB53FF8A80DF}"/>
              </a:ext>
            </a:extLst>
          </p:cNvPr>
          <p:cNvCxnSpPr>
            <a:cxnSpLocks/>
          </p:cNvCxnSpPr>
          <p:nvPr/>
        </p:nvCxnSpPr>
        <p:spPr>
          <a:xfrm>
            <a:off x="10497573" y="2215409"/>
            <a:ext cx="0" cy="47106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1310849-3710-9559-D533-2C94AD90A754}"/>
              </a:ext>
            </a:extLst>
          </p:cNvPr>
          <p:cNvSpPr txBox="1"/>
          <p:nvPr/>
        </p:nvSpPr>
        <p:spPr>
          <a:xfrm>
            <a:off x="2553709" y="2686474"/>
            <a:ext cx="1492828" cy="1384995"/>
          </a:xfrm>
          <a:prstGeom prst="rect">
            <a:avLst/>
          </a:prstGeom>
          <a:noFill/>
          <a:ln>
            <a:solidFill>
              <a:srgbClr val="10479B"/>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Reactors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Pumps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Filters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Dryers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Mills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Analytical Instruments</a:t>
            </a:r>
          </a:p>
        </p:txBody>
      </p:sp>
      <p:sp>
        <p:nvSpPr>
          <p:cNvPr id="27" name="TextBox 26">
            <a:extLst>
              <a:ext uri="{FF2B5EF4-FFF2-40B4-BE49-F238E27FC236}">
                <a16:creationId xmlns:a16="http://schemas.microsoft.com/office/drawing/2014/main" id="{24F42ECD-C030-DFC5-8A60-29DE1C59CC0B}"/>
              </a:ext>
            </a:extLst>
          </p:cNvPr>
          <p:cNvSpPr txBox="1"/>
          <p:nvPr/>
        </p:nvSpPr>
        <p:spPr>
          <a:xfrm>
            <a:off x="4327089" y="2686474"/>
            <a:ext cx="1593153" cy="1384995"/>
          </a:xfrm>
          <a:prstGeom prst="rect">
            <a:avLst/>
          </a:prstGeom>
          <a:noFill/>
          <a:ln>
            <a:solidFill>
              <a:srgbClr val="10479B"/>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Scale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Characterization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Deviations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Yields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Pressure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Temperature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Flow Rates</a:t>
            </a:r>
          </a:p>
        </p:txBody>
      </p:sp>
      <p:sp>
        <p:nvSpPr>
          <p:cNvPr id="28" name="TextBox 27">
            <a:extLst>
              <a:ext uri="{FF2B5EF4-FFF2-40B4-BE49-F238E27FC236}">
                <a16:creationId xmlns:a16="http://schemas.microsoft.com/office/drawing/2014/main" id="{CEDA06A2-5A54-5FE1-B006-CAE0BE8ADB1A}"/>
              </a:ext>
            </a:extLst>
          </p:cNvPr>
          <p:cNvSpPr txBox="1"/>
          <p:nvPr/>
        </p:nvSpPr>
        <p:spPr>
          <a:xfrm>
            <a:off x="6127464" y="2686474"/>
            <a:ext cx="1492828" cy="1569660"/>
          </a:xfrm>
          <a:prstGeom prst="rect">
            <a:avLst/>
          </a:prstGeom>
          <a:noFill/>
          <a:ln>
            <a:solidFill>
              <a:srgbClr val="10479B"/>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Equipment's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Machinery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Civil &amp; Structure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Utilities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Labor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Waste Management</a:t>
            </a:r>
          </a:p>
        </p:txBody>
      </p:sp>
      <p:sp>
        <p:nvSpPr>
          <p:cNvPr id="29" name="TextBox 28">
            <a:extLst>
              <a:ext uri="{FF2B5EF4-FFF2-40B4-BE49-F238E27FC236}">
                <a16:creationId xmlns:a16="http://schemas.microsoft.com/office/drawing/2014/main" id="{E2107CFD-4968-9373-A0DA-A5D61DE0C83B}"/>
              </a:ext>
            </a:extLst>
          </p:cNvPr>
          <p:cNvSpPr txBox="1"/>
          <p:nvPr/>
        </p:nvSpPr>
        <p:spPr>
          <a:xfrm>
            <a:off x="7913701" y="2686474"/>
            <a:ext cx="1492828" cy="2277547"/>
          </a:xfrm>
          <a:prstGeom prst="rect">
            <a:avLst/>
          </a:prstGeom>
          <a:noFill/>
          <a:ln>
            <a:solidFill>
              <a:srgbClr val="10479B"/>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RTD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Sensitivity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Disturbances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Fault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Time-to-product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Control Strategies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System dynamic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1" i="0" u="none" strike="noStrike" kern="1200" cap="none" spc="0" normalizeH="0" baseline="0" noProof="0">
              <a:ln>
                <a:noFill/>
              </a:ln>
              <a:solidFill>
                <a:srgbClr val="10479B"/>
              </a:solidFill>
              <a:effectLst/>
              <a:uLnTx/>
              <a:uFillTx/>
              <a:latin typeface="Optima" panose="02000503060000020004"/>
            </a:endParaRPr>
          </a:p>
        </p:txBody>
      </p:sp>
      <p:sp>
        <p:nvSpPr>
          <p:cNvPr id="30" name="TextBox 29">
            <a:extLst>
              <a:ext uri="{FF2B5EF4-FFF2-40B4-BE49-F238E27FC236}">
                <a16:creationId xmlns:a16="http://schemas.microsoft.com/office/drawing/2014/main" id="{7BE85E21-235D-51FB-F885-AAE9C6C196AF}"/>
              </a:ext>
            </a:extLst>
          </p:cNvPr>
          <p:cNvSpPr txBox="1"/>
          <p:nvPr/>
        </p:nvSpPr>
        <p:spPr>
          <a:xfrm>
            <a:off x="9804539" y="2658751"/>
            <a:ext cx="1662113" cy="1200329"/>
          </a:xfrm>
          <a:prstGeom prst="rect">
            <a:avLst/>
          </a:prstGeom>
          <a:noFill/>
          <a:ln>
            <a:solidFill>
              <a:srgbClr val="10479B"/>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Control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Material Handling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Product Segregation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GMP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10479B"/>
                </a:solidFill>
                <a:effectLst/>
                <a:uLnTx/>
                <a:uFillTx/>
                <a:latin typeface="Optima" panose="02000503060000020004"/>
              </a:rPr>
              <a:t>QA</a:t>
            </a:r>
          </a:p>
        </p:txBody>
      </p:sp>
      <p:sp>
        <p:nvSpPr>
          <p:cNvPr id="31" name="TextBox 30">
            <a:extLst>
              <a:ext uri="{FF2B5EF4-FFF2-40B4-BE49-F238E27FC236}">
                <a16:creationId xmlns:a16="http://schemas.microsoft.com/office/drawing/2014/main" id="{CDC56CF4-165A-C388-A703-D3D9B1D1B551}"/>
              </a:ext>
            </a:extLst>
          </p:cNvPr>
          <p:cNvSpPr txBox="1"/>
          <p:nvPr/>
        </p:nvSpPr>
        <p:spPr>
          <a:xfrm>
            <a:off x="764754" y="4963402"/>
            <a:ext cx="1063945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6B4E9"/>
                </a:solidFill>
                <a:effectLst/>
                <a:uLnTx/>
                <a:uFillTx/>
                <a:latin typeface="Optima" panose="02000503060000020004"/>
              </a:rPr>
              <a:t>This process flow collectively define the essential aspects of API manufacturing, encompassing chemical processes, equipment usage, operational stability, financial considerations, dynamic process modeling, and the overall production process</a:t>
            </a:r>
            <a:endParaRPr kumimoji="0" lang="en-IN" sz="1600" b="1" i="0" u="none" strike="noStrike" kern="1200" cap="none" spc="0" normalizeH="0" baseline="0" noProof="0">
              <a:ln>
                <a:noFill/>
              </a:ln>
              <a:solidFill>
                <a:srgbClr val="26B4E9"/>
              </a:solidFill>
              <a:effectLst/>
              <a:uLnTx/>
              <a:uFillTx/>
              <a:latin typeface="Optima" panose="02000503060000020004"/>
            </a:endParaRPr>
          </a:p>
        </p:txBody>
      </p:sp>
      <p:sp>
        <p:nvSpPr>
          <p:cNvPr id="2" name="Date Placeholder 3">
            <a:extLst>
              <a:ext uri="{FF2B5EF4-FFF2-40B4-BE49-F238E27FC236}">
                <a16:creationId xmlns:a16="http://schemas.microsoft.com/office/drawing/2014/main" id="{4EEF9951-A610-A244-9223-F5DD95BF8B29}"/>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3" name="Slide Number Placeholder 5">
            <a:extLst>
              <a:ext uri="{FF2B5EF4-FFF2-40B4-BE49-F238E27FC236}">
                <a16:creationId xmlns:a16="http://schemas.microsoft.com/office/drawing/2014/main" id="{050B8021-F0CB-5481-7188-EB91B1F3DB0C}"/>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32" name="Footer Placeholder 4">
            <a:extLst>
              <a:ext uri="{FF2B5EF4-FFF2-40B4-BE49-F238E27FC236}">
                <a16:creationId xmlns:a16="http://schemas.microsoft.com/office/drawing/2014/main" id="{DA71DB42-0696-8BF8-A2E5-AA65A7BDFEB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3" name="Footer Placeholder 4">
            <a:extLst>
              <a:ext uri="{FF2B5EF4-FFF2-40B4-BE49-F238E27FC236}">
                <a16:creationId xmlns:a16="http://schemas.microsoft.com/office/drawing/2014/main" id="{7A75C7D4-4AF9-06D8-AF32-DB7C15190D4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pic>
        <p:nvPicPr>
          <p:cNvPr id="34" name="Graphic 33">
            <a:extLst>
              <a:ext uri="{FF2B5EF4-FFF2-40B4-BE49-F238E27FC236}">
                <a16:creationId xmlns:a16="http://schemas.microsoft.com/office/drawing/2014/main" id="{ABA4CB53-92B0-7EA3-5043-11F0AFFDA0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41470150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8496-32EF-4145-9AF5-517788E55274}"/>
              </a:ext>
            </a:extLst>
          </p:cNvPr>
          <p:cNvSpPr>
            <a:spLocks noGrp="1"/>
          </p:cNvSpPr>
          <p:nvPr>
            <p:ph type="title"/>
          </p:nvPr>
        </p:nvSpPr>
        <p:spPr/>
        <p:txBody>
          <a:bodyPr/>
          <a:lstStyle/>
          <a:p>
            <a:r>
              <a:rPr lang="en-US" sz="3200" b="1">
                <a:latin typeface="Optima" panose="02000503060000020004"/>
              </a:rPr>
              <a:t>Industry Agnostic Use Cases for Asset &amp; Supply Chain Data Management</a:t>
            </a:r>
            <a:br>
              <a:rPr lang="en-US" b="1">
                <a:latin typeface="Optima" panose="02000503060000020004"/>
              </a:rPr>
            </a:br>
            <a:endParaRPr lang="en-IN">
              <a:latin typeface="Optima" panose="02000503060000020004"/>
            </a:endParaRPr>
          </a:p>
        </p:txBody>
      </p:sp>
      <p:sp>
        <p:nvSpPr>
          <p:cNvPr id="3" name="Text Placeholder 2">
            <a:extLst>
              <a:ext uri="{FF2B5EF4-FFF2-40B4-BE49-F238E27FC236}">
                <a16:creationId xmlns:a16="http://schemas.microsoft.com/office/drawing/2014/main" id="{BF49B518-7D51-4386-B866-A1F010CB456F}"/>
              </a:ext>
            </a:extLst>
          </p:cNvPr>
          <p:cNvSpPr>
            <a:spLocks noGrp="1"/>
          </p:cNvSpPr>
          <p:nvPr>
            <p:ph type="body" idx="1"/>
          </p:nvPr>
        </p:nvSpPr>
        <p:spPr/>
        <p:txBody>
          <a:bodyPr>
            <a:normAutofit/>
          </a:bodyPr>
          <a:lstStyle/>
          <a:p>
            <a:pPr algn="just"/>
            <a:r>
              <a:rPr lang="en-ZA" b="1" i="1">
                <a:solidFill>
                  <a:srgbClr val="21CBF9"/>
                </a:solidFill>
                <a:latin typeface="Optima" panose="02000503060000020004"/>
                <a:cs typeface="Arial" panose="020B0604020202020204" pitchFamily="34" charset="0"/>
                <a:sym typeface="+mn-ea"/>
              </a:rPr>
              <a:t>“</a:t>
            </a:r>
            <a:r>
              <a:rPr lang="en-US" b="1" i="1">
                <a:solidFill>
                  <a:srgbClr val="21CBF9"/>
                </a:solidFill>
                <a:latin typeface="Optima" panose="02000503060000020004"/>
                <a:cs typeface="Arial" panose="020B0604020202020204" pitchFamily="34" charset="0"/>
              </a:rPr>
              <a:t>Enterprise Data Management Program’s Foundation lies on Affluence Master &amp; Meta Data Management, Governance, Quality &amp; Control for streamlining Operational Efficiencies and Effectiveness with Improved Customer Experience</a:t>
            </a:r>
            <a:r>
              <a:rPr lang="en-ZA" b="1" i="1">
                <a:solidFill>
                  <a:srgbClr val="21CBF9"/>
                </a:solidFill>
                <a:latin typeface="Optima" panose="02000503060000020004"/>
                <a:cs typeface="Arial" panose="020B0604020202020204" pitchFamily="34" charset="0"/>
                <a:sym typeface="+mn-ea"/>
              </a:rPr>
              <a:t>”</a:t>
            </a:r>
            <a:endParaRPr lang="en-US" b="1" i="1">
              <a:solidFill>
                <a:srgbClr val="21CBF9"/>
              </a:solidFill>
              <a:latin typeface="Optima" panose="02000503060000020004"/>
              <a:cs typeface="Arial" panose="020B0604020202020204" pitchFamily="34" charset="0"/>
            </a:endParaRPr>
          </a:p>
          <a:p>
            <a:pPr algn="just"/>
            <a:endParaRPr lang="en-IN">
              <a:solidFill>
                <a:srgbClr val="21CBF9"/>
              </a:solidFill>
              <a:latin typeface="Optima" panose="02000503060000020004"/>
            </a:endParaRPr>
          </a:p>
        </p:txBody>
      </p:sp>
      <p:sp>
        <p:nvSpPr>
          <p:cNvPr id="4" name="Date Placeholder 3">
            <a:extLst>
              <a:ext uri="{FF2B5EF4-FFF2-40B4-BE49-F238E27FC236}">
                <a16:creationId xmlns:a16="http://schemas.microsoft.com/office/drawing/2014/main" id="{96FE7E14-7868-4C4F-9565-81CBF96F0B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506CCAD1-4D4B-4696-9DF8-DE09810D79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5" name="Footer Placeholder 4">
            <a:extLst>
              <a:ext uri="{FF2B5EF4-FFF2-40B4-BE49-F238E27FC236}">
                <a16:creationId xmlns:a16="http://schemas.microsoft.com/office/drawing/2014/main" id="{DF2AD9E7-0092-837E-47C0-5092E1484D7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7" name="Footer Placeholder 4">
            <a:extLst>
              <a:ext uri="{FF2B5EF4-FFF2-40B4-BE49-F238E27FC236}">
                <a16:creationId xmlns:a16="http://schemas.microsoft.com/office/drawing/2014/main" id="{FCF14314-3A35-426E-95D0-67371961325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4563A2C0-A0CC-A86E-C0E4-8E49273755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2106380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67F033-3485-F6BF-A1F9-7F5EADBD56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C228674A-2C15-C931-5C09-94310B650A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F47AEAE2-F955-20BB-16F7-65EB1650B8DA}"/>
              </a:ext>
            </a:extLst>
          </p:cNvPr>
          <p:cNvSpPr>
            <a:spLocks noGrp="1"/>
          </p:cNvSpPr>
          <p:nvPr>
            <p:ph type="title"/>
          </p:nvPr>
        </p:nvSpPr>
        <p:spPr>
          <a:xfrm>
            <a:off x="559903" y="53119"/>
            <a:ext cx="11766437"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609600"/>
            <a:r>
              <a:rPr lang="en-US" sz="2400" b="1">
                <a:solidFill>
                  <a:srgbClr val="10479B"/>
                </a:solidFill>
                <a:latin typeface="Optima" panose="02000503060000020004"/>
                <a:ea typeface="+mn-ea"/>
                <a:cs typeface="Arial" panose="020B0604020202020204" pitchFamily="34" charset="0"/>
              </a:rPr>
              <a:t>Effective SAP Asset Life Cycle Master and Meta Data Management</a:t>
            </a:r>
          </a:p>
        </p:txBody>
      </p:sp>
      <p:sp>
        <p:nvSpPr>
          <p:cNvPr id="8" name="TextBox 7">
            <a:extLst>
              <a:ext uri="{FF2B5EF4-FFF2-40B4-BE49-F238E27FC236}">
                <a16:creationId xmlns:a16="http://schemas.microsoft.com/office/drawing/2014/main" id="{50F761F7-4D0F-4AD9-F676-8A74BFF4D300}"/>
              </a:ext>
            </a:extLst>
          </p:cNvPr>
          <p:cNvSpPr txBox="1"/>
          <p:nvPr/>
        </p:nvSpPr>
        <p:spPr>
          <a:xfrm>
            <a:off x="559903" y="474552"/>
            <a:ext cx="113717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0479B"/>
                </a:solidFill>
                <a:effectLst/>
                <a:uLnTx/>
                <a:uFillTx/>
                <a:latin typeface="Optima"/>
              </a:rPr>
              <a:t>PiLog Ontology, Hierarchy, Records built on Standards </a:t>
            </a:r>
            <a:r>
              <a:rPr kumimoji="0" lang="en-US" sz="2000" b="1" i="0" u="none" strike="noStrike" kern="1200" cap="none" spc="0" normalizeH="0" baseline="0" noProof="0">
                <a:ln>
                  <a:noFill/>
                </a:ln>
                <a:solidFill>
                  <a:srgbClr val="00B0F0"/>
                </a:solidFill>
                <a:effectLst/>
                <a:uLnTx/>
                <a:uFillTx/>
                <a:latin typeface="Optima"/>
              </a:rPr>
              <a:t>establishing formidable Asset Master Data</a:t>
            </a:r>
            <a:endParaRPr kumimoji="0" lang="en-IN" sz="2000" b="1" i="0" u="none" strike="noStrike" kern="1200" cap="none" spc="0" normalizeH="0" baseline="0" noProof="0">
              <a:ln>
                <a:noFill/>
              </a:ln>
              <a:solidFill>
                <a:srgbClr val="00B0F0"/>
              </a:solidFill>
              <a:effectLst/>
              <a:uLnTx/>
              <a:uFillTx/>
              <a:latin typeface="Optima"/>
            </a:endParaRPr>
          </a:p>
        </p:txBody>
      </p:sp>
      <p:sp>
        <p:nvSpPr>
          <p:cNvPr id="37" name="TextBox 36">
            <a:extLst>
              <a:ext uri="{FF2B5EF4-FFF2-40B4-BE49-F238E27FC236}">
                <a16:creationId xmlns:a16="http://schemas.microsoft.com/office/drawing/2014/main" id="{0230189C-816B-47A7-BBA2-AB551704128B}"/>
              </a:ext>
            </a:extLst>
          </p:cNvPr>
          <p:cNvSpPr txBox="1"/>
          <p:nvPr/>
        </p:nvSpPr>
        <p:spPr>
          <a:xfrm>
            <a:off x="2929826" y="2155793"/>
            <a:ext cx="1964597" cy="73866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Functional Location &amp; Work centers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a:rPr>
              <a:t>[ISO 14224, 81346, KKS]</a:t>
            </a:r>
            <a:endParaRPr kumimoji="0" lang="en-US" sz="1500" b="1" i="0" u="none" strike="noStrike" kern="1200" cap="none" spc="0" normalizeH="0" baseline="0" noProof="0">
              <a:ln>
                <a:noFill/>
              </a:ln>
              <a:solidFill>
                <a:srgbClr val="00B0F0"/>
              </a:solidFill>
              <a:effectLst/>
              <a:uLnTx/>
              <a:uFillTx/>
              <a:latin typeface="Optima"/>
            </a:endParaRPr>
          </a:p>
        </p:txBody>
      </p:sp>
      <p:grpSp>
        <p:nvGrpSpPr>
          <p:cNvPr id="38" name="Group 37">
            <a:extLst>
              <a:ext uri="{FF2B5EF4-FFF2-40B4-BE49-F238E27FC236}">
                <a16:creationId xmlns:a16="http://schemas.microsoft.com/office/drawing/2014/main" id="{819C20D7-3E4E-4BCC-A0EB-3AAA547697DF}"/>
              </a:ext>
            </a:extLst>
          </p:cNvPr>
          <p:cNvGrpSpPr/>
          <p:nvPr/>
        </p:nvGrpSpPr>
        <p:grpSpPr>
          <a:xfrm>
            <a:off x="679724" y="1083724"/>
            <a:ext cx="10899634" cy="1902689"/>
            <a:chOff x="502004" y="1032494"/>
            <a:chExt cx="10899634" cy="1902689"/>
          </a:xfrm>
        </p:grpSpPr>
        <p:pic>
          <p:nvPicPr>
            <p:cNvPr id="39" name="Picture 38" descr="ALM_Series_2 Images-11">
              <a:extLst>
                <a:ext uri="{FF2B5EF4-FFF2-40B4-BE49-F238E27FC236}">
                  <a16:creationId xmlns:a16="http://schemas.microsoft.com/office/drawing/2014/main" id="{F5297091-1237-4177-95E2-390BCDACDC50}"/>
                </a:ext>
              </a:extLst>
            </p:cNvPr>
            <p:cNvPicPr>
              <a:picLocks noChangeAspect="1"/>
            </p:cNvPicPr>
            <p:nvPr/>
          </p:nvPicPr>
          <p:blipFill>
            <a:blip r:embed="rId2"/>
            <a:stretch>
              <a:fillRect/>
            </a:stretch>
          </p:blipFill>
          <p:spPr>
            <a:xfrm>
              <a:off x="653534" y="1071656"/>
              <a:ext cx="1269365" cy="989330"/>
            </a:xfrm>
            <a:prstGeom prst="rect">
              <a:avLst/>
            </a:prstGeom>
          </p:spPr>
        </p:pic>
        <p:sp>
          <p:nvSpPr>
            <p:cNvPr id="40" name="TextBox 39">
              <a:extLst>
                <a:ext uri="{FF2B5EF4-FFF2-40B4-BE49-F238E27FC236}">
                  <a16:creationId xmlns:a16="http://schemas.microsoft.com/office/drawing/2014/main" id="{23581E62-5AAC-4DA6-8406-36B5294C022E}"/>
                </a:ext>
              </a:extLst>
            </p:cNvPr>
            <p:cNvSpPr txBox="1"/>
            <p:nvPr/>
          </p:nvSpPr>
          <p:spPr>
            <a:xfrm>
              <a:off x="502004" y="2077962"/>
              <a:ext cx="1631810"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Asset &amp; FAR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[ISO 14224, 81346, KKS, COBie]</a:t>
              </a:r>
            </a:p>
          </p:txBody>
        </p:sp>
        <p:pic>
          <p:nvPicPr>
            <p:cNvPr id="41" name="Picture 40" descr="ALM_Series_2 Images-12">
              <a:extLst>
                <a:ext uri="{FF2B5EF4-FFF2-40B4-BE49-F238E27FC236}">
                  <a16:creationId xmlns:a16="http://schemas.microsoft.com/office/drawing/2014/main" id="{5B576BF5-36C0-46E1-8983-8411B9F51F3A}"/>
                </a:ext>
              </a:extLst>
            </p:cNvPr>
            <p:cNvPicPr>
              <a:picLocks noChangeAspect="1"/>
            </p:cNvPicPr>
            <p:nvPr/>
          </p:nvPicPr>
          <p:blipFill>
            <a:blip r:embed="rId3"/>
            <a:stretch>
              <a:fillRect/>
            </a:stretch>
          </p:blipFill>
          <p:spPr>
            <a:xfrm>
              <a:off x="2960926" y="1071656"/>
              <a:ext cx="1341805" cy="1045845"/>
            </a:xfrm>
            <a:prstGeom prst="rect">
              <a:avLst/>
            </a:prstGeom>
          </p:spPr>
        </p:pic>
        <p:pic>
          <p:nvPicPr>
            <p:cNvPr id="42" name="Picture 41" descr="ALM_Series_2 Images-14">
              <a:extLst>
                <a:ext uri="{FF2B5EF4-FFF2-40B4-BE49-F238E27FC236}">
                  <a16:creationId xmlns:a16="http://schemas.microsoft.com/office/drawing/2014/main" id="{55E60C04-D122-4FB6-8571-C3CC14305A0D}"/>
                </a:ext>
              </a:extLst>
            </p:cNvPr>
            <p:cNvPicPr>
              <a:picLocks noChangeAspect="1"/>
            </p:cNvPicPr>
            <p:nvPr/>
          </p:nvPicPr>
          <p:blipFill>
            <a:blip r:embed="rId4"/>
            <a:stretch>
              <a:fillRect/>
            </a:stretch>
          </p:blipFill>
          <p:spPr>
            <a:xfrm>
              <a:off x="5511879" y="1042688"/>
              <a:ext cx="1127998" cy="1053159"/>
            </a:xfrm>
            <a:prstGeom prst="rect">
              <a:avLst/>
            </a:prstGeom>
          </p:spPr>
        </p:pic>
        <p:sp>
          <p:nvSpPr>
            <p:cNvPr id="43" name="TextBox 42">
              <a:extLst>
                <a:ext uri="{FF2B5EF4-FFF2-40B4-BE49-F238E27FC236}">
                  <a16:creationId xmlns:a16="http://schemas.microsoft.com/office/drawing/2014/main" id="{6BD33917-A7BC-40E2-B1C1-706D1DCD16B5}"/>
                </a:ext>
              </a:extLst>
            </p:cNvPr>
            <p:cNvSpPr txBox="1"/>
            <p:nvPr/>
          </p:nvSpPr>
          <p:spPr>
            <a:xfrm>
              <a:off x="5355835" y="2107153"/>
              <a:ext cx="1759444"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Bill of Materials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[ISO 14224, 81346, KKS]</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sp>
          <p:nvSpPr>
            <p:cNvPr id="44" name="TextBox 43">
              <a:extLst>
                <a:ext uri="{FF2B5EF4-FFF2-40B4-BE49-F238E27FC236}">
                  <a16:creationId xmlns:a16="http://schemas.microsoft.com/office/drawing/2014/main" id="{07841E01-C66D-499F-AB81-EB9022EC1CEE}"/>
                </a:ext>
              </a:extLst>
            </p:cNvPr>
            <p:cNvSpPr txBox="1"/>
            <p:nvPr/>
          </p:nvSpPr>
          <p:spPr>
            <a:xfrm>
              <a:off x="7478951" y="2060986"/>
              <a:ext cx="1507011"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Document Index &amp; Linkage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[ISO 999]</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pic>
          <p:nvPicPr>
            <p:cNvPr id="45" name="Picture 44" descr="ALM_Series_2 Images-19">
              <a:extLst>
                <a:ext uri="{FF2B5EF4-FFF2-40B4-BE49-F238E27FC236}">
                  <a16:creationId xmlns:a16="http://schemas.microsoft.com/office/drawing/2014/main" id="{3B36D046-B78B-401E-8792-DB809A71E19C}"/>
                </a:ext>
              </a:extLst>
            </p:cNvPr>
            <p:cNvPicPr>
              <a:picLocks noChangeAspect="1"/>
            </p:cNvPicPr>
            <p:nvPr/>
          </p:nvPicPr>
          <p:blipFill>
            <a:blip r:embed="rId5"/>
            <a:stretch>
              <a:fillRect/>
            </a:stretch>
          </p:blipFill>
          <p:spPr>
            <a:xfrm>
              <a:off x="7741868" y="1032494"/>
              <a:ext cx="943610" cy="1050065"/>
            </a:xfrm>
            <a:prstGeom prst="rect">
              <a:avLst/>
            </a:prstGeom>
          </p:spPr>
        </p:pic>
        <p:sp>
          <p:nvSpPr>
            <p:cNvPr id="46" name="TextBox 45">
              <a:extLst>
                <a:ext uri="{FF2B5EF4-FFF2-40B4-BE49-F238E27FC236}">
                  <a16:creationId xmlns:a16="http://schemas.microsoft.com/office/drawing/2014/main" id="{EEA1620C-B9F1-40A8-9FF8-D0AD32DACC0F}"/>
                </a:ext>
              </a:extLst>
            </p:cNvPr>
            <p:cNvSpPr txBox="1"/>
            <p:nvPr/>
          </p:nvSpPr>
          <p:spPr>
            <a:xfrm>
              <a:off x="9519292" y="2011853"/>
              <a:ext cx="188234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Measuring Points &amp; Counters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[ISO 45000, 55000, OEM Manuals, API, OREDA]</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grpSp>
          <p:nvGrpSpPr>
            <p:cNvPr id="47" name="Group 46">
              <a:extLst>
                <a:ext uri="{FF2B5EF4-FFF2-40B4-BE49-F238E27FC236}">
                  <a16:creationId xmlns:a16="http://schemas.microsoft.com/office/drawing/2014/main" id="{3D99B2EC-9CED-4674-BC37-DF010FB8A93F}"/>
                </a:ext>
              </a:extLst>
            </p:cNvPr>
            <p:cNvGrpSpPr/>
            <p:nvPr/>
          </p:nvGrpSpPr>
          <p:grpSpPr>
            <a:xfrm>
              <a:off x="9927133" y="1069923"/>
              <a:ext cx="1055158" cy="1008040"/>
              <a:chOff x="6583601" y="4728931"/>
              <a:chExt cx="1586230" cy="1426759"/>
            </a:xfrm>
          </p:grpSpPr>
          <p:pic>
            <p:nvPicPr>
              <p:cNvPr id="48" name="Picture 47" descr="ALM_Series_2 Images-18">
                <a:extLst>
                  <a:ext uri="{FF2B5EF4-FFF2-40B4-BE49-F238E27FC236}">
                    <a16:creationId xmlns:a16="http://schemas.microsoft.com/office/drawing/2014/main" id="{D9D87400-ED5F-4E82-BE8B-74250E2276DD}"/>
                  </a:ext>
                </a:extLst>
              </p:cNvPr>
              <p:cNvPicPr>
                <a:picLocks noChangeAspect="1"/>
              </p:cNvPicPr>
              <p:nvPr/>
            </p:nvPicPr>
            <p:blipFill>
              <a:blip r:embed="rId6"/>
              <a:stretch>
                <a:fillRect/>
              </a:stretch>
            </p:blipFill>
            <p:spPr>
              <a:xfrm>
                <a:off x="6868716" y="4862830"/>
                <a:ext cx="1002031" cy="1292860"/>
              </a:xfrm>
              <a:prstGeom prst="rect">
                <a:avLst/>
              </a:prstGeom>
            </p:spPr>
          </p:pic>
          <p:sp>
            <p:nvSpPr>
              <p:cNvPr id="49" name="Text Box 73">
                <a:extLst>
                  <a:ext uri="{FF2B5EF4-FFF2-40B4-BE49-F238E27FC236}">
                    <a16:creationId xmlns:a16="http://schemas.microsoft.com/office/drawing/2014/main" id="{2F591EBC-D730-469A-A0A4-7A866A5C7259}"/>
                  </a:ext>
                </a:extLst>
              </p:cNvPr>
              <p:cNvSpPr txBox="1"/>
              <p:nvPr/>
            </p:nvSpPr>
            <p:spPr>
              <a:xfrm>
                <a:off x="6734096" y="4728931"/>
                <a:ext cx="800099" cy="2613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Optima" panose="02000503060000020004"/>
                  </a:rPr>
                  <a:t>Wind cup</a:t>
                </a:r>
              </a:p>
            </p:txBody>
          </p:sp>
          <p:sp>
            <p:nvSpPr>
              <p:cNvPr id="50" name="Text Box 74">
                <a:extLst>
                  <a:ext uri="{FF2B5EF4-FFF2-40B4-BE49-F238E27FC236}">
                    <a16:creationId xmlns:a16="http://schemas.microsoft.com/office/drawing/2014/main" id="{04CD0098-4CE9-46EB-A1F8-47BD6535E300}"/>
                  </a:ext>
                </a:extLst>
              </p:cNvPr>
              <p:cNvSpPr txBox="1"/>
              <p:nvPr/>
            </p:nvSpPr>
            <p:spPr>
              <a:xfrm>
                <a:off x="6583601" y="5316306"/>
                <a:ext cx="800099" cy="2613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Optima" panose="02000503060000020004"/>
                  </a:rPr>
                  <a:t>Wind cup</a:t>
                </a:r>
              </a:p>
            </p:txBody>
          </p:sp>
          <p:sp>
            <p:nvSpPr>
              <p:cNvPr id="51" name="Text Box 75">
                <a:extLst>
                  <a:ext uri="{FF2B5EF4-FFF2-40B4-BE49-F238E27FC236}">
                    <a16:creationId xmlns:a16="http://schemas.microsoft.com/office/drawing/2014/main" id="{A91DAD7C-B702-4ADB-BAA5-BB116FAE76F6}"/>
                  </a:ext>
                </a:extLst>
              </p:cNvPr>
              <p:cNvSpPr txBox="1"/>
              <p:nvPr/>
            </p:nvSpPr>
            <p:spPr>
              <a:xfrm>
                <a:off x="7369732" y="5475054"/>
                <a:ext cx="800099" cy="304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tima" panose="02000503060000020004"/>
                  </a:rPr>
                  <a:t>Axle</a:t>
                </a:r>
              </a:p>
            </p:txBody>
          </p:sp>
        </p:grpSp>
      </p:grpSp>
      <p:grpSp>
        <p:nvGrpSpPr>
          <p:cNvPr id="52" name="Group 51">
            <a:extLst>
              <a:ext uri="{FF2B5EF4-FFF2-40B4-BE49-F238E27FC236}">
                <a16:creationId xmlns:a16="http://schemas.microsoft.com/office/drawing/2014/main" id="{4B6B69E9-8EB4-499C-A3F9-A6D5E22402A7}"/>
              </a:ext>
            </a:extLst>
          </p:cNvPr>
          <p:cNvGrpSpPr/>
          <p:nvPr/>
        </p:nvGrpSpPr>
        <p:grpSpPr>
          <a:xfrm>
            <a:off x="679724" y="4098322"/>
            <a:ext cx="10808566" cy="1082547"/>
            <a:chOff x="640418" y="2104744"/>
            <a:chExt cx="10808566" cy="1082547"/>
          </a:xfrm>
        </p:grpSpPr>
        <p:sp>
          <p:nvSpPr>
            <p:cNvPr id="53" name="TextBox 52">
              <a:extLst>
                <a:ext uri="{FF2B5EF4-FFF2-40B4-BE49-F238E27FC236}">
                  <a16:creationId xmlns:a16="http://schemas.microsoft.com/office/drawing/2014/main" id="{72277A81-7CCE-403A-A2C5-FE6F45FB50D0}"/>
                </a:ext>
              </a:extLst>
            </p:cNvPr>
            <p:cNvSpPr txBox="1"/>
            <p:nvPr/>
          </p:nvSpPr>
          <p:spPr>
            <a:xfrm>
              <a:off x="640418" y="2104744"/>
              <a:ext cx="1507011" cy="8771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MI, MF, MPs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[ISO 45000, 55000, OEM Manuals, API, OREDA etc.]</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sp>
          <p:nvSpPr>
            <p:cNvPr id="54" name="TextBox 53">
              <a:extLst>
                <a:ext uri="{FF2B5EF4-FFF2-40B4-BE49-F238E27FC236}">
                  <a16:creationId xmlns:a16="http://schemas.microsoft.com/office/drawing/2014/main" id="{46B776F0-F367-4816-94B7-754216B6B211}"/>
                </a:ext>
              </a:extLst>
            </p:cNvPr>
            <p:cNvSpPr txBox="1"/>
            <p:nvPr/>
          </p:nvSpPr>
          <p:spPr>
            <a:xfrm>
              <a:off x="5310096" y="2104745"/>
              <a:ext cx="1507011" cy="8771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Task Lists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[ISO 45000, 55000, OEM Manuals, API, OREDA]</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sp>
          <p:nvSpPr>
            <p:cNvPr id="55" name="TextBox 54">
              <a:extLst>
                <a:ext uri="{FF2B5EF4-FFF2-40B4-BE49-F238E27FC236}">
                  <a16:creationId xmlns:a16="http://schemas.microsoft.com/office/drawing/2014/main" id="{ECFF8CE7-09A3-41B7-A181-251717E32799}"/>
                </a:ext>
              </a:extLst>
            </p:cNvPr>
            <p:cNvSpPr txBox="1"/>
            <p:nvPr/>
          </p:nvSpPr>
          <p:spPr>
            <a:xfrm>
              <a:off x="7401688" y="2263732"/>
              <a:ext cx="1722574"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iSPIR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[ISO 8000, ISO 22745]</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sp>
          <p:nvSpPr>
            <p:cNvPr id="56" name="TextBox 55">
              <a:extLst>
                <a:ext uri="{FF2B5EF4-FFF2-40B4-BE49-F238E27FC236}">
                  <a16:creationId xmlns:a16="http://schemas.microsoft.com/office/drawing/2014/main" id="{C18365D8-F7A2-4B9C-AA74-B6CE92DDE12A}"/>
                </a:ext>
              </a:extLst>
            </p:cNvPr>
            <p:cNvSpPr txBox="1"/>
            <p:nvPr/>
          </p:nvSpPr>
          <p:spPr>
            <a:xfrm>
              <a:off x="9941973" y="2263961"/>
              <a:ext cx="15070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Asset Imaging &amp; Tagging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[ISO 14224, 81346, KKS]</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grpSp>
      <p:sp>
        <p:nvSpPr>
          <p:cNvPr id="57" name="TextBox 56">
            <a:extLst>
              <a:ext uri="{FF2B5EF4-FFF2-40B4-BE49-F238E27FC236}">
                <a16:creationId xmlns:a16="http://schemas.microsoft.com/office/drawing/2014/main" id="{37F69554-CCC0-4277-9E30-F69176FAFC72}"/>
              </a:ext>
            </a:extLst>
          </p:cNvPr>
          <p:cNvSpPr txBox="1"/>
          <p:nvPr/>
        </p:nvSpPr>
        <p:spPr>
          <a:xfrm>
            <a:off x="2929292" y="4118444"/>
            <a:ext cx="1569042" cy="8771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FC, CC, RC etc.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[ISO 45000, 55000, OEM Manuals, API, OREDA]</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pic>
        <p:nvPicPr>
          <p:cNvPr id="58" name="Picture 57" descr="ALM_Series_2 Images-10">
            <a:extLst>
              <a:ext uri="{FF2B5EF4-FFF2-40B4-BE49-F238E27FC236}">
                <a16:creationId xmlns:a16="http://schemas.microsoft.com/office/drawing/2014/main" id="{926E672B-D847-49D1-BAA4-7DEEBD195FBA}"/>
              </a:ext>
            </a:extLst>
          </p:cNvPr>
          <p:cNvPicPr>
            <a:picLocks noChangeAspect="1"/>
          </p:cNvPicPr>
          <p:nvPr/>
        </p:nvPicPr>
        <p:blipFill>
          <a:blip r:embed="rId7"/>
          <a:stretch>
            <a:fillRect/>
          </a:stretch>
        </p:blipFill>
        <p:spPr>
          <a:xfrm>
            <a:off x="915391" y="3028311"/>
            <a:ext cx="1011754" cy="1070011"/>
          </a:xfrm>
          <a:prstGeom prst="rect">
            <a:avLst/>
          </a:prstGeom>
        </p:spPr>
      </p:pic>
      <p:pic>
        <p:nvPicPr>
          <p:cNvPr id="59" name="Picture 58" descr="ALM_Series_2 Images-09">
            <a:extLst>
              <a:ext uri="{FF2B5EF4-FFF2-40B4-BE49-F238E27FC236}">
                <a16:creationId xmlns:a16="http://schemas.microsoft.com/office/drawing/2014/main" id="{141A6484-615C-4DDD-B773-25C57355E419}"/>
              </a:ext>
            </a:extLst>
          </p:cNvPr>
          <p:cNvPicPr>
            <a:picLocks noChangeAspect="1"/>
          </p:cNvPicPr>
          <p:nvPr/>
        </p:nvPicPr>
        <p:blipFill>
          <a:blip r:embed="rId8"/>
          <a:stretch>
            <a:fillRect/>
          </a:stretch>
        </p:blipFill>
        <p:spPr>
          <a:xfrm>
            <a:off x="3108589" y="3124852"/>
            <a:ext cx="1210448" cy="983661"/>
          </a:xfrm>
          <a:prstGeom prst="rect">
            <a:avLst/>
          </a:prstGeom>
        </p:spPr>
      </p:pic>
      <p:pic>
        <p:nvPicPr>
          <p:cNvPr id="60" name="Picture 59" descr="ALM_Series_2 Images-08">
            <a:extLst>
              <a:ext uri="{FF2B5EF4-FFF2-40B4-BE49-F238E27FC236}">
                <a16:creationId xmlns:a16="http://schemas.microsoft.com/office/drawing/2014/main" id="{9C329D8D-9FFC-4DA3-910A-68A7F2CC3AEA}"/>
              </a:ext>
            </a:extLst>
          </p:cNvPr>
          <p:cNvPicPr>
            <a:picLocks noChangeAspect="1"/>
          </p:cNvPicPr>
          <p:nvPr/>
        </p:nvPicPr>
        <p:blipFill>
          <a:blip r:embed="rId9"/>
          <a:stretch>
            <a:fillRect/>
          </a:stretch>
        </p:blipFill>
        <p:spPr>
          <a:xfrm>
            <a:off x="5754022" y="3167849"/>
            <a:ext cx="885825" cy="950595"/>
          </a:xfrm>
          <a:prstGeom prst="rect">
            <a:avLst/>
          </a:prstGeom>
        </p:spPr>
      </p:pic>
      <p:sp>
        <p:nvSpPr>
          <p:cNvPr id="61" name="Potential New Entry">
            <a:extLst>
              <a:ext uri="{FF2B5EF4-FFF2-40B4-BE49-F238E27FC236}">
                <a16:creationId xmlns:a16="http://schemas.microsoft.com/office/drawing/2014/main" id="{355E19BA-F4ED-420F-8B6C-A02A2B6FE562}"/>
              </a:ext>
            </a:extLst>
          </p:cNvPr>
          <p:cNvSpPr txBox="1"/>
          <p:nvPr/>
        </p:nvSpPr>
        <p:spPr>
          <a:xfrm>
            <a:off x="7481832" y="5411742"/>
            <a:ext cx="2499447" cy="530915"/>
          </a:xfrm>
          <a:prstGeom prst="rect">
            <a:avLst/>
          </a:prstGeom>
          <a:ln w="12700">
            <a:miter lim="400000"/>
          </a:ln>
        </p:spPr>
        <p:txBody>
          <a:bodyPr wrap="square" lIns="0" tIns="0" rIns="0" bIns="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Materials &amp; Assets Criticality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F0"/>
                </a:solidFill>
                <a:effectLst/>
                <a:uLnTx/>
                <a:uFillTx/>
                <a:latin typeface="Optima" panose="02000503060000020004"/>
              </a:rPr>
              <a:t>[ISA JA 1011, 1012; API; OREDA]</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pic>
        <p:nvPicPr>
          <p:cNvPr id="62" name="Picture 61" descr="ISO 8000 – 100 Data Quality-04">
            <a:extLst>
              <a:ext uri="{FF2B5EF4-FFF2-40B4-BE49-F238E27FC236}">
                <a16:creationId xmlns:a16="http://schemas.microsoft.com/office/drawing/2014/main" id="{DD56461D-D5E7-41C9-A27D-B65535C6C73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14345" y="5221697"/>
            <a:ext cx="1702995" cy="1119111"/>
          </a:xfrm>
          <a:prstGeom prst="rect">
            <a:avLst/>
          </a:prstGeom>
        </p:spPr>
      </p:pic>
      <p:sp>
        <p:nvSpPr>
          <p:cNvPr id="63" name="Potential New Entry">
            <a:extLst>
              <a:ext uri="{FF2B5EF4-FFF2-40B4-BE49-F238E27FC236}">
                <a16:creationId xmlns:a16="http://schemas.microsoft.com/office/drawing/2014/main" id="{2288C106-C129-4AFB-BB7B-14AE7D74E8CE}"/>
              </a:ext>
            </a:extLst>
          </p:cNvPr>
          <p:cNvSpPr txBox="1"/>
          <p:nvPr/>
        </p:nvSpPr>
        <p:spPr>
          <a:xfrm>
            <a:off x="2475177" y="5352911"/>
            <a:ext cx="4342420" cy="807913"/>
          </a:xfrm>
          <a:prstGeom prst="rect">
            <a:avLst/>
          </a:prstGeom>
          <a:ln w="12700">
            <a:miter lim="400000"/>
          </a:ln>
        </p:spPr>
        <p:txBody>
          <a:bodyPr wrap="square" lIns="0" tIns="0" rIns="0" bIns="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a:rPr>
              <a:t>Materials &amp;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500" b="1" i="1" u="none" strike="noStrike" kern="1200" cap="none" spc="0" normalizeH="0" baseline="0" noProof="0">
                <a:ln>
                  <a:noFill/>
                </a:ln>
                <a:solidFill>
                  <a:srgbClr val="10479B"/>
                </a:solidFill>
                <a:effectLst/>
                <a:uLnTx/>
                <a:uFillTx/>
                <a:latin typeface="Optima"/>
              </a:rPr>
              <a:t>Material  </a:t>
            </a:r>
            <a:r>
              <a:rPr kumimoji="0" lang="en-US" sz="1200" b="1" i="0" u="none" strike="noStrike" kern="1200" cap="none" spc="0" normalizeH="0" baseline="0" noProof="0">
                <a:ln>
                  <a:noFill/>
                </a:ln>
                <a:solidFill>
                  <a:srgbClr val="00B0F0"/>
                </a:solidFill>
                <a:effectLst/>
                <a:uLnTx/>
                <a:uFillTx/>
                <a:latin typeface="Optima" panose="02000503060000020004"/>
              </a:rPr>
              <a:t>[ISO 8000, 22745, UNSPSC etc.]</a:t>
            </a:r>
            <a:endParaRPr kumimoji="0" lang="en-US" sz="1500" b="1" i="0" u="none" strike="noStrike" kern="1200" cap="none" spc="0" normalizeH="0" baseline="0" noProof="0">
              <a:ln>
                <a:noFill/>
              </a:ln>
              <a:solidFill>
                <a:srgbClr val="00B0F0"/>
              </a:solidFill>
              <a:effectLst/>
              <a:uLnTx/>
              <a:uFillTx/>
              <a:latin typeface="Optima" panose="020005030600000200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500" b="1" i="1" u="none" strike="noStrike" kern="1200" cap="none" spc="0" normalizeH="0" baseline="0" noProof="0">
                <a:ln>
                  <a:noFill/>
                </a:ln>
                <a:solidFill>
                  <a:srgbClr val="10479B"/>
                </a:solidFill>
                <a:effectLst/>
                <a:uLnTx/>
                <a:uFillTx/>
                <a:latin typeface="Optima"/>
              </a:rPr>
              <a:t>Services </a:t>
            </a:r>
            <a:r>
              <a:rPr kumimoji="0" lang="en-US" sz="1200" b="1" i="0" u="none" strike="noStrike" kern="1200" cap="none" spc="0" normalizeH="0" baseline="0" noProof="0">
                <a:ln>
                  <a:noFill/>
                </a:ln>
                <a:solidFill>
                  <a:srgbClr val="00B0F0"/>
                </a:solidFill>
                <a:effectLst/>
                <a:uLnTx/>
                <a:uFillTx/>
                <a:latin typeface="Optima" panose="02000503060000020004"/>
              </a:rPr>
              <a:t>[ISO 8000, UNSPSC]</a:t>
            </a:r>
            <a:endParaRPr kumimoji="0" lang="en-US" sz="1500" b="1" i="0" u="none" strike="noStrike" kern="1200" cap="none" spc="0" normalizeH="0" baseline="0" noProof="0">
              <a:ln>
                <a:noFill/>
              </a:ln>
              <a:solidFill>
                <a:srgbClr val="00B0F0"/>
              </a:solidFill>
              <a:effectLst/>
              <a:uLnTx/>
              <a:uFillTx/>
              <a:latin typeface="Optima" panose="02000503060000020004"/>
            </a:endParaRPr>
          </a:p>
        </p:txBody>
      </p:sp>
      <p:pic>
        <p:nvPicPr>
          <p:cNvPr id="64" name="Picture 63" descr="Materials Criticality -01">
            <a:extLst>
              <a:ext uri="{FF2B5EF4-FFF2-40B4-BE49-F238E27FC236}">
                <a16:creationId xmlns:a16="http://schemas.microsoft.com/office/drawing/2014/main" id="{6D8B0AA0-5CF3-4B0E-8092-4E0E962FA83F}"/>
              </a:ext>
            </a:extLst>
          </p:cNvPr>
          <p:cNvPicPr>
            <a:picLocks noChangeAspect="1"/>
          </p:cNvPicPr>
          <p:nvPr/>
        </p:nvPicPr>
        <p:blipFill>
          <a:blip r:embed="rId11"/>
          <a:stretch>
            <a:fillRect/>
          </a:stretch>
        </p:blipFill>
        <p:spPr>
          <a:xfrm>
            <a:off x="6443122" y="5268293"/>
            <a:ext cx="911225" cy="911225"/>
          </a:xfrm>
          <a:prstGeom prst="rect">
            <a:avLst/>
          </a:prstGeom>
        </p:spPr>
      </p:pic>
      <p:pic>
        <p:nvPicPr>
          <p:cNvPr id="65" name="Picture 64" descr="Asset Imaging-01">
            <a:extLst>
              <a:ext uri="{FF2B5EF4-FFF2-40B4-BE49-F238E27FC236}">
                <a16:creationId xmlns:a16="http://schemas.microsoft.com/office/drawing/2014/main" id="{20A415D5-2D09-466A-AF79-8CCED8C91AA5}"/>
              </a:ext>
            </a:extLst>
          </p:cNvPr>
          <p:cNvPicPr>
            <a:picLocks noChangeAspect="1"/>
          </p:cNvPicPr>
          <p:nvPr/>
        </p:nvPicPr>
        <p:blipFill>
          <a:blip r:embed="rId12"/>
          <a:stretch>
            <a:fillRect/>
          </a:stretch>
        </p:blipFill>
        <p:spPr>
          <a:xfrm>
            <a:off x="10136282" y="3156283"/>
            <a:ext cx="1155700" cy="1155700"/>
          </a:xfrm>
          <a:prstGeom prst="rect">
            <a:avLst/>
          </a:prstGeom>
        </p:spPr>
      </p:pic>
      <p:pic>
        <p:nvPicPr>
          <p:cNvPr id="66" name="Picture 65" descr="iSPIR-spare parts-01">
            <a:extLst>
              <a:ext uri="{FF2B5EF4-FFF2-40B4-BE49-F238E27FC236}">
                <a16:creationId xmlns:a16="http://schemas.microsoft.com/office/drawing/2014/main" id="{82F8A926-4F31-40A0-B860-D1F1A47D3D76}"/>
              </a:ext>
            </a:extLst>
          </p:cNvPr>
          <p:cNvPicPr>
            <a:picLocks noChangeAspect="1"/>
          </p:cNvPicPr>
          <p:nvPr/>
        </p:nvPicPr>
        <p:blipFill>
          <a:blip r:embed="rId13"/>
          <a:stretch>
            <a:fillRect/>
          </a:stretch>
        </p:blipFill>
        <p:spPr>
          <a:xfrm>
            <a:off x="7702327" y="3101038"/>
            <a:ext cx="1371600" cy="1204595"/>
          </a:xfrm>
          <a:prstGeom prst="rect">
            <a:avLst/>
          </a:prstGeom>
        </p:spPr>
      </p:pic>
      <p:sp>
        <p:nvSpPr>
          <p:cNvPr id="2" name="Footer Placeholder 4">
            <a:extLst>
              <a:ext uri="{FF2B5EF4-FFF2-40B4-BE49-F238E27FC236}">
                <a16:creationId xmlns:a16="http://schemas.microsoft.com/office/drawing/2014/main" id="{689DB34F-F613-6217-1635-A22783A9EC1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67" name="Footer Placeholder 4">
            <a:extLst>
              <a:ext uri="{FF2B5EF4-FFF2-40B4-BE49-F238E27FC236}">
                <a16:creationId xmlns:a16="http://schemas.microsoft.com/office/drawing/2014/main" id="{2B26AF7B-C436-441D-853F-457EDF22A2F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16A312F4-3E15-E75B-9E99-BE21EFD322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6265084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FBA25-7304-824A-9A79-88708CA68F0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F4EA660-B2EA-3A8D-F813-031C4A2BBAB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B074683B-D5A9-0678-6835-F92B44F53E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C31C880F-C003-9B7D-DB43-84B36134226F}"/>
              </a:ext>
            </a:extLst>
          </p:cNvPr>
          <p:cNvSpPr>
            <a:spLocks noGrp="1"/>
          </p:cNvSpPr>
          <p:nvPr>
            <p:ph type="title"/>
          </p:nvPr>
        </p:nvSpPr>
        <p:spPr>
          <a:xfrm>
            <a:off x="642717" y="103069"/>
            <a:ext cx="11766437"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cs typeface="Arial" panose="020B0604020202020204" pitchFamily="34" charset="0"/>
              </a:rPr>
              <a:t>Key Digital Supply Chain &amp; Asset Master Data Objects </a:t>
            </a:r>
            <a:endParaRPr lang="en-US" sz="2400" b="1">
              <a:solidFill>
                <a:srgbClr val="0C4999"/>
              </a:solidFill>
              <a:latin typeface="Optima" panose="02000503060000020004"/>
            </a:endParaRPr>
          </a:p>
        </p:txBody>
      </p:sp>
      <p:sp>
        <p:nvSpPr>
          <p:cNvPr id="8" name="TextBox 7">
            <a:extLst>
              <a:ext uri="{FF2B5EF4-FFF2-40B4-BE49-F238E27FC236}">
                <a16:creationId xmlns:a16="http://schemas.microsoft.com/office/drawing/2014/main" id="{49DAA226-F398-AB9A-5691-3FABA019E3B1}"/>
              </a:ext>
            </a:extLst>
          </p:cNvPr>
          <p:cNvSpPr txBox="1"/>
          <p:nvPr/>
        </p:nvSpPr>
        <p:spPr>
          <a:xfrm>
            <a:off x="613019" y="476767"/>
            <a:ext cx="94993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panose="02000503060000020004"/>
                <a:cs typeface="Arial" panose="020B0604020202020204" pitchFamily="34" charset="0"/>
              </a:rPr>
              <a:t>Readiness for SAP ERP Readiness – Foundation Objects</a:t>
            </a:r>
            <a:endParaRPr kumimoji="0" lang="en-IN" sz="2000" b="0" i="0" u="none" strike="noStrike" kern="1200" cap="none" spc="0" normalizeH="0" baseline="0" noProof="0">
              <a:ln>
                <a:noFill/>
              </a:ln>
              <a:solidFill>
                <a:srgbClr val="26B4E9"/>
              </a:solidFill>
              <a:effectLst/>
              <a:uLnTx/>
              <a:uFillTx/>
              <a:latin typeface="Optima" panose="02000503060000020004"/>
            </a:endParaRPr>
          </a:p>
        </p:txBody>
      </p:sp>
      <p:sp>
        <p:nvSpPr>
          <p:cNvPr id="3" name="Footer Placeholder 4">
            <a:extLst>
              <a:ext uri="{FF2B5EF4-FFF2-40B4-BE49-F238E27FC236}">
                <a16:creationId xmlns:a16="http://schemas.microsoft.com/office/drawing/2014/main" id="{48416ED9-6FF3-8A00-146A-AD940ED215B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5" name="Text Box 2">
            <a:extLst>
              <a:ext uri="{FF2B5EF4-FFF2-40B4-BE49-F238E27FC236}">
                <a16:creationId xmlns:a16="http://schemas.microsoft.com/office/drawing/2014/main" id="{14FA6178-1100-121A-90F6-D20B4B15B7CB}"/>
              </a:ext>
            </a:extLst>
          </p:cNvPr>
          <p:cNvSpPr txBox="1"/>
          <p:nvPr/>
        </p:nvSpPr>
        <p:spPr>
          <a:xfrm>
            <a:off x="789673" y="1393415"/>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100</a:t>
            </a:r>
          </a:p>
        </p:txBody>
      </p:sp>
      <p:sp>
        <p:nvSpPr>
          <p:cNvPr id="9" name="Text Box 3">
            <a:extLst>
              <a:ext uri="{FF2B5EF4-FFF2-40B4-BE49-F238E27FC236}">
                <a16:creationId xmlns:a16="http://schemas.microsoft.com/office/drawing/2014/main" id="{830D846E-4F45-A40C-74EC-F138B2DB010D}"/>
              </a:ext>
            </a:extLst>
          </p:cNvPr>
          <p:cNvSpPr txBox="1"/>
          <p:nvPr/>
        </p:nvSpPr>
        <p:spPr>
          <a:xfrm>
            <a:off x="1476108" y="1393415"/>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110</a:t>
            </a:r>
          </a:p>
        </p:txBody>
      </p:sp>
      <p:sp>
        <p:nvSpPr>
          <p:cNvPr id="10" name="Text Box 10">
            <a:extLst>
              <a:ext uri="{FF2B5EF4-FFF2-40B4-BE49-F238E27FC236}">
                <a16:creationId xmlns:a16="http://schemas.microsoft.com/office/drawing/2014/main" id="{F02AB84F-103D-26C2-0CEC-DD07BB2B154A}"/>
              </a:ext>
            </a:extLst>
          </p:cNvPr>
          <p:cNvSpPr txBox="1"/>
          <p:nvPr/>
        </p:nvSpPr>
        <p:spPr>
          <a:xfrm>
            <a:off x="2162543" y="1393415"/>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120</a:t>
            </a:r>
          </a:p>
        </p:txBody>
      </p:sp>
      <p:sp>
        <p:nvSpPr>
          <p:cNvPr id="11" name="Text Box 11">
            <a:extLst>
              <a:ext uri="{FF2B5EF4-FFF2-40B4-BE49-F238E27FC236}">
                <a16:creationId xmlns:a16="http://schemas.microsoft.com/office/drawing/2014/main" id="{842C46F8-C739-13E1-916B-E75D478633CF}"/>
              </a:ext>
            </a:extLst>
          </p:cNvPr>
          <p:cNvSpPr txBox="1"/>
          <p:nvPr/>
        </p:nvSpPr>
        <p:spPr>
          <a:xfrm>
            <a:off x="2848978" y="1393415"/>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130</a:t>
            </a:r>
          </a:p>
        </p:txBody>
      </p:sp>
      <p:sp>
        <p:nvSpPr>
          <p:cNvPr id="12" name="Text Box 12">
            <a:extLst>
              <a:ext uri="{FF2B5EF4-FFF2-40B4-BE49-F238E27FC236}">
                <a16:creationId xmlns:a16="http://schemas.microsoft.com/office/drawing/2014/main" id="{384458F6-3E4D-E698-8BF0-8BA4D5483F71}"/>
              </a:ext>
            </a:extLst>
          </p:cNvPr>
          <p:cNvSpPr txBox="1"/>
          <p:nvPr/>
        </p:nvSpPr>
        <p:spPr>
          <a:xfrm>
            <a:off x="3535413" y="1393415"/>
            <a:ext cx="572135" cy="213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Part 140</a:t>
            </a:r>
          </a:p>
        </p:txBody>
      </p:sp>
      <p:sp>
        <p:nvSpPr>
          <p:cNvPr id="13" name="Rounded Rectangle 1">
            <a:extLst>
              <a:ext uri="{FF2B5EF4-FFF2-40B4-BE49-F238E27FC236}">
                <a16:creationId xmlns:a16="http://schemas.microsoft.com/office/drawing/2014/main" id="{D1DFF479-05A9-4052-03D7-DB90621B39DF}"/>
              </a:ext>
            </a:extLst>
          </p:cNvPr>
          <p:cNvSpPr/>
          <p:nvPr/>
        </p:nvSpPr>
        <p:spPr>
          <a:xfrm>
            <a:off x="986589" y="1216075"/>
            <a:ext cx="10218821" cy="13716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25425" marR="0" lvl="0" indent="-225425"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300" b="1" i="0" u="none" strike="noStrike" kern="1200" cap="none" spc="0" normalizeH="0" baseline="0" noProof="0">
              <a:ln>
                <a:noFill/>
              </a:ln>
              <a:solidFill>
                <a:srgbClr val="10479B"/>
              </a:solidFill>
              <a:effectLst/>
              <a:uLnTx/>
              <a:uFillTx/>
              <a:latin typeface="Optima" panose="02000503060000020004"/>
            </a:endParaRPr>
          </a:p>
        </p:txBody>
      </p:sp>
      <p:sp>
        <p:nvSpPr>
          <p:cNvPr id="14" name="Rounded Rectangle 34">
            <a:extLst>
              <a:ext uri="{FF2B5EF4-FFF2-40B4-BE49-F238E27FC236}">
                <a16:creationId xmlns:a16="http://schemas.microsoft.com/office/drawing/2014/main" id="{9EC0103B-DB4F-132D-72AF-A079F63DC600}"/>
              </a:ext>
            </a:extLst>
          </p:cNvPr>
          <p:cNvSpPr/>
          <p:nvPr/>
        </p:nvSpPr>
        <p:spPr>
          <a:xfrm>
            <a:off x="986589" y="5039748"/>
            <a:ext cx="10218821" cy="1371600"/>
          </a:xfrm>
          <a:prstGeom prst="round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25425" marR="0" lvl="0" indent="-225425"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300" b="1" i="0" u="none" strike="noStrike" kern="1200" cap="none" spc="0" normalizeH="0" baseline="0" noProof="0">
              <a:ln>
                <a:noFill/>
              </a:ln>
              <a:solidFill>
                <a:srgbClr val="10479B"/>
              </a:solidFill>
              <a:effectLst/>
              <a:uLnTx/>
              <a:uFillTx/>
              <a:latin typeface="Optima" panose="02000503060000020004"/>
            </a:endParaRPr>
          </a:p>
        </p:txBody>
      </p:sp>
      <p:sp>
        <p:nvSpPr>
          <p:cNvPr id="15" name="Rounded Rectangle 36">
            <a:extLst>
              <a:ext uri="{FF2B5EF4-FFF2-40B4-BE49-F238E27FC236}">
                <a16:creationId xmlns:a16="http://schemas.microsoft.com/office/drawing/2014/main" id="{1E78FCA9-476B-D1AE-A16A-9600D6BEB68A}"/>
              </a:ext>
            </a:extLst>
          </p:cNvPr>
          <p:cNvSpPr/>
          <p:nvPr/>
        </p:nvSpPr>
        <p:spPr>
          <a:xfrm>
            <a:off x="986589" y="3157891"/>
            <a:ext cx="10218821" cy="1371600"/>
          </a:xfrm>
          <a:prstGeom prst="round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25425" marR="0" lvl="0" indent="-225425"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300" b="1" i="0" u="none" strike="noStrike" kern="1200" cap="none" spc="0" normalizeH="0" baseline="0" noProof="0">
              <a:ln>
                <a:noFill/>
              </a:ln>
              <a:solidFill>
                <a:srgbClr val="10479B"/>
              </a:solidFill>
              <a:effectLst/>
              <a:uLnTx/>
              <a:uFillTx/>
              <a:latin typeface="Optima" panose="02000503060000020004"/>
            </a:endParaRPr>
          </a:p>
        </p:txBody>
      </p:sp>
      <p:sp>
        <p:nvSpPr>
          <p:cNvPr id="16" name="TextBox 15">
            <a:extLst>
              <a:ext uri="{FF2B5EF4-FFF2-40B4-BE49-F238E27FC236}">
                <a16:creationId xmlns:a16="http://schemas.microsoft.com/office/drawing/2014/main" id="{5727835F-9359-B0EE-C13C-DF9EDAD3A85A}"/>
              </a:ext>
            </a:extLst>
          </p:cNvPr>
          <p:cNvSpPr txBox="1"/>
          <p:nvPr/>
        </p:nvSpPr>
        <p:spPr>
          <a:xfrm>
            <a:off x="986589" y="829705"/>
            <a:ext cx="102188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10479B"/>
                </a:solidFill>
                <a:effectLst/>
                <a:uLnTx/>
                <a:uFillTx/>
                <a:latin typeface="Optima" panose="02000503060000020004"/>
              </a:rPr>
              <a:t>Data Transformation &amp; Automation</a:t>
            </a:r>
            <a:endParaRPr kumimoji="0" lang="en-US" sz="1800" b="1" i="1" u="none" strike="noStrike" kern="1200" cap="none" spc="0" normalizeH="0" baseline="0" noProof="0">
              <a:ln>
                <a:noFill/>
              </a:ln>
              <a:solidFill>
                <a:srgbClr val="C00000"/>
              </a:solidFill>
              <a:effectLst/>
              <a:uLnTx/>
              <a:uFillTx/>
              <a:latin typeface="Optima" panose="02000503060000020004"/>
            </a:endParaRPr>
          </a:p>
        </p:txBody>
      </p:sp>
      <p:sp>
        <p:nvSpPr>
          <p:cNvPr id="17" name="TextBox 16">
            <a:extLst>
              <a:ext uri="{FF2B5EF4-FFF2-40B4-BE49-F238E27FC236}">
                <a16:creationId xmlns:a16="http://schemas.microsoft.com/office/drawing/2014/main" id="{E39F9B63-5A02-D980-C490-EEC1B5524A48}"/>
              </a:ext>
            </a:extLst>
          </p:cNvPr>
          <p:cNvSpPr txBox="1"/>
          <p:nvPr/>
        </p:nvSpPr>
        <p:spPr>
          <a:xfrm>
            <a:off x="986589" y="4667956"/>
            <a:ext cx="102188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10479B"/>
                </a:solidFill>
                <a:effectLst/>
                <a:uLnTx/>
                <a:uFillTx/>
                <a:latin typeface="Optima" panose="02000503060000020004"/>
              </a:rPr>
              <a:t>Foundation Data</a:t>
            </a:r>
            <a:endParaRPr kumimoji="0" lang="en-US" sz="1800" b="1" i="1" u="none" strike="noStrike" kern="1200" cap="none" spc="0" normalizeH="0" baseline="0" noProof="0">
              <a:ln>
                <a:noFill/>
              </a:ln>
              <a:solidFill>
                <a:srgbClr val="C00000"/>
              </a:solidFill>
              <a:effectLst/>
              <a:uLnTx/>
              <a:uFillTx/>
              <a:latin typeface="Optima" panose="02000503060000020004"/>
            </a:endParaRPr>
          </a:p>
        </p:txBody>
      </p:sp>
      <p:sp>
        <p:nvSpPr>
          <p:cNvPr id="18" name="TextBox 17">
            <a:extLst>
              <a:ext uri="{FF2B5EF4-FFF2-40B4-BE49-F238E27FC236}">
                <a16:creationId xmlns:a16="http://schemas.microsoft.com/office/drawing/2014/main" id="{73CFFC20-2B1B-EE28-94C8-2A2C32D84750}"/>
              </a:ext>
            </a:extLst>
          </p:cNvPr>
          <p:cNvSpPr txBox="1"/>
          <p:nvPr/>
        </p:nvSpPr>
        <p:spPr>
          <a:xfrm>
            <a:off x="789673" y="2788945"/>
            <a:ext cx="102188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10479B"/>
                </a:solidFill>
                <a:effectLst/>
                <a:uLnTx/>
                <a:uFillTx/>
                <a:latin typeface="Optima" panose="02000503060000020004"/>
              </a:rPr>
              <a:t>Mid Level Data</a:t>
            </a:r>
            <a:endParaRPr kumimoji="0" lang="en-US" sz="1800" b="1" i="1" u="none" strike="noStrike" kern="1200" cap="none" spc="0" normalizeH="0" baseline="0" noProof="0">
              <a:ln>
                <a:noFill/>
              </a:ln>
              <a:solidFill>
                <a:srgbClr val="C00000"/>
              </a:solidFill>
              <a:effectLst/>
              <a:uLnTx/>
              <a:uFillTx/>
              <a:latin typeface="Optima" panose="02000503060000020004"/>
            </a:endParaRPr>
          </a:p>
        </p:txBody>
      </p:sp>
      <p:sp>
        <p:nvSpPr>
          <p:cNvPr id="19" name="TextBox 18">
            <a:extLst>
              <a:ext uri="{FF2B5EF4-FFF2-40B4-BE49-F238E27FC236}">
                <a16:creationId xmlns:a16="http://schemas.microsoft.com/office/drawing/2014/main" id="{79C0BDC7-BE4B-0023-2174-FDCD00EE16F1}"/>
              </a:ext>
            </a:extLst>
          </p:cNvPr>
          <p:cNvSpPr txBox="1"/>
          <p:nvPr/>
        </p:nvSpPr>
        <p:spPr>
          <a:xfrm>
            <a:off x="4590077" y="4008369"/>
            <a:ext cx="1265983"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MI, MF, MPs</a:t>
            </a:r>
          </a:p>
        </p:txBody>
      </p:sp>
      <p:sp>
        <p:nvSpPr>
          <p:cNvPr id="20" name="TextBox 19">
            <a:extLst>
              <a:ext uri="{FF2B5EF4-FFF2-40B4-BE49-F238E27FC236}">
                <a16:creationId xmlns:a16="http://schemas.microsoft.com/office/drawing/2014/main" id="{4ECB7964-EB1D-8703-0EFD-89052CEA6F80}"/>
              </a:ext>
            </a:extLst>
          </p:cNvPr>
          <p:cNvSpPr txBox="1"/>
          <p:nvPr/>
        </p:nvSpPr>
        <p:spPr>
          <a:xfrm>
            <a:off x="6260575" y="3977322"/>
            <a:ext cx="1112013"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Task Lists</a:t>
            </a:r>
          </a:p>
        </p:txBody>
      </p:sp>
      <p:pic>
        <p:nvPicPr>
          <p:cNvPr id="21" name="Picture 20" descr="ALM_Series_2 Images-10">
            <a:extLst>
              <a:ext uri="{FF2B5EF4-FFF2-40B4-BE49-F238E27FC236}">
                <a16:creationId xmlns:a16="http://schemas.microsoft.com/office/drawing/2014/main" id="{C087BC3D-2896-891D-7960-2F52BAA8F235}"/>
              </a:ext>
            </a:extLst>
          </p:cNvPr>
          <p:cNvPicPr>
            <a:picLocks noChangeAspect="1"/>
          </p:cNvPicPr>
          <p:nvPr/>
        </p:nvPicPr>
        <p:blipFill>
          <a:blip r:embed="rId2"/>
          <a:stretch>
            <a:fillRect/>
          </a:stretch>
        </p:blipFill>
        <p:spPr>
          <a:xfrm>
            <a:off x="4833388" y="3299938"/>
            <a:ext cx="684662" cy="667605"/>
          </a:xfrm>
          <a:prstGeom prst="rect">
            <a:avLst/>
          </a:prstGeom>
        </p:spPr>
      </p:pic>
      <p:pic>
        <p:nvPicPr>
          <p:cNvPr id="22" name="Picture 21" descr="ALM_Series_2 Images-08">
            <a:extLst>
              <a:ext uri="{FF2B5EF4-FFF2-40B4-BE49-F238E27FC236}">
                <a16:creationId xmlns:a16="http://schemas.microsoft.com/office/drawing/2014/main" id="{EBE10A6F-DAA2-AB20-BEB3-E5D43214B1B3}"/>
              </a:ext>
            </a:extLst>
          </p:cNvPr>
          <p:cNvPicPr>
            <a:picLocks noChangeAspect="1"/>
          </p:cNvPicPr>
          <p:nvPr/>
        </p:nvPicPr>
        <p:blipFill>
          <a:blip r:embed="rId3"/>
          <a:stretch>
            <a:fillRect/>
          </a:stretch>
        </p:blipFill>
        <p:spPr>
          <a:xfrm>
            <a:off x="6525936" y="3340559"/>
            <a:ext cx="615363" cy="608848"/>
          </a:xfrm>
          <a:prstGeom prst="rect">
            <a:avLst/>
          </a:prstGeom>
        </p:spPr>
      </p:pic>
      <p:sp>
        <p:nvSpPr>
          <p:cNvPr id="29" name="TextBox 28">
            <a:extLst>
              <a:ext uri="{FF2B5EF4-FFF2-40B4-BE49-F238E27FC236}">
                <a16:creationId xmlns:a16="http://schemas.microsoft.com/office/drawing/2014/main" id="{3FC91D98-14AD-AC64-7D22-38844E0B8B1B}"/>
              </a:ext>
            </a:extLst>
          </p:cNvPr>
          <p:cNvSpPr txBox="1"/>
          <p:nvPr/>
        </p:nvSpPr>
        <p:spPr>
          <a:xfrm>
            <a:off x="5882259" y="5876392"/>
            <a:ext cx="167153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Document Index &amp; Linkage</a:t>
            </a:r>
          </a:p>
        </p:txBody>
      </p:sp>
      <p:pic>
        <p:nvPicPr>
          <p:cNvPr id="30" name="Picture 29" descr="ALM_Series_2 Images-19">
            <a:extLst>
              <a:ext uri="{FF2B5EF4-FFF2-40B4-BE49-F238E27FC236}">
                <a16:creationId xmlns:a16="http://schemas.microsoft.com/office/drawing/2014/main" id="{B50EDC79-B87F-7CFF-393A-F0E56CCA964A}"/>
              </a:ext>
            </a:extLst>
          </p:cNvPr>
          <p:cNvPicPr>
            <a:picLocks noChangeAspect="1"/>
          </p:cNvPicPr>
          <p:nvPr/>
        </p:nvPicPr>
        <p:blipFill>
          <a:blip r:embed="rId4"/>
          <a:stretch>
            <a:fillRect/>
          </a:stretch>
        </p:blipFill>
        <p:spPr>
          <a:xfrm>
            <a:off x="6416479" y="5165608"/>
            <a:ext cx="548016" cy="750111"/>
          </a:xfrm>
          <a:prstGeom prst="rect">
            <a:avLst/>
          </a:prstGeom>
        </p:spPr>
      </p:pic>
      <p:pic>
        <p:nvPicPr>
          <p:cNvPr id="31" name="Picture 30" descr="ALM_Series_2 Images-14">
            <a:extLst>
              <a:ext uri="{FF2B5EF4-FFF2-40B4-BE49-F238E27FC236}">
                <a16:creationId xmlns:a16="http://schemas.microsoft.com/office/drawing/2014/main" id="{83761F8A-3A79-E7FD-7838-31BE50EF2C59}"/>
              </a:ext>
            </a:extLst>
          </p:cNvPr>
          <p:cNvPicPr>
            <a:picLocks noChangeAspect="1"/>
          </p:cNvPicPr>
          <p:nvPr/>
        </p:nvPicPr>
        <p:blipFill>
          <a:blip r:embed="rId5"/>
          <a:stretch>
            <a:fillRect/>
          </a:stretch>
        </p:blipFill>
        <p:spPr>
          <a:xfrm>
            <a:off x="4802379" y="5155720"/>
            <a:ext cx="670399" cy="769887"/>
          </a:xfrm>
          <a:prstGeom prst="rect">
            <a:avLst/>
          </a:prstGeom>
        </p:spPr>
      </p:pic>
      <p:sp>
        <p:nvSpPr>
          <p:cNvPr id="32" name="TextBox 31">
            <a:extLst>
              <a:ext uri="{FF2B5EF4-FFF2-40B4-BE49-F238E27FC236}">
                <a16:creationId xmlns:a16="http://schemas.microsoft.com/office/drawing/2014/main" id="{CEAE7729-0A68-A779-D709-AF2DA2918156}"/>
              </a:ext>
            </a:extLst>
          </p:cNvPr>
          <p:cNvSpPr txBox="1"/>
          <p:nvPr/>
        </p:nvSpPr>
        <p:spPr>
          <a:xfrm>
            <a:off x="4373855" y="5906535"/>
            <a:ext cx="159990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Bill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Materials</a:t>
            </a:r>
          </a:p>
        </p:txBody>
      </p:sp>
      <p:sp>
        <p:nvSpPr>
          <p:cNvPr id="33" name="TextBox 32">
            <a:extLst>
              <a:ext uri="{FF2B5EF4-FFF2-40B4-BE49-F238E27FC236}">
                <a16:creationId xmlns:a16="http://schemas.microsoft.com/office/drawing/2014/main" id="{1ABCA02B-BDB4-79FA-5A18-02FF90BFB6B4}"/>
              </a:ext>
            </a:extLst>
          </p:cNvPr>
          <p:cNvSpPr txBox="1"/>
          <p:nvPr/>
        </p:nvSpPr>
        <p:spPr>
          <a:xfrm>
            <a:off x="2421496" y="5866871"/>
            <a:ext cx="2174659"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Functional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Location &amp; Work Center</a:t>
            </a:r>
          </a:p>
        </p:txBody>
      </p:sp>
      <p:pic>
        <p:nvPicPr>
          <p:cNvPr id="34" name="Picture 33" descr="ALM_Series_2 Images-11">
            <a:extLst>
              <a:ext uri="{FF2B5EF4-FFF2-40B4-BE49-F238E27FC236}">
                <a16:creationId xmlns:a16="http://schemas.microsoft.com/office/drawing/2014/main" id="{767E4EFC-ED4B-B569-161B-3CACE65957EF}"/>
              </a:ext>
            </a:extLst>
          </p:cNvPr>
          <p:cNvPicPr>
            <a:picLocks noChangeAspect="1"/>
          </p:cNvPicPr>
          <p:nvPr/>
        </p:nvPicPr>
        <p:blipFill>
          <a:blip r:embed="rId6"/>
          <a:stretch>
            <a:fillRect/>
          </a:stretch>
        </p:blipFill>
        <p:spPr>
          <a:xfrm>
            <a:off x="1421500" y="5177621"/>
            <a:ext cx="757398" cy="726085"/>
          </a:xfrm>
          <a:prstGeom prst="rect">
            <a:avLst/>
          </a:prstGeom>
        </p:spPr>
      </p:pic>
      <p:sp>
        <p:nvSpPr>
          <p:cNvPr id="35" name="TextBox 34">
            <a:extLst>
              <a:ext uri="{FF2B5EF4-FFF2-40B4-BE49-F238E27FC236}">
                <a16:creationId xmlns:a16="http://schemas.microsoft.com/office/drawing/2014/main" id="{7A629F52-07A7-D639-9DBF-CE9040856505}"/>
              </a:ext>
            </a:extLst>
          </p:cNvPr>
          <p:cNvSpPr txBox="1"/>
          <p:nvPr/>
        </p:nvSpPr>
        <p:spPr>
          <a:xfrm>
            <a:off x="1075740" y="5906535"/>
            <a:ext cx="1411454"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Asset &amp; FAR</a:t>
            </a:r>
          </a:p>
        </p:txBody>
      </p:sp>
      <p:pic>
        <p:nvPicPr>
          <p:cNvPr id="36" name="Picture 35" descr="ALM_Series_2 Images-12">
            <a:extLst>
              <a:ext uri="{FF2B5EF4-FFF2-40B4-BE49-F238E27FC236}">
                <a16:creationId xmlns:a16="http://schemas.microsoft.com/office/drawing/2014/main" id="{8671A8AB-B304-B71B-0E5A-307E40FE2357}"/>
              </a:ext>
            </a:extLst>
          </p:cNvPr>
          <p:cNvPicPr>
            <a:picLocks noChangeAspect="1"/>
          </p:cNvPicPr>
          <p:nvPr/>
        </p:nvPicPr>
        <p:blipFill>
          <a:blip r:embed="rId7"/>
          <a:stretch>
            <a:fillRect/>
          </a:stretch>
        </p:blipFill>
        <p:spPr>
          <a:xfrm>
            <a:off x="3122599" y="5187821"/>
            <a:ext cx="736079" cy="705685"/>
          </a:xfrm>
          <a:prstGeom prst="rect">
            <a:avLst/>
          </a:prstGeom>
        </p:spPr>
      </p:pic>
      <p:sp>
        <p:nvSpPr>
          <p:cNvPr id="37" name="TextBox 36">
            <a:extLst>
              <a:ext uri="{FF2B5EF4-FFF2-40B4-BE49-F238E27FC236}">
                <a16:creationId xmlns:a16="http://schemas.microsoft.com/office/drawing/2014/main" id="{ACE25339-A65E-CC52-765F-02CD2ADBD7AA}"/>
              </a:ext>
            </a:extLst>
          </p:cNvPr>
          <p:cNvSpPr txBox="1"/>
          <p:nvPr/>
        </p:nvSpPr>
        <p:spPr>
          <a:xfrm>
            <a:off x="959133" y="3977322"/>
            <a:ext cx="199549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Measuring Points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&amp; Counters</a:t>
            </a:r>
          </a:p>
        </p:txBody>
      </p:sp>
      <p:pic>
        <p:nvPicPr>
          <p:cNvPr id="38" name="Picture 37" descr="ALM_Series_2 Images-18">
            <a:extLst>
              <a:ext uri="{FF2B5EF4-FFF2-40B4-BE49-F238E27FC236}">
                <a16:creationId xmlns:a16="http://schemas.microsoft.com/office/drawing/2014/main" id="{41363A36-916A-A4CE-723E-CAA0EF1BE97A}"/>
              </a:ext>
            </a:extLst>
          </p:cNvPr>
          <p:cNvPicPr>
            <a:picLocks noChangeAspect="1"/>
          </p:cNvPicPr>
          <p:nvPr/>
        </p:nvPicPr>
        <p:blipFill>
          <a:blip r:embed="rId8"/>
          <a:stretch>
            <a:fillRect/>
          </a:stretch>
        </p:blipFill>
        <p:spPr>
          <a:xfrm>
            <a:off x="1626093" y="3308133"/>
            <a:ext cx="422150" cy="648105"/>
          </a:xfrm>
          <a:prstGeom prst="rect">
            <a:avLst/>
          </a:prstGeom>
        </p:spPr>
      </p:pic>
      <p:sp>
        <p:nvSpPr>
          <p:cNvPr id="39" name="TextBox 38">
            <a:extLst>
              <a:ext uri="{FF2B5EF4-FFF2-40B4-BE49-F238E27FC236}">
                <a16:creationId xmlns:a16="http://schemas.microsoft.com/office/drawing/2014/main" id="{B7EA8127-FDA7-2A3D-8A8F-F7EE5703E854}"/>
              </a:ext>
            </a:extLst>
          </p:cNvPr>
          <p:cNvSpPr txBox="1"/>
          <p:nvPr/>
        </p:nvSpPr>
        <p:spPr>
          <a:xfrm>
            <a:off x="2980468" y="3977322"/>
            <a:ext cx="115778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FC, CC, RC etc.</a:t>
            </a:r>
          </a:p>
        </p:txBody>
      </p:sp>
      <p:pic>
        <p:nvPicPr>
          <p:cNvPr id="40" name="Picture 39" descr="ALM_Series_2 Images-09">
            <a:extLst>
              <a:ext uri="{FF2B5EF4-FFF2-40B4-BE49-F238E27FC236}">
                <a16:creationId xmlns:a16="http://schemas.microsoft.com/office/drawing/2014/main" id="{4FEF7868-BFDB-D6D8-1772-41BAA090214C}"/>
              </a:ext>
            </a:extLst>
          </p:cNvPr>
          <p:cNvPicPr>
            <a:picLocks noChangeAspect="1"/>
          </p:cNvPicPr>
          <p:nvPr/>
        </p:nvPicPr>
        <p:blipFill>
          <a:blip r:embed="rId9"/>
          <a:stretch>
            <a:fillRect/>
          </a:stretch>
        </p:blipFill>
        <p:spPr>
          <a:xfrm>
            <a:off x="3110338" y="3329311"/>
            <a:ext cx="845698" cy="633643"/>
          </a:xfrm>
          <a:prstGeom prst="rect">
            <a:avLst/>
          </a:prstGeom>
        </p:spPr>
      </p:pic>
      <p:pic>
        <p:nvPicPr>
          <p:cNvPr id="41" name="Picture 40" descr="ISO 8000 – 100 Data Quality-04">
            <a:extLst>
              <a:ext uri="{FF2B5EF4-FFF2-40B4-BE49-F238E27FC236}">
                <a16:creationId xmlns:a16="http://schemas.microsoft.com/office/drawing/2014/main" id="{0DC1B275-EA77-32CC-915B-557A8990A8C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966252" y="5144689"/>
            <a:ext cx="1187056" cy="791948"/>
          </a:xfrm>
          <a:prstGeom prst="rect">
            <a:avLst/>
          </a:prstGeom>
        </p:spPr>
      </p:pic>
      <p:sp>
        <p:nvSpPr>
          <p:cNvPr id="42" name="Potential New Entry">
            <a:extLst>
              <a:ext uri="{FF2B5EF4-FFF2-40B4-BE49-F238E27FC236}">
                <a16:creationId xmlns:a16="http://schemas.microsoft.com/office/drawing/2014/main" id="{2A5B2031-E992-5579-7D17-040BDC38EA4F}"/>
              </a:ext>
            </a:extLst>
          </p:cNvPr>
          <p:cNvSpPr txBox="1"/>
          <p:nvPr/>
        </p:nvSpPr>
        <p:spPr>
          <a:xfrm>
            <a:off x="7765301" y="5915719"/>
            <a:ext cx="1671531" cy="461665"/>
          </a:xfrm>
          <a:prstGeom prst="rect">
            <a:avLst/>
          </a:prstGeom>
          <a:ln w="12700">
            <a:miter lim="400000"/>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Material &amp; 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Master</a:t>
            </a:r>
            <a:endParaRPr kumimoji="0" lang="en-US" sz="1200" b="1" i="0" u="none" strike="noStrike" kern="1200" cap="none" spc="0" normalizeH="0" baseline="0" noProof="0">
              <a:ln>
                <a:noFill/>
              </a:ln>
              <a:solidFill>
                <a:srgbClr val="C00000"/>
              </a:solidFill>
              <a:effectLst/>
              <a:uLnTx/>
              <a:uFillTx/>
              <a:latin typeface="Optima" panose="02000503060000020004"/>
            </a:endParaRPr>
          </a:p>
        </p:txBody>
      </p:sp>
      <p:sp>
        <p:nvSpPr>
          <p:cNvPr id="43" name="Potential New Entry">
            <a:extLst>
              <a:ext uri="{FF2B5EF4-FFF2-40B4-BE49-F238E27FC236}">
                <a16:creationId xmlns:a16="http://schemas.microsoft.com/office/drawing/2014/main" id="{60FE5DC0-9B7A-D5CF-D763-D351808B6E9D}"/>
              </a:ext>
            </a:extLst>
          </p:cNvPr>
          <p:cNvSpPr txBox="1"/>
          <p:nvPr/>
        </p:nvSpPr>
        <p:spPr>
          <a:xfrm>
            <a:off x="9313943" y="5922558"/>
            <a:ext cx="2185274" cy="461665"/>
          </a:xfrm>
          <a:prstGeom prst="rect">
            <a:avLst/>
          </a:prstGeom>
          <a:ln w="12700">
            <a:miter lim="400000"/>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Vendor &amp; Customer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Master</a:t>
            </a:r>
          </a:p>
        </p:txBody>
      </p:sp>
      <p:sp>
        <p:nvSpPr>
          <p:cNvPr id="44" name="TextBox 43">
            <a:extLst>
              <a:ext uri="{FF2B5EF4-FFF2-40B4-BE49-F238E27FC236}">
                <a16:creationId xmlns:a16="http://schemas.microsoft.com/office/drawing/2014/main" id="{7D20172E-90BA-3BCE-0848-998625AB6E04}"/>
              </a:ext>
            </a:extLst>
          </p:cNvPr>
          <p:cNvSpPr txBox="1"/>
          <p:nvPr/>
        </p:nvSpPr>
        <p:spPr>
          <a:xfrm>
            <a:off x="7922105" y="3977322"/>
            <a:ext cx="1271075"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iSPIR</a:t>
            </a:r>
          </a:p>
        </p:txBody>
      </p:sp>
      <p:pic>
        <p:nvPicPr>
          <p:cNvPr id="45" name="Picture 44" descr="iSPIR-spare parts-01">
            <a:extLst>
              <a:ext uri="{FF2B5EF4-FFF2-40B4-BE49-F238E27FC236}">
                <a16:creationId xmlns:a16="http://schemas.microsoft.com/office/drawing/2014/main" id="{6C2F79CB-1FBA-C0D5-2F3D-A569E186095D}"/>
              </a:ext>
            </a:extLst>
          </p:cNvPr>
          <p:cNvPicPr>
            <a:picLocks noChangeAspect="1"/>
          </p:cNvPicPr>
          <p:nvPr/>
        </p:nvPicPr>
        <p:blipFill>
          <a:blip r:embed="rId11"/>
          <a:stretch>
            <a:fillRect/>
          </a:stretch>
        </p:blipFill>
        <p:spPr>
          <a:xfrm>
            <a:off x="8125562" y="3272248"/>
            <a:ext cx="875294" cy="708757"/>
          </a:xfrm>
          <a:prstGeom prst="rect">
            <a:avLst/>
          </a:prstGeom>
        </p:spPr>
      </p:pic>
      <p:sp>
        <p:nvSpPr>
          <p:cNvPr id="46" name="Potential New Entry">
            <a:extLst>
              <a:ext uri="{FF2B5EF4-FFF2-40B4-BE49-F238E27FC236}">
                <a16:creationId xmlns:a16="http://schemas.microsoft.com/office/drawing/2014/main" id="{0973DC2D-0A6A-18B1-DC60-AB37A8EE904B}"/>
              </a:ext>
            </a:extLst>
          </p:cNvPr>
          <p:cNvSpPr txBox="1"/>
          <p:nvPr/>
        </p:nvSpPr>
        <p:spPr>
          <a:xfrm>
            <a:off x="9430923" y="4005289"/>
            <a:ext cx="1907167" cy="461665"/>
          </a:xfrm>
          <a:prstGeom prst="rect">
            <a:avLst/>
          </a:prstGeom>
          <a:ln w="12700">
            <a:miter lim="400000"/>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1500" b="1" i="0" u="none" strike="noStrike" kern="1200" cap="none" spc="0" normalizeH="0" baseline="0" noProof="0">
                <a:ln>
                  <a:noFill/>
                </a:ln>
                <a:solidFill>
                  <a:srgbClr val="10479B"/>
                </a:solidFill>
                <a:effectLst/>
                <a:uLnTx/>
                <a:uFillTx/>
                <a:latin typeface="Optima" panose="02000503060000020004"/>
              </a:rPr>
              <a:t>Material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1500" b="1" i="0" u="none" strike="noStrike" kern="1200" cap="none" spc="0" normalizeH="0" baseline="0" noProof="0">
                <a:ln>
                  <a:noFill/>
                </a:ln>
                <a:solidFill>
                  <a:srgbClr val="10479B"/>
                </a:solidFill>
                <a:effectLst/>
                <a:uLnTx/>
                <a:uFillTx/>
                <a:latin typeface="Optima" panose="02000503060000020004"/>
              </a:rPr>
              <a:t>Criticality  </a:t>
            </a:r>
          </a:p>
        </p:txBody>
      </p:sp>
      <p:pic>
        <p:nvPicPr>
          <p:cNvPr id="47" name="Picture 46" descr="Materials Criticality -01">
            <a:extLst>
              <a:ext uri="{FF2B5EF4-FFF2-40B4-BE49-F238E27FC236}">
                <a16:creationId xmlns:a16="http://schemas.microsoft.com/office/drawing/2014/main" id="{4758A19C-977B-E087-6BEE-99D6AED1DF83}"/>
              </a:ext>
            </a:extLst>
          </p:cNvPr>
          <p:cNvPicPr>
            <a:picLocks noChangeAspect="1"/>
          </p:cNvPicPr>
          <p:nvPr/>
        </p:nvPicPr>
        <p:blipFill>
          <a:blip r:embed="rId12"/>
          <a:stretch>
            <a:fillRect/>
          </a:stretch>
        </p:blipFill>
        <p:spPr>
          <a:xfrm>
            <a:off x="10079783" y="3375113"/>
            <a:ext cx="621911" cy="631384"/>
          </a:xfrm>
          <a:prstGeom prst="rect">
            <a:avLst/>
          </a:prstGeom>
        </p:spPr>
      </p:pic>
      <p:pic>
        <p:nvPicPr>
          <p:cNvPr id="48" name="Picture 47">
            <a:extLst>
              <a:ext uri="{FF2B5EF4-FFF2-40B4-BE49-F238E27FC236}">
                <a16:creationId xmlns:a16="http://schemas.microsoft.com/office/drawing/2014/main" id="{FCEBB2CA-9BA9-D2FA-94DF-47801F33FADB}"/>
              </a:ext>
            </a:extLst>
          </p:cNvPr>
          <p:cNvPicPr>
            <a:picLocks noChangeAspect="1"/>
          </p:cNvPicPr>
          <p:nvPr/>
        </p:nvPicPr>
        <p:blipFill>
          <a:blip r:embed="rId13"/>
          <a:stretch>
            <a:fillRect/>
          </a:stretch>
        </p:blipFill>
        <p:spPr>
          <a:xfrm>
            <a:off x="9966383" y="5184657"/>
            <a:ext cx="877773" cy="712012"/>
          </a:xfrm>
          <a:prstGeom prst="rect">
            <a:avLst/>
          </a:prstGeom>
        </p:spPr>
      </p:pic>
      <p:sp>
        <p:nvSpPr>
          <p:cNvPr id="49" name="TextBox 48">
            <a:extLst>
              <a:ext uri="{FF2B5EF4-FFF2-40B4-BE49-F238E27FC236}">
                <a16:creationId xmlns:a16="http://schemas.microsoft.com/office/drawing/2014/main" id="{CA1B6A99-B877-03F8-C2EF-02A60C3B850C}"/>
              </a:ext>
            </a:extLst>
          </p:cNvPr>
          <p:cNvSpPr txBox="1"/>
          <p:nvPr/>
        </p:nvSpPr>
        <p:spPr>
          <a:xfrm>
            <a:off x="1275609" y="2024497"/>
            <a:ext cx="234600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Real time integration with Field Equipment</a:t>
            </a:r>
          </a:p>
        </p:txBody>
      </p:sp>
      <p:sp>
        <p:nvSpPr>
          <p:cNvPr id="50" name="TextBox 49">
            <a:extLst>
              <a:ext uri="{FF2B5EF4-FFF2-40B4-BE49-F238E27FC236}">
                <a16:creationId xmlns:a16="http://schemas.microsoft.com/office/drawing/2014/main" id="{62E3ADF5-24F4-FB70-707D-BF09408D9543}"/>
              </a:ext>
            </a:extLst>
          </p:cNvPr>
          <p:cNvSpPr txBox="1"/>
          <p:nvPr/>
        </p:nvSpPr>
        <p:spPr>
          <a:xfrm>
            <a:off x="3853914" y="2024497"/>
            <a:ext cx="2418388"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Mobility Enablement</a:t>
            </a:r>
          </a:p>
        </p:txBody>
      </p:sp>
      <p:sp>
        <p:nvSpPr>
          <p:cNvPr id="51" name="TextBox 50">
            <a:extLst>
              <a:ext uri="{FF2B5EF4-FFF2-40B4-BE49-F238E27FC236}">
                <a16:creationId xmlns:a16="http://schemas.microsoft.com/office/drawing/2014/main" id="{B5F7A719-4A92-876D-B61B-35FCEB9BD6DA}"/>
              </a:ext>
            </a:extLst>
          </p:cNvPr>
          <p:cNvSpPr txBox="1"/>
          <p:nvPr/>
        </p:nvSpPr>
        <p:spPr>
          <a:xfrm>
            <a:off x="6384686" y="2024497"/>
            <a:ext cx="2418388"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AI / ML Adoption</a:t>
            </a:r>
          </a:p>
        </p:txBody>
      </p:sp>
      <p:sp>
        <p:nvSpPr>
          <p:cNvPr id="52" name="TextBox 51">
            <a:extLst>
              <a:ext uri="{FF2B5EF4-FFF2-40B4-BE49-F238E27FC236}">
                <a16:creationId xmlns:a16="http://schemas.microsoft.com/office/drawing/2014/main" id="{402469EC-D89C-FB11-685E-939832C99F1D}"/>
              </a:ext>
            </a:extLst>
          </p:cNvPr>
          <p:cNvSpPr txBox="1"/>
          <p:nvPr/>
        </p:nvSpPr>
        <p:spPr>
          <a:xfrm>
            <a:off x="8765558" y="2024497"/>
            <a:ext cx="2418388"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APM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10479B"/>
                </a:solidFill>
                <a:effectLst/>
                <a:uLnTx/>
                <a:uFillTx/>
                <a:latin typeface="Optima" panose="02000503060000020004"/>
              </a:rPr>
              <a:t>Management</a:t>
            </a:r>
          </a:p>
        </p:txBody>
      </p:sp>
      <p:pic>
        <p:nvPicPr>
          <p:cNvPr id="53" name="Picture 52" descr="A blue and red octopus logo&#10;&#10;Description automatically generated">
            <a:extLst>
              <a:ext uri="{FF2B5EF4-FFF2-40B4-BE49-F238E27FC236}">
                <a16:creationId xmlns:a16="http://schemas.microsoft.com/office/drawing/2014/main" id="{E5308108-721D-E087-7749-612DF81A0CF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488083" y="1271433"/>
            <a:ext cx="832919" cy="832919"/>
          </a:xfrm>
          <a:prstGeom prst="rect">
            <a:avLst/>
          </a:prstGeom>
        </p:spPr>
      </p:pic>
      <p:pic>
        <p:nvPicPr>
          <p:cNvPr id="54" name="Picture 53" descr="A picture containing object, clock, meter&#10;&#10;Description automatically generated">
            <a:extLst>
              <a:ext uri="{FF2B5EF4-FFF2-40B4-BE49-F238E27FC236}">
                <a16:creationId xmlns:a16="http://schemas.microsoft.com/office/drawing/2014/main" id="{95439C54-5373-E5AC-4A34-0980BCBE71E7}"/>
              </a:ext>
            </a:extLst>
          </p:cNvPr>
          <p:cNvPicPr>
            <a:picLocks noChangeAspect="1"/>
          </p:cNvPicPr>
          <p:nvPr/>
        </p:nvPicPr>
        <p:blipFill>
          <a:blip r:embed="rId15"/>
          <a:stretch>
            <a:fillRect/>
          </a:stretch>
        </p:blipFill>
        <p:spPr>
          <a:xfrm>
            <a:off x="7217362" y="1348934"/>
            <a:ext cx="691977" cy="688535"/>
          </a:xfrm>
          <a:prstGeom prst="rect">
            <a:avLst/>
          </a:prstGeom>
        </p:spPr>
      </p:pic>
      <p:pic>
        <p:nvPicPr>
          <p:cNvPr id="55" name="Picture 54">
            <a:extLst>
              <a:ext uri="{FF2B5EF4-FFF2-40B4-BE49-F238E27FC236}">
                <a16:creationId xmlns:a16="http://schemas.microsoft.com/office/drawing/2014/main" id="{53FEE01B-AC17-725E-A921-C1CC7B0E1E52}"/>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4749423" y="1305414"/>
            <a:ext cx="890494" cy="775575"/>
          </a:xfrm>
          <a:prstGeom prst="rect">
            <a:avLst/>
          </a:prstGeom>
        </p:spPr>
      </p:pic>
      <p:pic>
        <p:nvPicPr>
          <p:cNvPr id="56" name="Picture 55" descr="Asset Imaging-01">
            <a:extLst>
              <a:ext uri="{FF2B5EF4-FFF2-40B4-BE49-F238E27FC236}">
                <a16:creationId xmlns:a16="http://schemas.microsoft.com/office/drawing/2014/main" id="{5A549F4A-51A8-02B9-20A6-C54A47624085}"/>
              </a:ext>
            </a:extLst>
          </p:cNvPr>
          <p:cNvPicPr>
            <a:picLocks noChangeAspect="1"/>
          </p:cNvPicPr>
          <p:nvPr/>
        </p:nvPicPr>
        <p:blipFill>
          <a:blip r:embed="rId17"/>
          <a:stretch>
            <a:fillRect/>
          </a:stretch>
        </p:blipFill>
        <p:spPr>
          <a:xfrm>
            <a:off x="9612446" y="1300069"/>
            <a:ext cx="852783" cy="786264"/>
          </a:xfrm>
          <a:prstGeom prst="rect">
            <a:avLst/>
          </a:prstGeom>
        </p:spPr>
      </p:pic>
      <p:pic>
        <p:nvPicPr>
          <p:cNvPr id="57" name="Picture 56">
            <a:extLst>
              <a:ext uri="{FF2B5EF4-FFF2-40B4-BE49-F238E27FC236}">
                <a16:creationId xmlns:a16="http://schemas.microsoft.com/office/drawing/2014/main" id="{0398697D-3195-5AB1-AD1A-84AB2E8FF6C5}"/>
              </a:ext>
            </a:extLst>
          </p:cNvPr>
          <p:cNvPicPr>
            <a:picLocks noChangeAspect="1"/>
          </p:cNvPicPr>
          <p:nvPr/>
        </p:nvPicPr>
        <p:blipFill>
          <a:blip r:embed="rId18"/>
          <a:stretch>
            <a:fillRect/>
          </a:stretch>
        </p:blipFill>
        <p:spPr>
          <a:xfrm>
            <a:off x="2042665" y="1392020"/>
            <a:ext cx="602362" cy="602362"/>
          </a:xfrm>
          <a:prstGeom prst="rect">
            <a:avLst/>
          </a:prstGeom>
        </p:spPr>
      </p:pic>
      <p:sp>
        <p:nvSpPr>
          <p:cNvPr id="23" name="Footer Placeholder 4">
            <a:extLst>
              <a:ext uri="{FF2B5EF4-FFF2-40B4-BE49-F238E27FC236}">
                <a16:creationId xmlns:a16="http://schemas.microsoft.com/office/drawing/2014/main" id="{C5CA6756-BA9F-E670-564E-EE4272B94F9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pic>
        <p:nvPicPr>
          <p:cNvPr id="2" name="Graphic 1">
            <a:extLst>
              <a:ext uri="{FF2B5EF4-FFF2-40B4-BE49-F238E27FC236}">
                <a16:creationId xmlns:a16="http://schemas.microsoft.com/office/drawing/2014/main" id="{3A9B3B02-0DE7-727D-E12D-B42E4EABC53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7673560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46B613-51FC-2A4C-D912-DC6EBD1530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49428CBA-3998-4D8E-B867-6CF162A52F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12" name="Title 1">
            <a:extLst>
              <a:ext uri="{FF2B5EF4-FFF2-40B4-BE49-F238E27FC236}">
                <a16:creationId xmlns:a16="http://schemas.microsoft.com/office/drawing/2014/main" id="{82B98022-142E-DE10-0294-4F8F41D33A97}"/>
              </a:ext>
            </a:extLst>
          </p:cNvPr>
          <p:cNvSpPr txBox="1">
            <a:spLocks/>
          </p:cNvSpPr>
          <p:nvPr/>
        </p:nvSpPr>
        <p:spPr>
          <a:xfrm>
            <a:off x="617147" y="123612"/>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a:rPr>
              <a:t>Asset Hierarchy &amp; Classification </a:t>
            </a:r>
            <a:r>
              <a:rPr kumimoji="0" lang="en-US" sz="2400" b="1" i="0" u="sng" strike="noStrike" kern="1200" cap="none" spc="0" normalizeH="0" baseline="0" noProof="0">
                <a:ln>
                  <a:noFill/>
                </a:ln>
                <a:solidFill>
                  <a:srgbClr val="26B4E9"/>
                </a:solidFill>
                <a:effectLst/>
                <a:uLnTx/>
                <a:uFillTx/>
                <a:latin typeface="Optima" panose="02000503060000020004"/>
              </a:rPr>
              <a:t>(Example: Centrifugal Pump)</a:t>
            </a:r>
          </a:p>
        </p:txBody>
      </p:sp>
      <p:sp>
        <p:nvSpPr>
          <p:cNvPr id="7" name="Footer Placeholder 4">
            <a:extLst>
              <a:ext uri="{FF2B5EF4-FFF2-40B4-BE49-F238E27FC236}">
                <a16:creationId xmlns:a16="http://schemas.microsoft.com/office/drawing/2014/main" id="{E9C0F2AA-721C-4E25-9154-6BBD145EC21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2" name="Footer Placeholder 4">
            <a:extLst>
              <a:ext uri="{FF2B5EF4-FFF2-40B4-BE49-F238E27FC236}">
                <a16:creationId xmlns:a16="http://schemas.microsoft.com/office/drawing/2014/main" id="{D066D583-C29A-F04B-088C-AF5FAF72F1F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pic>
        <p:nvPicPr>
          <p:cNvPr id="10" name="Picture 9" descr="CombiNorm - Centrifugal Pump according ...">
            <a:extLst>
              <a:ext uri="{FF2B5EF4-FFF2-40B4-BE49-F238E27FC236}">
                <a16:creationId xmlns:a16="http://schemas.microsoft.com/office/drawing/2014/main" id="{D76C0192-3460-42E2-B3B7-EFA7EA6247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67580" y="2029145"/>
            <a:ext cx="1638402" cy="10087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12A9E42-EC7B-483B-8782-BDBE701DAA0D}"/>
              </a:ext>
            </a:extLst>
          </p:cNvPr>
          <p:cNvSpPr txBox="1"/>
          <p:nvPr/>
        </p:nvSpPr>
        <p:spPr>
          <a:xfrm>
            <a:off x="758355" y="3449631"/>
            <a:ext cx="2297167" cy="1938992"/>
          </a:xfrm>
          <a:prstGeom prst="rect">
            <a:avLst/>
          </a:prstGeom>
          <a:solidFill>
            <a:schemeClr val="tx2">
              <a:lumMod val="10000"/>
              <a:lumOff val="90000"/>
            </a:schemeClr>
          </a:solidFill>
          <a:ln>
            <a:solidFill>
              <a:srgbClr val="10479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10479B"/>
                </a:solidFill>
                <a:effectLst/>
                <a:uLnTx/>
                <a:uFillTx/>
                <a:latin typeface="Optima" panose="02000503060000020004"/>
              </a:rPr>
              <a:t>A non-positive displacement pump which utilizes a rotating element with a vane or blade assembly known as an impeller in an enclosure as a means of transferring a liquid from one place to another. It is to be driven by a prime mover which is not an integral part of the pump.</a:t>
            </a:r>
            <a:endParaRPr kumimoji="0" lang="en-IN" sz="1200" b="0" i="1" u="none" strike="noStrike" kern="1200" cap="none" spc="0" normalizeH="0" baseline="0" noProof="0">
              <a:ln>
                <a:noFill/>
              </a:ln>
              <a:solidFill>
                <a:srgbClr val="10479B"/>
              </a:solidFill>
              <a:effectLst/>
              <a:uLnTx/>
              <a:uFillTx/>
              <a:latin typeface="Optima" panose="02000503060000020004"/>
            </a:endParaRPr>
          </a:p>
        </p:txBody>
      </p:sp>
      <p:pic>
        <p:nvPicPr>
          <p:cNvPr id="14" name="Picture 2" descr="Asset and Location Hierarchy Management -01">
            <a:extLst>
              <a:ext uri="{FF2B5EF4-FFF2-40B4-BE49-F238E27FC236}">
                <a16:creationId xmlns:a16="http://schemas.microsoft.com/office/drawing/2014/main" id="{F0B7A297-B392-4993-B5F2-54B8F7EAD93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3144546" y="1524650"/>
            <a:ext cx="6099828" cy="38639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39">
            <a:extLst>
              <a:ext uri="{FF2B5EF4-FFF2-40B4-BE49-F238E27FC236}">
                <a16:creationId xmlns:a16="http://schemas.microsoft.com/office/drawing/2014/main" id="{39FE6CF5-AE35-4CA8-A5E8-F4AF19140294}"/>
              </a:ext>
            </a:extLst>
          </p:cNvPr>
          <p:cNvSpPr txBox="1"/>
          <p:nvPr/>
        </p:nvSpPr>
        <p:spPr>
          <a:xfrm>
            <a:off x="5675708" y="1583973"/>
            <a:ext cx="1738938" cy="44517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Optima" panose="02000503060000020004"/>
                <a:cs typeface="Optima" charset="0"/>
              </a:rPr>
              <a:t>Water Treatment  Industry</a:t>
            </a:r>
          </a:p>
        </p:txBody>
      </p:sp>
      <p:sp>
        <p:nvSpPr>
          <p:cNvPr id="16" name="Text Box 39">
            <a:extLst>
              <a:ext uri="{FF2B5EF4-FFF2-40B4-BE49-F238E27FC236}">
                <a16:creationId xmlns:a16="http://schemas.microsoft.com/office/drawing/2014/main" id="{79B5B9CC-3106-4AB2-A5C6-545A7994AD2D}"/>
              </a:ext>
            </a:extLst>
          </p:cNvPr>
          <p:cNvSpPr txBox="1"/>
          <p:nvPr/>
        </p:nvSpPr>
        <p:spPr>
          <a:xfrm>
            <a:off x="5421412" y="2038818"/>
            <a:ext cx="1986657" cy="44517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800" b="1" i="0" u="none" strike="noStrike" kern="1200" cap="none" spc="0" normalizeH="0" baseline="0" noProof="0">
                <a:ln>
                  <a:noFill/>
                </a:ln>
                <a:solidFill>
                  <a:prstClr val="white"/>
                </a:solidFill>
                <a:effectLst/>
                <a:uLnTx/>
                <a:uFillTx/>
                <a:latin typeface="Optima" panose="02000503060000020004"/>
              </a:rPr>
              <a:t>Pumping Systems &amp; Power Generation</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white"/>
              </a:solidFill>
              <a:effectLst/>
              <a:uLnTx/>
              <a:uFillTx/>
              <a:latin typeface="Optima" panose="02000503060000020004"/>
              <a:cs typeface="Optima" charset="0"/>
            </a:endParaRPr>
          </a:p>
        </p:txBody>
      </p:sp>
      <p:sp>
        <p:nvSpPr>
          <p:cNvPr id="17" name="Text Box 39">
            <a:extLst>
              <a:ext uri="{FF2B5EF4-FFF2-40B4-BE49-F238E27FC236}">
                <a16:creationId xmlns:a16="http://schemas.microsoft.com/office/drawing/2014/main" id="{F1A364EE-D49A-439A-A1C1-1AD66057E723}"/>
              </a:ext>
            </a:extLst>
          </p:cNvPr>
          <p:cNvSpPr txBox="1"/>
          <p:nvPr/>
        </p:nvSpPr>
        <p:spPr>
          <a:xfrm>
            <a:off x="5198365" y="3102721"/>
            <a:ext cx="1577082" cy="44517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black"/>
              </a:solidFill>
              <a:effectLst/>
              <a:uLnTx/>
              <a:uFillTx/>
              <a:latin typeface="Optima" panose="02000503060000020004"/>
            </a:endParaRPr>
          </a:p>
        </p:txBody>
      </p:sp>
      <p:sp>
        <p:nvSpPr>
          <p:cNvPr id="18" name="Text Box 39">
            <a:extLst>
              <a:ext uri="{FF2B5EF4-FFF2-40B4-BE49-F238E27FC236}">
                <a16:creationId xmlns:a16="http://schemas.microsoft.com/office/drawing/2014/main" id="{F64A8575-5001-46A6-91B0-BDCB231AB443}"/>
              </a:ext>
            </a:extLst>
          </p:cNvPr>
          <p:cNvSpPr txBox="1"/>
          <p:nvPr/>
        </p:nvSpPr>
        <p:spPr>
          <a:xfrm>
            <a:off x="5421412" y="2482254"/>
            <a:ext cx="1913444" cy="44517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prstClr val="white"/>
                </a:solidFill>
                <a:effectLst/>
                <a:uLnTx/>
                <a:uFillTx/>
                <a:latin typeface="Optima" panose="02000503060000020004"/>
              </a:rPr>
              <a:t>Pumping Station Installation</a:t>
            </a:r>
          </a:p>
        </p:txBody>
      </p:sp>
      <p:sp>
        <p:nvSpPr>
          <p:cNvPr id="19" name="Text Box 39">
            <a:extLst>
              <a:ext uri="{FF2B5EF4-FFF2-40B4-BE49-F238E27FC236}">
                <a16:creationId xmlns:a16="http://schemas.microsoft.com/office/drawing/2014/main" id="{66B0BA0A-E68F-442A-8ED7-217DBAF387ED}"/>
              </a:ext>
            </a:extLst>
          </p:cNvPr>
          <p:cNvSpPr txBox="1"/>
          <p:nvPr/>
        </p:nvSpPr>
        <p:spPr>
          <a:xfrm>
            <a:off x="5477698" y="3335055"/>
            <a:ext cx="2184000" cy="44517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1000" b="1" i="0" u="none" strike="noStrike" kern="1200" cap="none" spc="0" normalizeH="0" baseline="0" noProof="0">
                <a:ln>
                  <a:noFill/>
                </a:ln>
                <a:solidFill>
                  <a:prstClr val="white"/>
                </a:solidFill>
                <a:effectLst/>
                <a:uLnTx/>
                <a:uFillTx/>
                <a:latin typeface="Optima" panose="02000503060000020004"/>
              </a:rPr>
              <a:t>Pumping and Motor System</a:t>
            </a:r>
            <a:endParaRPr kumimoji="0" lang="en-US" sz="1000" b="1" i="0" u="none" strike="noStrike" kern="1200" cap="none" spc="0" normalizeH="0" baseline="0" noProof="0">
              <a:ln>
                <a:noFill/>
              </a:ln>
              <a:solidFill>
                <a:prstClr val="white"/>
              </a:solidFill>
              <a:effectLst/>
              <a:uLnTx/>
              <a:uFillTx/>
              <a:latin typeface="Optima" panose="02000503060000020004"/>
              <a:cs typeface="Optima" charset="0"/>
            </a:endParaRPr>
          </a:p>
        </p:txBody>
      </p:sp>
      <p:sp>
        <p:nvSpPr>
          <p:cNvPr id="20" name="Text Box 39">
            <a:extLst>
              <a:ext uri="{FF2B5EF4-FFF2-40B4-BE49-F238E27FC236}">
                <a16:creationId xmlns:a16="http://schemas.microsoft.com/office/drawing/2014/main" id="{C6269977-2732-43F5-8111-30FEE5B5345A}"/>
              </a:ext>
            </a:extLst>
          </p:cNvPr>
          <p:cNvSpPr txBox="1"/>
          <p:nvPr/>
        </p:nvSpPr>
        <p:spPr>
          <a:xfrm>
            <a:off x="5596473" y="3755135"/>
            <a:ext cx="1577082" cy="44517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1000" b="1" i="0" u="none" strike="noStrike" kern="1200" cap="none" spc="0" normalizeH="0" baseline="0" noProof="0">
                <a:ln>
                  <a:noFill/>
                </a:ln>
                <a:solidFill>
                  <a:prstClr val="white"/>
                </a:solidFill>
                <a:effectLst/>
                <a:uLnTx/>
                <a:uFillTx/>
                <a:latin typeface="Optima" panose="02000503060000020004"/>
              </a:rPr>
              <a:t>Pump Drive Mechanism</a:t>
            </a:r>
            <a:endParaRPr kumimoji="0" lang="en-US" sz="1000" b="1" i="0" u="none" strike="noStrike" kern="1200" cap="none" spc="0" normalizeH="0" baseline="0" noProof="0">
              <a:ln>
                <a:noFill/>
              </a:ln>
              <a:solidFill>
                <a:prstClr val="white"/>
              </a:solidFill>
              <a:effectLst/>
              <a:uLnTx/>
              <a:uFillTx/>
              <a:latin typeface="Optima" panose="02000503060000020004"/>
            </a:endParaRPr>
          </a:p>
        </p:txBody>
      </p:sp>
      <p:sp>
        <p:nvSpPr>
          <p:cNvPr id="21" name="Text Box 39">
            <a:extLst>
              <a:ext uri="{FF2B5EF4-FFF2-40B4-BE49-F238E27FC236}">
                <a16:creationId xmlns:a16="http://schemas.microsoft.com/office/drawing/2014/main" id="{8B2DCC20-68EB-4112-9723-74BFA5C08031}"/>
              </a:ext>
            </a:extLst>
          </p:cNvPr>
          <p:cNvSpPr txBox="1"/>
          <p:nvPr/>
        </p:nvSpPr>
        <p:spPr>
          <a:xfrm>
            <a:off x="5742364" y="4139253"/>
            <a:ext cx="2704105" cy="44517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1000" b="1" i="0" u="none" strike="noStrike" kern="1200" cap="none" spc="0" normalizeH="0" baseline="0" noProof="0">
                <a:ln>
                  <a:noFill/>
                </a:ln>
                <a:solidFill>
                  <a:prstClr val="white"/>
                </a:solidFill>
                <a:effectLst/>
                <a:uLnTx/>
                <a:uFillTx/>
                <a:latin typeface="Optima" panose="02000503060000020004"/>
              </a:rPr>
              <a:t>Centrifugal Pump</a:t>
            </a:r>
          </a:p>
        </p:txBody>
      </p:sp>
      <p:sp>
        <p:nvSpPr>
          <p:cNvPr id="22" name="Text Box 39">
            <a:extLst>
              <a:ext uri="{FF2B5EF4-FFF2-40B4-BE49-F238E27FC236}">
                <a16:creationId xmlns:a16="http://schemas.microsoft.com/office/drawing/2014/main" id="{F993F0DA-228D-4486-91A8-CFDC1169458A}"/>
              </a:ext>
            </a:extLst>
          </p:cNvPr>
          <p:cNvSpPr txBox="1"/>
          <p:nvPr/>
        </p:nvSpPr>
        <p:spPr>
          <a:xfrm>
            <a:off x="5838865" y="4562456"/>
            <a:ext cx="1577082" cy="288129"/>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IN" sz="1000" b="1" i="0" u="none" strike="noStrike" kern="1200" cap="none" spc="0" normalizeH="0" baseline="0" noProof="0">
                <a:ln>
                  <a:noFill/>
                </a:ln>
                <a:solidFill>
                  <a:prstClr val="white"/>
                </a:solidFill>
                <a:effectLst/>
                <a:uLnTx/>
                <a:uFillTx/>
                <a:latin typeface="Optima" panose="02000503060000020004"/>
              </a:rPr>
              <a:t>Electric Motor</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Optima" panose="02000503060000020004"/>
              <a:cs typeface="Optima" charset="0"/>
            </a:endParaRPr>
          </a:p>
        </p:txBody>
      </p:sp>
      <p:sp>
        <p:nvSpPr>
          <p:cNvPr id="23" name="Text Box 39">
            <a:extLst>
              <a:ext uri="{FF2B5EF4-FFF2-40B4-BE49-F238E27FC236}">
                <a16:creationId xmlns:a16="http://schemas.microsoft.com/office/drawing/2014/main" id="{EF6EAD31-9BBE-4022-9D63-B30A9E1FF7F1}"/>
              </a:ext>
            </a:extLst>
          </p:cNvPr>
          <p:cNvSpPr txBox="1"/>
          <p:nvPr/>
        </p:nvSpPr>
        <p:spPr>
          <a:xfrm>
            <a:off x="5955350" y="5007628"/>
            <a:ext cx="1577082" cy="445172"/>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Optima" panose="02000503060000020004"/>
                <a:cs typeface="Optima" charset="0"/>
              </a:rPr>
              <a:t>Ball Bearing</a:t>
            </a:r>
          </a:p>
        </p:txBody>
      </p:sp>
      <p:sp>
        <p:nvSpPr>
          <p:cNvPr id="24" name="TextBox 23">
            <a:extLst>
              <a:ext uri="{FF2B5EF4-FFF2-40B4-BE49-F238E27FC236}">
                <a16:creationId xmlns:a16="http://schemas.microsoft.com/office/drawing/2014/main" id="{43456352-15CE-44F9-81D0-F4B119467D3D}"/>
              </a:ext>
            </a:extLst>
          </p:cNvPr>
          <p:cNvSpPr txBox="1"/>
          <p:nvPr/>
        </p:nvSpPr>
        <p:spPr>
          <a:xfrm>
            <a:off x="5538360" y="2918830"/>
            <a:ext cx="2411063"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prstClr val="white"/>
                </a:solidFill>
                <a:effectLst/>
                <a:uLnTx/>
                <a:uFillTx/>
                <a:latin typeface="Optima" panose="02000503060000020004"/>
              </a:rPr>
              <a:t>Water Distribution Plant</a:t>
            </a:r>
          </a:p>
        </p:txBody>
      </p:sp>
      <p:sp>
        <p:nvSpPr>
          <p:cNvPr id="25" name="TextBox 24">
            <a:extLst>
              <a:ext uri="{FF2B5EF4-FFF2-40B4-BE49-F238E27FC236}">
                <a16:creationId xmlns:a16="http://schemas.microsoft.com/office/drawing/2014/main" id="{A105F4FB-C975-4D71-AE76-E77DFDE81AE0}"/>
              </a:ext>
            </a:extLst>
          </p:cNvPr>
          <p:cNvSpPr txBox="1"/>
          <p:nvPr/>
        </p:nvSpPr>
        <p:spPr>
          <a:xfrm>
            <a:off x="1020387" y="1583973"/>
            <a:ext cx="2133011" cy="307777"/>
          </a:xfrm>
          <a:prstGeom prst="rect">
            <a:avLst/>
          </a:prstGeom>
          <a:solidFill>
            <a:schemeClr val="tx2">
              <a:lumMod val="10000"/>
              <a:lumOff val="90000"/>
            </a:schemeClr>
          </a:solidFill>
          <a:ln>
            <a:solidFill>
              <a:srgbClr val="10479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10479B"/>
                </a:solidFill>
                <a:effectLst/>
                <a:uLnTx/>
                <a:uFillTx/>
                <a:latin typeface="Optima" panose="02000503060000020004"/>
              </a:rPr>
              <a:t>PUMP, CENTRIFUGAL</a:t>
            </a:r>
            <a:endParaRPr kumimoji="0" lang="en-IN" sz="1400" b="1" i="1" u="none" strike="noStrike" kern="1200" cap="none" spc="0" normalizeH="0" baseline="0" noProof="0">
              <a:ln>
                <a:noFill/>
              </a:ln>
              <a:solidFill>
                <a:srgbClr val="10479B"/>
              </a:solidFill>
              <a:effectLst/>
              <a:uLnTx/>
              <a:uFillTx/>
              <a:latin typeface="Optima" panose="02000503060000020004"/>
            </a:endParaRPr>
          </a:p>
        </p:txBody>
      </p:sp>
      <p:sp>
        <p:nvSpPr>
          <p:cNvPr id="26" name="Cube 25">
            <a:extLst>
              <a:ext uri="{FF2B5EF4-FFF2-40B4-BE49-F238E27FC236}">
                <a16:creationId xmlns:a16="http://schemas.microsoft.com/office/drawing/2014/main" id="{5AB0B351-D8D5-4445-8901-19429E5E3D10}"/>
              </a:ext>
            </a:extLst>
          </p:cNvPr>
          <p:cNvSpPr/>
          <p:nvPr/>
        </p:nvSpPr>
        <p:spPr>
          <a:xfrm>
            <a:off x="9591790" y="1501917"/>
            <a:ext cx="1034349" cy="780587"/>
          </a:xfrm>
          <a:prstGeom prst="cube">
            <a:avLst/>
          </a:prstGeom>
          <a:solidFill>
            <a:schemeClr val="tx2">
              <a:lumMod val="10000"/>
              <a:lumOff val="90000"/>
            </a:schemeClr>
          </a:solidFill>
          <a:ln w="12700">
            <a:solidFill>
              <a:srgbClr val="0B4A99"/>
            </a:solidFill>
            <a:prstDash val="sysDash"/>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0" rIns="3600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Optima" panose="02000503060000020004"/>
              </a:rPr>
              <a:t>UNSPSC</a:t>
            </a:r>
          </a:p>
        </p:txBody>
      </p:sp>
      <p:sp>
        <p:nvSpPr>
          <p:cNvPr id="27" name="TextBox 26">
            <a:extLst>
              <a:ext uri="{FF2B5EF4-FFF2-40B4-BE49-F238E27FC236}">
                <a16:creationId xmlns:a16="http://schemas.microsoft.com/office/drawing/2014/main" id="{167DBD7C-4BDC-42B4-847B-22A0C71B54E0}"/>
              </a:ext>
            </a:extLst>
          </p:cNvPr>
          <p:cNvSpPr txBox="1"/>
          <p:nvPr/>
        </p:nvSpPr>
        <p:spPr>
          <a:xfrm>
            <a:off x="10715348" y="1571289"/>
            <a:ext cx="1129665" cy="57708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1" u="none" strike="noStrike" kern="1200" cap="none" spc="0" normalizeH="0" baseline="0" noProof="0">
                <a:ln>
                  <a:noFill/>
                </a:ln>
                <a:solidFill>
                  <a:srgbClr val="5B9BD5"/>
                </a:solidFill>
                <a:effectLst/>
                <a:uLnTx/>
                <a:uFillTx/>
                <a:latin typeface="Optima" panose="02000503060000020004"/>
              </a:rPr>
              <a:t>40151503/ Centrifugal Pumps</a:t>
            </a:r>
          </a:p>
        </p:txBody>
      </p:sp>
      <p:sp>
        <p:nvSpPr>
          <p:cNvPr id="28" name="Cube 27">
            <a:extLst>
              <a:ext uri="{FF2B5EF4-FFF2-40B4-BE49-F238E27FC236}">
                <a16:creationId xmlns:a16="http://schemas.microsoft.com/office/drawing/2014/main" id="{7BFFC39D-A8B1-4EF1-A83E-FE090BC50CE4}"/>
              </a:ext>
            </a:extLst>
          </p:cNvPr>
          <p:cNvSpPr/>
          <p:nvPr/>
        </p:nvSpPr>
        <p:spPr>
          <a:xfrm>
            <a:off x="9587540" y="2453404"/>
            <a:ext cx="1034349" cy="780587"/>
          </a:xfrm>
          <a:prstGeom prst="cube">
            <a:avLst>
              <a:gd name="adj" fmla="val 26429"/>
            </a:avLst>
          </a:prstGeom>
          <a:solidFill>
            <a:schemeClr val="tx2">
              <a:lumMod val="25000"/>
              <a:lumOff val="75000"/>
            </a:schemeClr>
          </a:solidFill>
          <a:ln w="12700">
            <a:solidFill>
              <a:srgbClr val="0B4A99"/>
            </a:solidFill>
            <a:prstDash val="sysDash"/>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Optima" panose="02000503060000020004"/>
              </a:rPr>
              <a:t>HS</a:t>
            </a:r>
          </a:p>
        </p:txBody>
      </p:sp>
      <p:sp>
        <p:nvSpPr>
          <p:cNvPr id="29" name="Cube 28">
            <a:extLst>
              <a:ext uri="{FF2B5EF4-FFF2-40B4-BE49-F238E27FC236}">
                <a16:creationId xmlns:a16="http://schemas.microsoft.com/office/drawing/2014/main" id="{D6594D06-1427-4801-8D2A-FB61BF6D0D06}"/>
              </a:ext>
            </a:extLst>
          </p:cNvPr>
          <p:cNvSpPr/>
          <p:nvPr/>
        </p:nvSpPr>
        <p:spPr>
          <a:xfrm>
            <a:off x="9587540" y="3404891"/>
            <a:ext cx="1034349" cy="780587"/>
          </a:xfrm>
          <a:prstGeom prst="cube">
            <a:avLst/>
          </a:prstGeom>
          <a:solidFill>
            <a:schemeClr val="tx2">
              <a:lumMod val="50000"/>
              <a:lumOff val="50000"/>
            </a:schemeClr>
          </a:solidFill>
          <a:ln w="12700">
            <a:solidFill>
              <a:srgbClr val="0B4A99"/>
            </a:solidFill>
            <a:prstDash val="sysDash"/>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36000" tIns="0" rIns="3600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Optima" panose="02000503060000020004"/>
              </a:rPr>
              <a:t>ISIC</a:t>
            </a:r>
          </a:p>
        </p:txBody>
      </p:sp>
      <p:sp>
        <p:nvSpPr>
          <p:cNvPr id="30" name="Cube 29">
            <a:extLst>
              <a:ext uri="{FF2B5EF4-FFF2-40B4-BE49-F238E27FC236}">
                <a16:creationId xmlns:a16="http://schemas.microsoft.com/office/drawing/2014/main" id="{C392A77D-DA2A-487A-A649-91ADD87B59B6}"/>
              </a:ext>
            </a:extLst>
          </p:cNvPr>
          <p:cNvSpPr/>
          <p:nvPr/>
        </p:nvSpPr>
        <p:spPr>
          <a:xfrm>
            <a:off x="9572982" y="4356378"/>
            <a:ext cx="1034349" cy="780587"/>
          </a:xfrm>
          <a:prstGeom prst="cube">
            <a:avLst/>
          </a:prstGeom>
          <a:solidFill>
            <a:srgbClr val="2B71C8"/>
          </a:solidFill>
          <a:ln>
            <a:solidFill>
              <a:srgbClr val="0B4A99"/>
            </a:solidFill>
            <a:prstDash val="sysDash"/>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36000" tIns="0" rIns="3600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Optima" panose="02000503060000020004"/>
              </a:rPr>
              <a:t>NATO</a:t>
            </a:r>
          </a:p>
        </p:txBody>
      </p:sp>
      <p:sp>
        <p:nvSpPr>
          <p:cNvPr id="31" name="TextBox 30">
            <a:extLst>
              <a:ext uri="{FF2B5EF4-FFF2-40B4-BE49-F238E27FC236}">
                <a16:creationId xmlns:a16="http://schemas.microsoft.com/office/drawing/2014/main" id="{026835AC-AD63-4195-8AED-8E24F46CEBF0}"/>
              </a:ext>
            </a:extLst>
          </p:cNvPr>
          <p:cNvSpPr txBox="1"/>
          <p:nvPr/>
        </p:nvSpPr>
        <p:spPr>
          <a:xfrm>
            <a:off x="10686773" y="2415204"/>
            <a:ext cx="1153795" cy="57708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1" u="none" strike="noStrike" kern="1200" cap="none" spc="0" normalizeH="0" baseline="0" noProof="0">
                <a:ln>
                  <a:noFill/>
                </a:ln>
                <a:solidFill>
                  <a:srgbClr val="5B9BD5"/>
                </a:solidFill>
                <a:effectLst/>
                <a:uLnTx/>
                <a:uFillTx/>
                <a:latin typeface="Optima" panose="02000503060000020004"/>
              </a:rPr>
              <a:t>841370000000 /Centrifugal pumps</a:t>
            </a:r>
          </a:p>
        </p:txBody>
      </p:sp>
      <p:sp>
        <p:nvSpPr>
          <p:cNvPr id="32" name="TextBox 31">
            <a:extLst>
              <a:ext uri="{FF2B5EF4-FFF2-40B4-BE49-F238E27FC236}">
                <a16:creationId xmlns:a16="http://schemas.microsoft.com/office/drawing/2014/main" id="{25314533-0566-4173-AE37-23A4849DE7CA}"/>
              </a:ext>
            </a:extLst>
          </p:cNvPr>
          <p:cNvSpPr txBox="1"/>
          <p:nvPr/>
        </p:nvSpPr>
        <p:spPr>
          <a:xfrm>
            <a:off x="10686773" y="3264199"/>
            <a:ext cx="1148715" cy="90024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1" u="none" strike="noStrike" kern="1200" cap="none" spc="0" normalizeH="0" baseline="0" noProof="0">
                <a:ln>
                  <a:noFill/>
                </a:ln>
                <a:solidFill>
                  <a:srgbClr val="5B9BD5"/>
                </a:solidFill>
                <a:effectLst/>
                <a:uLnTx/>
                <a:uFillTx/>
                <a:latin typeface="Optima" panose="02000503060000020004"/>
              </a:rPr>
              <a:t>281320 / </a:t>
            </a:r>
            <a:r>
              <a:rPr kumimoji="0" lang="en-US" sz="1050" b="1" i="1" u="none" strike="noStrike" kern="1200" cap="none" spc="0" normalizeH="0" baseline="0" noProof="0">
                <a:ln>
                  <a:noFill/>
                </a:ln>
                <a:solidFill>
                  <a:srgbClr val="5B9BD5"/>
                </a:solidFill>
                <a:effectLst/>
                <a:uLnTx/>
                <a:uFillTx/>
                <a:latin typeface="Optima" panose="02000503060000020004"/>
              </a:rPr>
              <a:t>Manufacture of all different kinds of fluid pumps</a:t>
            </a:r>
            <a:endParaRPr kumimoji="0" lang="en-IN" sz="1050" b="1" i="1" u="none" strike="noStrike" kern="1200" cap="none" spc="0" normalizeH="0" baseline="0" noProof="0">
              <a:ln>
                <a:noFill/>
              </a:ln>
              <a:solidFill>
                <a:srgbClr val="5B9BD5"/>
              </a:solidFill>
              <a:effectLst/>
              <a:uLnTx/>
              <a:uFillTx/>
              <a:latin typeface="Optima" panose="02000503060000020004"/>
            </a:endParaRPr>
          </a:p>
        </p:txBody>
      </p:sp>
      <p:sp>
        <p:nvSpPr>
          <p:cNvPr id="33" name="TextBox 32">
            <a:extLst>
              <a:ext uri="{FF2B5EF4-FFF2-40B4-BE49-F238E27FC236}">
                <a16:creationId xmlns:a16="http://schemas.microsoft.com/office/drawing/2014/main" id="{C929FB8B-FF66-48C4-9180-8DA96448DA22}"/>
              </a:ext>
            </a:extLst>
          </p:cNvPr>
          <p:cNvSpPr txBox="1"/>
          <p:nvPr/>
        </p:nvSpPr>
        <p:spPr>
          <a:xfrm>
            <a:off x="10686773" y="4483399"/>
            <a:ext cx="1145540" cy="738664"/>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5B9BD5"/>
                </a:solidFill>
                <a:effectLst/>
                <a:uLnTx/>
                <a:uFillTx/>
                <a:latin typeface="Optima" panose="02000503060000020004"/>
              </a:rPr>
              <a:t>4320 </a:t>
            </a:r>
            <a:r>
              <a:rPr kumimoji="0" lang="en-IN" sz="1050" b="1" i="1" u="none" strike="noStrike" kern="1200" cap="none" spc="0" normalizeH="0" baseline="0" noProof="0">
                <a:ln>
                  <a:noFill/>
                </a:ln>
                <a:solidFill>
                  <a:srgbClr val="5B9BD5"/>
                </a:solidFill>
                <a:effectLst/>
                <a:uLnTx/>
                <a:uFillTx/>
                <a:latin typeface="Optima" panose="02000503060000020004"/>
              </a:rPr>
              <a:t>/ </a:t>
            </a:r>
            <a:r>
              <a:rPr kumimoji="0" lang="en-US" sz="1050" b="1" i="1" u="none" strike="noStrike" kern="1200" cap="none" spc="0" normalizeH="0" baseline="0" noProof="0">
                <a:ln>
                  <a:noFill/>
                </a:ln>
                <a:solidFill>
                  <a:srgbClr val="5B9BD5"/>
                </a:solidFill>
                <a:effectLst/>
                <a:uLnTx/>
                <a:uFillTx/>
                <a:latin typeface="Optima" panose="02000503060000020004"/>
              </a:rPr>
              <a:t>Power and Hand Pumps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1" i="1" u="none" strike="noStrike" kern="1200" cap="none" spc="0" normalizeH="0" baseline="0" noProof="0">
              <a:ln>
                <a:noFill/>
              </a:ln>
              <a:solidFill>
                <a:srgbClr val="5B9BD5"/>
              </a:solidFill>
              <a:effectLst/>
              <a:uLnTx/>
              <a:uFillTx/>
              <a:latin typeface="Optima" panose="02000503060000020004"/>
            </a:endParaRPr>
          </a:p>
        </p:txBody>
      </p:sp>
      <p:sp>
        <p:nvSpPr>
          <p:cNvPr id="34" name="Cube 33">
            <a:extLst>
              <a:ext uri="{FF2B5EF4-FFF2-40B4-BE49-F238E27FC236}">
                <a16:creationId xmlns:a16="http://schemas.microsoft.com/office/drawing/2014/main" id="{54CFC97B-52AC-4AAB-960A-E7781B6465E4}"/>
              </a:ext>
            </a:extLst>
          </p:cNvPr>
          <p:cNvSpPr/>
          <p:nvPr/>
        </p:nvSpPr>
        <p:spPr>
          <a:xfrm>
            <a:off x="9562765" y="5320136"/>
            <a:ext cx="1034349" cy="780587"/>
          </a:xfrm>
          <a:prstGeom prst="cube">
            <a:avLst>
              <a:gd name="adj" fmla="val 26429"/>
            </a:avLst>
          </a:prstGeom>
          <a:solidFill>
            <a:srgbClr val="1C5FB3"/>
          </a:solidFill>
          <a:ln w="12700">
            <a:solidFill>
              <a:srgbClr val="0B4A99"/>
            </a:solidFill>
            <a:prstDash val="sysDash"/>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Optima" panose="02000503060000020004"/>
              </a:rPr>
              <a:t>e@class</a:t>
            </a:r>
          </a:p>
        </p:txBody>
      </p:sp>
      <p:sp>
        <p:nvSpPr>
          <p:cNvPr id="35" name="TextBox 34">
            <a:extLst>
              <a:ext uri="{FF2B5EF4-FFF2-40B4-BE49-F238E27FC236}">
                <a16:creationId xmlns:a16="http://schemas.microsoft.com/office/drawing/2014/main" id="{D7CFB34C-5348-492B-AF7B-261F6DCB586D}"/>
              </a:ext>
            </a:extLst>
          </p:cNvPr>
          <p:cNvSpPr txBox="1"/>
          <p:nvPr/>
        </p:nvSpPr>
        <p:spPr>
          <a:xfrm>
            <a:off x="10686138" y="5377479"/>
            <a:ext cx="1146175" cy="738664"/>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1" u="none" strike="noStrike" kern="1200" cap="none" spc="0" normalizeH="0" baseline="0" noProof="0">
                <a:ln>
                  <a:noFill/>
                </a:ln>
                <a:solidFill>
                  <a:srgbClr val="5B9BD5"/>
                </a:solidFill>
                <a:effectLst/>
                <a:uLnTx/>
                <a:uFillTx/>
                <a:latin typeface="Optima" panose="02000503060000020004"/>
              </a:rPr>
              <a:t>36410190 Centrifugal pump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1" i="1" u="none" strike="noStrike" kern="1200" cap="none" spc="0" normalizeH="0" baseline="0" noProof="0">
              <a:ln>
                <a:noFill/>
              </a:ln>
              <a:solidFill>
                <a:srgbClr val="5B9BD5"/>
              </a:solidFill>
              <a:effectLst/>
              <a:uLnTx/>
              <a:uFillTx/>
              <a:latin typeface="Optima" panose="02000503060000020004"/>
            </a:endParaRPr>
          </a:p>
        </p:txBody>
      </p:sp>
      <p:sp>
        <p:nvSpPr>
          <p:cNvPr id="36" name="TextBox 20">
            <a:extLst>
              <a:ext uri="{FF2B5EF4-FFF2-40B4-BE49-F238E27FC236}">
                <a16:creationId xmlns:a16="http://schemas.microsoft.com/office/drawing/2014/main" id="{F84EC97E-7C93-4D18-AE85-ACFACD357D61}"/>
              </a:ext>
            </a:extLst>
          </p:cNvPr>
          <p:cNvSpPr txBox="1"/>
          <p:nvPr/>
        </p:nvSpPr>
        <p:spPr>
          <a:xfrm>
            <a:off x="4416555" y="5461034"/>
            <a:ext cx="371665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5B9BD5"/>
                </a:solidFill>
                <a:effectLst/>
                <a:uLnTx/>
                <a:uFillTx/>
                <a:latin typeface="Optima" panose="02000503060000020004"/>
              </a:rPr>
              <a:t>ISO 14224-2016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A4A8D"/>
                </a:solidFill>
                <a:effectLst/>
                <a:uLnTx/>
                <a:uFillTx/>
                <a:latin typeface="Optima" panose="02000503060000020004"/>
                <a:cs typeface="Arial" panose="020B0604020202020204" pitchFamily="34" charset="0"/>
              </a:rPr>
              <a:t>Asset and Location Hierarchy Management </a:t>
            </a:r>
          </a:p>
        </p:txBody>
      </p:sp>
      <p:sp>
        <p:nvSpPr>
          <p:cNvPr id="37" name="TextBox 20">
            <a:extLst>
              <a:ext uri="{FF2B5EF4-FFF2-40B4-BE49-F238E27FC236}">
                <a16:creationId xmlns:a16="http://schemas.microsoft.com/office/drawing/2014/main" id="{61C4BDA2-9E9B-4B0A-B0D1-D4D03A63A93D}"/>
              </a:ext>
            </a:extLst>
          </p:cNvPr>
          <p:cNvSpPr txBox="1"/>
          <p:nvPr/>
        </p:nvSpPr>
        <p:spPr>
          <a:xfrm>
            <a:off x="1426642" y="835356"/>
            <a:ext cx="313169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6B4E9"/>
                </a:solidFill>
                <a:effectLst/>
                <a:uLnTx/>
                <a:uFillTx/>
                <a:latin typeface="Optima" panose="02000503060000020004"/>
              </a:rPr>
              <a:t>EQUIPMENT / ASSET NAME</a:t>
            </a:r>
          </a:p>
        </p:txBody>
      </p:sp>
      <p:sp>
        <p:nvSpPr>
          <p:cNvPr id="38" name="TextBox 20">
            <a:extLst>
              <a:ext uri="{FF2B5EF4-FFF2-40B4-BE49-F238E27FC236}">
                <a16:creationId xmlns:a16="http://schemas.microsoft.com/office/drawing/2014/main" id="{7F35A168-0B43-4E03-923E-05BD912E398A}"/>
              </a:ext>
            </a:extLst>
          </p:cNvPr>
          <p:cNvSpPr txBox="1"/>
          <p:nvPr/>
        </p:nvSpPr>
        <p:spPr>
          <a:xfrm>
            <a:off x="4549956" y="861511"/>
            <a:ext cx="371665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6B4E9"/>
                </a:solidFill>
                <a:effectLst/>
                <a:uLnTx/>
                <a:uFillTx/>
                <a:latin typeface="Optima" panose="02000503060000020004"/>
              </a:rPr>
              <a:t>ASSET HIERARCHY</a:t>
            </a:r>
          </a:p>
        </p:txBody>
      </p:sp>
      <p:sp>
        <p:nvSpPr>
          <p:cNvPr id="39" name="TextBox 20">
            <a:extLst>
              <a:ext uri="{FF2B5EF4-FFF2-40B4-BE49-F238E27FC236}">
                <a16:creationId xmlns:a16="http://schemas.microsoft.com/office/drawing/2014/main" id="{1BC57927-99E6-45DD-A06E-91310EBE9880}"/>
              </a:ext>
            </a:extLst>
          </p:cNvPr>
          <p:cNvSpPr txBox="1"/>
          <p:nvPr/>
        </p:nvSpPr>
        <p:spPr>
          <a:xfrm>
            <a:off x="8601901" y="857342"/>
            <a:ext cx="3614298"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6B4E9"/>
                </a:solidFill>
                <a:effectLst/>
                <a:uLnTx/>
                <a:uFillTx/>
                <a:latin typeface="Optima" panose="02000503060000020004"/>
              </a:rPr>
              <a:t>CLASSIFICATION /CATEGORIZATION</a:t>
            </a:r>
          </a:p>
        </p:txBody>
      </p:sp>
      <p:pic>
        <p:nvPicPr>
          <p:cNvPr id="40" name="Picture 2" descr="ALM_Series_2 Images-11">
            <a:extLst>
              <a:ext uri="{FF2B5EF4-FFF2-40B4-BE49-F238E27FC236}">
                <a16:creationId xmlns:a16="http://schemas.microsoft.com/office/drawing/2014/main" id="{1479442B-EC69-463E-8898-AD359A39796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7260" y="669226"/>
            <a:ext cx="738562" cy="7158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50739D7A-0427-45E1-AFE0-3B7D2A5B04EE}"/>
              </a:ext>
            </a:extLst>
          </p:cNvPr>
          <p:cNvPicPr>
            <a:picLocks noChangeAspect="1"/>
          </p:cNvPicPr>
          <p:nvPr/>
        </p:nvPicPr>
        <p:blipFill>
          <a:blip r:embed="rId5"/>
          <a:stretch>
            <a:fillRect/>
          </a:stretch>
        </p:blipFill>
        <p:spPr>
          <a:xfrm>
            <a:off x="7812556" y="661033"/>
            <a:ext cx="1074393" cy="871503"/>
          </a:xfrm>
          <a:prstGeom prst="rect">
            <a:avLst/>
          </a:prstGeom>
        </p:spPr>
      </p:pic>
      <p:pic>
        <p:nvPicPr>
          <p:cNvPr id="42" name="Picture 41">
            <a:extLst>
              <a:ext uri="{FF2B5EF4-FFF2-40B4-BE49-F238E27FC236}">
                <a16:creationId xmlns:a16="http://schemas.microsoft.com/office/drawing/2014/main" id="{5A8367F8-4FBF-4078-A03B-84F300741E4D}"/>
              </a:ext>
            </a:extLst>
          </p:cNvPr>
          <p:cNvPicPr>
            <a:picLocks noChangeAspect="1"/>
          </p:cNvPicPr>
          <p:nvPr/>
        </p:nvPicPr>
        <p:blipFill>
          <a:blip r:embed="rId6"/>
          <a:stretch>
            <a:fillRect/>
          </a:stretch>
        </p:blipFill>
        <p:spPr>
          <a:xfrm>
            <a:off x="4416555" y="697434"/>
            <a:ext cx="881270" cy="797346"/>
          </a:xfrm>
          <a:prstGeom prst="rect">
            <a:avLst/>
          </a:prstGeom>
        </p:spPr>
      </p:pic>
      <p:sp>
        <p:nvSpPr>
          <p:cNvPr id="43" name="TextBox 42">
            <a:extLst>
              <a:ext uri="{FF2B5EF4-FFF2-40B4-BE49-F238E27FC236}">
                <a16:creationId xmlns:a16="http://schemas.microsoft.com/office/drawing/2014/main" id="{332B5F35-AA8E-49C4-B01B-DF96BE08AEA8}"/>
              </a:ext>
            </a:extLst>
          </p:cNvPr>
          <p:cNvSpPr txBox="1"/>
          <p:nvPr/>
        </p:nvSpPr>
        <p:spPr>
          <a:xfrm>
            <a:off x="572992" y="5914368"/>
            <a:ext cx="925074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5B9BD5"/>
                </a:solidFill>
                <a:effectLst/>
                <a:uLnTx/>
                <a:uFillTx/>
                <a:latin typeface="Optima" panose="02000503060000020004"/>
              </a:rPr>
              <a:t>Centrifugal pumps are classified based on design, application, and performance parameters, with a hierarchical structure to manage asset criticality, maintenance, and procurement. This classification optimizes operational efficiency, lifecycle management, and reduces downtime.</a:t>
            </a:r>
            <a:endParaRPr kumimoji="0" lang="en-IN" sz="1200" b="1" i="1" u="none" strike="noStrike" kern="1200" cap="none" spc="0" normalizeH="0" baseline="0" noProof="0">
              <a:ln>
                <a:noFill/>
              </a:ln>
              <a:solidFill>
                <a:srgbClr val="5B9BD5"/>
              </a:solidFill>
              <a:effectLst/>
              <a:uLnTx/>
              <a:uFillTx/>
              <a:latin typeface="Optima" panose="02000503060000020004"/>
            </a:endParaRPr>
          </a:p>
        </p:txBody>
      </p:sp>
      <p:pic>
        <p:nvPicPr>
          <p:cNvPr id="3" name="Graphic 2">
            <a:extLst>
              <a:ext uri="{FF2B5EF4-FFF2-40B4-BE49-F238E27FC236}">
                <a16:creationId xmlns:a16="http://schemas.microsoft.com/office/drawing/2014/main" id="{1C12183F-E66E-2D36-BE7E-329F1D941C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50396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89BF-36FB-2BAB-06C9-F4A15D254D6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38CBE74-7C0D-78C7-21D9-82CD3312AA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2C5C5765-2432-9B16-3A87-AA60C4D996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DD0376F8-AB90-8D3F-E656-C2BCBA900060}"/>
              </a:ext>
            </a:extLst>
          </p:cNvPr>
          <p:cNvSpPr>
            <a:spLocks noGrp="1"/>
          </p:cNvSpPr>
          <p:nvPr>
            <p:ph type="title"/>
          </p:nvPr>
        </p:nvSpPr>
        <p:spPr>
          <a:xfrm>
            <a:off x="367749" y="79236"/>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Asia Pacific &amp; Japan</a:t>
            </a:r>
          </a:p>
        </p:txBody>
      </p:sp>
      <p:sp>
        <p:nvSpPr>
          <p:cNvPr id="2" name="Footer Placeholder 4">
            <a:extLst>
              <a:ext uri="{FF2B5EF4-FFF2-40B4-BE49-F238E27FC236}">
                <a16:creationId xmlns:a16="http://schemas.microsoft.com/office/drawing/2014/main" id="{D75A4552-CD5B-798F-ED05-A92D0B7538A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E30F7131-EFB5-53FA-4353-8DB3F32F0B4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A9F31FD3-2BD7-0C73-C8C3-F569E4A8D5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0AB1ED07-F66F-4E7A-9CC1-BB5CD9C4011C}"/>
              </a:ext>
            </a:extLst>
          </p:cNvPr>
          <p:cNvGraphicFramePr>
            <a:graphicFrameLocks noGrp="1"/>
          </p:cNvGraphicFramePr>
          <p:nvPr/>
        </p:nvGraphicFramePr>
        <p:xfrm>
          <a:off x="194310" y="587890"/>
          <a:ext cx="11803379" cy="4620300"/>
        </p:xfrm>
        <a:graphic>
          <a:graphicData uri="http://schemas.openxmlformats.org/drawingml/2006/table">
            <a:tbl>
              <a:tblPr firstRow="1" bandRow="1">
                <a:tableStyleId>{69012ECD-51FC-41F1-AA8D-1B2483CD663E}</a:tableStyleId>
              </a:tblPr>
              <a:tblGrid>
                <a:gridCol w="641834">
                  <a:extLst>
                    <a:ext uri="{9D8B030D-6E8A-4147-A177-3AD203B41FA5}">
                      <a16:colId xmlns:a16="http://schemas.microsoft.com/office/drawing/2014/main" val="104005209"/>
                    </a:ext>
                  </a:extLst>
                </a:gridCol>
                <a:gridCol w="1670187">
                  <a:extLst>
                    <a:ext uri="{9D8B030D-6E8A-4147-A177-3AD203B41FA5}">
                      <a16:colId xmlns:a16="http://schemas.microsoft.com/office/drawing/2014/main" val="788468498"/>
                    </a:ext>
                  </a:extLst>
                </a:gridCol>
                <a:gridCol w="1642796">
                  <a:extLst>
                    <a:ext uri="{9D8B030D-6E8A-4147-A177-3AD203B41FA5}">
                      <a16:colId xmlns:a16="http://schemas.microsoft.com/office/drawing/2014/main" val="999478501"/>
                    </a:ext>
                  </a:extLst>
                </a:gridCol>
                <a:gridCol w="892280">
                  <a:extLst>
                    <a:ext uri="{9D8B030D-6E8A-4147-A177-3AD203B41FA5}">
                      <a16:colId xmlns:a16="http://schemas.microsoft.com/office/drawing/2014/main" val="2679491683"/>
                    </a:ext>
                  </a:extLst>
                </a:gridCol>
                <a:gridCol w="975671">
                  <a:extLst>
                    <a:ext uri="{9D8B030D-6E8A-4147-A177-3AD203B41FA5}">
                      <a16:colId xmlns:a16="http://schemas.microsoft.com/office/drawing/2014/main" val="3393326828"/>
                    </a:ext>
                  </a:extLst>
                </a:gridCol>
                <a:gridCol w="2817829">
                  <a:extLst>
                    <a:ext uri="{9D8B030D-6E8A-4147-A177-3AD203B41FA5}">
                      <a16:colId xmlns:a16="http://schemas.microsoft.com/office/drawing/2014/main" val="1056938183"/>
                    </a:ext>
                  </a:extLst>
                </a:gridCol>
                <a:gridCol w="1438966">
                  <a:extLst>
                    <a:ext uri="{9D8B030D-6E8A-4147-A177-3AD203B41FA5}">
                      <a16:colId xmlns:a16="http://schemas.microsoft.com/office/drawing/2014/main" val="602584985"/>
                    </a:ext>
                  </a:extLst>
                </a:gridCol>
                <a:gridCol w="1723816">
                  <a:extLst>
                    <a:ext uri="{9D8B030D-6E8A-4147-A177-3AD203B41FA5}">
                      <a16:colId xmlns:a16="http://schemas.microsoft.com/office/drawing/2014/main" val="460685262"/>
                    </a:ext>
                  </a:extLst>
                </a:gridCol>
              </a:tblGrid>
              <a:tr h="541640">
                <a:tc>
                  <a:txBody>
                    <a:bodyPr/>
                    <a:lstStyle/>
                    <a:p>
                      <a:pPr algn="ctr"/>
                      <a:r>
                        <a:rPr lang="en-US" sz="1400">
                          <a:latin typeface="Optima" panose="02000503060000020004" pitchFamily="2" charset="0"/>
                        </a:rPr>
                        <a:t>S.No</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Name</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Industry Business Unit</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Country</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Account Type</a:t>
                      </a:r>
                      <a:endParaRPr lang="en-IN" sz="1400">
                        <a:latin typeface="Optima" panose="02000503060000020004"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Optima" panose="02000503060000020004" pitchFamily="2" charset="0"/>
                        </a:rPr>
                        <a:t>Potential Opportunities</a:t>
                      </a:r>
                      <a:endParaRPr lang="en-IN" sz="1400">
                        <a:latin typeface="Optima" panose="02000503060000020004" pitchFamily="2" charset="0"/>
                      </a:endParaRPr>
                    </a:p>
                    <a:p>
                      <a:pPr algn="ct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Probability of Win</a:t>
                      </a:r>
                      <a:endParaRPr lang="en-IN" sz="1400">
                        <a:latin typeface="Optima" panose="02000503060000020004" pitchFamily="2" charset="0"/>
                      </a:endParaRPr>
                    </a:p>
                  </a:txBody>
                  <a:tcPr/>
                </a:tc>
                <a:tc>
                  <a:txBody>
                    <a:bodyPr/>
                    <a:lstStyle/>
                    <a:p>
                      <a:pPr algn="ctr"/>
                      <a:r>
                        <a:rPr lang="en-US" sz="1400">
                          <a:latin typeface="Optima" panose="02000503060000020004" pitchFamily="2" charset="0"/>
                        </a:rPr>
                        <a:t>License Revenue (MUSD)</a:t>
                      </a:r>
                      <a:endParaRPr lang="en-IN" sz="1400">
                        <a:latin typeface="Optima" panose="02000503060000020004" pitchFamily="2" charset="0"/>
                      </a:endParaRPr>
                    </a:p>
                  </a:txBody>
                  <a:tcPr/>
                </a:tc>
                <a:extLst>
                  <a:ext uri="{0D108BD9-81ED-4DB2-BD59-A6C34878D82A}">
                    <a16:rowId xmlns:a16="http://schemas.microsoft.com/office/drawing/2014/main" val="854333095"/>
                  </a:ext>
                </a:extLst>
              </a:tr>
              <a:tr h="722506">
                <a:tc>
                  <a:txBody>
                    <a:bodyPr/>
                    <a:lstStyle/>
                    <a:p>
                      <a:pPr algn="ctr"/>
                      <a:r>
                        <a:rPr lang="en-US" sz="1400">
                          <a:solidFill>
                            <a:srgbClr val="0070C0"/>
                          </a:solidFill>
                          <a:latin typeface="Optima" panose="02000503060000020004" pitchFamily="2" charset="0"/>
                        </a:rPr>
                        <a:t>1</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JSW Group</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Cross Industry</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INDIA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959410203"/>
                  </a:ext>
                </a:extLst>
              </a:tr>
              <a:tr h="559359">
                <a:tc>
                  <a:txBody>
                    <a:bodyPr/>
                    <a:lstStyle/>
                    <a:p>
                      <a:pPr algn="ctr"/>
                      <a:r>
                        <a:rPr lang="en-US" sz="1400">
                          <a:solidFill>
                            <a:srgbClr val="0070C0"/>
                          </a:solidFill>
                          <a:latin typeface="Optima" panose="02000503060000020004" pitchFamily="2" charset="0"/>
                        </a:rPr>
                        <a:t>2</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Vedanta Group</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rgbClr val="0070C0"/>
                          </a:solidFill>
                          <a:effectLst/>
                          <a:latin typeface="Optima" panose="02000503060000020004" pitchFamily="2" charset="0"/>
                        </a:rPr>
                        <a:t>Cross Industry</a:t>
                      </a:r>
                      <a:endParaRPr lang="en-IN" sz="1400" b="0" i="0" u="none" strike="noStrike">
                        <a:solidFill>
                          <a:srgbClr val="0070C0"/>
                        </a:solidFill>
                        <a:effectLst/>
                        <a:latin typeface="Optima" panose="02000503060000020004" pitchFamily="2" charset="0"/>
                      </a:endParaRPr>
                    </a:p>
                    <a:p>
                      <a:pPr marL="0" marR="0" lvl="0" indent="0" algn="ctr" defTabSz="914400" rtl="0" eaLnBrk="1" fontAlgn="b" latinLnBrk="0" hangingPunct="1">
                        <a:lnSpc>
                          <a:spcPct val="100000"/>
                        </a:lnSpc>
                        <a:spcBef>
                          <a:spcPts val="0"/>
                        </a:spcBef>
                        <a:spcAft>
                          <a:spcPts val="0"/>
                        </a:spcAft>
                        <a:buClrTx/>
                        <a:buSzTx/>
                        <a:buFontTx/>
                        <a:buNone/>
                        <a:tabLst/>
                        <a:defRPr/>
                      </a:pP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INDIA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818514919"/>
                  </a:ext>
                </a:extLst>
              </a:tr>
              <a:tr h="559359">
                <a:tc>
                  <a:txBody>
                    <a:bodyPr/>
                    <a:lstStyle/>
                    <a:p>
                      <a:pPr algn="ctr"/>
                      <a:r>
                        <a:rPr lang="en-US" sz="1400">
                          <a:solidFill>
                            <a:srgbClr val="0070C0"/>
                          </a:solidFill>
                          <a:latin typeface="Optima" panose="02000503060000020004" pitchFamily="2" charset="0"/>
                        </a:rPr>
                        <a:t>3</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Aditya Birla Group</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Cross Industry</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INDIA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2524434331"/>
                  </a:ext>
                </a:extLst>
              </a:tr>
              <a:tr h="559359">
                <a:tc>
                  <a:txBody>
                    <a:bodyPr/>
                    <a:lstStyle/>
                    <a:p>
                      <a:pPr algn="ctr"/>
                      <a:r>
                        <a:rPr lang="en-US" sz="1400">
                          <a:solidFill>
                            <a:srgbClr val="0070C0"/>
                          </a:solidFill>
                          <a:latin typeface="Optima" panose="02000503060000020004" pitchFamily="2" charset="0"/>
                        </a:rPr>
                        <a:t>4</a:t>
                      </a:r>
                      <a:endParaRPr lang="en-IN" sz="1400">
                        <a:solidFill>
                          <a:srgbClr val="0070C0"/>
                        </a:solidFill>
                        <a:latin typeface="Optima" panose="02000503060000020004" pitchFamily="2" charset="0"/>
                      </a:endParaRPr>
                    </a:p>
                  </a:txBody>
                  <a:tcPr/>
                </a:tc>
                <a:tc>
                  <a:txBody>
                    <a:bodyPr/>
                    <a:lstStyle/>
                    <a:p>
                      <a:pPr algn="l" fontAlgn="b"/>
                      <a:r>
                        <a:rPr lang="en-US" sz="1400" b="0" i="0" u="none" strike="noStrike">
                          <a:solidFill>
                            <a:srgbClr val="0070C0"/>
                          </a:solidFill>
                          <a:effectLst/>
                          <a:latin typeface="Optima" panose="02000503060000020004" pitchFamily="2" charset="0"/>
                        </a:rPr>
                        <a:t>Adani Group</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Cross Industry</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INDIA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4252437594"/>
                  </a:ext>
                </a:extLst>
              </a:tr>
              <a:tr h="559359">
                <a:tc>
                  <a:txBody>
                    <a:bodyPr/>
                    <a:lstStyle/>
                    <a:p>
                      <a:pPr algn="ctr"/>
                      <a:r>
                        <a:rPr lang="en-US" sz="1400">
                          <a:solidFill>
                            <a:srgbClr val="0070C0"/>
                          </a:solidFill>
                          <a:latin typeface="Optima" panose="02000503060000020004" pitchFamily="2" charset="0"/>
                        </a:rPr>
                        <a:t>5</a:t>
                      </a:r>
                      <a:endParaRPr lang="en-IN" sz="1400">
                        <a:solidFill>
                          <a:srgbClr val="0070C0"/>
                        </a:solidFill>
                        <a:latin typeface="Optima" panose="02000503060000020004" pitchFamily="2" charset="0"/>
                      </a:endParaRPr>
                    </a:p>
                  </a:txBody>
                  <a:tcPr/>
                </a:tc>
                <a:tc>
                  <a:txBody>
                    <a:bodyPr/>
                    <a:lstStyle/>
                    <a:p>
                      <a:pPr algn="l" fontAlgn="b"/>
                      <a:r>
                        <a:rPr lang="en-IN" sz="1400" b="0" i="0" u="none" strike="noStrike">
                          <a:solidFill>
                            <a:srgbClr val="0070C0"/>
                          </a:solidFill>
                          <a:effectLst/>
                          <a:latin typeface="Optima" panose="02000503060000020004" pitchFamily="2" charset="0"/>
                        </a:rPr>
                        <a:t>JSPL</a:t>
                      </a:r>
                    </a:p>
                  </a:txBody>
                  <a:tcPr marL="7620" marR="7620" marT="7620" marB="0"/>
                </a:tc>
                <a:tc>
                  <a:txBody>
                    <a:bodyPr/>
                    <a:lstStyle/>
                    <a:p>
                      <a:pPr algn="ctr" fontAlgn="b"/>
                      <a:r>
                        <a:rPr lang="en-US" sz="1400" b="0" i="0" u="none" strike="noStrike">
                          <a:solidFill>
                            <a:srgbClr val="0070C0"/>
                          </a:solidFill>
                          <a:effectLst/>
                          <a:latin typeface="Optima" panose="02000503060000020004" pitchFamily="2" charset="0"/>
                        </a:rPr>
                        <a:t>Cross Industry</a:t>
                      </a:r>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r>
                        <a:rPr lang="en-US" sz="1400">
                          <a:solidFill>
                            <a:srgbClr val="0070C0"/>
                          </a:solidFill>
                          <a:latin typeface="Optima" panose="02000503060000020004" pitchFamily="2" charset="0"/>
                        </a:rPr>
                        <a:t>INDIA</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Cross / Up Sell</a:t>
                      </a: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0C0"/>
                          </a:solidFill>
                          <a:latin typeface="Optima" panose="02000503060000020004" pitchFamily="2" charset="0"/>
                        </a:rPr>
                        <a:t>PiLog Data Quality and Governance Suite for EAM Modules</a:t>
                      </a:r>
                      <a:endParaRPr lang="en-IN" sz="1400">
                        <a:solidFill>
                          <a:srgbClr val="0070C0"/>
                        </a:solidFill>
                        <a:latin typeface="Optima" panose="02000503060000020004" pitchFamily="2" charset="0"/>
                      </a:endParaRPr>
                    </a:p>
                  </a:txBody>
                  <a:tcPr/>
                </a:tc>
                <a:tc>
                  <a:txBody>
                    <a:bodyPr/>
                    <a:lstStyle/>
                    <a:p>
                      <a:pPr algn="ctr"/>
                      <a:r>
                        <a:rPr lang="en-US" sz="1400">
                          <a:solidFill>
                            <a:srgbClr val="0070C0"/>
                          </a:solidFill>
                          <a:latin typeface="Optima" panose="02000503060000020004" pitchFamily="2" charset="0"/>
                        </a:rPr>
                        <a:t>High</a:t>
                      </a:r>
                      <a:endParaRPr lang="en-IN" sz="1400">
                        <a:solidFill>
                          <a:srgbClr val="0070C0"/>
                        </a:solidFill>
                        <a:latin typeface="Optima" panose="02000503060000020004" pitchFamily="2" charset="0"/>
                      </a:endParaRPr>
                    </a:p>
                  </a:txBody>
                  <a:tcPr/>
                </a:tc>
                <a:tc>
                  <a:txBody>
                    <a:bodyPr/>
                    <a:lstStyle/>
                    <a:p>
                      <a:pPr algn="r"/>
                      <a:r>
                        <a:rPr lang="en-US" sz="1400">
                          <a:solidFill>
                            <a:srgbClr val="0070C0"/>
                          </a:solidFill>
                          <a:latin typeface="Optima" panose="02000503060000020004" pitchFamily="2" charset="0"/>
                        </a:rPr>
                        <a:t>0.4</a:t>
                      </a: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3487523687"/>
                  </a:ext>
                </a:extLst>
              </a:tr>
              <a:tr h="559359">
                <a:tc>
                  <a:txBody>
                    <a:bodyPr/>
                    <a:lstStyle/>
                    <a:p>
                      <a:pPr algn="ctr"/>
                      <a:endParaRPr lang="en-IN" sz="1400">
                        <a:solidFill>
                          <a:srgbClr val="0070C0"/>
                        </a:solidFill>
                        <a:latin typeface="Optima" panose="02000503060000020004" pitchFamily="2" charset="0"/>
                      </a:endParaRPr>
                    </a:p>
                  </a:txBody>
                  <a:tcPr/>
                </a:tc>
                <a:tc>
                  <a:txBody>
                    <a:bodyPr/>
                    <a:lstStyle/>
                    <a:p>
                      <a:pPr algn="l" fontAlgn="b"/>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endParaRPr lang="en-IN" sz="1400">
                        <a:solidFill>
                          <a:srgbClr val="0070C0"/>
                        </a:solidFill>
                        <a:latin typeface="Optima" panose="02000503060000020004" pitchFamily="2" charset="0"/>
                      </a:endParaRPr>
                    </a:p>
                  </a:txBody>
                  <a:tcPr/>
                </a:tc>
                <a:tc>
                  <a:txBody>
                    <a:bodyPr/>
                    <a:lstStyle/>
                    <a:p>
                      <a:pPr algn="ctr"/>
                      <a:endParaRPr lang="en-IN" sz="1400">
                        <a:solidFill>
                          <a:srgbClr val="0070C0"/>
                        </a:solidFill>
                        <a:latin typeface="Optima" panose="0200050306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a:solidFill>
                          <a:srgbClr val="0070C0"/>
                        </a:solidFill>
                        <a:latin typeface="Optima" panose="02000503060000020004" pitchFamily="2" charset="0"/>
                      </a:endParaRPr>
                    </a:p>
                  </a:txBody>
                  <a:tcPr/>
                </a:tc>
                <a:tc>
                  <a:txBody>
                    <a:bodyPr/>
                    <a:lstStyle/>
                    <a:p>
                      <a:pPr algn="ctr"/>
                      <a:endParaRPr lang="en-IN" sz="1400">
                        <a:solidFill>
                          <a:srgbClr val="0070C0"/>
                        </a:solidFill>
                        <a:latin typeface="Optima" panose="02000503060000020004" pitchFamily="2" charset="0"/>
                      </a:endParaRPr>
                    </a:p>
                  </a:txBody>
                  <a:tcPr/>
                </a:tc>
                <a:tc>
                  <a:txBody>
                    <a:bodyPr/>
                    <a:lstStyle/>
                    <a:p>
                      <a:pPr algn="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574059786"/>
                  </a:ext>
                </a:extLst>
              </a:tr>
              <a:tr h="559359">
                <a:tc>
                  <a:txBody>
                    <a:bodyPr/>
                    <a:lstStyle/>
                    <a:p>
                      <a:pPr algn="ctr"/>
                      <a:endParaRPr lang="en-IN" sz="1400">
                        <a:solidFill>
                          <a:srgbClr val="0070C0"/>
                        </a:solidFill>
                        <a:latin typeface="Optima" panose="02000503060000020004" pitchFamily="2" charset="0"/>
                      </a:endParaRPr>
                    </a:p>
                  </a:txBody>
                  <a:tcPr/>
                </a:tc>
                <a:tc>
                  <a:txBody>
                    <a:bodyPr/>
                    <a:lstStyle/>
                    <a:p>
                      <a:pPr algn="l" fontAlgn="b"/>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fontAlgn="b"/>
                      <a:endParaRPr lang="en-IN" sz="1400" b="0" i="0" u="none" strike="noStrike">
                        <a:solidFill>
                          <a:srgbClr val="0070C0"/>
                        </a:solidFill>
                        <a:effectLst/>
                        <a:latin typeface="Optima" panose="02000503060000020004" pitchFamily="2" charset="0"/>
                      </a:endParaRPr>
                    </a:p>
                  </a:txBody>
                  <a:tcPr marL="7620" marR="7620" marT="7620" marB="0"/>
                </a:tc>
                <a:tc>
                  <a:txBody>
                    <a:bodyPr/>
                    <a:lstStyle/>
                    <a:p>
                      <a:pPr algn="ctr"/>
                      <a:endParaRPr lang="en-IN" sz="1400">
                        <a:solidFill>
                          <a:srgbClr val="0070C0"/>
                        </a:solidFill>
                        <a:latin typeface="Optima" panose="02000503060000020004" pitchFamily="2" charset="0"/>
                      </a:endParaRPr>
                    </a:p>
                  </a:txBody>
                  <a:tcPr/>
                </a:tc>
                <a:tc>
                  <a:txBody>
                    <a:bodyPr/>
                    <a:lstStyle/>
                    <a:p>
                      <a:pPr algn="ctr"/>
                      <a:endParaRPr lang="en-IN" sz="1400">
                        <a:solidFill>
                          <a:srgbClr val="0070C0"/>
                        </a:solidFill>
                        <a:latin typeface="Optima" panose="02000503060000020004" pitchFamily="2" charset="0"/>
                      </a:endParaRPr>
                    </a:p>
                  </a:txBody>
                  <a:tcPr/>
                </a:tc>
                <a:tc>
                  <a:txBody>
                    <a:bodyPr/>
                    <a:lstStyle/>
                    <a:p>
                      <a:endParaRPr lang="en-IN" sz="1400">
                        <a:solidFill>
                          <a:srgbClr val="0070C0"/>
                        </a:solidFill>
                        <a:latin typeface="Optima" panose="02000503060000020004" pitchFamily="2" charset="0"/>
                      </a:endParaRPr>
                    </a:p>
                  </a:txBody>
                  <a:tcPr/>
                </a:tc>
                <a:tc>
                  <a:txBody>
                    <a:bodyPr/>
                    <a:lstStyle/>
                    <a:p>
                      <a:pPr algn="ctr"/>
                      <a:endParaRPr lang="en-IN" sz="1400">
                        <a:solidFill>
                          <a:srgbClr val="0070C0"/>
                        </a:solidFill>
                        <a:latin typeface="Optima" panose="02000503060000020004" pitchFamily="2" charset="0"/>
                      </a:endParaRPr>
                    </a:p>
                  </a:txBody>
                  <a:tcPr/>
                </a:tc>
                <a:tc>
                  <a:txBody>
                    <a:bodyPr/>
                    <a:lstStyle/>
                    <a:p>
                      <a:pPr algn="r"/>
                      <a:endParaRPr lang="en-IN" sz="1400">
                        <a:solidFill>
                          <a:srgbClr val="0070C0"/>
                        </a:solidFill>
                        <a:latin typeface="Optima" panose="02000503060000020004" pitchFamily="2" charset="0"/>
                      </a:endParaRPr>
                    </a:p>
                  </a:txBody>
                  <a:tcPr/>
                </a:tc>
                <a:extLst>
                  <a:ext uri="{0D108BD9-81ED-4DB2-BD59-A6C34878D82A}">
                    <a16:rowId xmlns:a16="http://schemas.microsoft.com/office/drawing/2014/main" val="4045427472"/>
                  </a:ext>
                </a:extLst>
              </a:tr>
            </a:tbl>
          </a:graphicData>
        </a:graphic>
      </p:graphicFrame>
    </p:spTree>
    <p:extLst>
      <p:ext uri="{BB962C8B-B14F-4D97-AF65-F5344CB8AC3E}">
        <p14:creationId xmlns:p14="http://schemas.microsoft.com/office/powerpoint/2010/main" val="13546242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46B613-51FC-2A4C-D912-DC6EBD1530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49428CBA-3998-4D8E-B867-6CF162A52F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12" name="Title 1">
            <a:extLst>
              <a:ext uri="{FF2B5EF4-FFF2-40B4-BE49-F238E27FC236}">
                <a16:creationId xmlns:a16="http://schemas.microsoft.com/office/drawing/2014/main" id="{82B98022-142E-DE10-0294-4F8F41D33A97}"/>
              </a:ext>
            </a:extLst>
          </p:cNvPr>
          <p:cNvSpPr txBox="1">
            <a:spLocks/>
          </p:cNvSpPr>
          <p:nvPr/>
        </p:nvSpPr>
        <p:spPr>
          <a:xfrm>
            <a:off x="540813" y="82009"/>
            <a:ext cx="9909083"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Industry Agnostic </a:t>
            </a:r>
            <a:r>
              <a:rPr kumimoji="0" lang="en-US" sz="2400" b="1" i="0" u="sng" strike="noStrike" kern="1200" cap="none" spc="0" normalizeH="0" baseline="0" noProof="0">
                <a:ln>
                  <a:noFill/>
                </a:ln>
                <a:solidFill>
                  <a:srgbClr val="26B4E9"/>
                </a:solidFill>
                <a:effectLst/>
                <a:uLnTx/>
                <a:uFillTx/>
                <a:latin typeface="Optima" panose="02000503060000020004"/>
              </a:rPr>
              <a:t>Pump, Centrifugal </a:t>
            </a: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Template with ISO Data Quality Standards</a:t>
            </a:r>
          </a:p>
        </p:txBody>
      </p:sp>
      <p:sp>
        <p:nvSpPr>
          <p:cNvPr id="7" name="Footer Placeholder 4">
            <a:extLst>
              <a:ext uri="{FF2B5EF4-FFF2-40B4-BE49-F238E27FC236}">
                <a16:creationId xmlns:a16="http://schemas.microsoft.com/office/drawing/2014/main" id="{E9C0F2AA-721C-4E25-9154-6BBD145EC21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2" name="Footer Placeholder 4">
            <a:extLst>
              <a:ext uri="{FF2B5EF4-FFF2-40B4-BE49-F238E27FC236}">
                <a16:creationId xmlns:a16="http://schemas.microsoft.com/office/drawing/2014/main" id="{D066D583-C29A-F04B-088C-AF5FAF72F1F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graphicFrame>
        <p:nvGraphicFramePr>
          <p:cNvPr id="8" name="Table 7">
            <a:extLst>
              <a:ext uri="{FF2B5EF4-FFF2-40B4-BE49-F238E27FC236}">
                <a16:creationId xmlns:a16="http://schemas.microsoft.com/office/drawing/2014/main" id="{4566C5B5-3853-4240-B6A4-2AF8CDB676B6}"/>
              </a:ext>
            </a:extLst>
          </p:cNvPr>
          <p:cNvGraphicFramePr>
            <a:graphicFrameLocks noGrp="1"/>
          </p:cNvGraphicFramePr>
          <p:nvPr/>
        </p:nvGraphicFramePr>
        <p:xfrm>
          <a:off x="3901272" y="637925"/>
          <a:ext cx="8096418" cy="5825036"/>
        </p:xfrm>
        <a:graphic>
          <a:graphicData uri="http://schemas.openxmlformats.org/drawingml/2006/table">
            <a:tbl>
              <a:tblPr firstRow="1" bandRow="1">
                <a:tableStyleId>{5C22544A-7EE6-4342-B048-85BDC9FD1C3A}</a:tableStyleId>
              </a:tblPr>
              <a:tblGrid>
                <a:gridCol w="1711438">
                  <a:extLst>
                    <a:ext uri="{9D8B030D-6E8A-4147-A177-3AD203B41FA5}">
                      <a16:colId xmlns:a16="http://schemas.microsoft.com/office/drawing/2014/main" val="20000"/>
                    </a:ext>
                  </a:extLst>
                </a:gridCol>
                <a:gridCol w="1908912">
                  <a:extLst>
                    <a:ext uri="{9D8B030D-6E8A-4147-A177-3AD203B41FA5}">
                      <a16:colId xmlns:a16="http://schemas.microsoft.com/office/drawing/2014/main" val="20001"/>
                    </a:ext>
                  </a:extLst>
                </a:gridCol>
                <a:gridCol w="1908912">
                  <a:extLst>
                    <a:ext uri="{9D8B030D-6E8A-4147-A177-3AD203B41FA5}">
                      <a16:colId xmlns:a16="http://schemas.microsoft.com/office/drawing/2014/main" val="1526847399"/>
                    </a:ext>
                  </a:extLst>
                </a:gridCol>
                <a:gridCol w="2567156">
                  <a:extLst>
                    <a:ext uri="{9D8B030D-6E8A-4147-A177-3AD203B41FA5}">
                      <a16:colId xmlns:a16="http://schemas.microsoft.com/office/drawing/2014/main" val="135805217"/>
                    </a:ext>
                  </a:extLst>
                </a:gridCol>
              </a:tblGrid>
              <a:tr h="658216">
                <a:tc>
                  <a:txBody>
                    <a:bodyPr/>
                    <a:lstStyle/>
                    <a:p>
                      <a:pPr algn="ctr"/>
                      <a:r>
                        <a:rPr lang="en-IN" sz="1200">
                          <a:latin typeface="Optima"/>
                        </a:rPr>
                        <a:t>ISO 22745</a:t>
                      </a:r>
                    </a:p>
                    <a:p>
                      <a:pPr algn="ctr"/>
                      <a:r>
                        <a:rPr lang="en-IN" sz="1200">
                          <a:latin typeface="Optima"/>
                        </a:rPr>
                        <a:t>(Industrial Automation and Cataloguing) - OTD</a:t>
                      </a:r>
                    </a:p>
                  </a:txBody>
                  <a:tcPr>
                    <a:lnB w="12700" cap="flat" cmpd="sng" algn="ctr">
                      <a:solidFill>
                        <a:schemeClr val="tx1"/>
                      </a:solidFill>
                      <a:prstDash val="solid"/>
                      <a:round/>
                      <a:headEnd type="none" w="med" len="med"/>
                      <a:tailEnd type="none" w="med" len="med"/>
                    </a:lnB>
                    <a:solidFill>
                      <a:srgbClr val="10479B"/>
                    </a:solidFill>
                  </a:tcPr>
                </a:tc>
                <a:tc>
                  <a:txBody>
                    <a:bodyPr/>
                    <a:lstStyle/>
                    <a:p>
                      <a:pPr marL="0" algn="ctr" defTabSz="914400" rtl="0" eaLnBrk="1" latinLnBrk="0" hangingPunct="1"/>
                      <a:r>
                        <a:rPr lang="en-IN" sz="1200" b="1" kern="1200">
                          <a:solidFill>
                            <a:schemeClr val="lt1"/>
                          </a:solidFill>
                          <a:latin typeface="Optima"/>
                          <a:ea typeface="+mn-ea"/>
                          <a:cs typeface="+mn-cs"/>
                        </a:rPr>
                        <a:t>ISO 29002</a:t>
                      </a:r>
                    </a:p>
                    <a:p>
                      <a:pPr marL="0" algn="ctr" defTabSz="914400" rtl="0" eaLnBrk="1" latinLnBrk="0" hangingPunct="1"/>
                      <a:r>
                        <a:rPr lang="en-IN" sz="1200" b="1" kern="1200">
                          <a:solidFill>
                            <a:schemeClr val="lt1"/>
                          </a:solidFill>
                          <a:latin typeface="Optima"/>
                          <a:ea typeface="+mn-ea"/>
                          <a:cs typeface="+mn-cs"/>
                        </a:rPr>
                        <a:t>Software for Process Simulation – Exchange of Char Data</a:t>
                      </a:r>
                    </a:p>
                  </a:txBody>
                  <a:tcPr>
                    <a:lnB w="12700" cap="flat" cmpd="sng" algn="ctr">
                      <a:solidFill>
                        <a:schemeClr val="tx1"/>
                      </a:solidFill>
                      <a:prstDash val="solid"/>
                      <a:round/>
                      <a:headEnd type="none" w="med" len="med"/>
                      <a:tailEnd type="none" w="med" len="med"/>
                    </a:lnB>
                    <a:solidFill>
                      <a:srgbClr val="10479B"/>
                    </a:solidFill>
                  </a:tcPr>
                </a:tc>
                <a:tc>
                  <a:txBody>
                    <a:bodyPr/>
                    <a:lstStyle/>
                    <a:p>
                      <a:pPr algn="ctr"/>
                      <a:r>
                        <a:rPr lang="en-IN" sz="1200">
                          <a:latin typeface="Optima"/>
                        </a:rPr>
                        <a:t>ISO 14224</a:t>
                      </a:r>
                    </a:p>
                    <a:p>
                      <a:pPr algn="ctr"/>
                      <a:r>
                        <a:rPr lang="en-IN" sz="1200">
                          <a:latin typeface="Optima"/>
                        </a:rPr>
                        <a:t>Reliability &amp; Maintenance Data</a:t>
                      </a:r>
                    </a:p>
                  </a:txBody>
                  <a:tcPr>
                    <a:lnB w="12700" cap="flat" cmpd="sng" algn="ctr">
                      <a:solidFill>
                        <a:schemeClr val="tx1"/>
                      </a:solidFill>
                      <a:prstDash val="solid"/>
                      <a:round/>
                      <a:headEnd type="none" w="med" len="med"/>
                      <a:tailEnd type="none" w="med" len="med"/>
                    </a:lnB>
                    <a:solidFill>
                      <a:srgbClr val="10479B"/>
                    </a:solidFill>
                  </a:tcPr>
                </a:tc>
                <a:tc>
                  <a:txBody>
                    <a:bodyPr/>
                    <a:lstStyle/>
                    <a:p>
                      <a:pPr algn="ctr"/>
                      <a:r>
                        <a:rPr lang="en-IN" sz="1200" b="1" kern="1200">
                          <a:solidFill>
                            <a:schemeClr val="lt1"/>
                          </a:solidFill>
                          <a:latin typeface="Optima"/>
                          <a:ea typeface="+mn-ea"/>
                          <a:cs typeface="+mn-cs"/>
                        </a:rPr>
                        <a:t>ISO 55000</a:t>
                      </a:r>
                    </a:p>
                    <a:p>
                      <a:pPr algn="ctr"/>
                      <a:r>
                        <a:rPr lang="en-IN" sz="1200" b="1" kern="1200">
                          <a:solidFill>
                            <a:schemeClr val="lt1"/>
                          </a:solidFill>
                          <a:latin typeface="Optima"/>
                          <a:ea typeface="+mn-ea"/>
                          <a:cs typeface="+mn-cs"/>
                        </a:rPr>
                        <a:t>Asset Management</a:t>
                      </a:r>
                    </a:p>
                  </a:txBody>
                  <a:tcPr>
                    <a:lnB w="12700" cap="flat" cmpd="sng" algn="ctr">
                      <a:solidFill>
                        <a:schemeClr val="tx1"/>
                      </a:solidFill>
                      <a:prstDash val="solid"/>
                      <a:round/>
                      <a:headEnd type="none" w="med" len="med"/>
                      <a:tailEnd type="none" w="med" len="med"/>
                    </a:lnB>
                    <a:solidFill>
                      <a:srgbClr val="10479B"/>
                    </a:solidFill>
                  </a:tcPr>
                </a:tc>
                <a:extLst>
                  <a:ext uri="{0D108BD9-81ED-4DB2-BD59-A6C34878D82A}">
                    <a16:rowId xmlns:a16="http://schemas.microsoft.com/office/drawing/2014/main" val="10000"/>
                  </a:ext>
                </a:extLst>
              </a:tr>
              <a:tr h="589211">
                <a:tc>
                  <a:txBody>
                    <a:bodyPr/>
                    <a:lstStyle/>
                    <a:p>
                      <a:pPr algn="l" fontAlgn="ctr"/>
                      <a:r>
                        <a:rPr lang="en-US" sz="1000" b="1" u="none" strike="noStrike" kern="1200">
                          <a:solidFill>
                            <a:srgbClr val="10479B"/>
                          </a:solidFill>
                          <a:effectLst/>
                          <a:latin typeface="Optima"/>
                          <a:ea typeface="+mn-ea"/>
                          <a:cs typeface="+mn-cs"/>
                        </a:rPr>
                        <a:t>Model Number: </a:t>
                      </a:r>
                      <a:r>
                        <a:rPr lang="en-US" sz="1000" b="0" i="0" u="none" strike="noStrike">
                          <a:solidFill>
                            <a:srgbClr val="10479B"/>
                          </a:solidFill>
                          <a:effectLst/>
                          <a:latin typeface="Optima" panose="02000503060000020004"/>
                        </a:rPr>
                        <a:t>Classification of pumps and their components using standardized codes.</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Flow Rate: </a:t>
                      </a:r>
                      <a:r>
                        <a:rPr lang="en-US" sz="1000" b="0" i="0" u="none" strike="noStrike">
                          <a:solidFill>
                            <a:srgbClr val="10479B"/>
                          </a:solidFill>
                          <a:effectLst/>
                          <a:latin typeface="Optima" panose="02000503060000020004"/>
                        </a:rPr>
                        <a:t>Important for the simulation and modeling of pump performance in process systems.</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Total Head: </a:t>
                      </a:r>
                      <a:r>
                        <a:rPr lang="en-US" sz="1000" b="0" i="0" u="none" strike="noStrike">
                          <a:solidFill>
                            <a:srgbClr val="10479B"/>
                          </a:solidFill>
                          <a:effectLst/>
                          <a:latin typeface="Optima" panose="02000503060000020004"/>
                        </a:rPr>
                        <a:t>Used in assessing pump performance and reliability.</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Power Design</a:t>
                      </a:r>
                      <a:r>
                        <a:rPr lang="en-US" sz="1000" b="0" i="0" u="none" strike="noStrike">
                          <a:solidFill>
                            <a:srgbClr val="10479B"/>
                          </a:solidFill>
                          <a:effectLst/>
                          <a:latin typeface="Optima" panose="02000503060000020004"/>
                        </a:rPr>
                        <a:t>: Ensures that the power design of pumps is optimized for long-term asset performance and efficiency.</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54981">
                <a:tc>
                  <a:txBody>
                    <a:bodyPr/>
                    <a:lstStyle/>
                    <a:p>
                      <a:pPr algn="l" fontAlgn="ctr"/>
                      <a:r>
                        <a:rPr lang="en-US" sz="1000" b="1" u="none" strike="noStrike" kern="1200">
                          <a:solidFill>
                            <a:srgbClr val="10479B"/>
                          </a:solidFill>
                          <a:effectLst/>
                          <a:latin typeface="Optima"/>
                          <a:ea typeface="+mn-ea"/>
                          <a:cs typeface="+mn-cs"/>
                        </a:rPr>
                        <a:t>Serial Number</a:t>
                      </a:r>
                      <a:r>
                        <a:rPr lang="en-US" sz="1000" b="0" i="0" u="none" strike="noStrike">
                          <a:solidFill>
                            <a:srgbClr val="10479B"/>
                          </a:solidFill>
                          <a:effectLst/>
                          <a:latin typeface="Optima" panose="02000503060000020004"/>
                        </a:rPr>
                        <a:t>: Unique identification for traceability in catalogs.</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Pressure Rating</a:t>
                      </a:r>
                      <a:r>
                        <a:rPr lang="en-US" sz="1000" b="0" i="0" u="none" strike="noStrike">
                          <a:solidFill>
                            <a:srgbClr val="10479B"/>
                          </a:solidFill>
                          <a:effectLst/>
                          <a:latin typeface="Optima" panose="02000503060000020004"/>
                        </a:rPr>
                        <a:t>: Key parameter in simulations to assess performance under different operational conditions.</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Inlet Connection Size/Type &amp; Outlet Connection Size/Type: </a:t>
                      </a:r>
                      <a:r>
                        <a:rPr lang="en-US" sz="1000" b="0" i="0" u="none" strike="noStrike">
                          <a:solidFill>
                            <a:srgbClr val="10479B"/>
                          </a:solidFill>
                          <a:effectLst/>
                          <a:latin typeface="Optima" panose="02000503060000020004"/>
                        </a:rPr>
                        <a:t>Important for understanding how pumps interface with the system, affecting maintenance and reliability.</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Driver</a:t>
                      </a:r>
                      <a:r>
                        <a:rPr lang="en-US" sz="1000" b="0" i="0" u="none" strike="noStrike">
                          <a:solidFill>
                            <a:srgbClr val="10479B"/>
                          </a:solidFill>
                          <a:effectLst/>
                          <a:latin typeface="Optima" panose="02000503060000020004"/>
                        </a:rPr>
                        <a:t>: Relevant for understanding how the power source (motor or engine) integrates with the pump system to maintain optimal performance throughout its lifecycle.</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6142972"/>
                  </a:ext>
                </a:extLst>
              </a:tr>
              <a:tr h="754981">
                <a:tc>
                  <a:txBody>
                    <a:bodyPr/>
                    <a:lstStyle/>
                    <a:p>
                      <a:pPr algn="l" fontAlgn="ctr"/>
                      <a:r>
                        <a:rPr lang="en-US" sz="1000" b="1" u="none" strike="noStrike" kern="1200">
                          <a:solidFill>
                            <a:srgbClr val="10479B"/>
                          </a:solidFill>
                          <a:effectLst/>
                          <a:latin typeface="Optima"/>
                          <a:ea typeface="+mn-ea"/>
                          <a:cs typeface="+mn-cs"/>
                        </a:rPr>
                        <a:t>Manufacturer</a:t>
                      </a:r>
                      <a:r>
                        <a:rPr lang="en-US" sz="1000" b="0" i="0" u="none" strike="noStrike">
                          <a:solidFill>
                            <a:srgbClr val="10479B"/>
                          </a:solidFill>
                          <a:effectLst/>
                          <a:latin typeface="Optima" panose="02000503060000020004"/>
                        </a:rPr>
                        <a:t>: Standardized description and identification of the manufacturer.</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Speed</a:t>
                      </a:r>
                      <a:r>
                        <a:rPr lang="en-US" sz="1000" b="0" i="0" u="none" strike="noStrike">
                          <a:solidFill>
                            <a:srgbClr val="10479B"/>
                          </a:solidFill>
                          <a:effectLst/>
                          <a:latin typeface="Optima" panose="02000503060000020004"/>
                        </a:rPr>
                        <a:t>: Relevant in simulating how varying speeds of pumps affect system performance.</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NPSH (Net Positive Suction Head): </a:t>
                      </a:r>
                      <a:r>
                        <a:rPr lang="en-US" sz="1000" b="0" i="0" u="none" strike="noStrike">
                          <a:solidFill>
                            <a:srgbClr val="10479B"/>
                          </a:solidFill>
                          <a:effectLst/>
                          <a:latin typeface="Optima" panose="02000503060000020004"/>
                        </a:rPr>
                        <a:t>A key characteristic when assessing the reliability of a pump in preventing cavitation and ensuring optimal performance.</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Mounting Method: </a:t>
                      </a:r>
                      <a:r>
                        <a:rPr lang="en-US" sz="1000" b="0" i="0" u="none" strike="noStrike">
                          <a:solidFill>
                            <a:srgbClr val="10479B"/>
                          </a:solidFill>
                          <a:effectLst/>
                          <a:latin typeface="Optima" panose="02000503060000020004"/>
                        </a:rPr>
                        <a:t>Affects installation, operational efficiency, and long-term asset management.</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214537"/>
                  </a:ext>
                </a:extLst>
              </a:tr>
              <a:tr h="589211">
                <a:tc>
                  <a:txBody>
                    <a:bodyPr/>
                    <a:lstStyle/>
                    <a:p>
                      <a:pPr algn="l" fontAlgn="b"/>
                      <a:r>
                        <a:rPr lang="en-IN" sz="1000" b="0" i="0" u="none" strike="noStrike">
                          <a:solidFill>
                            <a:srgbClr val="10479B"/>
                          </a:solidFill>
                          <a:effectLst/>
                          <a:latin typeface="Optima" panose="02000503060000020004"/>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Pump Design: </a:t>
                      </a:r>
                      <a:r>
                        <a:rPr lang="en-US" sz="1000" b="0" i="0" u="none" strike="noStrike">
                          <a:solidFill>
                            <a:srgbClr val="10479B"/>
                          </a:solidFill>
                          <a:effectLst/>
                          <a:latin typeface="Optima" panose="02000503060000020004"/>
                        </a:rPr>
                        <a:t>The design features of pumps, such as multi-stage or centrifugal, which affect performance.</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Mechanical Seal Type</a:t>
                      </a:r>
                      <a:r>
                        <a:rPr lang="en-US" sz="1000" b="0" i="0" u="none" strike="noStrike">
                          <a:solidFill>
                            <a:srgbClr val="10479B"/>
                          </a:solidFill>
                          <a:effectLst/>
                          <a:latin typeface="Optima" panose="02000503060000020004"/>
                        </a:rPr>
                        <a:t>: Relevant for the maintenance and reliability data of pumps.</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Primary Seal Type</a:t>
                      </a:r>
                      <a:r>
                        <a:rPr lang="en-US" sz="1000" b="0" i="0" u="none" strike="noStrike">
                          <a:solidFill>
                            <a:srgbClr val="10479B"/>
                          </a:solidFill>
                          <a:effectLst/>
                          <a:latin typeface="Optima" panose="02000503060000020004"/>
                        </a:rPr>
                        <a:t>: Affects long-term reliability and performance in operational environments.</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55470"/>
                  </a:ext>
                </a:extLst>
              </a:tr>
              <a:tr h="630448">
                <a:tc>
                  <a:txBody>
                    <a:bodyPr/>
                    <a:lstStyle/>
                    <a:p>
                      <a:pPr algn="l" fontAlgn="b"/>
                      <a:r>
                        <a:rPr lang="en-IN" sz="1000" b="0" i="0" u="none" strike="noStrike">
                          <a:solidFill>
                            <a:srgbClr val="10479B"/>
                          </a:solidFill>
                          <a:effectLst/>
                          <a:latin typeface="Optima" panose="02000503060000020004"/>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a:solidFill>
                            <a:srgbClr val="10479B"/>
                          </a:solidFill>
                          <a:effectLst/>
                          <a:latin typeface="Optima"/>
                          <a:ea typeface="+mn-ea"/>
                          <a:cs typeface="+mn-cs"/>
                        </a:rPr>
                        <a:t>Application</a:t>
                      </a:r>
                      <a:r>
                        <a:rPr lang="en-US" sz="1000" b="0" i="0" u="none" strike="noStrike">
                          <a:solidFill>
                            <a:srgbClr val="10479B"/>
                          </a:solidFill>
                          <a:effectLst/>
                          <a:latin typeface="Aptos Narrow" panose="020B0004020202020204" pitchFamily="34" charset="0"/>
                        </a:rPr>
                        <a:t>: The intended application or environment where the pump is used, as this standard is focused on industries like petroleum and natural gas.</a:t>
                      </a:r>
                      <a:endParaRPr lang="en-US" sz="1000" b="1" i="0" u="none" strike="noStrike">
                        <a:solidFill>
                          <a:srgbClr val="10479B"/>
                        </a:solidFill>
                        <a:effectLst/>
                        <a:latin typeface="Aptos Narrow" panose="020B0004020202020204" pitchFamily="34" charset="0"/>
                      </a:endParaRPr>
                    </a:p>
                    <a:p>
                      <a:pPr algn="l" fontAlgn="b"/>
                      <a:r>
                        <a:rPr lang="en-IN" sz="1000" b="0" i="0" u="none" strike="noStrike">
                          <a:solidFill>
                            <a:srgbClr val="10479B"/>
                          </a:solidFill>
                          <a:effectLst/>
                          <a:latin typeface="Optima" panose="02000503060000020004"/>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Body Material</a:t>
                      </a:r>
                      <a:r>
                        <a:rPr lang="en-US" sz="1000" b="0" i="0" u="none" strike="noStrike">
                          <a:solidFill>
                            <a:srgbClr val="10479B"/>
                          </a:solidFill>
                          <a:effectLst/>
                          <a:latin typeface="Optima" panose="02000503060000020004"/>
                        </a:rPr>
                        <a:t>: Material choice affects the durability and reliability of the pump under different operating conditions.</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Pump Cooling</a:t>
                      </a:r>
                      <a:r>
                        <a:rPr lang="en-US" sz="1000" b="0" i="0" u="none" strike="noStrike">
                          <a:solidFill>
                            <a:srgbClr val="10479B"/>
                          </a:solidFill>
                          <a:effectLst/>
                          <a:latin typeface="Optima" panose="02000503060000020004"/>
                        </a:rPr>
                        <a:t>: The cooling system is a key factor in managing the asset’s performance, especially for pumps under heavy use.</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660083">
                <a:tc>
                  <a:txBody>
                    <a:bodyPr/>
                    <a:lstStyle/>
                    <a:p>
                      <a:pPr algn="l" fontAlgn="b"/>
                      <a:r>
                        <a:rPr lang="en-IN" sz="1000" b="0" i="0" u="none" strike="noStrike">
                          <a:solidFill>
                            <a:srgbClr val="10479B"/>
                          </a:solidFill>
                          <a:effectLst/>
                          <a:latin typeface="Optima" panose="02000503060000020004"/>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a:solidFill>
                            <a:srgbClr val="10479B"/>
                          </a:solidFill>
                          <a:effectLst/>
                          <a:latin typeface="Optima"/>
                          <a:ea typeface="+mn-ea"/>
                          <a:cs typeface="+mn-cs"/>
                        </a:rPr>
                        <a:t>Type</a:t>
                      </a:r>
                      <a:r>
                        <a:rPr lang="en-US" sz="1000" b="1" i="0" u="none" strike="noStrike">
                          <a:solidFill>
                            <a:srgbClr val="10479B"/>
                          </a:solidFill>
                          <a:effectLst/>
                          <a:latin typeface="Optima" panose="02000503060000020004"/>
                        </a:rPr>
                        <a:t>: </a:t>
                      </a:r>
                      <a:r>
                        <a:rPr lang="en-US" sz="1000" b="0" i="0" u="none" strike="noStrike">
                          <a:solidFill>
                            <a:srgbClr val="10479B"/>
                          </a:solidFill>
                          <a:effectLst/>
                          <a:latin typeface="Optima" panose="02000503060000020004"/>
                        </a:rPr>
                        <a:t>Specifies the Type of Centrifugal pump, Ex. Single Stage, Multi-Stage, </a:t>
                      </a:r>
                      <a:r>
                        <a:rPr lang="en-US" sz="1000" b="0" i="0" u="none" strike="noStrike" err="1">
                          <a:solidFill>
                            <a:srgbClr val="10479B"/>
                          </a:solidFill>
                          <a:effectLst/>
                          <a:latin typeface="Optima" panose="02000503060000020004"/>
                        </a:rPr>
                        <a:t>etc</a:t>
                      </a:r>
                      <a:endParaRPr lang="en-US" sz="1000" b="0" i="0" u="none" strike="noStrike">
                        <a:solidFill>
                          <a:srgbClr val="10479B"/>
                        </a:solidFill>
                        <a:effectLst/>
                        <a:latin typeface="Optima" panose="02000503060000020004"/>
                      </a:endParaRPr>
                    </a:p>
                    <a:p>
                      <a:pPr algn="l" fontAlgn="b"/>
                      <a:r>
                        <a:rPr lang="en-IN" sz="1000" b="0" i="0" u="none" strike="noStrike">
                          <a:solidFill>
                            <a:srgbClr val="10479B"/>
                          </a:solidFill>
                          <a:effectLst/>
                          <a:latin typeface="Optima" panose="02000503060000020004"/>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Shaft Diameter</a:t>
                      </a:r>
                      <a:r>
                        <a:rPr lang="en-US" sz="1000" b="0" i="0" u="none" strike="noStrike">
                          <a:solidFill>
                            <a:srgbClr val="10479B"/>
                          </a:solidFill>
                          <a:effectLst/>
                          <a:latin typeface="Optima" panose="02000503060000020004"/>
                        </a:rPr>
                        <a:t>: Impacts mechanical stress and failure rates over time.</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Body Type</a:t>
                      </a:r>
                      <a:r>
                        <a:rPr lang="en-US" sz="1000" b="0" i="0" u="none" strike="noStrike">
                          <a:solidFill>
                            <a:srgbClr val="10479B"/>
                          </a:solidFill>
                          <a:effectLst/>
                          <a:latin typeface="Optima" panose="02000503060000020004"/>
                        </a:rPr>
                        <a:t>: The design and type of body affect maintenance schedules and overall lifecycle performance.</a:t>
                      </a:r>
                      <a:endParaRPr lang="en-US" sz="1000" b="1" i="0" u="none" strike="noStrike">
                        <a:solidFill>
                          <a:srgbClr val="10479B"/>
                        </a:solidFill>
                        <a:effectLst/>
                        <a:latin typeface="Optima" panose="02000503060000020004"/>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514282">
                <a:tc>
                  <a:txBody>
                    <a:bodyPr/>
                    <a:lstStyle/>
                    <a:p>
                      <a:pPr algn="l" fontAlgn="b"/>
                      <a:endParaRPr lang="en-IN" sz="10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IN" sz="10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Coupling Type: </a:t>
                      </a:r>
                      <a:r>
                        <a:rPr lang="en-US" sz="1000" b="0" i="0" u="none" strike="noStrike">
                          <a:solidFill>
                            <a:srgbClr val="10479B"/>
                          </a:solidFill>
                          <a:effectLst/>
                          <a:latin typeface="Optima" panose="02000503060000020004"/>
                        </a:rPr>
                        <a:t>Affects the system's operational reliability and maintenance needs.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1" u="none" strike="noStrike" kern="1200">
                          <a:solidFill>
                            <a:srgbClr val="10479B"/>
                          </a:solidFill>
                          <a:effectLst/>
                          <a:latin typeface="Optima"/>
                          <a:ea typeface="+mn-ea"/>
                          <a:cs typeface="+mn-cs"/>
                        </a:rPr>
                        <a:t>Stage Quantity</a:t>
                      </a:r>
                      <a:r>
                        <a:rPr lang="en-US" sz="1000" b="1" i="0" u="none" strike="noStrike">
                          <a:solidFill>
                            <a:srgbClr val="10479B"/>
                          </a:solidFill>
                          <a:effectLst/>
                          <a:latin typeface="Optima" panose="02000503060000020004"/>
                        </a:rPr>
                        <a:t>: </a:t>
                      </a:r>
                      <a:r>
                        <a:rPr lang="en-US" sz="1000" b="0" i="0" u="none" strike="noStrike">
                          <a:solidFill>
                            <a:srgbClr val="10479B"/>
                          </a:solidFill>
                          <a:effectLst/>
                          <a:latin typeface="Optima" panose="02000503060000020004"/>
                        </a:rPr>
                        <a:t>Influences both the design and maintenance requirements of the pump over time.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4091277"/>
                  </a:ext>
                </a:extLst>
              </a:tr>
            </a:tbl>
          </a:graphicData>
        </a:graphic>
      </p:graphicFrame>
      <p:graphicFrame>
        <p:nvGraphicFramePr>
          <p:cNvPr id="9" name="Table 8">
            <a:extLst>
              <a:ext uri="{FF2B5EF4-FFF2-40B4-BE49-F238E27FC236}">
                <a16:creationId xmlns:a16="http://schemas.microsoft.com/office/drawing/2014/main" id="{25CC0FAA-F5AC-42D0-88C1-EEF65864294D}"/>
              </a:ext>
            </a:extLst>
          </p:cNvPr>
          <p:cNvGraphicFramePr>
            <a:graphicFrameLocks noGrp="1"/>
          </p:cNvGraphicFramePr>
          <p:nvPr/>
        </p:nvGraphicFramePr>
        <p:xfrm>
          <a:off x="464541" y="716376"/>
          <a:ext cx="3227783" cy="5753867"/>
        </p:xfrm>
        <a:graphic>
          <a:graphicData uri="http://schemas.openxmlformats.org/drawingml/2006/table">
            <a:tbl>
              <a:tblPr>
                <a:tableStyleId>{5C22544A-7EE6-4342-B048-85BDC9FD1C3A}</a:tableStyleId>
              </a:tblPr>
              <a:tblGrid>
                <a:gridCol w="1185229">
                  <a:extLst>
                    <a:ext uri="{9D8B030D-6E8A-4147-A177-3AD203B41FA5}">
                      <a16:colId xmlns:a16="http://schemas.microsoft.com/office/drawing/2014/main" val="942419799"/>
                    </a:ext>
                  </a:extLst>
                </a:gridCol>
                <a:gridCol w="1527878">
                  <a:extLst>
                    <a:ext uri="{9D8B030D-6E8A-4147-A177-3AD203B41FA5}">
                      <a16:colId xmlns:a16="http://schemas.microsoft.com/office/drawing/2014/main" val="1975872437"/>
                    </a:ext>
                  </a:extLst>
                </a:gridCol>
                <a:gridCol w="514676">
                  <a:extLst>
                    <a:ext uri="{9D8B030D-6E8A-4147-A177-3AD203B41FA5}">
                      <a16:colId xmlns:a16="http://schemas.microsoft.com/office/drawing/2014/main" val="2641817028"/>
                    </a:ext>
                  </a:extLst>
                </a:gridCol>
              </a:tblGrid>
              <a:tr h="245756">
                <a:tc gridSpan="3">
                  <a:txBody>
                    <a:bodyPr/>
                    <a:lstStyle/>
                    <a:p>
                      <a:pPr algn="ctr" fontAlgn="ctr"/>
                      <a:r>
                        <a:rPr lang="en-IN" sz="1200" b="1" u="none" strike="noStrike">
                          <a:solidFill>
                            <a:schemeClr val="bg1"/>
                          </a:solidFill>
                          <a:effectLst/>
                          <a:latin typeface="Optima"/>
                        </a:rPr>
                        <a:t>PPO</a:t>
                      </a:r>
                      <a:endParaRPr lang="en-IN" sz="1200" b="1" i="0" u="none" strike="noStrike">
                        <a:solidFill>
                          <a:schemeClr val="bg1"/>
                        </a:solidFill>
                        <a:effectLst/>
                        <a:latin typeface="Optima"/>
                      </a:endParaRPr>
                    </a:p>
                  </a:txBody>
                  <a:tcPr marL="0" marR="0" marT="0" marB="0" anchor="ctr">
                    <a:lnL>
                      <a:noFill/>
                    </a:lnL>
                    <a:lnR>
                      <a:noFill/>
                    </a:lnR>
                    <a:lnT>
                      <a:noFill/>
                    </a:lnT>
                    <a:lnB w="12700">
                      <a:solidFill>
                        <a:schemeClr val="tx1"/>
                      </a:solidFill>
                      <a:prstDash val="solid"/>
                    </a:lnB>
                    <a:lnTlToBr>
                      <a:noFill/>
                    </a:lnTlToBr>
                    <a:lnBlToTr>
                      <a:noFill/>
                    </a:lnBlToTr>
                    <a:solidFill>
                      <a:srgbClr val="10479B"/>
                    </a:solidFill>
                  </a:tcPr>
                </a:tc>
                <a:tc hMerge="1">
                  <a:txBody>
                    <a:bodyPr/>
                    <a:lstStyle/>
                    <a:p>
                      <a:endParaRPr lang="en-US"/>
                    </a:p>
                  </a:txBody>
                  <a:tcPr marL="0" marR="0" marT="0" marB="0">
                    <a:lnT>
                      <a:noFill/>
                    </a:lnT>
                    <a:lnB w="12700">
                      <a:solidFill>
                        <a:schemeClr val="tx1"/>
                      </a:solidFill>
                      <a:prstDash val="solid"/>
                    </a:lnB>
                  </a:tcPr>
                </a:tc>
                <a:tc hMerge="1">
                  <a:txBody>
                    <a:bodyPr/>
                    <a:lstStyle/>
                    <a:p>
                      <a:endParaRPr lang="en-US"/>
                    </a:p>
                  </a:txBody>
                  <a:tcPr marL="0" marR="0" marT="0" marB="0">
                    <a:lnR>
                      <a:noFill/>
                    </a:lnR>
                    <a:lnT>
                      <a:noFill/>
                    </a:lnT>
                    <a:lnB w="12700">
                      <a:solidFill>
                        <a:schemeClr val="tx1"/>
                      </a:solidFill>
                      <a:prstDash val="solid"/>
                    </a:lnB>
                  </a:tcPr>
                </a:tc>
                <a:extLst>
                  <a:ext uri="{0D108BD9-81ED-4DB2-BD59-A6C34878D82A}">
                    <a16:rowId xmlns:a16="http://schemas.microsoft.com/office/drawing/2014/main" val="2876575771"/>
                  </a:ext>
                </a:extLst>
              </a:tr>
              <a:tr h="216072">
                <a:tc>
                  <a:txBody>
                    <a:bodyPr/>
                    <a:lstStyle/>
                    <a:p>
                      <a:pPr algn="ctr" rtl="0" fontAlgn="ctr"/>
                      <a:r>
                        <a:rPr lang="en-IN" sz="1000" b="1" u="none" strike="noStrike">
                          <a:solidFill>
                            <a:srgbClr val="2D63AF"/>
                          </a:solidFill>
                          <a:effectLst/>
                          <a:latin typeface="Optima"/>
                        </a:rPr>
                        <a:t>Characteristic</a:t>
                      </a:r>
                      <a:endParaRPr lang="en-IN" sz="1000" b="1" i="0" u="none" strike="noStrike">
                        <a:solidFill>
                          <a:srgbClr val="2D63AF"/>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algn="ctr" rtl="0" fontAlgn="ctr"/>
                      <a:r>
                        <a:rPr lang="en-IN" sz="1000" b="1" u="none" strike="noStrike">
                          <a:solidFill>
                            <a:srgbClr val="2D63AF"/>
                          </a:solidFill>
                          <a:effectLst/>
                          <a:latin typeface="Optima"/>
                        </a:rPr>
                        <a:t>Value</a:t>
                      </a:r>
                      <a:endParaRPr lang="en-IN" sz="1000" b="1" i="0" u="none" strike="noStrike">
                        <a:solidFill>
                          <a:srgbClr val="2D63AF"/>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algn="ctr" rtl="0" fontAlgn="ctr"/>
                      <a:r>
                        <a:rPr lang="en-IN" sz="1000" b="1" u="none" strike="noStrike">
                          <a:solidFill>
                            <a:srgbClr val="2D63AF"/>
                          </a:solidFill>
                          <a:effectLst/>
                          <a:latin typeface="Optima"/>
                        </a:rPr>
                        <a:t>UOM</a:t>
                      </a:r>
                      <a:endParaRPr lang="en-IN" sz="1000" b="1" i="0" u="none" strike="noStrike">
                        <a:solidFill>
                          <a:srgbClr val="2D63AF"/>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extLst>
                  <a:ext uri="{0D108BD9-81ED-4DB2-BD59-A6C34878D82A}">
                    <a16:rowId xmlns:a16="http://schemas.microsoft.com/office/drawing/2014/main" val="711124829"/>
                  </a:ext>
                </a:extLst>
              </a:tr>
              <a:tr h="172582">
                <a:tc>
                  <a:txBody>
                    <a:bodyPr/>
                    <a:lstStyle/>
                    <a:p>
                      <a:pPr algn="l" rtl="0" fontAlgn="ctr"/>
                      <a:r>
                        <a:rPr lang="en-IN" sz="800" b="1" u="none" strike="noStrike">
                          <a:solidFill>
                            <a:srgbClr val="10479B"/>
                          </a:solidFill>
                          <a:effectLst/>
                          <a:latin typeface="Optima"/>
                        </a:rPr>
                        <a:t>TYPE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OVERHUNG</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3925487937"/>
                  </a:ext>
                </a:extLst>
              </a:tr>
              <a:tr h="135994">
                <a:tc>
                  <a:txBody>
                    <a:bodyPr/>
                    <a:lstStyle/>
                    <a:p>
                      <a:pPr algn="l" rtl="0" fontAlgn="ctr"/>
                      <a:r>
                        <a:rPr lang="en-IN" sz="800" b="1" u="none" strike="noStrike">
                          <a:solidFill>
                            <a:srgbClr val="10479B"/>
                          </a:solidFill>
                          <a:effectLst/>
                          <a:latin typeface="Optima"/>
                        </a:rPr>
                        <a:t>TOTAL HEAD</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64.7</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M</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3036805957"/>
                  </a:ext>
                </a:extLst>
              </a:tr>
              <a:tr h="268537">
                <a:tc>
                  <a:txBody>
                    <a:bodyPr/>
                    <a:lstStyle/>
                    <a:p>
                      <a:pPr algn="l" rtl="0" fontAlgn="ctr"/>
                      <a:r>
                        <a:rPr lang="en-IN" sz="800" b="1" u="none" strike="noStrike">
                          <a:solidFill>
                            <a:srgbClr val="10479B"/>
                          </a:solidFill>
                          <a:effectLst/>
                          <a:latin typeface="Optima"/>
                        </a:rPr>
                        <a:t>INLET CONNECTION SIZE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8</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IN</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4024394665"/>
                  </a:ext>
                </a:extLst>
              </a:tr>
              <a:tr h="268537">
                <a:tc>
                  <a:txBody>
                    <a:bodyPr/>
                    <a:lstStyle/>
                    <a:p>
                      <a:pPr algn="l" rtl="0" fontAlgn="ctr"/>
                      <a:r>
                        <a:rPr lang="en-IN" sz="800" b="1" u="none" strike="noStrike">
                          <a:solidFill>
                            <a:srgbClr val="10479B"/>
                          </a:solidFill>
                          <a:effectLst/>
                          <a:latin typeface="Optima"/>
                        </a:rPr>
                        <a:t>INLET CONNECTION TYPE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RAISED FACE FLANGED</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3422900286"/>
                  </a:ext>
                </a:extLst>
              </a:tr>
              <a:tr h="268537">
                <a:tc>
                  <a:txBody>
                    <a:bodyPr/>
                    <a:lstStyle/>
                    <a:p>
                      <a:pPr algn="l" rtl="0" fontAlgn="ctr"/>
                      <a:r>
                        <a:rPr lang="en-IN" sz="800" b="1" u="none" strike="noStrike">
                          <a:solidFill>
                            <a:srgbClr val="10479B"/>
                          </a:solidFill>
                          <a:effectLst/>
                          <a:latin typeface="Optima"/>
                        </a:rPr>
                        <a:t>OUTLET CONNECTION SIZE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4</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IN</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280003659"/>
                  </a:ext>
                </a:extLst>
              </a:tr>
              <a:tr h="268537">
                <a:tc>
                  <a:txBody>
                    <a:bodyPr/>
                    <a:lstStyle/>
                    <a:p>
                      <a:pPr algn="l" rtl="0" fontAlgn="ctr"/>
                      <a:r>
                        <a:rPr lang="en-IN" sz="800" b="1" u="none" strike="noStrike">
                          <a:solidFill>
                            <a:srgbClr val="10479B"/>
                          </a:solidFill>
                          <a:effectLst/>
                          <a:latin typeface="Optima"/>
                        </a:rPr>
                        <a:t>OUTLET CONNECTION TYPE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RAISED FACE FLANGED</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462656566"/>
                  </a:ext>
                </a:extLst>
              </a:tr>
              <a:tr h="135994">
                <a:tc>
                  <a:txBody>
                    <a:bodyPr/>
                    <a:lstStyle/>
                    <a:p>
                      <a:pPr algn="l" rtl="0" fontAlgn="ctr"/>
                      <a:r>
                        <a:rPr lang="en-IN" sz="800" b="1" u="none" strike="noStrike">
                          <a:solidFill>
                            <a:srgbClr val="10479B"/>
                          </a:solidFill>
                          <a:effectLst/>
                          <a:latin typeface="Optima"/>
                        </a:rPr>
                        <a:t>FLOW RATE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20.4</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L/S</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795612273"/>
                  </a:ext>
                </a:extLst>
              </a:tr>
              <a:tr h="135994">
                <a:tc>
                  <a:txBody>
                    <a:bodyPr/>
                    <a:lstStyle/>
                    <a:p>
                      <a:pPr algn="l" rtl="0" fontAlgn="ctr"/>
                      <a:r>
                        <a:rPr lang="en-IN" sz="800" b="1" u="none" strike="noStrike">
                          <a:solidFill>
                            <a:srgbClr val="10479B"/>
                          </a:solidFill>
                          <a:effectLst/>
                          <a:latin typeface="Optima"/>
                        </a:rPr>
                        <a:t>PRESSURE RATING</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CL 300</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4246730257"/>
                  </a:ext>
                </a:extLst>
              </a:tr>
              <a:tr h="135994">
                <a:tc>
                  <a:txBody>
                    <a:bodyPr/>
                    <a:lstStyle/>
                    <a:p>
                      <a:pPr algn="l" rtl="0" fontAlgn="ctr"/>
                      <a:r>
                        <a:rPr lang="en-IN" sz="800" b="1" u="none" strike="noStrike">
                          <a:solidFill>
                            <a:srgbClr val="10479B"/>
                          </a:solidFill>
                          <a:effectLst/>
                          <a:latin typeface="Optima"/>
                        </a:rPr>
                        <a:t>SPEED</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1180</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RPM</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3010782991"/>
                  </a:ext>
                </a:extLst>
              </a:tr>
              <a:tr h="268537">
                <a:tc>
                  <a:txBody>
                    <a:bodyPr/>
                    <a:lstStyle/>
                    <a:p>
                      <a:pPr algn="l" rtl="0" fontAlgn="ctr"/>
                      <a:r>
                        <a:rPr lang="en-IN" sz="800" b="1" u="none" strike="noStrike">
                          <a:solidFill>
                            <a:srgbClr val="10479B"/>
                          </a:solidFill>
                          <a:effectLst/>
                          <a:latin typeface="Optima"/>
                        </a:rPr>
                        <a:t>DRIVER</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US" sz="800" b="1" i="1" u="none" strike="noStrike">
                          <a:solidFill>
                            <a:srgbClr val="10479B"/>
                          </a:solidFill>
                          <a:effectLst/>
                          <a:latin typeface="Optima"/>
                        </a:rPr>
                        <a:t>ELECTRIC MOTOR (POWER RATING: 45 KW)</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757245562"/>
                  </a:ext>
                </a:extLst>
              </a:tr>
              <a:tr h="135994">
                <a:tc>
                  <a:txBody>
                    <a:bodyPr/>
                    <a:lstStyle/>
                    <a:p>
                      <a:pPr algn="l" rtl="0" fontAlgn="ctr"/>
                      <a:r>
                        <a:rPr lang="en-IN" sz="800" b="1" u="none" strike="noStrike">
                          <a:solidFill>
                            <a:srgbClr val="10479B"/>
                          </a:solidFill>
                          <a:effectLst/>
                          <a:latin typeface="Optima"/>
                        </a:rPr>
                        <a:t>STAGE QUANTITY</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1</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3071935661"/>
                  </a:ext>
                </a:extLst>
              </a:tr>
              <a:tr h="138065">
                <a:tc>
                  <a:txBody>
                    <a:bodyPr/>
                    <a:lstStyle/>
                    <a:p>
                      <a:pPr algn="l" rtl="0" fontAlgn="ctr"/>
                      <a:r>
                        <a:rPr lang="en-IN" sz="800" b="1" u="none" strike="noStrike">
                          <a:solidFill>
                            <a:srgbClr val="10479B"/>
                          </a:solidFill>
                          <a:effectLst/>
                          <a:latin typeface="Optima"/>
                        </a:rPr>
                        <a:t>DIMENSIONS</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WD 525 X LG 1620 X HT 435</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MM</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2981132527"/>
                  </a:ext>
                </a:extLst>
              </a:tr>
              <a:tr h="268537">
                <a:tc>
                  <a:txBody>
                    <a:bodyPr/>
                    <a:lstStyle/>
                    <a:p>
                      <a:pPr algn="l" rtl="0" fontAlgn="ctr"/>
                      <a:r>
                        <a:rPr lang="en-IN" sz="800" b="1" u="none" strike="noStrike">
                          <a:solidFill>
                            <a:srgbClr val="10479B"/>
                          </a:solidFill>
                          <a:effectLst/>
                          <a:latin typeface="Optima"/>
                        </a:rPr>
                        <a:t>BODY MATERIAL</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US" sz="800" b="1" i="1" u="none" strike="noStrike">
                          <a:solidFill>
                            <a:srgbClr val="10479B"/>
                          </a:solidFill>
                          <a:effectLst/>
                          <a:latin typeface="Optima"/>
                        </a:rPr>
                        <a:t>STAINLESS STEEL ASTM A890 GR 5A</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2635358243"/>
                  </a:ext>
                </a:extLst>
              </a:tr>
              <a:tr h="138756">
                <a:tc>
                  <a:txBody>
                    <a:bodyPr/>
                    <a:lstStyle/>
                    <a:p>
                      <a:pPr algn="l" rtl="0" fontAlgn="ctr"/>
                      <a:r>
                        <a:rPr lang="en-IN" sz="800" b="1" u="none" strike="noStrike">
                          <a:solidFill>
                            <a:srgbClr val="10479B"/>
                          </a:solidFill>
                          <a:effectLst/>
                          <a:latin typeface="Optima"/>
                        </a:rPr>
                        <a:t>SHAFT DIAMETER</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72</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MM</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2149027310"/>
                  </a:ext>
                </a:extLst>
              </a:tr>
              <a:tr h="139446">
                <a:tc>
                  <a:txBody>
                    <a:bodyPr/>
                    <a:lstStyle/>
                    <a:p>
                      <a:pPr algn="l" rtl="0" fontAlgn="ctr"/>
                      <a:r>
                        <a:rPr lang="en-IN" sz="800" b="1" u="none" strike="noStrike">
                          <a:solidFill>
                            <a:srgbClr val="10479B"/>
                          </a:solidFill>
                          <a:effectLst/>
                          <a:latin typeface="Optima"/>
                        </a:rPr>
                        <a:t>NPSH</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1.5</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M</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772419164"/>
                  </a:ext>
                </a:extLst>
              </a:tr>
              <a:tr h="138756">
                <a:tc>
                  <a:txBody>
                    <a:bodyPr/>
                    <a:lstStyle/>
                    <a:p>
                      <a:pPr algn="l" rtl="0" fontAlgn="ctr"/>
                      <a:r>
                        <a:rPr lang="en-IN" sz="800" b="1" u="none" strike="noStrike">
                          <a:solidFill>
                            <a:srgbClr val="10479B"/>
                          </a:solidFill>
                          <a:effectLst/>
                          <a:latin typeface="Optima"/>
                        </a:rPr>
                        <a:t>MOUNTING METHOD</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HORIZONTAL</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232379002"/>
                  </a:ext>
                </a:extLst>
              </a:tr>
              <a:tr h="135994">
                <a:tc>
                  <a:txBody>
                    <a:bodyPr/>
                    <a:lstStyle/>
                    <a:p>
                      <a:pPr algn="l" rtl="0" fontAlgn="ctr"/>
                      <a:r>
                        <a:rPr lang="en-IN" sz="800" b="1" u="none" strike="noStrike">
                          <a:solidFill>
                            <a:srgbClr val="10479B"/>
                          </a:solidFill>
                          <a:effectLst/>
                          <a:latin typeface="Optima"/>
                        </a:rPr>
                        <a:t>APPLICATION</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SURGE TANK</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74843128"/>
                  </a:ext>
                </a:extLst>
              </a:tr>
              <a:tr h="185007">
                <a:tc>
                  <a:txBody>
                    <a:bodyPr/>
                    <a:lstStyle/>
                    <a:p>
                      <a:pPr algn="l" rtl="0" fontAlgn="ctr"/>
                      <a:r>
                        <a:rPr lang="en-IN" sz="800" b="1" u="none" strike="noStrike">
                          <a:solidFill>
                            <a:srgbClr val="10479B"/>
                          </a:solidFill>
                          <a:effectLst/>
                          <a:latin typeface="Optima"/>
                        </a:rPr>
                        <a:t>STANDARD</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fr-FR" sz="800" b="1" i="1" u="none" strike="noStrike">
                          <a:solidFill>
                            <a:srgbClr val="10479B"/>
                          </a:solidFill>
                          <a:effectLst/>
                          <a:latin typeface="Optima"/>
                        </a:rPr>
                        <a:t>ASME B 73.1, ASME B 73.2</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901576334"/>
                  </a:ext>
                </a:extLst>
              </a:tr>
              <a:tr h="135994">
                <a:tc>
                  <a:txBody>
                    <a:bodyPr/>
                    <a:lstStyle/>
                    <a:p>
                      <a:pPr algn="l" rtl="0" fontAlgn="ctr"/>
                      <a:r>
                        <a:rPr lang="en-IN" sz="800" b="1" u="none" strike="noStrike">
                          <a:solidFill>
                            <a:srgbClr val="10479B"/>
                          </a:solidFill>
                          <a:effectLst/>
                          <a:latin typeface="Optima"/>
                        </a:rPr>
                        <a:t>BODY TYPE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DOUBLE VOLUTE</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2673324704"/>
                  </a:ext>
                </a:extLst>
              </a:tr>
              <a:tr h="135994">
                <a:tc>
                  <a:txBody>
                    <a:bodyPr/>
                    <a:lstStyle/>
                    <a:p>
                      <a:pPr algn="l" rtl="0" fontAlgn="ctr"/>
                      <a:r>
                        <a:rPr lang="en-IN" sz="800" b="1" u="none" strike="noStrike">
                          <a:solidFill>
                            <a:srgbClr val="10479B"/>
                          </a:solidFill>
                          <a:effectLst/>
                          <a:latin typeface="Optima"/>
                        </a:rPr>
                        <a:t>COUPLING TYPE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DISC PACK</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2986824447"/>
                  </a:ext>
                </a:extLst>
              </a:tr>
              <a:tr h="268537">
                <a:tc>
                  <a:txBody>
                    <a:bodyPr/>
                    <a:lstStyle/>
                    <a:p>
                      <a:pPr algn="l" rtl="0" fontAlgn="ctr"/>
                      <a:r>
                        <a:rPr lang="en-IN" sz="800" b="1" u="none" strike="noStrike">
                          <a:solidFill>
                            <a:srgbClr val="10479B"/>
                          </a:solidFill>
                          <a:effectLst/>
                          <a:latin typeface="Optima"/>
                        </a:rPr>
                        <a:t>MECHANICAL SEAL TYPE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DOUBLE CARTRIDGE</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72022385"/>
                  </a:ext>
                </a:extLst>
              </a:tr>
              <a:tr h="135994">
                <a:tc>
                  <a:txBody>
                    <a:bodyPr/>
                    <a:lstStyle/>
                    <a:p>
                      <a:pPr algn="l" rtl="0" fontAlgn="ctr"/>
                      <a:r>
                        <a:rPr lang="en-IN" sz="800" b="1" u="none" strike="noStrike">
                          <a:solidFill>
                            <a:srgbClr val="10479B"/>
                          </a:solidFill>
                          <a:effectLst/>
                          <a:latin typeface="Optima"/>
                        </a:rPr>
                        <a:t>PACKING MATERIAL</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ARAMID FIBER</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3100453600"/>
                  </a:ext>
                </a:extLst>
              </a:tr>
              <a:tr h="135994">
                <a:tc>
                  <a:txBody>
                    <a:bodyPr/>
                    <a:lstStyle/>
                    <a:p>
                      <a:pPr algn="l" rtl="0" fontAlgn="ctr"/>
                      <a:r>
                        <a:rPr lang="en-IN" sz="800" b="1" u="none" strike="noStrike">
                          <a:solidFill>
                            <a:srgbClr val="10479B"/>
                          </a:solidFill>
                          <a:effectLst/>
                          <a:latin typeface="Optima"/>
                        </a:rPr>
                        <a:t>POWER DESIGN</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35.7</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KW</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3630678204"/>
                  </a:ext>
                </a:extLst>
              </a:tr>
              <a:tr h="135994">
                <a:tc>
                  <a:txBody>
                    <a:bodyPr/>
                    <a:lstStyle/>
                    <a:p>
                      <a:pPr algn="l" rtl="0" fontAlgn="ctr"/>
                      <a:r>
                        <a:rPr lang="en-IN" sz="800" b="1" u="none" strike="noStrike">
                          <a:solidFill>
                            <a:srgbClr val="10479B"/>
                          </a:solidFill>
                          <a:effectLst/>
                          <a:latin typeface="Optima"/>
                        </a:rPr>
                        <a:t>PRIMARY SEAL TYPE</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MECHANICAL </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3204983108"/>
                  </a:ext>
                </a:extLst>
              </a:tr>
              <a:tr h="135994">
                <a:tc>
                  <a:txBody>
                    <a:bodyPr/>
                    <a:lstStyle/>
                    <a:p>
                      <a:pPr algn="l" rtl="0" fontAlgn="ctr"/>
                      <a:r>
                        <a:rPr lang="en-IN" sz="800" b="1" u="none" strike="noStrike">
                          <a:solidFill>
                            <a:srgbClr val="10479B"/>
                          </a:solidFill>
                          <a:effectLst/>
                          <a:latin typeface="Optima"/>
                        </a:rPr>
                        <a:t>PUMP COOLING</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EXTERNAL</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497244657"/>
                  </a:ext>
                </a:extLst>
              </a:tr>
              <a:tr h="135994">
                <a:tc>
                  <a:txBody>
                    <a:bodyPr/>
                    <a:lstStyle/>
                    <a:p>
                      <a:pPr algn="l" rtl="0" fontAlgn="ctr"/>
                      <a:r>
                        <a:rPr lang="en-IN" sz="800" b="1" u="none" strike="noStrike">
                          <a:solidFill>
                            <a:srgbClr val="10479B"/>
                          </a:solidFill>
                          <a:effectLst/>
                          <a:latin typeface="Optima"/>
                        </a:rPr>
                        <a:t>PUMP DESIGN</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RADIAL</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873478022"/>
                  </a:ext>
                </a:extLst>
              </a:tr>
              <a:tr h="135994">
                <a:tc>
                  <a:txBody>
                    <a:bodyPr/>
                    <a:lstStyle/>
                    <a:p>
                      <a:pPr algn="l" rtl="0" fontAlgn="ctr"/>
                      <a:r>
                        <a:rPr lang="en-IN" sz="800" b="1" u="none" strike="noStrike">
                          <a:solidFill>
                            <a:srgbClr val="10479B"/>
                          </a:solidFill>
                          <a:effectLst/>
                          <a:latin typeface="Optima"/>
                        </a:rPr>
                        <a:t>SERIAL NUMBER</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84442B</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3322522471"/>
                  </a:ext>
                </a:extLst>
              </a:tr>
              <a:tr h="135994">
                <a:tc>
                  <a:txBody>
                    <a:bodyPr/>
                    <a:lstStyle/>
                    <a:p>
                      <a:pPr algn="l" rtl="0" fontAlgn="ctr"/>
                      <a:r>
                        <a:rPr lang="en-IN" sz="800" b="1" u="none" strike="noStrike">
                          <a:solidFill>
                            <a:srgbClr val="10479B"/>
                          </a:solidFill>
                          <a:effectLst/>
                          <a:latin typeface="Optima"/>
                        </a:rPr>
                        <a:t>MODEL NUMBER</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R-610/100-GN3</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2168929928"/>
                  </a:ext>
                </a:extLst>
              </a:tr>
              <a:tr h="139446">
                <a:tc>
                  <a:txBody>
                    <a:bodyPr/>
                    <a:lstStyle/>
                    <a:p>
                      <a:pPr algn="l" rtl="0" fontAlgn="ctr"/>
                      <a:r>
                        <a:rPr lang="en-IN" sz="800" b="1" u="none" strike="noStrike">
                          <a:solidFill>
                            <a:srgbClr val="10479B"/>
                          </a:solidFill>
                          <a:effectLst/>
                          <a:latin typeface="Optima"/>
                        </a:rPr>
                        <a:t>MANUFACTURER</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WEIR GABBIONETA</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61151242"/>
                  </a:ext>
                </a:extLst>
              </a:tr>
              <a:tr h="184318">
                <a:tc>
                  <a:txBody>
                    <a:bodyPr/>
                    <a:lstStyle/>
                    <a:p>
                      <a:pPr algn="l" rtl="0" fontAlgn="ctr"/>
                      <a:r>
                        <a:rPr lang="en-IN" sz="800" b="1" u="none" strike="noStrike">
                          <a:solidFill>
                            <a:srgbClr val="10479B"/>
                          </a:solidFill>
                          <a:effectLst/>
                          <a:latin typeface="Optima"/>
                        </a:rPr>
                        <a:t>ADD INFO</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DESIGN PRESSURE: 13 BARG</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2831624718"/>
                  </a:ext>
                </a:extLst>
              </a:tr>
              <a:tr h="135994">
                <a:tc>
                  <a:txBody>
                    <a:bodyPr/>
                    <a:lstStyle/>
                    <a:p>
                      <a:pPr algn="l" rtl="0" fontAlgn="ctr"/>
                      <a:r>
                        <a:rPr lang="en-IN" sz="800" b="1" u="none" strike="noStrike">
                          <a:solidFill>
                            <a:srgbClr val="10479B"/>
                          </a:solidFill>
                          <a:effectLst/>
                          <a:latin typeface="Optima"/>
                        </a:rPr>
                        <a:t>PID NUMBER</a:t>
                      </a:r>
                      <a:endParaRPr lang="en-IN" sz="800" b="1" i="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l" rtl="0" fontAlgn="ctr"/>
                      <a:r>
                        <a:rPr lang="en-IN" sz="800" b="1" i="1" u="none" strike="noStrike">
                          <a:solidFill>
                            <a:srgbClr val="10479B"/>
                          </a:solidFill>
                          <a:effectLst/>
                          <a:latin typeface="Optima"/>
                        </a:rPr>
                        <a:t>KB-075433</a:t>
                      </a: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rtl="0" fontAlgn="ctr"/>
                      <a:r>
                        <a:rPr lang="en-IN" sz="800" u="none" strike="noStrike">
                          <a:solidFill>
                            <a:srgbClr val="10479B"/>
                          </a:solidFill>
                          <a:effectLst/>
                          <a:latin typeface="Optima"/>
                        </a:rPr>
                        <a:t>N/A</a:t>
                      </a:r>
                      <a:endParaRPr lang="en-IN" sz="800" b="0" u="none" strike="noStrike">
                        <a:solidFill>
                          <a:srgbClr val="10479B"/>
                        </a:solidFill>
                        <a:effectLst/>
                        <a:latin typeface="Optima"/>
                      </a:endParaRPr>
                    </a:p>
                  </a:txBody>
                  <a:tcPr marL="0" marR="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49143886"/>
                  </a:ext>
                </a:extLst>
              </a:tr>
            </a:tbl>
          </a:graphicData>
        </a:graphic>
      </p:graphicFrame>
      <p:pic>
        <p:nvPicPr>
          <p:cNvPr id="3" name="Graphic 2">
            <a:extLst>
              <a:ext uri="{FF2B5EF4-FFF2-40B4-BE49-F238E27FC236}">
                <a16:creationId xmlns:a16="http://schemas.microsoft.com/office/drawing/2014/main" id="{1F1967F7-8C59-AF59-2B85-30055A391D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6221640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BF4DE-8380-16F5-DE6B-5A8AADB6F9EE}"/>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EB0E89C8-9ED2-B2A8-72C2-D22CCAB23FA2}"/>
              </a:ext>
            </a:extLst>
          </p:cNvPr>
          <p:cNvSpPr txBox="1">
            <a:spLocks/>
          </p:cNvSpPr>
          <p:nvPr/>
        </p:nvSpPr>
        <p:spPr>
          <a:xfrm>
            <a:off x="641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Equipment Master (PM Snapshot) </a:t>
            </a:r>
            <a:endParaRPr kumimoji="0" lang="en-US" sz="24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a:ea typeface="+mj-ea"/>
                <a:cs typeface="Arial"/>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1"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C8FA7616-EF66-1D76-9425-40AF83395C49}"/>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A1B62001-E889-DE6B-C1F7-241B34224F18}"/>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B1FCEC00-C784-7D40-D723-C7A6C57DD75E}"/>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391B6116-C984-74EA-1921-AEBCEE9F4CD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2" name="Table 1">
            <a:extLst>
              <a:ext uri="{FF2B5EF4-FFF2-40B4-BE49-F238E27FC236}">
                <a16:creationId xmlns:a16="http://schemas.microsoft.com/office/drawing/2014/main" id="{0E75FD2A-4438-A96C-CF77-356BD09EB7AA}"/>
              </a:ext>
            </a:extLst>
          </p:cNvPr>
          <p:cNvGraphicFramePr>
            <a:graphicFrameLocks noGrp="1"/>
          </p:cNvGraphicFramePr>
          <p:nvPr/>
        </p:nvGraphicFramePr>
        <p:xfrm>
          <a:off x="1224396" y="1146785"/>
          <a:ext cx="10213629" cy="5452180"/>
        </p:xfrm>
        <a:graphic>
          <a:graphicData uri="http://schemas.openxmlformats.org/drawingml/2006/table">
            <a:tbl>
              <a:tblPr>
                <a:tableStyleId>{5940675A-B579-460E-94D1-54222C63F5DA}</a:tableStyleId>
              </a:tblPr>
              <a:tblGrid>
                <a:gridCol w="1612679">
                  <a:extLst>
                    <a:ext uri="{9D8B030D-6E8A-4147-A177-3AD203B41FA5}">
                      <a16:colId xmlns:a16="http://schemas.microsoft.com/office/drawing/2014/main" val="3926144"/>
                    </a:ext>
                  </a:extLst>
                </a:gridCol>
                <a:gridCol w="1228707">
                  <a:extLst>
                    <a:ext uri="{9D8B030D-6E8A-4147-A177-3AD203B41FA5}">
                      <a16:colId xmlns:a16="http://schemas.microsoft.com/office/drawing/2014/main" val="2752949561"/>
                    </a:ext>
                  </a:extLst>
                </a:gridCol>
                <a:gridCol w="1602986">
                  <a:extLst>
                    <a:ext uri="{9D8B030D-6E8A-4147-A177-3AD203B41FA5}">
                      <a16:colId xmlns:a16="http://schemas.microsoft.com/office/drawing/2014/main" val="3082036077"/>
                    </a:ext>
                  </a:extLst>
                </a:gridCol>
                <a:gridCol w="1415026">
                  <a:extLst>
                    <a:ext uri="{9D8B030D-6E8A-4147-A177-3AD203B41FA5}">
                      <a16:colId xmlns:a16="http://schemas.microsoft.com/office/drawing/2014/main" val="221193037"/>
                    </a:ext>
                  </a:extLst>
                </a:gridCol>
                <a:gridCol w="1126315">
                  <a:extLst>
                    <a:ext uri="{9D8B030D-6E8A-4147-A177-3AD203B41FA5}">
                      <a16:colId xmlns:a16="http://schemas.microsoft.com/office/drawing/2014/main" val="2103856025"/>
                    </a:ext>
                  </a:extLst>
                </a:gridCol>
                <a:gridCol w="1791864">
                  <a:extLst>
                    <a:ext uri="{9D8B030D-6E8A-4147-A177-3AD203B41FA5}">
                      <a16:colId xmlns:a16="http://schemas.microsoft.com/office/drawing/2014/main" val="282725053"/>
                    </a:ext>
                  </a:extLst>
                </a:gridCol>
                <a:gridCol w="1436052">
                  <a:extLst>
                    <a:ext uri="{9D8B030D-6E8A-4147-A177-3AD203B41FA5}">
                      <a16:colId xmlns:a16="http://schemas.microsoft.com/office/drawing/2014/main" val="2352884911"/>
                    </a:ext>
                  </a:extLst>
                </a:gridCol>
              </a:tblGrid>
              <a:tr h="183642">
                <a:tc rowSpan="2">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SAP Tab Title</a:t>
                      </a:r>
                    </a:p>
                  </a:txBody>
                  <a:tcPr marL="7620" marR="7620" marT="7620" marB="0" anchor="ctr"/>
                </a:tc>
                <a:tc rowSpan="2">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SAP Field Name</a:t>
                      </a:r>
                    </a:p>
                  </a:txBody>
                  <a:tcPr marL="7620" marR="7620" marT="7620" marB="0" anchor="ctr"/>
                </a:tc>
                <a:tc rowSpan="2">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Column Label</a:t>
                      </a:r>
                    </a:p>
                  </a:txBody>
                  <a:tcPr marL="7620" marR="7620" marT="7620" marB="0" anchor="ctr"/>
                </a:tc>
                <a:tc gridSpan="4">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Equipment Category : </a:t>
                      </a:r>
                    </a:p>
                  </a:txBody>
                  <a:tcPr marL="7620" marR="7620" marT="7620" marB="0" anchor="ct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794117"/>
                  </a:ext>
                </a:extLst>
              </a:tr>
              <a:tr h="483068">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Mandatory/Optional</a:t>
                      </a:r>
                    </a:p>
                  </a:txBody>
                  <a:tcPr marL="7620" marR="7620" marT="7620" marB="0" anchor="ctr"/>
                </a:tc>
                <a:tc>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Edit/Un-Edit</a:t>
                      </a:r>
                    </a:p>
                  </a:txBody>
                  <a:tcPr marL="7620" marR="7620" marT="7620" marB="0" anchor="ctr"/>
                </a:tc>
                <a:tc>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Default Values</a:t>
                      </a:r>
                    </a:p>
                  </a:txBody>
                  <a:tcPr marL="7620" marR="7620" marT="7620" marB="0" anchor="ctr"/>
                </a:tc>
                <a:tc>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Required/Not Required </a:t>
                      </a:r>
                    </a:p>
                  </a:txBody>
                  <a:tcPr marL="7620" marR="7620" marT="7620" marB="0" anchor="ctr"/>
                </a:tc>
                <a:extLst>
                  <a:ext uri="{0D108BD9-81ED-4DB2-BD59-A6C34878D82A}">
                    <a16:rowId xmlns:a16="http://schemas.microsoft.com/office/drawing/2014/main" val="1702289912"/>
                  </a:ext>
                </a:extLst>
              </a:tr>
              <a:tr h="208894">
                <a:tc rowSpan="2">
                  <a:txBody>
                    <a:bodyPr/>
                    <a:lstStyle/>
                    <a:p>
                      <a:pPr algn="ctr" fontAlgn="ctr"/>
                      <a:r>
                        <a:rPr lang="en-IN" sz="1200" b="1" kern="1200">
                          <a:solidFill>
                            <a:srgbClr val="10479B"/>
                          </a:solidFill>
                          <a:latin typeface="Optima" charset="0"/>
                          <a:ea typeface="+mj-ea"/>
                          <a:cs typeface="Arial" panose="020B0604020202020204" pitchFamily="34" charset="0"/>
                        </a:rPr>
                        <a:t>HEADER</a:t>
                      </a:r>
                    </a:p>
                  </a:txBody>
                  <a:tcPr marL="7620" marR="7620" marT="7620" marB="0" anchor="ctr"/>
                </a:tc>
                <a:tc>
                  <a:txBody>
                    <a:bodyPr/>
                    <a:lstStyle/>
                    <a:p>
                      <a:pPr algn="l"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Equipment Category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3372882753"/>
                  </a:ext>
                </a:extLst>
              </a:tr>
              <a:tr h="195838">
                <a:tc vMerge="1">
                  <a:txBody>
                    <a:bodyPr/>
                    <a:lstStyle/>
                    <a:p>
                      <a:endParaRPr lang="en-IN"/>
                    </a:p>
                  </a:txBody>
                  <a:tcPr/>
                </a:tc>
                <a:tc>
                  <a:txBody>
                    <a:bodyPr/>
                    <a:lstStyle/>
                    <a:p>
                      <a:pPr algn="l"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Equipment No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97067294"/>
                  </a:ext>
                </a:extLst>
              </a:tr>
              <a:tr h="183642">
                <a:tc rowSpan="16">
                  <a:txBody>
                    <a:bodyPr/>
                    <a:lstStyle/>
                    <a:p>
                      <a:pPr algn="ctr" fontAlgn="ctr"/>
                      <a:r>
                        <a:rPr lang="en-IN" sz="1200" b="1" kern="1200">
                          <a:solidFill>
                            <a:srgbClr val="10479B"/>
                          </a:solidFill>
                          <a:latin typeface="Optima" charset="0"/>
                          <a:ea typeface="+mj-ea"/>
                          <a:cs typeface="Arial" panose="020B0604020202020204" pitchFamily="34" charset="0"/>
                        </a:rPr>
                        <a:t>General</a:t>
                      </a:r>
                    </a:p>
                  </a:txBody>
                  <a:tcPr marL="7620" marR="7620" marT="7620" marB="0" anchor="ctr"/>
                </a:tc>
                <a:tc>
                  <a:txBody>
                    <a:bodyPr/>
                    <a:lstStyle/>
                    <a:p>
                      <a:pPr algn="l" fontAlgn="b"/>
                      <a:r>
                        <a:rPr lang="en-IN" sz="1200" u="none" strike="noStrike">
                          <a:effectLst/>
                          <a:latin typeface="Optima" panose="02000503060000020004"/>
                        </a:rPr>
                        <a:t>SHTXT</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Description</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3352648155"/>
                  </a:ext>
                </a:extLst>
              </a:tr>
              <a:tr h="183642">
                <a:tc vMerge="1">
                  <a:txBody>
                    <a:bodyPr/>
                    <a:lstStyle/>
                    <a:p>
                      <a:endParaRPr lang="en-IN"/>
                    </a:p>
                  </a:txBody>
                  <a:tcPr/>
                </a:tc>
                <a:tc>
                  <a:txBody>
                    <a:bodyPr/>
                    <a:lstStyle/>
                    <a:p>
                      <a:pPr algn="l" fontAlgn="b"/>
                      <a:r>
                        <a:rPr lang="en-IN" sz="1200" u="none" strike="noStrike">
                          <a:effectLst/>
                          <a:latin typeface="Optima" panose="02000503060000020004"/>
                        </a:rPr>
                        <a:t>EQART</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Object Type</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M</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1000</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3588585429"/>
                  </a:ext>
                </a:extLst>
              </a:tr>
              <a:tr h="183642">
                <a:tc vMerge="1">
                  <a:txBody>
                    <a:bodyPr/>
                    <a:lstStyle/>
                    <a:p>
                      <a:endParaRPr lang="en-IN"/>
                    </a:p>
                  </a:txBody>
                  <a:tcPr/>
                </a:tc>
                <a:tc>
                  <a:txBody>
                    <a:bodyPr/>
                    <a:lstStyle/>
                    <a:p>
                      <a:pPr algn="l" fontAlgn="b"/>
                      <a:r>
                        <a:rPr lang="en-IN" sz="1200" u="none" strike="noStrike">
                          <a:effectLst/>
                          <a:latin typeface="Optima" panose="02000503060000020004"/>
                        </a:rPr>
                        <a:t>BEGRU</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AuthorizeGroup</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M</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358716165"/>
                  </a:ext>
                </a:extLst>
              </a:tr>
              <a:tr h="183642">
                <a:tc vMerge="1">
                  <a:txBody>
                    <a:bodyPr/>
                    <a:lstStyle/>
                    <a:p>
                      <a:endParaRPr lang="en-IN"/>
                    </a:p>
                  </a:txBody>
                  <a:tcPr/>
                </a:tc>
                <a:tc>
                  <a:txBody>
                    <a:bodyPr/>
                    <a:lstStyle/>
                    <a:p>
                      <a:pPr algn="l" fontAlgn="b"/>
                      <a:r>
                        <a:rPr lang="en-IN" sz="1200" u="none" strike="noStrike">
                          <a:effectLst/>
                          <a:latin typeface="Optima" panose="02000503060000020004"/>
                        </a:rPr>
                        <a:t>INVNR</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Inventory No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4049528377"/>
                  </a:ext>
                </a:extLst>
              </a:tr>
              <a:tr h="183642">
                <a:tc vMerge="1">
                  <a:txBody>
                    <a:bodyPr/>
                    <a:lstStyle/>
                    <a:p>
                      <a:endParaRPr lang="en-IN"/>
                    </a:p>
                  </a:txBody>
                  <a:tcPr/>
                </a:tc>
                <a:tc>
                  <a:txBody>
                    <a:bodyPr/>
                    <a:lstStyle/>
                    <a:p>
                      <a:pPr algn="l" fontAlgn="b"/>
                      <a:r>
                        <a:rPr lang="en-IN" sz="1200" u="none" strike="noStrike">
                          <a:effectLst/>
                          <a:latin typeface="Optima" panose="02000503060000020004"/>
                        </a:rPr>
                        <a:t>GROES</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Size/Dimension</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968199176"/>
                  </a:ext>
                </a:extLst>
              </a:tr>
              <a:tr h="183642">
                <a:tc vMerge="1">
                  <a:txBody>
                    <a:bodyPr/>
                    <a:lstStyle/>
                    <a:p>
                      <a:endParaRPr lang="en-IN"/>
                    </a:p>
                  </a:txBody>
                  <a:tcPr/>
                </a:tc>
                <a:tc>
                  <a:txBody>
                    <a:bodyPr/>
                    <a:lstStyle/>
                    <a:p>
                      <a:pPr algn="l" fontAlgn="b"/>
                      <a:r>
                        <a:rPr lang="en-IN" sz="1200" u="none" strike="noStrike">
                          <a:effectLst/>
                          <a:latin typeface="Optima" panose="02000503060000020004"/>
                        </a:rPr>
                        <a:t>ANSWT</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Acquisition Value</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4238670360"/>
                  </a:ext>
                </a:extLst>
              </a:tr>
              <a:tr h="359938">
                <a:tc vMerge="1">
                  <a:txBody>
                    <a:bodyPr/>
                    <a:lstStyle/>
                    <a:p>
                      <a:endParaRPr lang="en-IN"/>
                    </a:p>
                  </a:txBody>
                  <a:tcPr/>
                </a:tc>
                <a:tc>
                  <a:txBody>
                    <a:bodyPr/>
                    <a:lstStyle/>
                    <a:p>
                      <a:pPr algn="l" fontAlgn="b"/>
                      <a:r>
                        <a:rPr lang="en-IN" sz="1200" u="none" strike="noStrike">
                          <a:effectLst/>
                          <a:latin typeface="Optima" panose="02000503060000020004"/>
                        </a:rPr>
                        <a:t>WAERS</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AcquistnValue Currency Unit</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2655751699"/>
                  </a:ext>
                </a:extLst>
              </a:tr>
              <a:tr h="183642">
                <a:tc vMerge="1">
                  <a:txBody>
                    <a:bodyPr/>
                    <a:lstStyle/>
                    <a:p>
                      <a:endParaRPr lang="en-IN"/>
                    </a:p>
                  </a:txBody>
                  <a:tcPr/>
                </a:tc>
                <a:tc>
                  <a:txBody>
                    <a:bodyPr/>
                    <a:lstStyle/>
                    <a:p>
                      <a:pPr algn="l" fontAlgn="b"/>
                      <a:r>
                        <a:rPr lang="en-IN" sz="1200" u="none" strike="noStrike">
                          <a:effectLst/>
                          <a:latin typeface="Optima" panose="02000503060000020004"/>
                        </a:rPr>
                        <a:t>ANSDT</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Acquisition Date</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566799890"/>
                  </a:ext>
                </a:extLst>
              </a:tr>
              <a:tr h="183642">
                <a:tc vMerge="1">
                  <a:txBody>
                    <a:bodyPr/>
                    <a:lstStyle/>
                    <a:p>
                      <a:endParaRPr lang="en-IN"/>
                    </a:p>
                  </a:txBody>
                  <a:tcPr/>
                </a:tc>
                <a:tc>
                  <a:txBody>
                    <a:bodyPr/>
                    <a:lstStyle/>
                    <a:p>
                      <a:pPr algn="l" fontAlgn="b"/>
                      <a:r>
                        <a:rPr lang="en-IN" sz="1200" u="none" strike="noStrike">
                          <a:effectLst/>
                          <a:latin typeface="Optima" panose="02000503060000020004"/>
                        </a:rPr>
                        <a:t>HERST</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Manufacturer</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95544020"/>
                  </a:ext>
                </a:extLst>
              </a:tr>
              <a:tr h="183642">
                <a:tc vMerge="1">
                  <a:txBody>
                    <a:bodyPr/>
                    <a:lstStyle/>
                    <a:p>
                      <a:endParaRPr lang="en-IN"/>
                    </a:p>
                  </a:txBody>
                  <a:tcPr/>
                </a:tc>
                <a:tc>
                  <a:txBody>
                    <a:bodyPr/>
                    <a:lstStyle/>
                    <a:p>
                      <a:pPr algn="l" fontAlgn="b"/>
                      <a:r>
                        <a:rPr lang="en-IN" sz="1200" u="none" strike="noStrike">
                          <a:effectLst/>
                          <a:latin typeface="Optima" panose="02000503060000020004"/>
                        </a:rPr>
                        <a:t>TYPBZ</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Model number</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3134136357"/>
                  </a:ext>
                </a:extLst>
              </a:tr>
              <a:tr h="183642">
                <a:tc vMerge="1">
                  <a:txBody>
                    <a:bodyPr/>
                    <a:lstStyle/>
                    <a:p>
                      <a:endParaRPr lang="en-IN"/>
                    </a:p>
                  </a:txBody>
                  <a:tcPr/>
                </a:tc>
                <a:tc>
                  <a:txBody>
                    <a:bodyPr/>
                    <a:lstStyle/>
                    <a:p>
                      <a:pPr algn="l" fontAlgn="b"/>
                      <a:r>
                        <a:rPr lang="en-IN" sz="1200" u="none" strike="noStrike">
                          <a:effectLst/>
                          <a:latin typeface="Optima" panose="02000503060000020004"/>
                        </a:rPr>
                        <a:t>BAUJJ</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Constr.Year</a:t>
                      </a:r>
                      <a:endParaRPr lang="en-IN" sz="1200" b="0" i="0" u="none" strike="noStrike" err="1">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446491103"/>
                  </a:ext>
                </a:extLst>
              </a:tr>
              <a:tr h="183642">
                <a:tc vMerge="1">
                  <a:txBody>
                    <a:bodyPr/>
                    <a:lstStyle/>
                    <a:p>
                      <a:endParaRPr lang="en-IN"/>
                    </a:p>
                  </a:txBody>
                  <a:tcPr/>
                </a:tc>
                <a:tc>
                  <a:txBody>
                    <a:bodyPr/>
                    <a:lstStyle/>
                    <a:p>
                      <a:pPr algn="l" fontAlgn="b"/>
                      <a:r>
                        <a:rPr lang="en-IN" sz="1200" u="none" strike="noStrike">
                          <a:effectLst/>
                          <a:latin typeface="Optima" panose="02000503060000020004"/>
                        </a:rPr>
                        <a:t>BAUMM</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Constr.month</a:t>
                      </a:r>
                      <a:endParaRPr lang="en-IN" sz="1200" b="0" i="0" u="none" strike="noStrike" err="1">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747308579"/>
                  </a:ext>
                </a:extLst>
              </a:tr>
              <a:tr h="183642">
                <a:tc vMerge="1">
                  <a:txBody>
                    <a:bodyPr/>
                    <a:lstStyle/>
                    <a:p>
                      <a:endParaRPr lang="en-IN"/>
                    </a:p>
                  </a:txBody>
                  <a:tcPr/>
                </a:tc>
                <a:tc>
                  <a:txBody>
                    <a:bodyPr/>
                    <a:lstStyle/>
                    <a:p>
                      <a:pPr algn="l" fontAlgn="b"/>
                      <a:r>
                        <a:rPr lang="en-IN" sz="1200" u="none" strike="noStrike">
                          <a:effectLst/>
                          <a:latin typeface="Optima" panose="02000503060000020004"/>
                        </a:rPr>
                        <a:t>MAPAR</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ManufPartNo</a:t>
                      </a:r>
                      <a:endParaRPr lang="en-IN" sz="1200" b="0" i="0" u="none" strike="noStrike" err="1">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3267300830"/>
                  </a:ext>
                </a:extLst>
              </a:tr>
              <a:tr h="183642">
                <a:tc vMerge="1">
                  <a:txBody>
                    <a:bodyPr/>
                    <a:lstStyle/>
                    <a:p>
                      <a:endParaRPr lang="en-IN"/>
                    </a:p>
                  </a:txBody>
                  <a:tcPr/>
                </a:tc>
                <a:tc>
                  <a:txBody>
                    <a:bodyPr/>
                    <a:lstStyle/>
                    <a:p>
                      <a:pPr algn="l" fontAlgn="b"/>
                      <a:r>
                        <a:rPr lang="en-IN" sz="1200" u="none" strike="noStrike">
                          <a:effectLst/>
                          <a:latin typeface="Optima" panose="02000503060000020004"/>
                        </a:rPr>
                        <a:t>SERGE</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ManufSerialNo</a:t>
                      </a:r>
                      <a:endParaRPr lang="en-IN" sz="1200" b="0" i="0" u="none" strike="noStrike" err="1">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2035152245"/>
                  </a:ext>
                </a:extLst>
              </a:tr>
              <a:tr h="183642">
                <a:tc vMerge="1">
                  <a:txBody>
                    <a:bodyPr/>
                    <a:lstStyle/>
                    <a:p>
                      <a:endParaRPr lang="en-IN"/>
                    </a:p>
                  </a:txBody>
                  <a:tcPr/>
                </a:tc>
                <a:tc>
                  <a:txBody>
                    <a:bodyPr/>
                    <a:lstStyle/>
                    <a:p>
                      <a:pPr algn="l" fontAlgn="b"/>
                      <a:r>
                        <a:rPr lang="en-IN" sz="1200" u="none" strike="noStrike">
                          <a:effectLst/>
                          <a:latin typeface="Optima" panose="02000503060000020004"/>
                        </a:rPr>
                        <a:t>BRGEW</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Weight</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846250654"/>
                  </a:ext>
                </a:extLst>
              </a:tr>
              <a:tr h="183642">
                <a:tc vMerge="1">
                  <a:txBody>
                    <a:bodyPr/>
                    <a:lstStyle/>
                    <a:p>
                      <a:endParaRPr lang="en-IN"/>
                    </a:p>
                  </a:txBody>
                  <a:tcPr/>
                </a:tc>
                <a:tc>
                  <a:txBody>
                    <a:bodyPr/>
                    <a:lstStyle/>
                    <a:p>
                      <a:pPr algn="l" fontAlgn="b"/>
                      <a:r>
                        <a:rPr lang="en-IN" sz="1200" u="none" strike="noStrike">
                          <a:effectLst/>
                          <a:latin typeface="Optima" panose="02000503060000020004"/>
                        </a:rPr>
                        <a:t>GEWEI</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Weight Unit</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111949740"/>
                  </a:ext>
                </a:extLst>
              </a:tr>
              <a:tr h="183642">
                <a:tc rowSpan="6">
                  <a:txBody>
                    <a:bodyPr/>
                    <a:lstStyle/>
                    <a:p>
                      <a:pPr algn="ctr" fontAlgn="ctr"/>
                      <a:r>
                        <a:rPr lang="en-IN" sz="1200" b="1" kern="1200">
                          <a:solidFill>
                            <a:srgbClr val="10479B"/>
                          </a:solidFill>
                          <a:latin typeface="Optima" charset="0"/>
                          <a:ea typeface="+mj-ea"/>
                          <a:cs typeface="Arial" panose="020B0604020202020204" pitchFamily="34" charset="0"/>
                        </a:rPr>
                        <a:t>Location</a:t>
                      </a:r>
                    </a:p>
                  </a:txBody>
                  <a:tcPr marL="7620" marR="7620" marT="7620" marB="0" anchor="ctr"/>
                </a:tc>
                <a:tc>
                  <a:txBody>
                    <a:bodyPr/>
                    <a:lstStyle/>
                    <a:p>
                      <a:pPr algn="l" fontAlgn="b"/>
                      <a:r>
                        <a:rPr lang="en-IN" sz="1200" u="none" strike="noStrike">
                          <a:effectLst/>
                          <a:latin typeface="Optima" panose="02000503060000020004"/>
                        </a:rPr>
                        <a:t>STORT</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Location</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M</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1</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248957448"/>
                  </a:ext>
                </a:extLst>
              </a:tr>
              <a:tr h="183642">
                <a:tc vMerge="1">
                  <a:txBody>
                    <a:bodyPr/>
                    <a:lstStyle/>
                    <a:p>
                      <a:endParaRPr lang="en-IN"/>
                    </a:p>
                  </a:txBody>
                  <a:tcPr/>
                </a:tc>
                <a:tc>
                  <a:txBody>
                    <a:bodyPr/>
                    <a:lstStyle/>
                    <a:p>
                      <a:pPr algn="l" fontAlgn="b"/>
                      <a:r>
                        <a:rPr lang="en-IN" sz="1200" u="none" strike="noStrike">
                          <a:effectLst/>
                          <a:latin typeface="Optima" panose="02000503060000020004"/>
                        </a:rPr>
                        <a:t>MSGRP</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Room</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459256482"/>
                  </a:ext>
                </a:extLst>
              </a:tr>
              <a:tr h="183642">
                <a:tc vMerge="1">
                  <a:txBody>
                    <a:bodyPr/>
                    <a:lstStyle/>
                    <a:p>
                      <a:endParaRPr lang="en-IN"/>
                    </a:p>
                  </a:txBody>
                  <a:tcPr/>
                </a:tc>
                <a:tc>
                  <a:txBody>
                    <a:bodyPr/>
                    <a:lstStyle/>
                    <a:p>
                      <a:pPr algn="l" fontAlgn="b"/>
                      <a:r>
                        <a:rPr lang="en-IN" sz="1200" u="none" strike="noStrike">
                          <a:effectLst/>
                          <a:latin typeface="Optima" panose="02000503060000020004"/>
                        </a:rPr>
                        <a:t>BEBER</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Plant section</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3257782283"/>
                  </a:ext>
                </a:extLst>
              </a:tr>
              <a:tr h="183642">
                <a:tc vMerge="1">
                  <a:txBody>
                    <a:bodyPr/>
                    <a:lstStyle/>
                    <a:p>
                      <a:endParaRPr lang="en-IN"/>
                    </a:p>
                  </a:txBody>
                  <a:tcPr/>
                </a:tc>
                <a:tc>
                  <a:txBody>
                    <a:bodyPr/>
                    <a:lstStyle/>
                    <a:p>
                      <a:pPr algn="l" fontAlgn="b"/>
                      <a:r>
                        <a:rPr lang="en-IN" sz="1200" u="none" strike="noStrike">
                          <a:effectLst/>
                          <a:latin typeface="Optima" panose="02000503060000020004"/>
                        </a:rPr>
                        <a:t>ARBPL</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Work center</a:t>
                      </a:r>
                      <a:endParaRPr lang="en-IN" sz="1200" b="0" i="0" u="none" strike="noStrike" err="1">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3408593"/>
                  </a:ext>
                </a:extLst>
              </a:tr>
              <a:tr h="183642">
                <a:tc vMerge="1">
                  <a:txBody>
                    <a:bodyPr/>
                    <a:lstStyle/>
                    <a:p>
                      <a:endParaRPr lang="en-IN"/>
                    </a:p>
                  </a:txBody>
                  <a:tcPr/>
                </a:tc>
                <a:tc>
                  <a:txBody>
                    <a:bodyPr/>
                    <a:lstStyle/>
                    <a:p>
                      <a:pPr algn="l" fontAlgn="b"/>
                      <a:r>
                        <a:rPr lang="en-IN" sz="1200" u="none" strike="noStrike">
                          <a:effectLst/>
                          <a:latin typeface="Optima" panose="02000503060000020004"/>
                        </a:rPr>
                        <a:t>ABCKZ</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ABC indic</a:t>
                      </a:r>
                      <a:endParaRPr lang="en-IN" sz="1200" b="0" i="0" u="none" strike="noStrike" err="1">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280279821"/>
                  </a:ext>
                </a:extLst>
              </a:tr>
              <a:tr h="183642">
                <a:tc vMerge="1">
                  <a:txBody>
                    <a:bodyPr/>
                    <a:lstStyle/>
                    <a:p>
                      <a:endParaRPr lang="en-IN"/>
                    </a:p>
                  </a:txBody>
                  <a:tcPr/>
                </a:tc>
                <a:tc>
                  <a:txBody>
                    <a:bodyPr/>
                    <a:lstStyle/>
                    <a:p>
                      <a:pPr algn="l" fontAlgn="b"/>
                      <a:r>
                        <a:rPr lang="en-IN" sz="1200" u="none" strike="noStrike">
                          <a:effectLst/>
                          <a:latin typeface="Optima" panose="02000503060000020004"/>
                        </a:rPr>
                        <a:t>EQFNR</a:t>
                      </a:r>
                      <a:endParaRPr lang="en-IN" sz="1200" b="0" i="0" u="none" strike="noStrike">
                        <a:solidFill>
                          <a:srgbClr val="000000"/>
                        </a:solidFill>
                        <a:effectLst/>
                        <a:latin typeface="Optima" panose="02000503060000020004"/>
                      </a:endParaRPr>
                    </a:p>
                  </a:txBody>
                  <a:tcPr marL="7620" marR="7620" marT="7620" marB="0" anchor="b"/>
                </a:tc>
                <a:tc>
                  <a:txBody>
                    <a:bodyPr/>
                    <a:lstStyle/>
                    <a:p>
                      <a:pPr algn="l" fontAlgn="b"/>
                      <a:r>
                        <a:rPr lang="en-IN" sz="1200" u="none" strike="noStrike">
                          <a:effectLst/>
                          <a:latin typeface="Optima" panose="02000503060000020004"/>
                        </a:rPr>
                        <a:t>Sort field</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O</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endParaRPr lang="en-IN" sz="1200" b="0" i="0" u="none" strike="noStrike">
                        <a:solidFill>
                          <a:srgbClr val="000000"/>
                        </a:solidFill>
                        <a:effectLst/>
                        <a:latin typeface="Optima" panose="02000503060000020004"/>
                      </a:endParaRPr>
                    </a:p>
                  </a:txBody>
                  <a:tcPr marL="7620" marR="7620" marT="7620" marB="0" anchor="b"/>
                </a:tc>
                <a:tc>
                  <a:txBody>
                    <a:bodyPr/>
                    <a:lstStyle/>
                    <a:p>
                      <a:pPr algn="ctr" fontAlgn="b"/>
                      <a:r>
                        <a:rPr lang="en-IN" sz="1200" u="none" strike="noStrike">
                          <a:effectLst/>
                          <a:latin typeface="Optima" panose="02000503060000020004"/>
                        </a:rPr>
                        <a:t>Y</a:t>
                      </a:r>
                      <a:endParaRPr lang="en-IN" sz="1200" b="0" i="0" u="none" strike="noStrike">
                        <a:solidFill>
                          <a:srgbClr val="000000"/>
                        </a:solidFill>
                        <a:effectLst/>
                        <a:latin typeface="Optima" panose="02000503060000020004"/>
                      </a:endParaRPr>
                    </a:p>
                  </a:txBody>
                  <a:tcPr marL="7620" marR="7620" marT="7620" marB="0" anchor="b"/>
                </a:tc>
                <a:extLst>
                  <a:ext uri="{0D108BD9-81ED-4DB2-BD59-A6C34878D82A}">
                    <a16:rowId xmlns:a16="http://schemas.microsoft.com/office/drawing/2014/main" val="1154338704"/>
                  </a:ext>
                </a:extLst>
              </a:tr>
            </a:tbl>
          </a:graphicData>
        </a:graphic>
      </p:graphicFrame>
      <p:pic>
        <p:nvPicPr>
          <p:cNvPr id="3" name="Picture 2">
            <a:extLst>
              <a:ext uri="{FF2B5EF4-FFF2-40B4-BE49-F238E27FC236}">
                <a16:creationId xmlns:a16="http://schemas.microsoft.com/office/drawing/2014/main" id="{BB495518-5270-0805-C964-A0757558325B}"/>
              </a:ext>
            </a:extLst>
          </p:cNvPr>
          <p:cNvPicPr>
            <a:picLocks noChangeAspect="1"/>
          </p:cNvPicPr>
          <p:nvPr/>
        </p:nvPicPr>
        <p:blipFill>
          <a:blip r:embed="rId2"/>
          <a:stretch>
            <a:fillRect/>
          </a:stretch>
        </p:blipFill>
        <p:spPr>
          <a:xfrm>
            <a:off x="3227720" y="3872875"/>
            <a:ext cx="8490138" cy="2192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aphic 3">
            <a:extLst>
              <a:ext uri="{FF2B5EF4-FFF2-40B4-BE49-F238E27FC236}">
                <a16:creationId xmlns:a16="http://schemas.microsoft.com/office/drawing/2014/main" id="{859327A7-9F60-222B-70FB-12356D5C9D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9525239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E5BF7-0D7B-9AF0-EDF2-E40136602122}"/>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89D01B32-5E23-E544-516D-C7FBEBB609F3}"/>
              </a:ext>
            </a:extLst>
          </p:cNvPr>
          <p:cNvSpPr txBox="1">
            <a:spLocks/>
          </p:cNvSpPr>
          <p:nvPr/>
        </p:nvSpPr>
        <p:spPr>
          <a:xfrm>
            <a:off x="260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Equipment Master (PM Snapshot) </a:t>
            </a:r>
            <a:endParaRPr kumimoji="0" lang="en-US" sz="24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a:ea typeface="+mj-ea"/>
                <a:cs typeface="Arial"/>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1"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747608B4-E88B-3CB9-516A-5582BC5DF145}"/>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BF52B6B6-E9BF-9CF8-4871-5537E583F7E6}"/>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54AF2E73-DD11-0538-8E3B-7508DB15C06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A7FBA92A-1690-F997-6747-DDA4094C42D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4" name="Table 3">
            <a:extLst>
              <a:ext uri="{FF2B5EF4-FFF2-40B4-BE49-F238E27FC236}">
                <a16:creationId xmlns:a16="http://schemas.microsoft.com/office/drawing/2014/main" id="{F0710F2B-3792-5B9A-F0A6-8CC7AB3EF5A5}"/>
              </a:ext>
            </a:extLst>
          </p:cNvPr>
          <p:cNvGraphicFramePr>
            <a:graphicFrameLocks noGrp="1"/>
          </p:cNvGraphicFramePr>
          <p:nvPr/>
        </p:nvGraphicFramePr>
        <p:xfrm>
          <a:off x="1216689" y="1202142"/>
          <a:ext cx="10515626" cy="5155281"/>
        </p:xfrm>
        <a:graphic>
          <a:graphicData uri="http://schemas.openxmlformats.org/drawingml/2006/table">
            <a:tbl>
              <a:tblPr/>
              <a:tblGrid>
                <a:gridCol w="1251860">
                  <a:extLst>
                    <a:ext uri="{9D8B030D-6E8A-4147-A177-3AD203B41FA5}">
                      <a16:colId xmlns:a16="http://schemas.microsoft.com/office/drawing/2014/main" val="1687909150"/>
                    </a:ext>
                  </a:extLst>
                </a:gridCol>
                <a:gridCol w="1477890">
                  <a:extLst>
                    <a:ext uri="{9D8B030D-6E8A-4147-A177-3AD203B41FA5}">
                      <a16:colId xmlns:a16="http://schemas.microsoft.com/office/drawing/2014/main" val="272829465"/>
                    </a:ext>
                  </a:extLst>
                </a:gridCol>
                <a:gridCol w="2382011">
                  <a:extLst>
                    <a:ext uri="{9D8B030D-6E8A-4147-A177-3AD203B41FA5}">
                      <a16:colId xmlns:a16="http://schemas.microsoft.com/office/drawing/2014/main" val="565793973"/>
                    </a:ext>
                  </a:extLst>
                </a:gridCol>
                <a:gridCol w="1564826">
                  <a:extLst>
                    <a:ext uri="{9D8B030D-6E8A-4147-A177-3AD203B41FA5}">
                      <a16:colId xmlns:a16="http://schemas.microsoft.com/office/drawing/2014/main" val="1912684125"/>
                    </a:ext>
                  </a:extLst>
                </a:gridCol>
                <a:gridCol w="949328">
                  <a:extLst>
                    <a:ext uri="{9D8B030D-6E8A-4147-A177-3AD203B41FA5}">
                      <a16:colId xmlns:a16="http://schemas.microsoft.com/office/drawing/2014/main" val="2236976114"/>
                    </a:ext>
                  </a:extLst>
                </a:gridCol>
                <a:gridCol w="1105810">
                  <a:extLst>
                    <a:ext uri="{9D8B030D-6E8A-4147-A177-3AD203B41FA5}">
                      <a16:colId xmlns:a16="http://schemas.microsoft.com/office/drawing/2014/main" val="4207235465"/>
                    </a:ext>
                  </a:extLst>
                </a:gridCol>
                <a:gridCol w="1783901">
                  <a:extLst>
                    <a:ext uri="{9D8B030D-6E8A-4147-A177-3AD203B41FA5}">
                      <a16:colId xmlns:a16="http://schemas.microsoft.com/office/drawing/2014/main" val="119768950"/>
                    </a:ext>
                  </a:extLst>
                </a:gridCol>
              </a:tblGrid>
              <a:tr h="231601">
                <a:tc rowSpan="2">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SAP Tab Title</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SAP Field Name</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Column Label</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4">
                  <a:txBody>
                    <a:bodyPr/>
                    <a:lstStyle/>
                    <a:p>
                      <a:pPr algn="ctr" rtl="0" fontAlgn="ctr"/>
                      <a:r>
                        <a:rPr lang="en-IN" sz="1200" b="1" kern="1200">
                          <a:solidFill>
                            <a:srgbClr val="10479B"/>
                          </a:solidFill>
                          <a:latin typeface="Optima" charset="0"/>
                          <a:ea typeface="+mj-ea"/>
                          <a:cs typeface="Arial" panose="020B0604020202020204" pitchFamily="34" charset="0"/>
                        </a:rPr>
                        <a:t>Equipment Category :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097261"/>
                  </a:ext>
                </a:extLst>
              </a:tr>
              <a:tr h="420314">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Mandatory/Optional</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Edit/Un-Edit</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Default Values</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Required/Not Required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3337277"/>
                  </a:ext>
                </a:extLst>
              </a:tr>
              <a:tr h="214446">
                <a:tc rowSpan="14">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Organization</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BUKRS</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Company Code</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1000</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3571815"/>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GSBER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Business Area</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3551995"/>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ANLNR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Asset</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533454"/>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ANLUN</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Asset SubNumber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6183319"/>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KOSTL</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Cost Center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4930413"/>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KOKRS</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Controlling Area</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1221347"/>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PROID</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WBS Element</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0360414"/>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DAUFN</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StandgOrder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1538844"/>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AUFNR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SettlementOrder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6985380"/>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IWERK</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Planning plant</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6631891"/>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INGRP</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Planner group</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6645715"/>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GEWRK</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Main WorkCtr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7850294"/>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WERGW</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Plant Associated with WorkCtr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9679192"/>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RBNR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Catalog profile</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7890943"/>
                  </a:ext>
                </a:extLst>
              </a:tr>
              <a:tr h="214446">
                <a:tc rowSpan="7">
                  <a:txBody>
                    <a:bodyPr/>
                    <a:lstStyle/>
                    <a:p>
                      <a:pPr marL="0" algn="ctr" defTabSz="914400" rtl="0" eaLnBrk="1" fontAlgn="ctr" latinLnBrk="0" hangingPunct="1"/>
                      <a:r>
                        <a:rPr lang="en-IN" sz="1200" b="1" kern="1200">
                          <a:solidFill>
                            <a:srgbClr val="10479B"/>
                          </a:solidFill>
                          <a:latin typeface="Optima" charset="0"/>
                          <a:ea typeface="+mj-ea"/>
                          <a:cs typeface="Arial" panose="020B0604020202020204" pitchFamily="34" charset="0"/>
                        </a:rPr>
                        <a:t>Structure</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TPLNR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Functional loc</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9228167"/>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TXT_HEQUI</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Description</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6208882"/>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TXT_TPLNR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Description</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9614180"/>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HEQUI</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Superord.Equip.</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2915424"/>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TIDNR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TechIdentNo</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9124736"/>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POSNR</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Position</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0083072"/>
                  </a:ext>
                </a:extLst>
              </a:tr>
              <a:tr h="214446">
                <a:tc vMerge="1">
                  <a:txBody>
                    <a:bodyPr/>
                    <a:lstStyle/>
                    <a:p>
                      <a:endParaRPr lang="en-IN"/>
                    </a:p>
                  </a:txBody>
                  <a:tcPr/>
                </a:tc>
                <a:tc>
                  <a:txBody>
                    <a:bodyPr/>
                    <a:lstStyle/>
                    <a:p>
                      <a:pPr algn="l" fontAlgn="b"/>
                      <a:r>
                        <a:rPr lang="en-IN" sz="1200" b="0" i="0" u="none" strike="noStrike">
                          <a:solidFill>
                            <a:srgbClr val="000000"/>
                          </a:solidFill>
                          <a:effectLst/>
                          <a:latin typeface="Optima" panose="02000503060000020004"/>
                        </a:rPr>
                        <a:t>SUBMT</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IN" sz="1200" b="0" i="0" u="none" strike="noStrike">
                          <a:solidFill>
                            <a:srgbClr val="000000"/>
                          </a:solidFill>
                          <a:effectLst/>
                          <a:latin typeface="Optima" panose="02000503060000020004"/>
                        </a:rPr>
                        <a:t>ConstType</a:t>
                      </a:r>
                    </a:p>
                  </a:txBody>
                  <a:tcPr marL="7240" marR="7240" marT="724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O</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IN" sz="1200" b="0" i="0" u="none" strike="noStrike">
                          <a:solidFill>
                            <a:srgbClr val="000000"/>
                          </a:solidFill>
                          <a:effectLst/>
                          <a:latin typeface="Optima" panose="02000503060000020004"/>
                        </a:rPr>
                        <a:t>Y </a:t>
                      </a:r>
                    </a:p>
                  </a:txBody>
                  <a:tcPr marL="7240" marR="7240" marT="724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9487973"/>
                  </a:ext>
                </a:extLst>
              </a:tr>
            </a:tbl>
          </a:graphicData>
        </a:graphic>
      </p:graphicFrame>
      <p:pic>
        <p:nvPicPr>
          <p:cNvPr id="5" name="Picture 4">
            <a:extLst>
              <a:ext uri="{FF2B5EF4-FFF2-40B4-BE49-F238E27FC236}">
                <a16:creationId xmlns:a16="http://schemas.microsoft.com/office/drawing/2014/main" id="{B3A61552-FC8B-3D01-E673-BA62D758F18F}"/>
              </a:ext>
            </a:extLst>
          </p:cNvPr>
          <p:cNvPicPr>
            <a:picLocks noChangeAspect="1"/>
          </p:cNvPicPr>
          <p:nvPr/>
        </p:nvPicPr>
        <p:blipFill>
          <a:blip r:embed="rId2"/>
          <a:stretch>
            <a:fillRect/>
          </a:stretch>
        </p:blipFill>
        <p:spPr>
          <a:xfrm>
            <a:off x="3345906" y="3555557"/>
            <a:ext cx="8962075" cy="2254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Graphic 1">
            <a:extLst>
              <a:ext uri="{FF2B5EF4-FFF2-40B4-BE49-F238E27FC236}">
                <a16:creationId xmlns:a16="http://schemas.microsoft.com/office/drawing/2014/main" id="{BEDAF287-9FDC-55CF-234F-DEA2B77B97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9768602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46B613-51FC-2A4C-D912-DC6EBD1530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49428CBA-3998-4D8E-B867-6CF162A52F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82B98022-142E-DE10-0294-4F8F41D33A97}"/>
              </a:ext>
            </a:extLst>
          </p:cNvPr>
          <p:cNvSpPr txBox="1">
            <a:spLocks/>
          </p:cNvSpPr>
          <p:nvPr/>
        </p:nvSpPr>
        <p:spPr>
          <a:xfrm>
            <a:off x="261073" y="138611"/>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ea typeface="+mj-ea"/>
                <a:cs typeface="Arial" panose="020B0604020202020204" pitchFamily="34" charset="0"/>
              </a:rPr>
              <a:t>Functional Location (FLOC) Hierarchical Structure with </a:t>
            </a:r>
            <a:r>
              <a:rPr kumimoji="0" lang="en-US" sz="2400" b="1" i="0" u="sng" strike="noStrike" kern="1200" cap="none" spc="0" normalizeH="0" baseline="0" noProof="0">
                <a:ln>
                  <a:noFill/>
                </a:ln>
                <a:solidFill>
                  <a:srgbClr val="26B4E9"/>
                </a:solidFill>
                <a:effectLst/>
                <a:uLnTx/>
                <a:uFillTx/>
                <a:latin typeface="Optima" charset="0"/>
                <a:ea typeface="+mj-ea"/>
                <a:cs typeface="+mj-cs"/>
              </a:rPr>
              <a:t>Centrifugal Pump</a:t>
            </a:r>
          </a:p>
        </p:txBody>
      </p:sp>
      <p:sp>
        <p:nvSpPr>
          <p:cNvPr id="7" name="Footer Placeholder 4">
            <a:extLst>
              <a:ext uri="{FF2B5EF4-FFF2-40B4-BE49-F238E27FC236}">
                <a16:creationId xmlns:a16="http://schemas.microsoft.com/office/drawing/2014/main" id="{E9C0F2AA-721C-4E25-9154-6BBD145EC21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D066D583-C29A-F04B-088C-AF5FAF72F1F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grpSp>
        <p:nvGrpSpPr>
          <p:cNvPr id="8" name="Group 7">
            <a:extLst>
              <a:ext uri="{FF2B5EF4-FFF2-40B4-BE49-F238E27FC236}">
                <a16:creationId xmlns:a16="http://schemas.microsoft.com/office/drawing/2014/main" id="{AC5969AD-B840-491A-B003-412A0282A1A7}"/>
              </a:ext>
            </a:extLst>
          </p:cNvPr>
          <p:cNvGrpSpPr/>
          <p:nvPr/>
        </p:nvGrpSpPr>
        <p:grpSpPr>
          <a:xfrm>
            <a:off x="1402378" y="2703237"/>
            <a:ext cx="1434186" cy="673920"/>
            <a:chOff x="552" y="1002143"/>
            <a:chExt cx="1434186" cy="673920"/>
          </a:xfrm>
          <a:solidFill>
            <a:srgbClr val="10479B"/>
          </a:solidFill>
        </p:grpSpPr>
        <p:sp>
          <p:nvSpPr>
            <p:cNvPr id="9" name="Rectangle: Rounded Corners 8">
              <a:extLst>
                <a:ext uri="{FF2B5EF4-FFF2-40B4-BE49-F238E27FC236}">
                  <a16:creationId xmlns:a16="http://schemas.microsoft.com/office/drawing/2014/main" id="{A90A78A0-490C-4AAE-A4F4-FF54E4909A38}"/>
                </a:ext>
              </a:extLst>
            </p:cNvPr>
            <p:cNvSpPr/>
            <p:nvPr/>
          </p:nvSpPr>
          <p:spPr>
            <a:xfrm>
              <a:off x="552" y="1002143"/>
              <a:ext cx="1434186" cy="67392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10" name="Rectangle: Rounded Corners 5">
              <a:extLst>
                <a:ext uri="{FF2B5EF4-FFF2-40B4-BE49-F238E27FC236}">
                  <a16:creationId xmlns:a16="http://schemas.microsoft.com/office/drawing/2014/main" id="{28EB264C-F88F-40A5-9C4B-0588C6BDA842}"/>
                </a:ext>
              </a:extLst>
            </p:cNvPr>
            <p:cNvSpPr txBox="1"/>
            <p:nvPr/>
          </p:nvSpPr>
          <p:spPr>
            <a:xfrm>
              <a:off x="20290" y="1021881"/>
              <a:ext cx="1394710" cy="6344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KD-F1-01 </a:t>
              </a: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(Sub-station)</a:t>
              </a:r>
            </a:p>
          </p:txBody>
        </p:sp>
      </p:grpSp>
      <p:sp>
        <p:nvSpPr>
          <p:cNvPr id="11" name="Rectangle: Rounded Corners 8">
            <a:extLst>
              <a:ext uri="{FF2B5EF4-FFF2-40B4-BE49-F238E27FC236}">
                <a16:creationId xmlns:a16="http://schemas.microsoft.com/office/drawing/2014/main" id="{E5A9A19D-7BBB-47CF-88FB-D7861E781A24}"/>
              </a:ext>
            </a:extLst>
          </p:cNvPr>
          <p:cNvSpPr txBox="1"/>
          <p:nvPr/>
        </p:nvSpPr>
        <p:spPr>
          <a:xfrm>
            <a:off x="4111339" y="2663563"/>
            <a:ext cx="1532886"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KD-F1-02</a:t>
            </a: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(Gas Scrubber)</a:t>
            </a:r>
          </a:p>
        </p:txBody>
      </p:sp>
      <p:sp>
        <p:nvSpPr>
          <p:cNvPr id="13" name="Rectangle: Rounded Corners 5">
            <a:extLst>
              <a:ext uri="{FF2B5EF4-FFF2-40B4-BE49-F238E27FC236}">
                <a16:creationId xmlns:a16="http://schemas.microsoft.com/office/drawing/2014/main" id="{E864538D-8DCA-4521-9C7A-289FE9413637}"/>
              </a:ext>
            </a:extLst>
          </p:cNvPr>
          <p:cNvSpPr txBox="1"/>
          <p:nvPr/>
        </p:nvSpPr>
        <p:spPr>
          <a:xfrm>
            <a:off x="6599766" y="2662846"/>
            <a:ext cx="1485747"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KD-F2-01 </a:t>
            </a: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(Pump Station)</a:t>
            </a:r>
          </a:p>
        </p:txBody>
      </p:sp>
      <p:sp>
        <p:nvSpPr>
          <p:cNvPr id="14" name="Rectangle: Rounded Corners 8">
            <a:extLst>
              <a:ext uri="{FF2B5EF4-FFF2-40B4-BE49-F238E27FC236}">
                <a16:creationId xmlns:a16="http://schemas.microsoft.com/office/drawing/2014/main" id="{050248F8-B160-4566-AA9F-B2A0144F60FF}"/>
              </a:ext>
            </a:extLst>
          </p:cNvPr>
          <p:cNvSpPr txBox="1"/>
          <p:nvPr/>
        </p:nvSpPr>
        <p:spPr>
          <a:xfrm>
            <a:off x="9527543" y="2710324"/>
            <a:ext cx="1782719" cy="588586"/>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Aptos"/>
              <a:ea typeface="+mn-ea"/>
              <a:cs typeface="+mn-cs"/>
            </a:endParaRPr>
          </a:p>
          <a:p>
            <a:pPr marL="0" marR="0" lvl="0" indent="0" algn="ctr" defTabSz="1289050" rtl="0" eaLnBrk="1" fontAlgn="auto" latinLnBrk="0" hangingPunct="1">
              <a:lnSpc>
                <a:spcPct val="90000"/>
              </a:lnSpc>
              <a:spcBef>
                <a:spcPct val="0"/>
              </a:spcBef>
              <a:spcAft>
                <a:spcPct val="3500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Aptos"/>
              <a:ea typeface="+mn-ea"/>
              <a:cs typeface="+mn-cs"/>
            </a:endParaRP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KD-F2-02</a:t>
            </a:r>
          </a:p>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(Fuel Gas Scrubber)</a:t>
            </a:r>
          </a:p>
          <a:p>
            <a:pPr marL="0" marR="0" lvl="0" indent="0" algn="ctr" defTabSz="1289050" rtl="0" eaLnBrk="1" fontAlgn="auto" latinLnBrk="0" hangingPunct="1">
              <a:lnSpc>
                <a:spcPct val="90000"/>
              </a:lnSpc>
              <a:spcBef>
                <a:spcPct val="0"/>
              </a:spcBef>
              <a:spcAft>
                <a:spcPct val="35000"/>
              </a:spcAft>
              <a:buClrTx/>
              <a:buSzTx/>
              <a:buFontTx/>
              <a:buNone/>
              <a:tabLst/>
              <a:defRPr/>
            </a:pPr>
            <a:endParaRPr kumimoji="0" lang="en-IN" sz="2900" b="0" i="0" u="none" strike="noStrike" kern="1200" cap="none" spc="0" normalizeH="0" baseline="0" noProof="0">
              <a:ln>
                <a:noFill/>
              </a:ln>
              <a:solidFill>
                <a:prstClr val="white"/>
              </a:solidFill>
              <a:effectLst/>
              <a:uLnTx/>
              <a:uFillTx/>
              <a:latin typeface="Aptos"/>
              <a:ea typeface="+mn-ea"/>
              <a:cs typeface="+mn-cs"/>
            </a:endParaRPr>
          </a:p>
        </p:txBody>
      </p:sp>
      <p:sp>
        <p:nvSpPr>
          <p:cNvPr id="15" name="Rectangle: Rounded Corners 5">
            <a:extLst>
              <a:ext uri="{FF2B5EF4-FFF2-40B4-BE49-F238E27FC236}">
                <a16:creationId xmlns:a16="http://schemas.microsoft.com/office/drawing/2014/main" id="{9623C97D-579D-49E4-92EE-14DC274455FC}"/>
              </a:ext>
            </a:extLst>
          </p:cNvPr>
          <p:cNvSpPr txBox="1"/>
          <p:nvPr/>
        </p:nvSpPr>
        <p:spPr>
          <a:xfrm>
            <a:off x="490609" y="3557539"/>
            <a:ext cx="997200"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Pressure Gauge</a:t>
            </a:r>
          </a:p>
        </p:txBody>
      </p:sp>
      <p:sp>
        <p:nvSpPr>
          <p:cNvPr id="16" name="Rectangle: Rounded Corners 8">
            <a:extLst>
              <a:ext uri="{FF2B5EF4-FFF2-40B4-BE49-F238E27FC236}">
                <a16:creationId xmlns:a16="http://schemas.microsoft.com/office/drawing/2014/main" id="{445CA7E4-94D9-4EC3-9FAD-E922AAAE4673}"/>
              </a:ext>
            </a:extLst>
          </p:cNvPr>
          <p:cNvSpPr txBox="1"/>
          <p:nvPr/>
        </p:nvSpPr>
        <p:spPr>
          <a:xfrm>
            <a:off x="2079298" y="3574772"/>
            <a:ext cx="997200"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Level Gauge</a:t>
            </a:r>
          </a:p>
        </p:txBody>
      </p:sp>
      <p:sp>
        <p:nvSpPr>
          <p:cNvPr id="17" name="Rectangle: Rounded Corners 16">
            <a:extLst>
              <a:ext uri="{FF2B5EF4-FFF2-40B4-BE49-F238E27FC236}">
                <a16:creationId xmlns:a16="http://schemas.microsoft.com/office/drawing/2014/main" id="{0D3FE74C-B1B7-4831-A7E8-F3302614FB4A}"/>
              </a:ext>
            </a:extLst>
          </p:cNvPr>
          <p:cNvSpPr/>
          <p:nvPr/>
        </p:nvSpPr>
        <p:spPr>
          <a:xfrm>
            <a:off x="3470727" y="3533667"/>
            <a:ext cx="1205876" cy="633600"/>
          </a:xfrm>
          <a:prstGeom prst="roundRect">
            <a:avLst>
              <a:gd name="adj" fmla="val 10000"/>
            </a:avLst>
          </a:prstGeom>
          <a:solidFill>
            <a:srgbClr val="1047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Temperature Gauge</a:t>
            </a:r>
          </a:p>
        </p:txBody>
      </p:sp>
      <p:sp>
        <p:nvSpPr>
          <p:cNvPr id="18" name="Rectangle: Rounded Corners 17">
            <a:extLst>
              <a:ext uri="{FF2B5EF4-FFF2-40B4-BE49-F238E27FC236}">
                <a16:creationId xmlns:a16="http://schemas.microsoft.com/office/drawing/2014/main" id="{29F6D76B-5028-4AF6-8C87-C42727B35937}"/>
              </a:ext>
            </a:extLst>
          </p:cNvPr>
          <p:cNvSpPr/>
          <p:nvPr/>
        </p:nvSpPr>
        <p:spPr>
          <a:xfrm>
            <a:off x="4893808" y="3515058"/>
            <a:ext cx="997200" cy="633600"/>
          </a:xfrm>
          <a:prstGeom prst="roundRect">
            <a:avLst>
              <a:gd name="adj" fmla="val 10000"/>
            </a:avLst>
          </a:prstGeom>
          <a:solidFill>
            <a:srgbClr val="1047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Level Switch</a:t>
            </a:r>
          </a:p>
        </p:txBody>
      </p:sp>
      <p:sp>
        <p:nvSpPr>
          <p:cNvPr id="19" name="Rectangle: Rounded Corners 5">
            <a:extLst>
              <a:ext uri="{FF2B5EF4-FFF2-40B4-BE49-F238E27FC236}">
                <a16:creationId xmlns:a16="http://schemas.microsoft.com/office/drawing/2014/main" id="{8345FA34-33C2-4692-AE92-63F875A0E22A}"/>
              </a:ext>
            </a:extLst>
          </p:cNvPr>
          <p:cNvSpPr txBox="1"/>
          <p:nvPr/>
        </p:nvSpPr>
        <p:spPr>
          <a:xfrm>
            <a:off x="6020583" y="3512437"/>
            <a:ext cx="1129001"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Centrifugal Pump</a:t>
            </a:r>
          </a:p>
        </p:txBody>
      </p:sp>
      <p:grpSp>
        <p:nvGrpSpPr>
          <p:cNvPr id="20" name="Group 19">
            <a:extLst>
              <a:ext uri="{FF2B5EF4-FFF2-40B4-BE49-F238E27FC236}">
                <a16:creationId xmlns:a16="http://schemas.microsoft.com/office/drawing/2014/main" id="{CD0EBAC7-05BA-4FD1-98F5-1E9638851BDA}"/>
              </a:ext>
            </a:extLst>
          </p:cNvPr>
          <p:cNvGrpSpPr/>
          <p:nvPr/>
        </p:nvGrpSpPr>
        <p:grpSpPr>
          <a:xfrm>
            <a:off x="7529143" y="3498764"/>
            <a:ext cx="1320510" cy="633600"/>
            <a:chOff x="1738002" y="1002143"/>
            <a:chExt cx="1606005" cy="673920"/>
          </a:xfrm>
        </p:grpSpPr>
        <p:sp>
          <p:nvSpPr>
            <p:cNvPr id="21" name="Rectangle: Rounded Corners 20">
              <a:extLst>
                <a:ext uri="{FF2B5EF4-FFF2-40B4-BE49-F238E27FC236}">
                  <a16:creationId xmlns:a16="http://schemas.microsoft.com/office/drawing/2014/main" id="{27AC782D-7D2C-4E78-89DD-B77C5C6A4EE8}"/>
                </a:ext>
              </a:extLst>
            </p:cNvPr>
            <p:cNvSpPr/>
            <p:nvPr/>
          </p:nvSpPr>
          <p:spPr>
            <a:xfrm>
              <a:off x="1738002" y="1002143"/>
              <a:ext cx="1606005" cy="673920"/>
            </a:xfrm>
            <a:prstGeom prst="roundRect">
              <a:avLst>
                <a:gd name="adj" fmla="val 10000"/>
              </a:avLst>
            </a:prstGeom>
            <a:solidFill>
              <a:srgbClr val="10479B"/>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22" name="Rectangle: Rounded Corners 8">
              <a:extLst>
                <a:ext uri="{FF2B5EF4-FFF2-40B4-BE49-F238E27FC236}">
                  <a16:creationId xmlns:a16="http://schemas.microsoft.com/office/drawing/2014/main" id="{13F3F3D5-5C1B-41C6-8006-FCEAC1A7CB1F}"/>
                </a:ext>
              </a:extLst>
            </p:cNvPr>
            <p:cNvSpPr txBox="1"/>
            <p:nvPr/>
          </p:nvSpPr>
          <p:spPr>
            <a:xfrm>
              <a:off x="2006996" y="1019591"/>
              <a:ext cx="1212795" cy="634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Check Valve</a:t>
              </a:r>
            </a:p>
          </p:txBody>
        </p:sp>
      </p:grpSp>
      <p:sp>
        <p:nvSpPr>
          <p:cNvPr id="23" name="Rectangle: Rounded Corners 5">
            <a:extLst>
              <a:ext uri="{FF2B5EF4-FFF2-40B4-BE49-F238E27FC236}">
                <a16:creationId xmlns:a16="http://schemas.microsoft.com/office/drawing/2014/main" id="{9CDC39D5-8369-42EE-859E-AF51F1396FBF}"/>
              </a:ext>
            </a:extLst>
          </p:cNvPr>
          <p:cNvSpPr txBox="1"/>
          <p:nvPr/>
        </p:nvSpPr>
        <p:spPr>
          <a:xfrm>
            <a:off x="9105249" y="3503932"/>
            <a:ext cx="997200"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Relief Valve</a:t>
            </a:r>
          </a:p>
        </p:txBody>
      </p:sp>
      <p:sp>
        <p:nvSpPr>
          <p:cNvPr id="24" name="Rectangle: Rounded Corners 8">
            <a:extLst>
              <a:ext uri="{FF2B5EF4-FFF2-40B4-BE49-F238E27FC236}">
                <a16:creationId xmlns:a16="http://schemas.microsoft.com/office/drawing/2014/main" id="{4860774D-EF43-4FA4-A6A7-02C2E90CFC54}"/>
              </a:ext>
            </a:extLst>
          </p:cNvPr>
          <p:cNvSpPr txBox="1"/>
          <p:nvPr/>
        </p:nvSpPr>
        <p:spPr>
          <a:xfrm>
            <a:off x="10595562" y="3510533"/>
            <a:ext cx="997200"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Solenoid Valve</a:t>
            </a:r>
          </a:p>
        </p:txBody>
      </p:sp>
      <p:sp>
        <p:nvSpPr>
          <p:cNvPr id="25" name="TextBox 24">
            <a:extLst>
              <a:ext uri="{FF2B5EF4-FFF2-40B4-BE49-F238E27FC236}">
                <a16:creationId xmlns:a16="http://schemas.microsoft.com/office/drawing/2014/main" id="{0A52677A-0137-41EA-A6E2-C6A14B48DB8B}"/>
              </a:ext>
            </a:extLst>
          </p:cNvPr>
          <p:cNvSpPr txBox="1"/>
          <p:nvPr/>
        </p:nvSpPr>
        <p:spPr>
          <a:xfrm>
            <a:off x="388089" y="4372365"/>
            <a:ext cx="131031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GAUGE, PRESSURE; CONNECTION SIZE: 1/2 IN, CONNECTION TYPE: NPT, MOUNTING METHOD: 1/2 IN PIPE, MEDIUM: GAS, APPLICATION: FUEL GAS SCRUBBER, PID NUMBER: K-004200; FOR TAG/EQUIP NO: 1800-AV-0010</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26" name="TextBox 25">
            <a:extLst>
              <a:ext uri="{FF2B5EF4-FFF2-40B4-BE49-F238E27FC236}">
                <a16:creationId xmlns:a16="http://schemas.microsoft.com/office/drawing/2014/main" id="{A0F7A6E9-7E18-469F-AEA9-CA15CEE04254}"/>
              </a:ext>
            </a:extLst>
          </p:cNvPr>
          <p:cNvSpPr txBox="1"/>
          <p:nvPr/>
        </p:nvSpPr>
        <p:spPr>
          <a:xfrm>
            <a:off x="1880278" y="4321587"/>
            <a:ext cx="1252625" cy="13388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GAUGE, LEVEL; CONNECTION TYPE: FLANGED, MEDIUM: GAS, APPLICATION: FUEL GAS SCRUBBER, PID NUMBER: K-004200; FOR TAG/EQUIP NO: 1800-AV-0010</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27" name="TextBox 26">
            <a:extLst>
              <a:ext uri="{FF2B5EF4-FFF2-40B4-BE49-F238E27FC236}">
                <a16:creationId xmlns:a16="http://schemas.microsoft.com/office/drawing/2014/main" id="{E1373ED6-F3A6-4AF0-902F-C151586D95AD}"/>
              </a:ext>
            </a:extLst>
          </p:cNvPr>
          <p:cNvSpPr txBox="1"/>
          <p:nvPr/>
        </p:nvSpPr>
        <p:spPr>
          <a:xfrm>
            <a:off x="3412069" y="4321587"/>
            <a:ext cx="1264534" cy="13388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GAUGE, TEMPERATURE; SIZE: 3/4 IN, APPLICATION: FUEL GAS PREHEATER, PID NUMBER: K-004200; FOR TAG/EQUIP NO: 1800-AE-0042</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28" name="TextBox 27">
            <a:extLst>
              <a:ext uri="{FF2B5EF4-FFF2-40B4-BE49-F238E27FC236}">
                <a16:creationId xmlns:a16="http://schemas.microsoft.com/office/drawing/2014/main" id="{826CE75D-C3E8-490A-B914-71D18CB0ADD2}"/>
              </a:ext>
            </a:extLst>
          </p:cNvPr>
          <p:cNvSpPr txBox="1"/>
          <p:nvPr/>
        </p:nvSpPr>
        <p:spPr>
          <a:xfrm>
            <a:off x="4719860" y="4287244"/>
            <a:ext cx="1235859"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SWITCH, LEVEL; TYPE: HIGH, CABLE LENGTH: 1346 MM, APPLICATION: SOUR GAS SCRUBER, PID NUMBER: K-004200; FOR TAG/EQUIP NO: 1800-AV-0003</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29" name="TextBox 28">
            <a:extLst>
              <a:ext uri="{FF2B5EF4-FFF2-40B4-BE49-F238E27FC236}">
                <a16:creationId xmlns:a16="http://schemas.microsoft.com/office/drawing/2014/main" id="{FC1428FB-24DD-46E7-A4DD-4F6826CE669A}"/>
              </a:ext>
            </a:extLst>
          </p:cNvPr>
          <p:cNvSpPr txBox="1"/>
          <p:nvPr/>
        </p:nvSpPr>
        <p:spPr>
          <a:xfrm>
            <a:off x="5891008" y="4268180"/>
            <a:ext cx="1549591"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a:ln>
                  <a:noFill/>
                </a:ln>
                <a:solidFill>
                  <a:srgbClr val="10479B"/>
                </a:solidFill>
                <a:effectLst/>
                <a:uLnTx/>
                <a:uFillTx/>
                <a:latin typeface="Optima"/>
                <a:ea typeface="+mn-ea"/>
                <a:cs typeface="+mn-cs"/>
              </a:rPr>
              <a:t>PUMP, CENTRIFUGAL; TYPE: OVERHUNG, TOTAL HEAD: 64.7 M, INLET CONNECTION SIZE: 8 IN, INLET CONNECTION TYPE: RAISED FACE FLANGED, OUTLET CONNECTION SIZE: 4 IN, OUTLET CONNECTION TYPE: RAISED FACE FLANGED, FLOW RATE: 20.4 L/S</a:t>
            </a:r>
          </a:p>
        </p:txBody>
      </p:sp>
      <p:sp>
        <p:nvSpPr>
          <p:cNvPr id="30" name="TextBox 29">
            <a:extLst>
              <a:ext uri="{FF2B5EF4-FFF2-40B4-BE49-F238E27FC236}">
                <a16:creationId xmlns:a16="http://schemas.microsoft.com/office/drawing/2014/main" id="{963474F9-CD13-46E5-A400-997C584445BE}"/>
              </a:ext>
            </a:extLst>
          </p:cNvPr>
          <p:cNvSpPr txBox="1"/>
          <p:nvPr/>
        </p:nvSpPr>
        <p:spPr>
          <a:xfrm>
            <a:off x="7444481" y="4249968"/>
            <a:ext cx="1437534" cy="1892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VALVE, CHECK; TYPE: NORMALLY CLOSED, SIZE: 2 IN, MOUNTING METHOD: VERTICAL, CONNECTION TYPE: FLANGED, OPERATED: MANUALLY, APPLICATION: SCRAPER RECEIVER, MEDIUM: GAS, PID NUMBER: K-004200; FOR TAG/EQUIP NO: 1800-GR-V-0001</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31" name="TextBox 30">
            <a:extLst>
              <a:ext uri="{FF2B5EF4-FFF2-40B4-BE49-F238E27FC236}">
                <a16:creationId xmlns:a16="http://schemas.microsoft.com/office/drawing/2014/main" id="{F051A619-C36E-4E38-B062-5FBA782A7B71}"/>
              </a:ext>
            </a:extLst>
          </p:cNvPr>
          <p:cNvSpPr txBox="1"/>
          <p:nvPr/>
        </p:nvSpPr>
        <p:spPr>
          <a:xfrm>
            <a:off x="8890392" y="4290299"/>
            <a:ext cx="1528511" cy="1892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VALVE, RELIEF; TYPE: VACUUM, SIZE: 4 IN, MEDIUM: CRUDE/WATER, CONNECTION TYPE: FLANGED, MOUNTING METHOD: VERTICAL, APPLICATION: SURGE TANK, ADD INFO: PIPELINE: 4IN-RL-2923-1CS9P, PID NUMBER: K-004200; FOR TAG/EQUIP NO: 1800-TK-0081A</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32" name="TextBox 31">
            <a:extLst>
              <a:ext uri="{FF2B5EF4-FFF2-40B4-BE49-F238E27FC236}">
                <a16:creationId xmlns:a16="http://schemas.microsoft.com/office/drawing/2014/main" id="{6C8476AB-AE02-4DFA-B996-1D48D8F4B342}"/>
              </a:ext>
            </a:extLst>
          </p:cNvPr>
          <p:cNvSpPr txBox="1"/>
          <p:nvPr/>
        </p:nvSpPr>
        <p:spPr>
          <a:xfrm>
            <a:off x="10308692" y="4247209"/>
            <a:ext cx="157094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VALVE, SOLENOID; SIZE: 2 IN, STYLE: 3-WAY, MEDIUM: GAS, CONNECTION TYPE: FLANGED, MOUNTING METHOD: VERTICAL, APPLICATION: SCRAPER RECEIVER, ADD INFO: PIPELINE: 201-9CS6SO2-12IN-PG, PID NUMBER: K-004200; FOR TAG/EQUIP NO: 1800-GR-V-0001</a:t>
            </a:r>
            <a:endParaRPr kumimoji="0" lang="en-IN" sz="900" b="1" i="1" u="none" strike="noStrike" kern="1200" cap="none" spc="0" normalizeH="0" baseline="0" noProof="0">
              <a:ln>
                <a:noFill/>
              </a:ln>
              <a:solidFill>
                <a:srgbClr val="10479B"/>
              </a:solidFill>
              <a:effectLst/>
              <a:uLnTx/>
              <a:uFillTx/>
              <a:latin typeface="Optima"/>
              <a:ea typeface="+mn-ea"/>
              <a:cs typeface="+mn-cs"/>
            </a:endParaRPr>
          </a:p>
        </p:txBody>
      </p:sp>
      <p:sp>
        <p:nvSpPr>
          <p:cNvPr id="33" name="TextBox 32">
            <a:extLst>
              <a:ext uri="{FF2B5EF4-FFF2-40B4-BE49-F238E27FC236}">
                <a16:creationId xmlns:a16="http://schemas.microsoft.com/office/drawing/2014/main" id="{7EF1B335-4F88-4F94-B8A1-0428EA8CE82A}"/>
              </a:ext>
            </a:extLst>
          </p:cNvPr>
          <p:cNvSpPr txBox="1"/>
          <p:nvPr/>
        </p:nvSpPr>
        <p:spPr>
          <a:xfrm>
            <a:off x="5863539" y="6078769"/>
            <a:ext cx="160147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5B9BD5"/>
                </a:solidFill>
                <a:effectLst/>
                <a:uLnTx/>
                <a:uFillTx/>
                <a:latin typeface="Optima" charset="0"/>
                <a:ea typeface="+mn-ea"/>
                <a:cs typeface="+mn-cs"/>
              </a:rPr>
              <a:t>40151503/Centrifugal Pumps</a:t>
            </a:r>
          </a:p>
        </p:txBody>
      </p:sp>
      <p:sp>
        <p:nvSpPr>
          <p:cNvPr id="34" name="TextBox 33">
            <a:extLst>
              <a:ext uri="{FF2B5EF4-FFF2-40B4-BE49-F238E27FC236}">
                <a16:creationId xmlns:a16="http://schemas.microsoft.com/office/drawing/2014/main" id="{CA63D9D8-FB3F-4425-B122-42A63CF85762}"/>
              </a:ext>
            </a:extLst>
          </p:cNvPr>
          <p:cNvSpPr txBox="1"/>
          <p:nvPr/>
        </p:nvSpPr>
        <p:spPr>
          <a:xfrm>
            <a:off x="324695" y="6065450"/>
            <a:ext cx="14920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41112412/Pressure Gauge</a:t>
            </a:r>
          </a:p>
        </p:txBody>
      </p:sp>
      <p:sp>
        <p:nvSpPr>
          <p:cNvPr id="35" name="TextBox 34">
            <a:extLst>
              <a:ext uri="{FF2B5EF4-FFF2-40B4-BE49-F238E27FC236}">
                <a16:creationId xmlns:a16="http://schemas.microsoft.com/office/drawing/2014/main" id="{F637E742-8B22-4C73-83E2-D725A1D76C19}"/>
              </a:ext>
            </a:extLst>
          </p:cNvPr>
          <p:cNvSpPr txBox="1"/>
          <p:nvPr/>
        </p:nvSpPr>
        <p:spPr>
          <a:xfrm>
            <a:off x="1935097" y="6068280"/>
            <a:ext cx="13073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41111950/Level Indicator</a:t>
            </a:r>
          </a:p>
        </p:txBody>
      </p:sp>
      <p:sp>
        <p:nvSpPr>
          <p:cNvPr id="36" name="TextBox 35">
            <a:extLst>
              <a:ext uri="{FF2B5EF4-FFF2-40B4-BE49-F238E27FC236}">
                <a16:creationId xmlns:a16="http://schemas.microsoft.com/office/drawing/2014/main" id="{B232F6CF-995D-44FF-91A5-43296F5472D1}"/>
              </a:ext>
            </a:extLst>
          </p:cNvPr>
          <p:cNvSpPr txBox="1"/>
          <p:nvPr/>
        </p:nvSpPr>
        <p:spPr>
          <a:xfrm>
            <a:off x="3411972" y="6065450"/>
            <a:ext cx="13894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41112222/Temperature Gauge</a:t>
            </a:r>
          </a:p>
        </p:txBody>
      </p:sp>
      <p:sp>
        <p:nvSpPr>
          <p:cNvPr id="37" name="TextBox 36">
            <a:extLst>
              <a:ext uri="{FF2B5EF4-FFF2-40B4-BE49-F238E27FC236}">
                <a16:creationId xmlns:a16="http://schemas.microsoft.com/office/drawing/2014/main" id="{C87FAEEF-0331-4FC8-BA1A-2C302A61820D}"/>
              </a:ext>
            </a:extLst>
          </p:cNvPr>
          <p:cNvSpPr txBox="1"/>
          <p:nvPr/>
        </p:nvSpPr>
        <p:spPr>
          <a:xfrm>
            <a:off x="4719861" y="6055967"/>
            <a:ext cx="125122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5B9BD5"/>
                </a:solidFill>
                <a:effectLst/>
                <a:uLnTx/>
                <a:uFillTx/>
                <a:latin typeface="Optima" charset="0"/>
                <a:ea typeface="+mn-ea"/>
                <a:cs typeface="+mn-cs"/>
              </a:rPr>
              <a:t>39122219/Float or Level Switch</a:t>
            </a:r>
          </a:p>
        </p:txBody>
      </p:sp>
      <p:sp>
        <p:nvSpPr>
          <p:cNvPr id="38" name="TextBox 37">
            <a:extLst>
              <a:ext uri="{FF2B5EF4-FFF2-40B4-BE49-F238E27FC236}">
                <a16:creationId xmlns:a16="http://schemas.microsoft.com/office/drawing/2014/main" id="{BB93AF1F-CC54-4633-8D6A-91D17BFACEE5}"/>
              </a:ext>
            </a:extLst>
          </p:cNvPr>
          <p:cNvSpPr txBox="1"/>
          <p:nvPr/>
        </p:nvSpPr>
        <p:spPr>
          <a:xfrm>
            <a:off x="7485543" y="6099563"/>
            <a:ext cx="14375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40141622/Inline Check Valves</a:t>
            </a:r>
          </a:p>
        </p:txBody>
      </p:sp>
      <p:sp>
        <p:nvSpPr>
          <p:cNvPr id="39" name="TextBox 38">
            <a:extLst>
              <a:ext uri="{FF2B5EF4-FFF2-40B4-BE49-F238E27FC236}">
                <a16:creationId xmlns:a16="http://schemas.microsoft.com/office/drawing/2014/main" id="{7A3AEB9F-7152-40C8-AF0F-63865F6DC2D0}"/>
              </a:ext>
            </a:extLst>
          </p:cNvPr>
          <p:cNvSpPr txBox="1"/>
          <p:nvPr/>
        </p:nvSpPr>
        <p:spPr>
          <a:xfrm>
            <a:off x="8927877" y="6113797"/>
            <a:ext cx="12849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40141606/Relief Valves</a:t>
            </a:r>
          </a:p>
        </p:txBody>
      </p:sp>
      <p:sp>
        <p:nvSpPr>
          <p:cNvPr id="40" name="TextBox 39">
            <a:extLst>
              <a:ext uri="{FF2B5EF4-FFF2-40B4-BE49-F238E27FC236}">
                <a16:creationId xmlns:a16="http://schemas.microsoft.com/office/drawing/2014/main" id="{6E985DED-8FC3-4C8E-9596-3E2B073A45AB}"/>
              </a:ext>
            </a:extLst>
          </p:cNvPr>
          <p:cNvSpPr txBox="1"/>
          <p:nvPr/>
        </p:nvSpPr>
        <p:spPr>
          <a:xfrm>
            <a:off x="10327926" y="6048416"/>
            <a:ext cx="14958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40141605/Solenoid Valves</a:t>
            </a:r>
          </a:p>
        </p:txBody>
      </p:sp>
      <p:sp>
        <p:nvSpPr>
          <p:cNvPr id="41" name="TextBox 40">
            <a:extLst>
              <a:ext uri="{FF2B5EF4-FFF2-40B4-BE49-F238E27FC236}">
                <a16:creationId xmlns:a16="http://schemas.microsoft.com/office/drawing/2014/main" id="{0600707B-12A5-4E4D-ACD8-4B3551FF22A6}"/>
              </a:ext>
            </a:extLst>
          </p:cNvPr>
          <p:cNvSpPr txBox="1"/>
          <p:nvPr/>
        </p:nvSpPr>
        <p:spPr>
          <a:xfrm>
            <a:off x="989209" y="753631"/>
            <a:ext cx="3291181"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B9BD5"/>
                </a:solidFill>
                <a:effectLst/>
                <a:uLnTx/>
                <a:uFillTx/>
                <a:latin typeface="Optima" charset="0"/>
                <a:ea typeface="+mn-ea"/>
                <a:cs typeface="+mn-cs"/>
              </a:rPr>
              <a:t>ISO 14224 Asset Hierarchy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Optima"/>
                <a:ea typeface="+mn-ea"/>
                <a:cs typeface="+mn-cs"/>
              </a:rPr>
              <a:t> </a:t>
            </a:r>
            <a:r>
              <a:rPr kumimoji="0" lang="en-US" sz="1050" b="1" i="0" u="none" strike="noStrike" kern="1200" cap="none" spc="0" normalizeH="0" baseline="0" noProof="0">
                <a:ln>
                  <a:noFill/>
                </a:ln>
                <a:solidFill>
                  <a:srgbClr val="10479B"/>
                </a:solidFill>
                <a:effectLst/>
                <a:uLnTx/>
                <a:uFillTx/>
                <a:latin typeface="Optima"/>
                <a:ea typeface="+mn-ea"/>
                <a:cs typeface="+mn-cs"/>
              </a:rPr>
              <a:t>A hierarchical pyramid of taxonomic classification</a:t>
            </a:r>
            <a:endParaRPr kumimoji="0" lang="en-IN" sz="900" b="1" i="0" u="none" strike="noStrike" kern="1200" cap="none" spc="0" normalizeH="0" baseline="0" noProof="0">
              <a:ln>
                <a:noFill/>
              </a:ln>
              <a:solidFill>
                <a:srgbClr val="10479B"/>
              </a:solidFill>
              <a:effectLst/>
              <a:uLnTx/>
              <a:uFillTx/>
              <a:latin typeface="Optima"/>
              <a:ea typeface="+mn-ea"/>
              <a:cs typeface="+mn-cs"/>
            </a:endParaRPr>
          </a:p>
        </p:txBody>
      </p:sp>
      <p:sp>
        <p:nvSpPr>
          <p:cNvPr id="42" name="TextBox 41">
            <a:extLst>
              <a:ext uri="{FF2B5EF4-FFF2-40B4-BE49-F238E27FC236}">
                <a16:creationId xmlns:a16="http://schemas.microsoft.com/office/drawing/2014/main" id="{BE7EE5ED-CCE8-4680-9E3C-34F6A6BCF052}"/>
              </a:ext>
            </a:extLst>
          </p:cNvPr>
          <p:cNvSpPr txBox="1"/>
          <p:nvPr/>
        </p:nvSpPr>
        <p:spPr>
          <a:xfrm>
            <a:off x="8377743" y="908431"/>
            <a:ext cx="3670143" cy="6924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B9BD5"/>
                </a:solidFill>
                <a:effectLst/>
                <a:uLnTx/>
                <a:uFillTx/>
                <a:latin typeface="Optima" charset="0"/>
                <a:ea typeface="+mn-ea"/>
                <a:cs typeface="+mn-cs"/>
              </a:rPr>
              <a:t>ISO 55000 Asset Management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0479B"/>
                </a:solidFill>
                <a:effectLst/>
                <a:uLnTx/>
                <a:uFillTx/>
                <a:latin typeface="Optima"/>
                <a:ea typeface="+mn-ea"/>
                <a:cs typeface="+mn-cs"/>
              </a:rPr>
              <a:t>Contains terminology and an overview of asset management standards</a:t>
            </a:r>
            <a:endParaRPr kumimoji="0" lang="en-IN" sz="1050" b="1" i="0" u="none" strike="noStrike" kern="1200" cap="none" spc="0" normalizeH="0" baseline="0" noProof="0">
              <a:ln>
                <a:noFill/>
              </a:ln>
              <a:solidFill>
                <a:srgbClr val="10479B"/>
              </a:solidFill>
              <a:effectLst/>
              <a:uLnTx/>
              <a:uFillTx/>
              <a:latin typeface="Optima"/>
              <a:ea typeface="+mn-ea"/>
              <a:cs typeface="+mn-cs"/>
            </a:endParaRPr>
          </a:p>
        </p:txBody>
      </p:sp>
      <p:grpSp>
        <p:nvGrpSpPr>
          <p:cNvPr id="43" name="Group 42">
            <a:extLst>
              <a:ext uri="{FF2B5EF4-FFF2-40B4-BE49-F238E27FC236}">
                <a16:creationId xmlns:a16="http://schemas.microsoft.com/office/drawing/2014/main" id="{BE575A60-159F-4A01-985D-96D4569331A8}"/>
              </a:ext>
            </a:extLst>
          </p:cNvPr>
          <p:cNvGrpSpPr/>
          <p:nvPr/>
        </p:nvGrpSpPr>
        <p:grpSpPr>
          <a:xfrm>
            <a:off x="5238626" y="663389"/>
            <a:ext cx="1434186" cy="673920"/>
            <a:chOff x="552" y="1002143"/>
            <a:chExt cx="1434186" cy="673920"/>
          </a:xfrm>
          <a:solidFill>
            <a:srgbClr val="10479B"/>
          </a:solidFill>
        </p:grpSpPr>
        <p:sp>
          <p:nvSpPr>
            <p:cNvPr id="44" name="Rectangle: Rounded Corners 43">
              <a:extLst>
                <a:ext uri="{FF2B5EF4-FFF2-40B4-BE49-F238E27FC236}">
                  <a16:creationId xmlns:a16="http://schemas.microsoft.com/office/drawing/2014/main" id="{47F07578-6EBC-416B-ADC8-FC3142850A7A}"/>
                </a:ext>
              </a:extLst>
            </p:cNvPr>
            <p:cNvSpPr/>
            <p:nvPr/>
          </p:nvSpPr>
          <p:spPr>
            <a:xfrm>
              <a:off x="552" y="1002143"/>
              <a:ext cx="1434186" cy="67392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45" name="Rectangle: Rounded Corners 5">
              <a:extLst>
                <a:ext uri="{FF2B5EF4-FFF2-40B4-BE49-F238E27FC236}">
                  <a16:creationId xmlns:a16="http://schemas.microsoft.com/office/drawing/2014/main" id="{8F0B1A56-3A2A-4D4F-A89C-EC147B60CDB0}"/>
                </a:ext>
              </a:extLst>
            </p:cNvPr>
            <p:cNvSpPr txBox="1"/>
            <p:nvPr/>
          </p:nvSpPr>
          <p:spPr>
            <a:xfrm>
              <a:off x="20290" y="1021881"/>
              <a:ext cx="1394710" cy="6344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Plant [KD]</a:t>
              </a:r>
            </a:p>
          </p:txBody>
        </p:sp>
      </p:grpSp>
      <p:sp>
        <p:nvSpPr>
          <p:cNvPr id="46" name="Rectangle: Rounded Corners 5">
            <a:extLst>
              <a:ext uri="{FF2B5EF4-FFF2-40B4-BE49-F238E27FC236}">
                <a16:creationId xmlns:a16="http://schemas.microsoft.com/office/drawing/2014/main" id="{E5498C27-27BA-4A58-9BA5-F067153E6785}"/>
              </a:ext>
            </a:extLst>
          </p:cNvPr>
          <p:cNvSpPr txBox="1"/>
          <p:nvPr/>
        </p:nvSpPr>
        <p:spPr>
          <a:xfrm>
            <a:off x="7973629" y="1768499"/>
            <a:ext cx="1665813"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 KD-F2 (Mechanical)</a:t>
            </a:r>
          </a:p>
        </p:txBody>
      </p:sp>
      <p:grpSp>
        <p:nvGrpSpPr>
          <p:cNvPr id="47" name="Group 46">
            <a:extLst>
              <a:ext uri="{FF2B5EF4-FFF2-40B4-BE49-F238E27FC236}">
                <a16:creationId xmlns:a16="http://schemas.microsoft.com/office/drawing/2014/main" id="{90C24C29-43EC-4FEC-8529-D81EAB26EF5F}"/>
              </a:ext>
            </a:extLst>
          </p:cNvPr>
          <p:cNvGrpSpPr/>
          <p:nvPr/>
        </p:nvGrpSpPr>
        <p:grpSpPr>
          <a:xfrm>
            <a:off x="3242417" y="1712799"/>
            <a:ext cx="1658186" cy="673920"/>
            <a:chOff x="552" y="1002143"/>
            <a:chExt cx="1434186" cy="673920"/>
          </a:xfrm>
          <a:solidFill>
            <a:srgbClr val="10479B"/>
          </a:solidFill>
        </p:grpSpPr>
        <p:sp>
          <p:nvSpPr>
            <p:cNvPr id="48" name="Rectangle: Rounded Corners 47">
              <a:extLst>
                <a:ext uri="{FF2B5EF4-FFF2-40B4-BE49-F238E27FC236}">
                  <a16:creationId xmlns:a16="http://schemas.microsoft.com/office/drawing/2014/main" id="{5542D017-6440-44A6-9C64-2F603E2CD8CD}"/>
                </a:ext>
              </a:extLst>
            </p:cNvPr>
            <p:cNvSpPr/>
            <p:nvPr/>
          </p:nvSpPr>
          <p:spPr>
            <a:xfrm>
              <a:off x="552" y="1002143"/>
              <a:ext cx="1434186" cy="67392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49" name="Rectangle: Rounded Corners 5">
              <a:extLst>
                <a:ext uri="{FF2B5EF4-FFF2-40B4-BE49-F238E27FC236}">
                  <a16:creationId xmlns:a16="http://schemas.microsoft.com/office/drawing/2014/main" id="{1B8B3AD9-316C-4362-AB2B-1EC31FFCB4A9}"/>
                </a:ext>
              </a:extLst>
            </p:cNvPr>
            <p:cNvSpPr txBox="1"/>
            <p:nvPr/>
          </p:nvSpPr>
          <p:spPr>
            <a:xfrm>
              <a:off x="20290" y="1021881"/>
              <a:ext cx="1394710" cy="6344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      KD-F1 (Instrumentation)</a:t>
              </a:r>
              <a:endParaRPr kumimoji="0" lang="en-IN" sz="14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50" name="Connector: Elbow 49">
            <a:extLst>
              <a:ext uri="{FF2B5EF4-FFF2-40B4-BE49-F238E27FC236}">
                <a16:creationId xmlns:a16="http://schemas.microsoft.com/office/drawing/2014/main" id="{E50BC1AC-B567-4AD9-99AC-A0DC40750778}"/>
              </a:ext>
            </a:extLst>
          </p:cNvPr>
          <p:cNvCxnSpPr>
            <a:cxnSpLocks/>
            <a:endCxn id="48" idx="0"/>
          </p:cNvCxnSpPr>
          <p:nvPr/>
        </p:nvCxnSpPr>
        <p:spPr>
          <a:xfrm rot="10800000" flipV="1">
            <a:off x="4071511" y="1510443"/>
            <a:ext cx="1899579" cy="2023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E6228E0-F89A-4904-9630-F6FDD024E422}"/>
              </a:ext>
            </a:extLst>
          </p:cNvPr>
          <p:cNvCxnSpPr>
            <a:stCxn id="49" idx="2"/>
            <a:endCxn id="10" idx="0"/>
          </p:cNvCxnSpPr>
          <p:nvPr/>
        </p:nvCxnSpPr>
        <p:spPr>
          <a:xfrm rot="5400000">
            <a:off x="2917494" y="1568959"/>
            <a:ext cx="355994" cy="19520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EA91C312-61AE-447B-9151-31E508B073A8}"/>
              </a:ext>
            </a:extLst>
          </p:cNvPr>
          <p:cNvCxnSpPr>
            <a:stCxn id="49" idx="2"/>
            <a:endCxn id="11" idx="0"/>
          </p:cNvCxnSpPr>
          <p:nvPr/>
        </p:nvCxnSpPr>
        <p:spPr>
          <a:xfrm rot="16200000" flipH="1">
            <a:off x="4326355" y="2112136"/>
            <a:ext cx="296582" cy="806272"/>
          </a:xfrm>
          <a:prstGeom prst="bentConnector3">
            <a:avLst>
              <a:gd name="adj1" fmla="val 573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7D98EB8-65E3-4F69-B081-ADDF21678FD3}"/>
              </a:ext>
            </a:extLst>
          </p:cNvPr>
          <p:cNvCxnSpPr>
            <a:cxnSpLocks/>
            <a:stCxn id="10" idx="2"/>
          </p:cNvCxnSpPr>
          <p:nvPr/>
        </p:nvCxnSpPr>
        <p:spPr>
          <a:xfrm rot="5400000">
            <a:off x="1454280" y="2892348"/>
            <a:ext cx="200120" cy="11302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067A52D-4F3A-4637-8BD3-D60AC477DE58}"/>
              </a:ext>
            </a:extLst>
          </p:cNvPr>
          <p:cNvCxnSpPr>
            <a:stCxn id="10" idx="2"/>
            <a:endCxn id="16" idx="0"/>
          </p:cNvCxnSpPr>
          <p:nvPr/>
        </p:nvCxnSpPr>
        <p:spPr>
          <a:xfrm rot="16200000" flipH="1">
            <a:off x="2240008" y="3236881"/>
            <a:ext cx="217353" cy="458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4F8295C-BF1A-488C-A1D3-0695250E1511}"/>
              </a:ext>
            </a:extLst>
          </p:cNvPr>
          <p:cNvCxnSpPr>
            <a:cxnSpLocks/>
            <a:stCxn id="11" idx="2"/>
            <a:endCxn id="17" idx="0"/>
          </p:cNvCxnSpPr>
          <p:nvPr/>
        </p:nvCxnSpPr>
        <p:spPr>
          <a:xfrm rot="5400000">
            <a:off x="4357894" y="3013779"/>
            <a:ext cx="235660" cy="8041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C1D22C7-FBA9-4647-B9B7-BB8470BE532C}"/>
              </a:ext>
            </a:extLst>
          </p:cNvPr>
          <p:cNvCxnSpPr>
            <a:stCxn id="11" idx="2"/>
            <a:endCxn id="18" idx="0"/>
          </p:cNvCxnSpPr>
          <p:nvPr/>
        </p:nvCxnSpPr>
        <p:spPr>
          <a:xfrm rot="16200000" flipH="1">
            <a:off x="5026570" y="3149219"/>
            <a:ext cx="217051" cy="5146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ACEF2043-BB93-40D6-90E3-F846320E5BED}"/>
              </a:ext>
            </a:extLst>
          </p:cNvPr>
          <p:cNvCxnSpPr>
            <a:stCxn id="46" idx="2"/>
            <a:endCxn id="13" idx="0"/>
          </p:cNvCxnSpPr>
          <p:nvPr/>
        </p:nvCxnSpPr>
        <p:spPr>
          <a:xfrm rot="5400000">
            <a:off x="7944637" y="1800946"/>
            <a:ext cx="259903" cy="14638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FDDDB8CA-79F4-4788-A4E0-3E6C57301878}"/>
              </a:ext>
            </a:extLst>
          </p:cNvPr>
          <p:cNvCxnSpPr>
            <a:cxnSpLocks/>
          </p:cNvCxnSpPr>
          <p:nvPr/>
        </p:nvCxnSpPr>
        <p:spPr>
          <a:xfrm>
            <a:off x="7553702" y="2536733"/>
            <a:ext cx="2865201" cy="1752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3891D39-348F-4089-9159-DC2496299C7F}"/>
              </a:ext>
            </a:extLst>
          </p:cNvPr>
          <p:cNvCxnSpPr>
            <a:cxnSpLocks/>
            <a:stCxn id="13" idx="2"/>
            <a:endCxn id="19" idx="0"/>
          </p:cNvCxnSpPr>
          <p:nvPr/>
        </p:nvCxnSpPr>
        <p:spPr>
          <a:xfrm rot="5400000">
            <a:off x="6856289" y="3026085"/>
            <a:ext cx="215147" cy="7575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9C68EB60-BE42-4882-AF96-FE98DE9753C0}"/>
              </a:ext>
            </a:extLst>
          </p:cNvPr>
          <p:cNvCxnSpPr>
            <a:cxnSpLocks/>
            <a:stCxn id="13" idx="2"/>
            <a:endCxn id="22" idx="0"/>
          </p:cNvCxnSpPr>
          <p:nvPr/>
        </p:nvCxnSpPr>
        <p:spPr>
          <a:xfrm rot="16200000" flipH="1">
            <a:off x="7686840" y="2953089"/>
            <a:ext cx="217878" cy="9062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A1914F0-A845-4F3A-99DA-9A15245C0D9E}"/>
              </a:ext>
            </a:extLst>
          </p:cNvPr>
          <p:cNvCxnSpPr>
            <a:cxnSpLocks/>
            <a:endCxn id="46" idx="0"/>
          </p:cNvCxnSpPr>
          <p:nvPr/>
        </p:nvCxnSpPr>
        <p:spPr>
          <a:xfrm rot="16200000" flipH="1">
            <a:off x="7155663" y="117626"/>
            <a:ext cx="450928" cy="2850817"/>
          </a:xfrm>
          <a:prstGeom prst="bentConnector3">
            <a:avLst>
              <a:gd name="adj1" fmla="val 445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6B04C89F-FE7C-457A-B6D5-BA7F74DE560A}"/>
              </a:ext>
            </a:extLst>
          </p:cNvPr>
          <p:cNvCxnSpPr>
            <a:cxnSpLocks/>
            <a:stCxn id="14" idx="2"/>
            <a:endCxn id="23" idx="0"/>
          </p:cNvCxnSpPr>
          <p:nvPr/>
        </p:nvCxnSpPr>
        <p:spPr>
          <a:xfrm rot="5400000">
            <a:off x="9908865" y="2993894"/>
            <a:ext cx="205022" cy="8150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322178E-BD0A-44CD-AF71-8BC451AD3031}"/>
              </a:ext>
            </a:extLst>
          </p:cNvPr>
          <p:cNvCxnSpPr>
            <a:cxnSpLocks/>
            <a:stCxn id="14" idx="2"/>
            <a:endCxn id="24" idx="0"/>
          </p:cNvCxnSpPr>
          <p:nvPr/>
        </p:nvCxnSpPr>
        <p:spPr>
          <a:xfrm rot="16200000" flipH="1">
            <a:off x="10650721" y="3067091"/>
            <a:ext cx="211623" cy="6752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399FC25F-1450-D263-7957-DD6405BEE1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9988641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7C0C6-2990-AA01-7ADE-B54DE81A8A8E}"/>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21D37049-4DCE-3B21-45B5-35081055FA58}"/>
              </a:ext>
            </a:extLst>
          </p:cNvPr>
          <p:cNvSpPr txBox="1">
            <a:spLocks/>
          </p:cNvSpPr>
          <p:nvPr/>
        </p:nvSpPr>
        <p:spPr>
          <a:xfrm>
            <a:off x="641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a:ea typeface="+mj-ea"/>
                <a:cs typeface="Arial"/>
              </a:rPr>
              <a:t>Sample Key Data Structures (KDS) for FLOC Master (FLOC Snapshot) </a:t>
            </a:r>
            <a:endPar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a:ea typeface="+mj-ea"/>
                <a:cs typeface="Arial"/>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1"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AA1A5B08-F2D9-2AC5-4E5F-7E0063BC333D}"/>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9BCCB757-C11E-0C3E-1067-60658CA4C05D}"/>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4268DD4C-7311-F826-0052-36BD67448E6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FCF83113-4ECE-7AE5-B29F-60270D7547A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2" name="Table 1">
            <a:extLst>
              <a:ext uri="{FF2B5EF4-FFF2-40B4-BE49-F238E27FC236}">
                <a16:creationId xmlns:a16="http://schemas.microsoft.com/office/drawing/2014/main" id="{20FC63A6-FBEE-CED3-C8B5-F3DC6C0F7C49}"/>
              </a:ext>
            </a:extLst>
          </p:cNvPr>
          <p:cNvGraphicFramePr>
            <a:graphicFrameLocks noGrp="1"/>
          </p:cNvGraphicFramePr>
          <p:nvPr/>
        </p:nvGraphicFramePr>
        <p:xfrm>
          <a:off x="782863" y="1155074"/>
          <a:ext cx="10374991" cy="5337801"/>
        </p:xfrm>
        <a:graphic>
          <a:graphicData uri="http://schemas.openxmlformats.org/drawingml/2006/table">
            <a:tbl>
              <a:tblPr>
                <a:tableStyleId>{5C22544A-7EE6-4342-B048-85BDC9FD1C3A}</a:tableStyleId>
              </a:tblPr>
              <a:tblGrid>
                <a:gridCol w="1372461">
                  <a:extLst>
                    <a:ext uri="{9D8B030D-6E8A-4147-A177-3AD203B41FA5}">
                      <a16:colId xmlns:a16="http://schemas.microsoft.com/office/drawing/2014/main" val="2494746719"/>
                    </a:ext>
                  </a:extLst>
                </a:gridCol>
                <a:gridCol w="1372461">
                  <a:extLst>
                    <a:ext uri="{9D8B030D-6E8A-4147-A177-3AD203B41FA5}">
                      <a16:colId xmlns:a16="http://schemas.microsoft.com/office/drawing/2014/main" val="2622932095"/>
                    </a:ext>
                  </a:extLst>
                </a:gridCol>
                <a:gridCol w="1372461">
                  <a:extLst>
                    <a:ext uri="{9D8B030D-6E8A-4147-A177-3AD203B41FA5}">
                      <a16:colId xmlns:a16="http://schemas.microsoft.com/office/drawing/2014/main" val="2263272347"/>
                    </a:ext>
                  </a:extLst>
                </a:gridCol>
                <a:gridCol w="1559306">
                  <a:extLst>
                    <a:ext uri="{9D8B030D-6E8A-4147-A177-3AD203B41FA5}">
                      <a16:colId xmlns:a16="http://schemas.microsoft.com/office/drawing/2014/main" val="1265834813"/>
                    </a:ext>
                  </a:extLst>
                </a:gridCol>
                <a:gridCol w="1365667">
                  <a:extLst>
                    <a:ext uri="{9D8B030D-6E8A-4147-A177-3AD203B41FA5}">
                      <a16:colId xmlns:a16="http://schemas.microsoft.com/office/drawing/2014/main" val="2386835478"/>
                    </a:ext>
                  </a:extLst>
                </a:gridCol>
                <a:gridCol w="1365667">
                  <a:extLst>
                    <a:ext uri="{9D8B030D-6E8A-4147-A177-3AD203B41FA5}">
                      <a16:colId xmlns:a16="http://schemas.microsoft.com/office/drawing/2014/main" val="2588051286"/>
                    </a:ext>
                  </a:extLst>
                </a:gridCol>
                <a:gridCol w="1966968">
                  <a:extLst>
                    <a:ext uri="{9D8B030D-6E8A-4147-A177-3AD203B41FA5}">
                      <a16:colId xmlns:a16="http://schemas.microsoft.com/office/drawing/2014/main" val="3414561143"/>
                    </a:ext>
                  </a:extLst>
                </a:gridCol>
              </a:tblGrid>
              <a:tr h="235397">
                <a:tc rowSpan="2">
                  <a:txBody>
                    <a:bodyPr/>
                    <a:lstStyle/>
                    <a:p>
                      <a:pPr algn="ctr" rtl="0" fontAlgn="ctr"/>
                      <a:r>
                        <a:rPr lang="en-IN" sz="1200" b="1" kern="1200">
                          <a:solidFill>
                            <a:srgbClr val="10479B"/>
                          </a:solidFill>
                          <a:latin typeface="Optima" charset="0"/>
                          <a:ea typeface="+mj-ea"/>
                          <a:cs typeface="Arial" panose="020B0604020202020204" pitchFamily="34" charset="0"/>
                        </a:rPr>
                        <a:t>SAP Tab Title</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rtl="0" fontAlgn="ctr"/>
                      <a:r>
                        <a:rPr lang="en-IN" sz="1200" b="1" kern="1200">
                          <a:solidFill>
                            <a:srgbClr val="10479B"/>
                          </a:solidFill>
                          <a:latin typeface="Optima" charset="0"/>
                          <a:ea typeface="+mj-ea"/>
                          <a:cs typeface="Arial" panose="020B0604020202020204" pitchFamily="34" charset="0"/>
                        </a:rPr>
                        <a:t>SAP Field Name</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rtl="0" fontAlgn="ctr"/>
                      <a:r>
                        <a:rPr lang="en-IN" sz="1200" b="1" kern="1200">
                          <a:solidFill>
                            <a:srgbClr val="10479B"/>
                          </a:solidFill>
                          <a:latin typeface="Optima" charset="0"/>
                          <a:ea typeface="+mj-ea"/>
                          <a:cs typeface="Arial" panose="020B0604020202020204" pitchFamily="34" charset="0"/>
                        </a:rPr>
                        <a:t>Column Label</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algn="ctr" rtl="0" fontAlgn="ctr"/>
                      <a:r>
                        <a:rPr lang="en-IN" sz="1100" u="none" strike="noStrike">
                          <a:effectLst/>
                        </a:rPr>
                        <a:t>Functional Location Category : </a:t>
                      </a:r>
                      <a:endParaRPr lang="en-IN" sz="1100" b="1" i="0" u="none" strike="noStrike">
                        <a:solidFill>
                          <a:srgbClr val="000000"/>
                        </a:solidFill>
                        <a:effectLst/>
                        <a:latin typeface="Optima" panose="02000503060000020004"/>
                      </a:endParaRP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11635713"/>
                  </a:ext>
                </a:extLst>
              </a:tr>
              <a:tr h="23539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ctr"/>
                      <a:r>
                        <a:rPr lang="en-IN" sz="1200" b="1" kern="1200">
                          <a:solidFill>
                            <a:srgbClr val="10479B"/>
                          </a:solidFill>
                          <a:latin typeface="Optima" charset="0"/>
                          <a:ea typeface="+mj-ea"/>
                          <a:cs typeface="Arial" panose="020B0604020202020204" pitchFamily="34" charset="0"/>
                        </a:rPr>
                        <a:t>Mandatory/Optional</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b="1" kern="1200">
                          <a:solidFill>
                            <a:srgbClr val="10479B"/>
                          </a:solidFill>
                          <a:latin typeface="Optima" charset="0"/>
                          <a:ea typeface="+mj-ea"/>
                          <a:cs typeface="Arial" panose="020B0604020202020204" pitchFamily="34" charset="0"/>
                        </a:rPr>
                        <a:t>Edit/Un-Edit</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b="1" kern="1200">
                          <a:solidFill>
                            <a:srgbClr val="10479B"/>
                          </a:solidFill>
                          <a:latin typeface="Optima" charset="0"/>
                          <a:ea typeface="+mj-ea"/>
                          <a:cs typeface="Arial" panose="020B0604020202020204" pitchFamily="34" charset="0"/>
                        </a:rPr>
                        <a:t>Default Values</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b="1" kern="1200">
                          <a:solidFill>
                            <a:srgbClr val="10479B"/>
                          </a:solidFill>
                          <a:latin typeface="Optima" charset="0"/>
                          <a:ea typeface="+mj-ea"/>
                          <a:cs typeface="Arial" panose="020B0604020202020204" pitchFamily="34" charset="0"/>
                        </a:rPr>
                        <a:t>Required/Not Required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3959381"/>
                  </a:ext>
                </a:extLst>
              </a:tr>
              <a:tr h="420089">
                <a:tc rowSpan="2">
                  <a:txBody>
                    <a:bodyPr/>
                    <a:lstStyle/>
                    <a:p>
                      <a:pPr algn="ctr" rtl="0" fontAlgn="ctr"/>
                      <a:r>
                        <a:rPr lang="en-IN" sz="1200" b="1" kern="1200">
                          <a:solidFill>
                            <a:srgbClr val="10479B"/>
                          </a:solidFill>
                          <a:latin typeface="Optima" charset="0"/>
                          <a:ea typeface="+mj-ea"/>
                          <a:cs typeface="Arial" panose="020B0604020202020204" pitchFamily="34" charset="0"/>
                        </a:rPr>
                        <a:t>HEADER</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Functional Location Category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5278631"/>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err="1">
                          <a:solidFill>
                            <a:schemeClr val="tx1"/>
                          </a:solidFill>
                          <a:effectLst/>
                          <a:latin typeface="Optima" panose="02000503060000020004"/>
                          <a:ea typeface="+mn-ea"/>
                          <a:cs typeface="+mn-cs"/>
                        </a:rPr>
                        <a:t>FLocation</a:t>
                      </a:r>
                      <a:r>
                        <a:rPr lang="en-IN" sz="1200" u="none" strike="noStrike" kern="1200">
                          <a:solidFill>
                            <a:schemeClr val="tx1"/>
                          </a:solidFill>
                          <a:effectLst/>
                          <a:latin typeface="Optima" panose="02000503060000020004"/>
                          <a:ea typeface="+mn-ea"/>
                          <a:cs typeface="+mn-cs"/>
                        </a:rPr>
                        <a:t> No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4338760"/>
                  </a:ext>
                </a:extLst>
              </a:tr>
              <a:tr h="224187">
                <a:tc rowSpan="12">
                  <a:txBody>
                    <a:bodyPr/>
                    <a:lstStyle/>
                    <a:p>
                      <a:pPr algn="ctr" rtl="0" fontAlgn="ctr"/>
                      <a:r>
                        <a:rPr lang="en-IN" sz="1200" b="1" kern="1200">
                          <a:solidFill>
                            <a:srgbClr val="10479B"/>
                          </a:solidFill>
                          <a:latin typeface="Optima" charset="0"/>
                          <a:ea typeface="+mj-ea"/>
                          <a:cs typeface="Arial" panose="020B0604020202020204" pitchFamily="34" charset="0"/>
                        </a:rPr>
                        <a:t>General</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SHTXT</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Description</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6471286"/>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EQART</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Object Type</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M</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1000</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9417742"/>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BEGRU</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AuthorizeGroup</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M</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5758462"/>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INVNR</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Inventory No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2985056"/>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GROES</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Size/Dimension</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5895970"/>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ANSWT</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Acquisition Value</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83423"/>
                  </a:ext>
                </a:extLst>
              </a:tr>
              <a:tr h="420089">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WAERS</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AcquistnValue Currency Unit</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3799030"/>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ANSDT</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Acquisition Date</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980906"/>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BAUJJ</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Constr.Year</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9566746"/>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BAUMM</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Constr.month</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8643548"/>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BRGEW</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Weight</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942131"/>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GEWEI</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Weight Unit</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4801497"/>
                  </a:ext>
                </a:extLst>
              </a:tr>
              <a:tr h="224187">
                <a:tc rowSpan="6">
                  <a:txBody>
                    <a:bodyPr/>
                    <a:lstStyle/>
                    <a:p>
                      <a:pPr algn="ctr" rtl="0" fontAlgn="ctr"/>
                      <a:r>
                        <a:rPr lang="en-IN" sz="1200" b="1" kern="1200">
                          <a:solidFill>
                            <a:srgbClr val="10479B"/>
                          </a:solidFill>
                          <a:latin typeface="Optima" charset="0"/>
                          <a:ea typeface="+mj-ea"/>
                          <a:cs typeface="Arial" panose="020B0604020202020204" pitchFamily="34" charset="0"/>
                        </a:rPr>
                        <a:t>Location</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STORT</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Location</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M</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1</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7496964"/>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MSGRP</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Room</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9448536"/>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BEBER</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Plant section</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299276"/>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ARBPL</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Work center</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9731400"/>
                  </a:ext>
                </a:extLst>
              </a:tr>
              <a:tr h="224187">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ABCKZ</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ABC indic</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110635"/>
                  </a:ext>
                </a:extLst>
              </a:tr>
              <a:tr h="215650">
                <a:tc vMerge="1">
                  <a:txBody>
                    <a:bodyPr/>
                    <a:lstStyle/>
                    <a:p>
                      <a:endParaRPr lang="en-IN"/>
                    </a:p>
                  </a:txBody>
                  <a:tcPr/>
                </a:tc>
                <a:tc>
                  <a:txBody>
                    <a:bodyPr/>
                    <a:lstStyle/>
                    <a:p>
                      <a:pPr algn="l" rtl="0" fontAlgn="ctr"/>
                      <a:r>
                        <a:rPr lang="en-IN" sz="1200" u="none" strike="noStrike" kern="1200">
                          <a:solidFill>
                            <a:schemeClr val="tx1"/>
                          </a:solidFill>
                          <a:effectLst/>
                          <a:latin typeface="Optima" panose="02000503060000020004"/>
                          <a:ea typeface="+mn-ea"/>
                          <a:cs typeface="+mn-cs"/>
                        </a:rPr>
                        <a:t>EQFNR</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IN" sz="1200" u="none" strike="noStrike" kern="1200">
                          <a:solidFill>
                            <a:schemeClr val="tx1"/>
                          </a:solidFill>
                          <a:effectLst/>
                          <a:latin typeface="Optima" panose="02000503060000020004"/>
                          <a:ea typeface="+mn-ea"/>
                          <a:cs typeface="+mn-cs"/>
                        </a:rPr>
                        <a:t>Sort field</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192" marR="9192" marT="9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666055"/>
                  </a:ext>
                </a:extLst>
              </a:tr>
            </a:tbl>
          </a:graphicData>
        </a:graphic>
      </p:graphicFrame>
      <p:pic>
        <p:nvPicPr>
          <p:cNvPr id="3" name="Picture 2">
            <a:extLst>
              <a:ext uri="{FF2B5EF4-FFF2-40B4-BE49-F238E27FC236}">
                <a16:creationId xmlns:a16="http://schemas.microsoft.com/office/drawing/2014/main" id="{463C799C-A71F-7A1D-9136-F6DDD4EB4E0E}"/>
              </a:ext>
            </a:extLst>
          </p:cNvPr>
          <p:cNvPicPr>
            <a:picLocks noChangeAspect="1"/>
          </p:cNvPicPr>
          <p:nvPr/>
        </p:nvPicPr>
        <p:blipFill>
          <a:blip r:embed="rId2"/>
          <a:stretch>
            <a:fillRect/>
          </a:stretch>
        </p:blipFill>
        <p:spPr>
          <a:xfrm>
            <a:off x="2170381" y="3887877"/>
            <a:ext cx="8987473" cy="1775927"/>
          </a:xfrm>
          <a:prstGeom prst="rect">
            <a:avLst/>
          </a:prstGeom>
          <a:ln>
            <a:solidFill>
              <a:schemeClr val="accent1"/>
            </a:solidFill>
          </a:ln>
        </p:spPr>
      </p:pic>
      <p:pic>
        <p:nvPicPr>
          <p:cNvPr id="4" name="Graphic 3">
            <a:extLst>
              <a:ext uri="{FF2B5EF4-FFF2-40B4-BE49-F238E27FC236}">
                <a16:creationId xmlns:a16="http://schemas.microsoft.com/office/drawing/2014/main" id="{9AA68560-674B-BA8D-EE74-D1B58DC86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6247948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FFF0E-252A-12D8-C671-11017B415585}"/>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DF5C8684-A164-FACC-53CA-FBE900058DB0}"/>
              </a:ext>
            </a:extLst>
          </p:cNvPr>
          <p:cNvSpPr txBox="1">
            <a:spLocks/>
          </p:cNvSpPr>
          <p:nvPr/>
        </p:nvSpPr>
        <p:spPr>
          <a:xfrm>
            <a:off x="641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a:ea typeface="+mj-ea"/>
                <a:cs typeface="Arial"/>
              </a:rPr>
              <a:t>Sample Key Data Structures (KDS) for FLOC Master (FLOC Snapshot) </a:t>
            </a:r>
            <a:endPar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a:ea typeface="+mj-ea"/>
                <a:cs typeface="Arial"/>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1"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B55BC3FB-097B-6CE4-31FC-53CD5516DF4A}"/>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A8C1F64F-5156-046E-2393-EAB31B504585}"/>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F167F626-1FD1-65AB-6E62-C8864CAF9A9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D661FF5A-6481-DA08-7C97-50C1DCC4EBA4}"/>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4" name="Table 3">
            <a:extLst>
              <a:ext uri="{FF2B5EF4-FFF2-40B4-BE49-F238E27FC236}">
                <a16:creationId xmlns:a16="http://schemas.microsoft.com/office/drawing/2014/main" id="{937CADB3-0754-789A-350D-7077595FE6B7}"/>
              </a:ext>
            </a:extLst>
          </p:cNvPr>
          <p:cNvGraphicFramePr>
            <a:graphicFrameLocks noGrp="1"/>
          </p:cNvGraphicFramePr>
          <p:nvPr/>
        </p:nvGraphicFramePr>
        <p:xfrm>
          <a:off x="974361" y="1268109"/>
          <a:ext cx="10613035" cy="4299565"/>
        </p:xfrm>
        <a:graphic>
          <a:graphicData uri="http://schemas.openxmlformats.org/drawingml/2006/table">
            <a:tbl>
              <a:tblPr>
                <a:tableStyleId>{5C22544A-7EE6-4342-B048-85BDC9FD1C3A}</a:tableStyleId>
              </a:tblPr>
              <a:tblGrid>
                <a:gridCol w="1401198">
                  <a:extLst>
                    <a:ext uri="{9D8B030D-6E8A-4147-A177-3AD203B41FA5}">
                      <a16:colId xmlns:a16="http://schemas.microsoft.com/office/drawing/2014/main" val="128827060"/>
                    </a:ext>
                  </a:extLst>
                </a:gridCol>
                <a:gridCol w="1401198">
                  <a:extLst>
                    <a:ext uri="{9D8B030D-6E8A-4147-A177-3AD203B41FA5}">
                      <a16:colId xmlns:a16="http://schemas.microsoft.com/office/drawing/2014/main" val="257683566"/>
                    </a:ext>
                  </a:extLst>
                </a:gridCol>
                <a:gridCol w="1401198">
                  <a:extLst>
                    <a:ext uri="{9D8B030D-6E8A-4147-A177-3AD203B41FA5}">
                      <a16:colId xmlns:a16="http://schemas.microsoft.com/office/drawing/2014/main" val="4263366204"/>
                    </a:ext>
                  </a:extLst>
                </a:gridCol>
                <a:gridCol w="1595424">
                  <a:extLst>
                    <a:ext uri="{9D8B030D-6E8A-4147-A177-3AD203B41FA5}">
                      <a16:colId xmlns:a16="http://schemas.microsoft.com/office/drawing/2014/main" val="2935869488"/>
                    </a:ext>
                  </a:extLst>
                </a:gridCol>
                <a:gridCol w="1401198">
                  <a:extLst>
                    <a:ext uri="{9D8B030D-6E8A-4147-A177-3AD203B41FA5}">
                      <a16:colId xmlns:a16="http://schemas.microsoft.com/office/drawing/2014/main" val="4070316011"/>
                    </a:ext>
                  </a:extLst>
                </a:gridCol>
                <a:gridCol w="1401198">
                  <a:extLst>
                    <a:ext uri="{9D8B030D-6E8A-4147-A177-3AD203B41FA5}">
                      <a16:colId xmlns:a16="http://schemas.microsoft.com/office/drawing/2014/main" val="3764928144"/>
                    </a:ext>
                  </a:extLst>
                </a:gridCol>
                <a:gridCol w="2011621">
                  <a:extLst>
                    <a:ext uri="{9D8B030D-6E8A-4147-A177-3AD203B41FA5}">
                      <a16:colId xmlns:a16="http://schemas.microsoft.com/office/drawing/2014/main" val="510178208"/>
                    </a:ext>
                  </a:extLst>
                </a:gridCol>
              </a:tblGrid>
              <a:tr h="205711">
                <a:tc rowSpan="14">
                  <a:txBody>
                    <a:bodyPr/>
                    <a:lstStyle/>
                    <a:p>
                      <a:pPr algn="ctr" rtl="0" fontAlgn="ctr"/>
                      <a:r>
                        <a:rPr lang="en-IN" sz="1200" b="1" kern="1200">
                          <a:solidFill>
                            <a:srgbClr val="10479B"/>
                          </a:solidFill>
                          <a:latin typeface="Optima" charset="0"/>
                          <a:ea typeface="+mj-ea"/>
                          <a:cs typeface="Arial" panose="020B0604020202020204" pitchFamily="34" charset="0"/>
                        </a:rPr>
                        <a:t>Organization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BUKRS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Company Code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4333015"/>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GSBER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Business Area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8503291"/>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ANLNR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Asset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604291"/>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ANLUN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Asset SubNumber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2671823"/>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KOSTL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Cost Center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3488357"/>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KOKRS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Controlling Area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8929393"/>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PROID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WBS Element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3982581"/>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DAUFN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StandgOrder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4472836"/>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AUFNR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SettlementOrder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1809672"/>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IWERK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Planning plant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5401235"/>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INGRP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Planner group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1543939"/>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GEWRK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Main WorkCtr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017472"/>
                  </a:ext>
                </a:extLst>
              </a:tr>
              <a:tr h="401239">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WERGW</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Plant Associated with WorkCtr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4207147"/>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RBNR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Catalog profile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7519993"/>
                  </a:ext>
                </a:extLst>
              </a:tr>
              <a:tr h="401239">
                <a:tc rowSpan="5">
                  <a:txBody>
                    <a:bodyPr/>
                    <a:lstStyle/>
                    <a:p>
                      <a:pPr algn="ctr" fontAlgn="ctr"/>
                      <a:r>
                        <a:rPr lang="en-IN" sz="1200" b="1" kern="1200">
                          <a:solidFill>
                            <a:srgbClr val="10479B"/>
                          </a:solidFill>
                          <a:latin typeface="Optima" charset="0"/>
                          <a:ea typeface="+mj-ea"/>
                          <a:cs typeface="Arial" panose="020B0604020202020204" pitchFamily="34" charset="0"/>
                        </a:rPr>
                        <a:t>Structure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TPLNR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Superior Functional loc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331751"/>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POSNR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Position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02222"/>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TXT_TPLNR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Equi-Install-Allowed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326367"/>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HEQUI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Single Installation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1281656"/>
                  </a:ext>
                </a:extLst>
              </a:tr>
              <a:tr h="205711">
                <a:tc vMerge="1">
                  <a:txBody>
                    <a:bodyPr/>
                    <a:lstStyle/>
                    <a:p>
                      <a:endParaRPr lang="en-IN"/>
                    </a:p>
                  </a:txBody>
                  <a:tcPr/>
                </a:tc>
                <a:tc>
                  <a:txBody>
                    <a:bodyPr/>
                    <a:lstStyle/>
                    <a:p>
                      <a:pPr algn="l" fontAlgn="b"/>
                      <a:r>
                        <a:rPr lang="en-IN" sz="1200" u="none" strike="noStrike" kern="1200">
                          <a:solidFill>
                            <a:schemeClr val="tx1"/>
                          </a:solidFill>
                          <a:effectLst/>
                          <a:latin typeface="Optima" panose="02000503060000020004"/>
                          <a:ea typeface="+mn-ea"/>
                          <a:cs typeface="+mn-cs"/>
                        </a:rPr>
                        <a:t>SUBMT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kern="1200">
                          <a:solidFill>
                            <a:schemeClr val="tx1"/>
                          </a:solidFill>
                          <a:effectLst/>
                          <a:latin typeface="Optima" panose="02000503060000020004"/>
                          <a:ea typeface="+mn-ea"/>
                          <a:cs typeface="+mn-cs"/>
                        </a:rPr>
                        <a:t>ConstType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200" u="none" strike="noStrike" kern="1200">
                          <a:solidFill>
                            <a:schemeClr val="tx1"/>
                          </a:solidFill>
                          <a:effectLst/>
                          <a:latin typeface="Optima" panose="02000503060000020004"/>
                          <a:ea typeface="+mn-ea"/>
                          <a:cs typeface="+mn-cs"/>
                        </a:rPr>
                        <a: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6012376"/>
                  </a:ext>
                </a:extLst>
              </a:tr>
            </a:tbl>
          </a:graphicData>
        </a:graphic>
      </p:graphicFrame>
      <p:pic>
        <p:nvPicPr>
          <p:cNvPr id="5" name="Picture 4">
            <a:extLst>
              <a:ext uri="{FF2B5EF4-FFF2-40B4-BE49-F238E27FC236}">
                <a16:creationId xmlns:a16="http://schemas.microsoft.com/office/drawing/2014/main" id="{04C368A5-2CEC-FA3E-D5F5-205C2BD12DDF}"/>
              </a:ext>
            </a:extLst>
          </p:cNvPr>
          <p:cNvPicPr>
            <a:picLocks noChangeAspect="1"/>
          </p:cNvPicPr>
          <p:nvPr/>
        </p:nvPicPr>
        <p:blipFill>
          <a:blip r:embed="rId2"/>
          <a:stretch>
            <a:fillRect/>
          </a:stretch>
        </p:blipFill>
        <p:spPr>
          <a:xfrm>
            <a:off x="2353456" y="2934728"/>
            <a:ext cx="9233940" cy="1925837"/>
          </a:xfrm>
          <a:prstGeom prst="rect">
            <a:avLst/>
          </a:prstGeom>
          <a:ln>
            <a:solidFill>
              <a:schemeClr val="accent1"/>
            </a:solidFill>
          </a:ln>
        </p:spPr>
      </p:pic>
      <p:pic>
        <p:nvPicPr>
          <p:cNvPr id="2" name="Graphic 1">
            <a:extLst>
              <a:ext uri="{FF2B5EF4-FFF2-40B4-BE49-F238E27FC236}">
                <a16:creationId xmlns:a16="http://schemas.microsoft.com/office/drawing/2014/main" id="{1CE6A525-1077-5547-F412-1BB9FEC2D0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4113652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46B613-51FC-2A4C-D912-DC6EBD1530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49428CBA-3998-4D8E-B867-6CF162A52F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82B98022-142E-DE10-0294-4F8F41D33A97}"/>
              </a:ext>
            </a:extLst>
          </p:cNvPr>
          <p:cNvSpPr txBox="1">
            <a:spLocks/>
          </p:cNvSpPr>
          <p:nvPr/>
        </p:nvSpPr>
        <p:spPr>
          <a:xfrm>
            <a:off x="484289" y="120360"/>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ea typeface="+mj-ea"/>
                <a:cs typeface="Arial" panose="020B0604020202020204" pitchFamily="34" charset="0"/>
              </a:rPr>
              <a:t>Equipment Bill of Materials (eBOM) </a:t>
            </a:r>
            <a:r>
              <a:rPr kumimoji="0" lang="en-US" sz="2400" b="1" i="0" u="none" strike="noStrike" kern="1200" cap="none" spc="0" normalizeH="0" baseline="0" noProof="0">
                <a:ln>
                  <a:noFill/>
                </a:ln>
                <a:solidFill>
                  <a:srgbClr val="10479B"/>
                </a:solidFill>
                <a:effectLst/>
                <a:uLnTx/>
                <a:uFillTx/>
                <a:latin typeface="Optima" charset="0"/>
                <a:ea typeface="+mj-ea"/>
                <a:cs typeface="+mj-cs"/>
              </a:rPr>
              <a:t>(Centrifugal Pump) </a:t>
            </a:r>
          </a:p>
        </p:txBody>
      </p:sp>
      <p:sp>
        <p:nvSpPr>
          <p:cNvPr id="7" name="Footer Placeholder 4">
            <a:extLst>
              <a:ext uri="{FF2B5EF4-FFF2-40B4-BE49-F238E27FC236}">
                <a16:creationId xmlns:a16="http://schemas.microsoft.com/office/drawing/2014/main" id="{E9C0F2AA-721C-4E25-9154-6BBD145EC21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D066D583-C29A-F04B-088C-AF5FAF72F1F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grpSp>
        <p:nvGrpSpPr>
          <p:cNvPr id="8" name="Group 7">
            <a:extLst>
              <a:ext uri="{FF2B5EF4-FFF2-40B4-BE49-F238E27FC236}">
                <a16:creationId xmlns:a16="http://schemas.microsoft.com/office/drawing/2014/main" id="{31858289-94AE-4B1F-8013-0C69BECE5B01}"/>
              </a:ext>
            </a:extLst>
          </p:cNvPr>
          <p:cNvGrpSpPr/>
          <p:nvPr/>
        </p:nvGrpSpPr>
        <p:grpSpPr>
          <a:xfrm>
            <a:off x="1070283" y="2630216"/>
            <a:ext cx="1434186" cy="673920"/>
            <a:chOff x="552" y="1002143"/>
            <a:chExt cx="1434186" cy="673920"/>
          </a:xfrm>
          <a:solidFill>
            <a:srgbClr val="10479B"/>
          </a:solidFill>
        </p:grpSpPr>
        <p:sp>
          <p:nvSpPr>
            <p:cNvPr id="9" name="Rectangle: Rounded Corners 8">
              <a:extLst>
                <a:ext uri="{FF2B5EF4-FFF2-40B4-BE49-F238E27FC236}">
                  <a16:creationId xmlns:a16="http://schemas.microsoft.com/office/drawing/2014/main" id="{16D0F486-EC5B-46D1-8C3B-AD5B28656067}"/>
                </a:ext>
              </a:extLst>
            </p:cNvPr>
            <p:cNvSpPr/>
            <p:nvPr/>
          </p:nvSpPr>
          <p:spPr>
            <a:xfrm>
              <a:off x="552" y="1002143"/>
              <a:ext cx="1434186" cy="67392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10" name="Rectangle: Rounded Corners 5">
              <a:extLst>
                <a:ext uri="{FF2B5EF4-FFF2-40B4-BE49-F238E27FC236}">
                  <a16:creationId xmlns:a16="http://schemas.microsoft.com/office/drawing/2014/main" id="{89A0FDE6-FDAC-4F1E-B868-F0A449FDED42}"/>
                </a:ext>
              </a:extLst>
            </p:cNvPr>
            <p:cNvSpPr txBox="1"/>
            <p:nvPr/>
          </p:nvSpPr>
          <p:spPr>
            <a:xfrm>
              <a:off x="20290" y="1021881"/>
              <a:ext cx="1394710" cy="6344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IMPELLER, PUMP</a:t>
              </a:r>
            </a:p>
          </p:txBody>
        </p:sp>
      </p:grpSp>
      <p:grpSp>
        <p:nvGrpSpPr>
          <p:cNvPr id="11" name="Group 10">
            <a:extLst>
              <a:ext uri="{FF2B5EF4-FFF2-40B4-BE49-F238E27FC236}">
                <a16:creationId xmlns:a16="http://schemas.microsoft.com/office/drawing/2014/main" id="{FFFBFA4D-AFFE-4571-AB95-2B8DA71F3291}"/>
              </a:ext>
            </a:extLst>
          </p:cNvPr>
          <p:cNvGrpSpPr/>
          <p:nvPr/>
        </p:nvGrpSpPr>
        <p:grpSpPr>
          <a:xfrm>
            <a:off x="4296015" y="2615973"/>
            <a:ext cx="1508455" cy="673920"/>
            <a:chOff x="1738002" y="1002143"/>
            <a:chExt cx="1606005" cy="673920"/>
          </a:xfrm>
          <a:solidFill>
            <a:srgbClr val="10479B"/>
          </a:solidFill>
        </p:grpSpPr>
        <p:sp>
          <p:nvSpPr>
            <p:cNvPr id="13" name="Rectangle: Rounded Corners 12">
              <a:extLst>
                <a:ext uri="{FF2B5EF4-FFF2-40B4-BE49-F238E27FC236}">
                  <a16:creationId xmlns:a16="http://schemas.microsoft.com/office/drawing/2014/main" id="{0C251A8A-13DE-443F-92BE-3E208490C73B}"/>
                </a:ext>
              </a:extLst>
            </p:cNvPr>
            <p:cNvSpPr/>
            <p:nvPr/>
          </p:nvSpPr>
          <p:spPr>
            <a:xfrm>
              <a:off x="1738002" y="1002143"/>
              <a:ext cx="1606005" cy="67392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14" name="Rectangle: Rounded Corners 8">
              <a:extLst>
                <a:ext uri="{FF2B5EF4-FFF2-40B4-BE49-F238E27FC236}">
                  <a16:creationId xmlns:a16="http://schemas.microsoft.com/office/drawing/2014/main" id="{C0041C96-AE36-4B02-AD85-2207FE0ED9D3}"/>
                </a:ext>
              </a:extLst>
            </p:cNvPr>
            <p:cNvSpPr txBox="1"/>
            <p:nvPr/>
          </p:nvSpPr>
          <p:spPr>
            <a:xfrm>
              <a:off x="1928881" y="1021881"/>
              <a:ext cx="1219826" cy="6344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CASING, PUMP</a:t>
              </a:r>
            </a:p>
          </p:txBody>
        </p:sp>
      </p:grpSp>
      <p:sp>
        <p:nvSpPr>
          <p:cNvPr id="15" name="Rectangle: Rounded Corners 5">
            <a:extLst>
              <a:ext uri="{FF2B5EF4-FFF2-40B4-BE49-F238E27FC236}">
                <a16:creationId xmlns:a16="http://schemas.microsoft.com/office/drawing/2014/main" id="{98C2A461-5DC0-4FE8-A4B6-036F0B79F0F0}"/>
              </a:ext>
            </a:extLst>
          </p:cNvPr>
          <p:cNvSpPr txBox="1"/>
          <p:nvPr/>
        </p:nvSpPr>
        <p:spPr>
          <a:xfrm>
            <a:off x="6204882" y="2663205"/>
            <a:ext cx="1485747" cy="634444"/>
          </a:xfrm>
          <a:prstGeom prst="rect">
            <a:avLst/>
          </a:prstGeom>
          <a:solidFill>
            <a:srgbClr val="10479B"/>
          </a:solid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ROTOR</a:t>
            </a:r>
          </a:p>
        </p:txBody>
      </p:sp>
      <p:sp>
        <p:nvSpPr>
          <p:cNvPr id="16" name="TextBox 15">
            <a:extLst>
              <a:ext uri="{FF2B5EF4-FFF2-40B4-BE49-F238E27FC236}">
                <a16:creationId xmlns:a16="http://schemas.microsoft.com/office/drawing/2014/main" id="{FE511E05-B275-40CB-992F-42974448972C}"/>
              </a:ext>
            </a:extLst>
          </p:cNvPr>
          <p:cNvSpPr txBox="1"/>
          <p:nvPr/>
        </p:nvSpPr>
        <p:spPr>
          <a:xfrm>
            <a:off x="1126385" y="4462933"/>
            <a:ext cx="135834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40151730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Pump Impeller</a:t>
            </a:r>
          </a:p>
        </p:txBody>
      </p:sp>
      <p:sp>
        <p:nvSpPr>
          <p:cNvPr id="17" name="TextBox 16">
            <a:extLst>
              <a:ext uri="{FF2B5EF4-FFF2-40B4-BE49-F238E27FC236}">
                <a16:creationId xmlns:a16="http://schemas.microsoft.com/office/drawing/2014/main" id="{5C9D318D-9DBD-46AB-A952-3461F7594E78}"/>
              </a:ext>
            </a:extLst>
          </p:cNvPr>
          <p:cNvSpPr txBox="1"/>
          <p:nvPr/>
        </p:nvSpPr>
        <p:spPr>
          <a:xfrm>
            <a:off x="4348193" y="4469957"/>
            <a:ext cx="13223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40151701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Pump Casings</a:t>
            </a:r>
          </a:p>
        </p:txBody>
      </p:sp>
      <p:sp>
        <p:nvSpPr>
          <p:cNvPr id="18" name="TextBox 17">
            <a:extLst>
              <a:ext uri="{FF2B5EF4-FFF2-40B4-BE49-F238E27FC236}">
                <a16:creationId xmlns:a16="http://schemas.microsoft.com/office/drawing/2014/main" id="{6FF2A741-64B1-4F49-B76B-3F4CCC110D9E}"/>
              </a:ext>
            </a:extLst>
          </p:cNvPr>
          <p:cNvSpPr txBox="1"/>
          <p:nvPr/>
        </p:nvSpPr>
        <p:spPr>
          <a:xfrm>
            <a:off x="7058933" y="4457049"/>
            <a:ext cx="113316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26101409 Motor Rotor</a:t>
            </a:r>
          </a:p>
        </p:txBody>
      </p:sp>
      <p:sp>
        <p:nvSpPr>
          <p:cNvPr id="19" name="TextBox 18">
            <a:extLst>
              <a:ext uri="{FF2B5EF4-FFF2-40B4-BE49-F238E27FC236}">
                <a16:creationId xmlns:a16="http://schemas.microsoft.com/office/drawing/2014/main" id="{D6EB3261-6DBF-456F-873F-D13958F0812D}"/>
              </a:ext>
            </a:extLst>
          </p:cNvPr>
          <p:cNvSpPr txBox="1"/>
          <p:nvPr/>
        </p:nvSpPr>
        <p:spPr>
          <a:xfrm>
            <a:off x="1286079" y="878653"/>
            <a:ext cx="3062114" cy="7155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B9BD5"/>
                </a:solidFill>
                <a:effectLst/>
                <a:uLnTx/>
                <a:uFillTx/>
                <a:latin typeface="Optima" charset="0"/>
                <a:ea typeface="+mn-ea"/>
                <a:cs typeface="+mn-cs"/>
              </a:rPr>
              <a:t>ISO 14224 Asset Hierarchy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Optima"/>
                <a:ea typeface="+mn-ea"/>
                <a:cs typeface="+mn-cs"/>
              </a:rPr>
              <a:t> </a:t>
            </a:r>
            <a:r>
              <a:rPr kumimoji="0" lang="en-US" sz="1050" b="1" i="0" u="none" strike="noStrike" kern="1200" cap="none" spc="0" normalizeH="0" baseline="0" noProof="0">
                <a:ln>
                  <a:noFill/>
                </a:ln>
                <a:solidFill>
                  <a:srgbClr val="10479B"/>
                </a:solidFill>
                <a:effectLst/>
                <a:uLnTx/>
                <a:uFillTx/>
                <a:latin typeface="Optima"/>
                <a:ea typeface="+mn-ea"/>
                <a:cs typeface="+mn-cs"/>
              </a:rPr>
              <a:t>A hierarchical pyramid of taxonomic classification</a:t>
            </a:r>
            <a:endParaRPr kumimoji="0" lang="en-IN" sz="1050" b="1" i="0" u="none" strike="noStrike" kern="1200" cap="none" spc="0" normalizeH="0" baseline="0" noProof="0">
              <a:ln>
                <a:noFill/>
              </a:ln>
              <a:solidFill>
                <a:srgbClr val="10479B"/>
              </a:solidFill>
              <a:effectLst/>
              <a:uLnTx/>
              <a:uFillTx/>
              <a:latin typeface="Optima"/>
              <a:ea typeface="+mn-ea"/>
              <a:cs typeface="+mn-cs"/>
            </a:endParaRPr>
          </a:p>
        </p:txBody>
      </p:sp>
      <p:sp>
        <p:nvSpPr>
          <p:cNvPr id="20" name="TextBox 19">
            <a:extLst>
              <a:ext uri="{FF2B5EF4-FFF2-40B4-BE49-F238E27FC236}">
                <a16:creationId xmlns:a16="http://schemas.microsoft.com/office/drawing/2014/main" id="{FE758000-0625-489A-BF99-00F06F1E8634}"/>
              </a:ext>
            </a:extLst>
          </p:cNvPr>
          <p:cNvSpPr txBox="1"/>
          <p:nvPr/>
        </p:nvSpPr>
        <p:spPr>
          <a:xfrm>
            <a:off x="7495641" y="901129"/>
            <a:ext cx="3670143" cy="6924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B9BD5"/>
                </a:solidFill>
                <a:effectLst/>
                <a:uLnTx/>
                <a:uFillTx/>
                <a:latin typeface="Optima" charset="0"/>
                <a:ea typeface="+mn-ea"/>
                <a:cs typeface="+mn-cs"/>
              </a:rPr>
              <a:t>ISO 55000 Asset Management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0479B"/>
                </a:solidFill>
                <a:effectLst/>
                <a:uLnTx/>
                <a:uFillTx/>
                <a:latin typeface="Optima"/>
                <a:ea typeface="+mn-ea"/>
                <a:cs typeface="+mn-cs"/>
              </a:rPr>
              <a:t>Contains terminology and an overview of asset management standards</a:t>
            </a:r>
            <a:endParaRPr kumimoji="0" lang="en-IN" sz="1050" b="1" i="0" u="none" strike="noStrike" kern="1200" cap="none" spc="0" normalizeH="0" baseline="0" noProof="0">
              <a:ln>
                <a:noFill/>
              </a:ln>
              <a:solidFill>
                <a:srgbClr val="10479B"/>
              </a:solidFill>
              <a:effectLst/>
              <a:uLnTx/>
              <a:uFillTx/>
              <a:latin typeface="Optima"/>
              <a:ea typeface="+mn-ea"/>
              <a:cs typeface="+mn-cs"/>
            </a:endParaRPr>
          </a:p>
        </p:txBody>
      </p:sp>
      <p:pic>
        <p:nvPicPr>
          <p:cNvPr id="21" name="Picture 6" descr="H19205-01-30A Casing, w/wear pad for 2500 Supreme 4x3x13 Pump">
            <a:extLst>
              <a:ext uri="{FF2B5EF4-FFF2-40B4-BE49-F238E27FC236}">
                <a16:creationId xmlns:a16="http://schemas.microsoft.com/office/drawing/2014/main" id="{CAAB0DCF-8185-4412-8375-3C5D7B6B91F4}"/>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104463" y="3320425"/>
            <a:ext cx="1434185" cy="1168495"/>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3E16C7F8-67DF-490E-BEB9-47320266BB05}"/>
              </a:ext>
            </a:extLst>
          </p:cNvPr>
          <p:cNvGrpSpPr/>
          <p:nvPr/>
        </p:nvGrpSpPr>
        <p:grpSpPr>
          <a:xfrm>
            <a:off x="9245339" y="2646505"/>
            <a:ext cx="1486435" cy="673920"/>
            <a:chOff x="-51697" y="1002143"/>
            <a:chExt cx="1486435" cy="673920"/>
          </a:xfrm>
          <a:solidFill>
            <a:srgbClr val="10479B"/>
          </a:solidFill>
        </p:grpSpPr>
        <p:sp>
          <p:nvSpPr>
            <p:cNvPr id="23" name="Rectangle: Rounded Corners 22">
              <a:extLst>
                <a:ext uri="{FF2B5EF4-FFF2-40B4-BE49-F238E27FC236}">
                  <a16:creationId xmlns:a16="http://schemas.microsoft.com/office/drawing/2014/main" id="{005800FC-97A5-4842-9613-E17D8702B6F7}"/>
                </a:ext>
              </a:extLst>
            </p:cNvPr>
            <p:cNvSpPr/>
            <p:nvPr/>
          </p:nvSpPr>
          <p:spPr>
            <a:xfrm>
              <a:off x="552" y="1002143"/>
              <a:ext cx="1434186" cy="673920"/>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a:ea typeface="+mn-ea"/>
                <a:cs typeface="+mn-cs"/>
              </a:endParaRPr>
            </a:p>
          </p:txBody>
        </p:sp>
        <p:sp>
          <p:nvSpPr>
            <p:cNvPr id="24" name="Rectangle: Rounded Corners 5">
              <a:extLst>
                <a:ext uri="{FF2B5EF4-FFF2-40B4-BE49-F238E27FC236}">
                  <a16:creationId xmlns:a16="http://schemas.microsoft.com/office/drawing/2014/main" id="{F1870B3F-0BB8-41FE-B5F7-C15F5B7B883A}"/>
                </a:ext>
              </a:extLst>
            </p:cNvPr>
            <p:cNvSpPr txBox="1"/>
            <p:nvPr/>
          </p:nvSpPr>
          <p:spPr>
            <a:xfrm>
              <a:off x="-51697" y="1012356"/>
              <a:ext cx="1485747" cy="6344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STATOR</a:t>
              </a:r>
            </a:p>
          </p:txBody>
        </p:sp>
      </p:grpSp>
      <p:pic>
        <p:nvPicPr>
          <p:cNvPr id="25" name="Picture 8" descr="Motor Stator Stock Illustrations – 294 ...">
            <a:extLst>
              <a:ext uri="{FF2B5EF4-FFF2-40B4-BE49-F238E27FC236}">
                <a16:creationId xmlns:a16="http://schemas.microsoft.com/office/drawing/2014/main" id="{FEAF7B0B-BB8C-434D-9728-0C4C4BEFF5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11841" y="3278357"/>
            <a:ext cx="1434186" cy="13182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Yr Series Wound Rotor Slip Ring Motor ...">
            <a:extLst>
              <a:ext uri="{FF2B5EF4-FFF2-40B4-BE49-F238E27FC236}">
                <a16:creationId xmlns:a16="http://schemas.microsoft.com/office/drawing/2014/main" id="{1DCAF619-106D-40E5-B870-F4211A80BC76}"/>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6887626" y="3428158"/>
            <a:ext cx="1435291" cy="10224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peller hi-res stock photography and ...">
            <a:extLst>
              <a:ext uri="{FF2B5EF4-FFF2-40B4-BE49-F238E27FC236}">
                <a16:creationId xmlns:a16="http://schemas.microsoft.com/office/drawing/2014/main" id="{6230EADE-EC0C-473C-9FA1-D4B70BA31BA7}"/>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612"/>
          <a:stretch/>
        </p:blipFill>
        <p:spPr bwMode="auto">
          <a:xfrm>
            <a:off x="973907" y="3405363"/>
            <a:ext cx="1434185" cy="10623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071C003-4AF5-4389-91E0-522DAC15FBE6}"/>
              </a:ext>
            </a:extLst>
          </p:cNvPr>
          <p:cNvSpPr txBox="1"/>
          <p:nvPr/>
        </p:nvSpPr>
        <p:spPr>
          <a:xfrm>
            <a:off x="9562258" y="4469957"/>
            <a:ext cx="113316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B9BD5"/>
                </a:solidFill>
                <a:effectLst/>
                <a:uLnTx/>
                <a:uFillTx/>
                <a:latin typeface="Optima" charset="0"/>
                <a:ea typeface="+mn-ea"/>
                <a:cs typeface="+mn-cs"/>
              </a:rPr>
              <a:t>26101410 Motor Stator</a:t>
            </a:r>
          </a:p>
        </p:txBody>
      </p:sp>
      <p:sp>
        <p:nvSpPr>
          <p:cNvPr id="29" name="TextBox 28">
            <a:extLst>
              <a:ext uri="{FF2B5EF4-FFF2-40B4-BE49-F238E27FC236}">
                <a16:creationId xmlns:a16="http://schemas.microsoft.com/office/drawing/2014/main" id="{ADE907B7-CD7D-4ED4-9EDC-C0705DA65CA6}"/>
              </a:ext>
            </a:extLst>
          </p:cNvPr>
          <p:cNvSpPr txBox="1"/>
          <p:nvPr/>
        </p:nvSpPr>
        <p:spPr>
          <a:xfrm>
            <a:off x="501779" y="4960504"/>
            <a:ext cx="281232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a:ln>
                  <a:noFill/>
                </a:ln>
                <a:solidFill>
                  <a:srgbClr val="10479B"/>
                </a:solidFill>
                <a:effectLst/>
                <a:uLnTx/>
                <a:uFillTx/>
                <a:latin typeface="Optima"/>
                <a:ea typeface="+mn-ea"/>
                <a:cs typeface="+mn-cs"/>
              </a:rPr>
              <a:t>IMPELLER, PUMP: TYPE: CLOSED, DIAMETER: 367 MM, STAGE QUANTITY: 4, MATERIAL: STAINLESS STEEL, MATERIAL SPECIFICATION: ASTM A487 GR CA6NM, BORE DIAMETER: 320 MM, BOSS DIAMETER: 382 MM, DIRECTION OF ROTATION: CLOCKWISE; MANUFACTURER REFERENCES: 901314 WEIR GABBIONETA SRL: OEM PART NO.006.505.288810202; DWG. NO. 084441.SEC; DWG. ITEM NO. 006-9</a:t>
            </a:r>
          </a:p>
        </p:txBody>
      </p:sp>
      <p:sp>
        <p:nvSpPr>
          <p:cNvPr id="30" name="TextBox 29">
            <a:extLst>
              <a:ext uri="{FF2B5EF4-FFF2-40B4-BE49-F238E27FC236}">
                <a16:creationId xmlns:a16="http://schemas.microsoft.com/office/drawing/2014/main" id="{09AB2A9C-EEAB-43B1-84C3-D625AA668D2C}"/>
              </a:ext>
            </a:extLst>
          </p:cNvPr>
          <p:cNvSpPr txBox="1"/>
          <p:nvPr/>
        </p:nvSpPr>
        <p:spPr>
          <a:xfrm>
            <a:off x="3753012" y="4956921"/>
            <a:ext cx="2812328" cy="161582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a:ln>
                  <a:noFill/>
                </a:ln>
                <a:solidFill>
                  <a:srgbClr val="10479B"/>
                </a:solidFill>
                <a:effectLst/>
                <a:uLnTx/>
                <a:uFillTx/>
                <a:latin typeface="Optima"/>
                <a:ea typeface="+mn-ea"/>
                <a:cs typeface="+mn-cs"/>
              </a:rPr>
              <a:t>CASING, PUMP: PUMP SIZE: 12 X 10 IN, MATERIAL: CARBON STEEL, MATERIAL SPECIFICATION: ASTM A216 GR WCB; MANUFACTURER REFERENCES: 901314 WEIR GABBIONETA SRL: OEM PART NO.001.C01.297890200; DWG. NO. 084441.SEC; DWG. ITEM NO. 001-1; EQUIPMENT REFERENCES: 901314 WEIR GABBIONETA SRL: EQUIPMENT: SURGE TANK CRUDE TRANSFER PUMP; MODEL NO. VBNDS 375/250-4; SERIAL NO. 84441A-C; TAG NO. 2250-P-0601A-C</a:t>
            </a:r>
          </a:p>
        </p:txBody>
      </p:sp>
      <p:sp>
        <p:nvSpPr>
          <p:cNvPr id="31" name="TextBox 30">
            <a:extLst>
              <a:ext uri="{FF2B5EF4-FFF2-40B4-BE49-F238E27FC236}">
                <a16:creationId xmlns:a16="http://schemas.microsoft.com/office/drawing/2014/main" id="{4AE49055-C12D-4E7A-B838-E000A14F87B8}"/>
              </a:ext>
            </a:extLst>
          </p:cNvPr>
          <p:cNvSpPr txBox="1"/>
          <p:nvPr/>
        </p:nvSpPr>
        <p:spPr>
          <a:xfrm>
            <a:off x="6947756" y="4969443"/>
            <a:ext cx="2067797" cy="10618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ROTOR, MOTOR; TYPE: SHUNT, EQUIPMENT MODEL NO: NM031BY02S12B, EQUIPMENT MANUFACTURER: NETZSCH, EQUIPMENT SERIAL NO: TBAL; TAG NO: 1813-PM-0700A, 1813-PM-0700B, 1813-PM-0700C, 1813-PM-0700D</a:t>
            </a:r>
            <a:endParaRPr kumimoji="0" lang="en-IN" sz="900" b="1" i="0" u="none" strike="noStrike" kern="1200" cap="none" spc="0" normalizeH="0" baseline="0" noProof="0">
              <a:ln>
                <a:noFill/>
              </a:ln>
              <a:solidFill>
                <a:srgbClr val="10479B"/>
              </a:solidFill>
              <a:effectLst/>
              <a:uLnTx/>
              <a:uFillTx/>
              <a:latin typeface="Optima"/>
              <a:ea typeface="+mn-ea"/>
              <a:cs typeface="+mn-cs"/>
            </a:endParaRPr>
          </a:p>
        </p:txBody>
      </p:sp>
      <p:sp>
        <p:nvSpPr>
          <p:cNvPr id="32" name="TextBox 31">
            <a:extLst>
              <a:ext uri="{FF2B5EF4-FFF2-40B4-BE49-F238E27FC236}">
                <a16:creationId xmlns:a16="http://schemas.microsoft.com/office/drawing/2014/main" id="{241CE89D-808C-4A8B-9EE6-B8E28A8E93B9}"/>
              </a:ext>
            </a:extLst>
          </p:cNvPr>
          <p:cNvSpPr txBox="1"/>
          <p:nvPr/>
        </p:nvSpPr>
        <p:spPr>
          <a:xfrm>
            <a:off x="9329391" y="4964405"/>
            <a:ext cx="2545721" cy="10618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479B"/>
                </a:solidFill>
                <a:effectLst/>
                <a:uLnTx/>
                <a:uFillTx/>
                <a:latin typeface="Optima"/>
                <a:ea typeface="+mn-ea"/>
                <a:cs typeface="+mn-cs"/>
              </a:rPr>
              <a:t>STATOR, ELECTRIC MOTOR; PART NO: 5022189, POS: 3005, EQUIPMENT REF: NEMOLAST S91, EQUIPMENT MODEL NO: NM031BY02S12B, EQUIPMENT MANUFACTURER: NETZSCH, EQUIPMENT SERIAL NO: TBAL, EQUIPMENT TAG NO: 1942-P-0618 A, EQUIPMENT DRAWING NO: NMBY010.000, REV: 2</a:t>
            </a:r>
            <a:endParaRPr kumimoji="0" lang="en-IN" sz="900" b="1" i="0" u="none" strike="noStrike" kern="1200" cap="none" spc="0" normalizeH="0" baseline="0" noProof="0">
              <a:ln>
                <a:noFill/>
              </a:ln>
              <a:solidFill>
                <a:srgbClr val="10479B"/>
              </a:solidFill>
              <a:effectLst/>
              <a:uLnTx/>
              <a:uFillTx/>
              <a:latin typeface="Optima"/>
              <a:ea typeface="+mn-ea"/>
              <a:cs typeface="+mn-cs"/>
            </a:endParaRPr>
          </a:p>
        </p:txBody>
      </p:sp>
      <p:grpSp>
        <p:nvGrpSpPr>
          <p:cNvPr id="33" name="Group 32">
            <a:extLst>
              <a:ext uri="{FF2B5EF4-FFF2-40B4-BE49-F238E27FC236}">
                <a16:creationId xmlns:a16="http://schemas.microsoft.com/office/drawing/2014/main" id="{8ACBAEA0-D243-4F80-A607-2B734ED5A202}"/>
              </a:ext>
            </a:extLst>
          </p:cNvPr>
          <p:cNvGrpSpPr/>
          <p:nvPr/>
        </p:nvGrpSpPr>
        <p:grpSpPr>
          <a:xfrm>
            <a:off x="5095646" y="795743"/>
            <a:ext cx="1417648" cy="673920"/>
            <a:chOff x="963455" y="58655"/>
            <a:chExt cx="1417648" cy="673920"/>
          </a:xfrm>
        </p:grpSpPr>
        <p:sp>
          <p:nvSpPr>
            <p:cNvPr id="34" name="Rectangle: Rounded Corners 33">
              <a:extLst>
                <a:ext uri="{FF2B5EF4-FFF2-40B4-BE49-F238E27FC236}">
                  <a16:creationId xmlns:a16="http://schemas.microsoft.com/office/drawing/2014/main" id="{FA747997-9A7C-47F1-84CF-7A4C86EA2180}"/>
                </a:ext>
              </a:extLst>
            </p:cNvPr>
            <p:cNvSpPr/>
            <p:nvPr/>
          </p:nvSpPr>
          <p:spPr>
            <a:xfrm>
              <a:off x="963455" y="58655"/>
              <a:ext cx="1417648" cy="673920"/>
            </a:xfrm>
            <a:prstGeom prst="roundRect">
              <a:avLst>
                <a:gd name="adj" fmla="val 10000"/>
              </a:avLst>
            </a:prstGeom>
            <a:solidFill>
              <a:srgbClr val="10479B"/>
            </a:solidFill>
            <a:ln>
              <a:solidFill>
                <a:schemeClr val="accent1"/>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Rounded Corners 4">
              <a:extLst>
                <a:ext uri="{FF2B5EF4-FFF2-40B4-BE49-F238E27FC236}">
                  <a16:creationId xmlns:a16="http://schemas.microsoft.com/office/drawing/2014/main" id="{C82B8568-7B36-4DE6-AEF2-00A542B3A84B}"/>
                </a:ext>
              </a:extLst>
            </p:cNvPr>
            <p:cNvSpPr txBox="1"/>
            <p:nvPr/>
          </p:nvSpPr>
          <p:spPr>
            <a:xfrm>
              <a:off x="983193" y="78393"/>
              <a:ext cx="1378172" cy="634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PUMP,</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 CENTRIFUGAL</a:t>
              </a:r>
            </a:p>
          </p:txBody>
        </p:sp>
      </p:grpSp>
      <p:grpSp>
        <p:nvGrpSpPr>
          <p:cNvPr id="36" name="Group 35">
            <a:extLst>
              <a:ext uri="{FF2B5EF4-FFF2-40B4-BE49-F238E27FC236}">
                <a16:creationId xmlns:a16="http://schemas.microsoft.com/office/drawing/2014/main" id="{3EC1C43C-42DB-4D0F-8D93-12796EFA2546}"/>
              </a:ext>
            </a:extLst>
          </p:cNvPr>
          <p:cNvGrpSpPr/>
          <p:nvPr/>
        </p:nvGrpSpPr>
        <p:grpSpPr>
          <a:xfrm>
            <a:off x="3163390" y="1777002"/>
            <a:ext cx="1434186" cy="673920"/>
            <a:chOff x="552" y="1002143"/>
            <a:chExt cx="1434186" cy="673920"/>
          </a:xfrm>
        </p:grpSpPr>
        <p:sp>
          <p:nvSpPr>
            <p:cNvPr id="37" name="Rectangle: Rounded Corners 36">
              <a:extLst>
                <a:ext uri="{FF2B5EF4-FFF2-40B4-BE49-F238E27FC236}">
                  <a16:creationId xmlns:a16="http://schemas.microsoft.com/office/drawing/2014/main" id="{2945214F-F8E8-4874-9B68-5561212652A6}"/>
                </a:ext>
              </a:extLst>
            </p:cNvPr>
            <p:cNvSpPr/>
            <p:nvPr/>
          </p:nvSpPr>
          <p:spPr>
            <a:xfrm>
              <a:off x="552" y="1002143"/>
              <a:ext cx="1434186" cy="673920"/>
            </a:xfrm>
            <a:prstGeom prst="roundRect">
              <a:avLst>
                <a:gd name="adj" fmla="val 10000"/>
              </a:avLst>
            </a:prstGeom>
            <a:solidFill>
              <a:srgbClr val="10479B"/>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Rounded Corners 4">
              <a:extLst>
                <a:ext uri="{FF2B5EF4-FFF2-40B4-BE49-F238E27FC236}">
                  <a16:creationId xmlns:a16="http://schemas.microsoft.com/office/drawing/2014/main" id="{866936CE-393B-4804-9DF6-CAFD0F4902BA}"/>
                </a:ext>
              </a:extLst>
            </p:cNvPr>
            <p:cNvSpPr txBox="1"/>
            <p:nvPr/>
          </p:nvSpPr>
          <p:spPr>
            <a:xfrm>
              <a:off x="20290" y="1021881"/>
              <a:ext cx="1394710" cy="634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PUMP ASSEMBLY</a:t>
              </a:r>
            </a:p>
          </p:txBody>
        </p:sp>
      </p:grpSp>
      <p:grpSp>
        <p:nvGrpSpPr>
          <p:cNvPr id="39" name="Group 38">
            <a:extLst>
              <a:ext uri="{FF2B5EF4-FFF2-40B4-BE49-F238E27FC236}">
                <a16:creationId xmlns:a16="http://schemas.microsoft.com/office/drawing/2014/main" id="{1263CA40-69DD-41B8-9EED-743B3E019887}"/>
              </a:ext>
            </a:extLst>
          </p:cNvPr>
          <p:cNvGrpSpPr/>
          <p:nvPr/>
        </p:nvGrpSpPr>
        <p:grpSpPr>
          <a:xfrm>
            <a:off x="6887626" y="1777002"/>
            <a:ext cx="1606005" cy="673920"/>
            <a:chOff x="1738554" y="1016228"/>
            <a:chExt cx="1606005" cy="673920"/>
          </a:xfrm>
        </p:grpSpPr>
        <p:sp>
          <p:nvSpPr>
            <p:cNvPr id="40" name="Rectangle: Rounded Corners 39">
              <a:extLst>
                <a:ext uri="{FF2B5EF4-FFF2-40B4-BE49-F238E27FC236}">
                  <a16:creationId xmlns:a16="http://schemas.microsoft.com/office/drawing/2014/main" id="{D2E3756F-87C6-4276-8FEC-4E182DBA9292}"/>
                </a:ext>
              </a:extLst>
            </p:cNvPr>
            <p:cNvSpPr/>
            <p:nvPr/>
          </p:nvSpPr>
          <p:spPr>
            <a:xfrm>
              <a:off x="1738554" y="1016228"/>
              <a:ext cx="1606005" cy="673920"/>
            </a:xfrm>
            <a:prstGeom prst="roundRect">
              <a:avLst>
                <a:gd name="adj" fmla="val 10000"/>
              </a:avLst>
            </a:prstGeom>
            <a:solidFill>
              <a:srgbClr val="10479B"/>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Rounded Corners 4">
              <a:extLst>
                <a:ext uri="{FF2B5EF4-FFF2-40B4-BE49-F238E27FC236}">
                  <a16:creationId xmlns:a16="http://schemas.microsoft.com/office/drawing/2014/main" id="{6CE25BD3-9AD1-4EA0-8C09-B73823201406}"/>
                </a:ext>
              </a:extLst>
            </p:cNvPr>
            <p:cNvSpPr txBox="1"/>
            <p:nvPr/>
          </p:nvSpPr>
          <p:spPr>
            <a:xfrm>
              <a:off x="1758292" y="1035966"/>
              <a:ext cx="1566529" cy="634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MOTOR, </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IN" sz="1400" b="0" i="0" u="none" strike="noStrike" kern="1200" cap="none" spc="0" normalizeH="0" baseline="0" noProof="0">
                  <a:ln>
                    <a:noFill/>
                  </a:ln>
                  <a:solidFill>
                    <a:prstClr val="white"/>
                  </a:solidFill>
                  <a:effectLst/>
                  <a:uLnTx/>
                  <a:uFillTx/>
                  <a:latin typeface="Optima" panose="02000503060000020004"/>
                  <a:ea typeface="+mn-ea"/>
                  <a:cs typeface="+mn-cs"/>
                </a:rPr>
                <a:t>ELECTRIC</a:t>
              </a:r>
            </a:p>
          </p:txBody>
        </p:sp>
      </p:grpSp>
      <p:cxnSp>
        <p:nvCxnSpPr>
          <p:cNvPr id="42" name="Connector: Elbow 41">
            <a:extLst>
              <a:ext uri="{FF2B5EF4-FFF2-40B4-BE49-F238E27FC236}">
                <a16:creationId xmlns:a16="http://schemas.microsoft.com/office/drawing/2014/main" id="{614FE12F-925B-4610-B1C4-E6E172BDC3EF}"/>
              </a:ext>
            </a:extLst>
          </p:cNvPr>
          <p:cNvCxnSpPr>
            <a:cxnSpLocks/>
          </p:cNvCxnSpPr>
          <p:nvPr/>
        </p:nvCxnSpPr>
        <p:spPr>
          <a:xfrm rot="5400000">
            <a:off x="4688808" y="661339"/>
            <a:ext cx="307339" cy="19239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58CB463-10EC-490B-99F3-EB50BE58B741}"/>
              </a:ext>
            </a:extLst>
          </p:cNvPr>
          <p:cNvCxnSpPr>
            <a:cxnSpLocks/>
            <a:endCxn id="40" idx="0"/>
          </p:cNvCxnSpPr>
          <p:nvPr/>
        </p:nvCxnSpPr>
        <p:spPr>
          <a:xfrm>
            <a:off x="5804470" y="1622908"/>
            <a:ext cx="1886159" cy="1540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DF6B179-3E7D-4065-A6D7-707B51A9209E}"/>
              </a:ext>
            </a:extLst>
          </p:cNvPr>
          <p:cNvCxnSpPr>
            <a:cxnSpLocks/>
          </p:cNvCxnSpPr>
          <p:nvPr/>
        </p:nvCxnSpPr>
        <p:spPr>
          <a:xfrm rot="5400000">
            <a:off x="2729687" y="1511854"/>
            <a:ext cx="170660" cy="2055282"/>
          </a:xfrm>
          <a:prstGeom prst="bentConnector3">
            <a:avLst>
              <a:gd name="adj1" fmla="val 308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FA1A2B7-D95F-4EBF-B69C-60B37102C8B8}"/>
              </a:ext>
            </a:extLst>
          </p:cNvPr>
          <p:cNvCxnSpPr>
            <a:cxnSpLocks/>
          </p:cNvCxnSpPr>
          <p:nvPr/>
        </p:nvCxnSpPr>
        <p:spPr>
          <a:xfrm rot="16200000" flipH="1">
            <a:off x="4381578" y="1930088"/>
            <a:ext cx="203318" cy="1205509"/>
          </a:xfrm>
          <a:prstGeom prst="bentConnector3">
            <a:avLst>
              <a:gd name="adj1" fmla="val 380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C73313A-BEE4-4C14-89A1-2C7BDEFD1328}"/>
              </a:ext>
            </a:extLst>
          </p:cNvPr>
          <p:cNvCxnSpPr>
            <a:cxnSpLocks/>
            <a:endCxn id="15" idx="0"/>
          </p:cNvCxnSpPr>
          <p:nvPr/>
        </p:nvCxnSpPr>
        <p:spPr>
          <a:xfrm rot="5400000">
            <a:off x="7203183" y="2175758"/>
            <a:ext cx="232021" cy="7428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68D6575-D94E-44BC-90FE-AE54D56C719E}"/>
              </a:ext>
            </a:extLst>
          </p:cNvPr>
          <p:cNvCxnSpPr>
            <a:cxnSpLocks/>
          </p:cNvCxnSpPr>
          <p:nvPr/>
        </p:nvCxnSpPr>
        <p:spPr>
          <a:xfrm rot="16200000" flipH="1">
            <a:off x="8726654" y="1395159"/>
            <a:ext cx="225534" cy="22975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438C3E2-DB84-AE97-3374-E1E5CB37F1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24411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71D0D-65A4-5636-7C10-0541FD41E6E2}"/>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CED21F6C-45FA-1C7C-FE0B-A91A45776095}"/>
              </a:ext>
            </a:extLst>
          </p:cNvPr>
          <p:cNvSpPr txBox="1">
            <a:spLocks/>
          </p:cNvSpPr>
          <p:nvPr/>
        </p:nvSpPr>
        <p:spPr>
          <a:xfrm>
            <a:off x="641023" y="68663"/>
            <a:ext cx="9808873"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a:ea typeface="+mj-ea"/>
                <a:cs typeface="Arial"/>
              </a:rPr>
              <a:t>Sample Key Data Structures (KDS) for Equipment BOM Master (BOM Snapshot) </a:t>
            </a:r>
            <a:endPar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a:ea typeface="+mj-ea"/>
                <a:cs typeface="Arial"/>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1" i="0" u="none" strike="noStrike" kern="1200" cap="none" spc="0" normalizeH="0" baseline="0" noProof="0">
              <a:ln>
                <a:noFill/>
              </a:ln>
              <a:solidFill>
                <a:srgbClr val="26B4E9"/>
              </a:solidFill>
              <a:effectLst/>
              <a:uLnTx/>
              <a:uFillTx/>
              <a:latin typeface="Optima"/>
              <a:ea typeface="+mj-ea"/>
              <a:cs typeface="Arial"/>
            </a:endParaRPr>
          </a:p>
        </p:txBody>
      </p:sp>
      <p:sp>
        <p:nvSpPr>
          <p:cNvPr id="10" name="Date Placeholder 3">
            <a:extLst>
              <a:ext uri="{FF2B5EF4-FFF2-40B4-BE49-F238E27FC236}">
                <a16:creationId xmlns:a16="http://schemas.microsoft.com/office/drawing/2014/main" id="{446F0DC4-CDEE-E52C-38A4-B65324CCF29D}"/>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8534E304-C719-0183-6B93-299D64656581}"/>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B0905CF5-023E-F7B3-F4D0-97B4AE283D4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5EA8077C-32B3-AC67-CEBD-68551888D8F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5" name="Picture 4">
            <a:extLst>
              <a:ext uri="{FF2B5EF4-FFF2-40B4-BE49-F238E27FC236}">
                <a16:creationId xmlns:a16="http://schemas.microsoft.com/office/drawing/2014/main" id="{2C417379-0D10-F947-F36A-720605BD13AC}"/>
              </a:ext>
            </a:extLst>
          </p:cNvPr>
          <p:cNvPicPr>
            <a:picLocks noChangeAspect="1"/>
          </p:cNvPicPr>
          <p:nvPr/>
        </p:nvPicPr>
        <p:blipFill>
          <a:blip r:embed="rId2"/>
          <a:stretch>
            <a:fillRect/>
          </a:stretch>
        </p:blipFill>
        <p:spPr>
          <a:xfrm>
            <a:off x="1244338" y="3847085"/>
            <a:ext cx="10458986" cy="1464089"/>
          </a:xfrm>
          <a:prstGeom prst="rect">
            <a:avLst/>
          </a:prstGeom>
          <a:ln>
            <a:solidFill>
              <a:schemeClr val="accent1"/>
            </a:solidFill>
          </a:ln>
        </p:spPr>
      </p:pic>
      <p:graphicFrame>
        <p:nvGraphicFramePr>
          <p:cNvPr id="2" name="Table 1">
            <a:extLst>
              <a:ext uri="{FF2B5EF4-FFF2-40B4-BE49-F238E27FC236}">
                <a16:creationId xmlns:a16="http://schemas.microsoft.com/office/drawing/2014/main" id="{21D89180-915B-34A6-F4F6-E8147C48AF8C}"/>
              </a:ext>
            </a:extLst>
          </p:cNvPr>
          <p:cNvGraphicFramePr>
            <a:graphicFrameLocks noGrp="1"/>
          </p:cNvGraphicFramePr>
          <p:nvPr>
            <p:extLst>
              <p:ext uri="{D42A27DB-BD31-4B8C-83A1-F6EECF244321}">
                <p14:modId xmlns:p14="http://schemas.microsoft.com/office/powerpoint/2010/main" val="1995723237"/>
              </p:ext>
            </p:extLst>
          </p:nvPr>
        </p:nvGraphicFramePr>
        <p:xfrm>
          <a:off x="1244338" y="1268108"/>
          <a:ext cx="10458986" cy="2359512"/>
        </p:xfrm>
        <a:graphic>
          <a:graphicData uri="http://schemas.openxmlformats.org/drawingml/2006/table">
            <a:tbl>
              <a:tblPr>
                <a:tableStyleId>{5C22544A-7EE6-4342-B048-85BDC9FD1C3A}</a:tableStyleId>
              </a:tblPr>
              <a:tblGrid>
                <a:gridCol w="1813655">
                  <a:extLst>
                    <a:ext uri="{9D8B030D-6E8A-4147-A177-3AD203B41FA5}">
                      <a16:colId xmlns:a16="http://schemas.microsoft.com/office/drawing/2014/main" val="3488549266"/>
                    </a:ext>
                  </a:extLst>
                </a:gridCol>
                <a:gridCol w="2278505">
                  <a:extLst>
                    <a:ext uri="{9D8B030D-6E8A-4147-A177-3AD203B41FA5}">
                      <a16:colId xmlns:a16="http://schemas.microsoft.com/office/drawing/2014/main" val="2246518147"/>
                    </a:ext>
                  </a:extLst>
                </a:gridCol>
                <a:gridCol w="3087938">
                  <a:extLst>
                    <a:ext uri="{9D8B030D-6E8A-4147-A177-3AD203B41FA5}">
                      <a16:colId xmlns:a16="http://schemas.microsoft.com/office/drawing/2014/main" val="1415155662"/>
                    </a:ext>
                  </a:extLst>
                </a:gridCol>
                <a:gridCol w="3278888">
                  <a:extLst>
                    <a:ext uri="{9D8B030D-6E8A-4147-A177-3AD203B41FA5}">
                      <a16:colId xmlns:a16="http://schemas.microsoft.com/office/drawing/2014/main" val="3818636192"/>
                    </a:ext>
                  </a:extLst>
                </a:gridCol>
              </a:tblGrid>
              <a:tr h="262168">
                <a:tc>
                  <a:txBody>
                    <a:bodyPr/>
                    <a:lstStyle/>
                    <a:p>
                      <a:pPr algn="ctr" fontAlgn="b"/>
                      <a:r>
                        <a:rPr lang="en-IN" sz="1200" b="1" kern="1200">
                          <a:solidFill>
                            <a:srgbClr val="10479B"/>
                          </a:solidFill>
                          <a:latin typeface="Optima" panose="02000503060000020004"/>
                          <a:ea typeface="+mj-ea"/>
                          <a:cs typeface="Arial" panose="020B0604020202020204" pitchFamily="34" charset="0"/>
                        </a:rPr>
                        <a:t>Structure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200" b="1" kern="1200">
                          <a:solidFill>
                            <a:srgbClr val="10479B"/>
                          </a:solidFill>
                          <a:latin typeface="Optima" panose="02000503060000020004"/>
                          <a:ea typeface="+mj-ea"/>
                          <a:cs typeface="Arial" panose="020B0604020202020204" pitchFamily="34" charset="0"/>
                        </a:rPr>
                        <a:t>Field 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200" b="1" kern="1200">
                          <a:solidFill>
                            <a:srgbClr val="10479B"/>
                          </a:solidFill>
                          <a:latin typeface="Optima" panose="02000503060000020004"/>
                          <a:ea typeface="+mj-ea"/>
                          <a:cs typeface="Arial" panose="020B0604020202020204" pitchFamily="34" charset="0"/>
                        </a:rPr>
                        <a:t>Field 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200" b="1" kern="1200">
                          <a:solidFill>
                            <a:srgbClr val="10479B"/>
                          </a:solidFill>
                          <a:latin typeface="Optima" panose="02000503060000020004"/>
                          <a:ea typeface="+mj-ea"/>
                          <a:cs typeface="Arial" panose="020B0604020202020204" pitchFamily="34" charset="0"/>
                        </a:rPr>
                        <a:t>Sample Value from Payload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25974"/>
                  </a:ext>
                </a:extLst>
              </a:tr>
              <a:tr h="262168">
                <a:tc rowSpan="4">
                  <a:txBody>
                    <a:bodyPr/>
                    <a:lstStyle/>
                    <a:p>
                      <a:pPr algn="ctr" fontAlgn="b"/>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EQUIPMENT_NO</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Equipment SAP Number</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1000000230</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8704733"/>
                  </a:ext>
                </a:extLst>
              </a:tr>
              <a:tr h="262168">
                <a:tc vMerge="1">
                  <a:txBody>
                    <a:bodyPr/>
                    <a:lstStyle/>
                    <a:p>
                      <a:endParaRPr lang="en-IN"/>
                    </a:p>
                  </a:txBody>
                  <a:tcPr/>
                </a:tc>
                <a:tc>
                  <a:txBody>
                    <a:bodyPr/>
                    <a:lstStyle/>
                    <a:p>
                      <a:pPr algn="l" fontAlgn="b"/>
                      <a:r>
                        <a:rPr lang="en-IN" sz="1200" u="none" strike="noStrike">
                          <a:solidFill>
                            <a:srgbClr val="10479B"/>
                          </a:solidFill>
                          <a:effectLst/>
                          <a:latin typeface="Optima" panose="02000503060000020004"/>
                        </a:rPr>
                        <a:t>PLANT</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Plant</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1000</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4099354"/>
                  </a:ext>
                </a:extLst>
              </a:tr>
              <a:tr h="262168">
                <a:tc vMerge="1">
                  <a:txBody>
                    <a:bodyPr/>
                    <a:lstStyle/>
                    <a:p>
                      <a:endParaRPr lang="en-IN"/>
                    </a:p>
                  </a:txBody>
                  <a:tcPr/>
                </a:tc>
                <a:tc>
                  <a:txBody>
                    <a:bodyPr/>
                    <a:lstStyle/>
                    <a:p>
                      <a:pPr algn="l" fontAlgn="b"/>
                      <a:r>
                        <a:rPr lang="en-IN" sz="1200" u="none" strike="noStrike">
                          <a:solidFill>
                            <a:srgbClr val="10479B"/>
                          </a:solidFill>
                          <a:effectLst/>
                          <a:latin typeface="Optima" panose="02000503060000020004"/>
                        </a:rPr>
                        <a:t>BOM_USAGE</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BOM Usage</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4</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8855752"/>
                  </a:ext>
                </a:extLst>
              </a:tr>
              <a:tr h="262168">
                <a:tc vMerge="1">
                  <a:txBody>
                    <a:bodyPr/>
                    <a:lstStyle/>
                    <a:p>
                      <a:endParaRPr lang="en-IN"/>
                    </a:p>
                  </a:txBody>
                  <a:tcPr/>
                </a:tc>
                <a:tc>
                  <a:txBody>
                    <a:bodyPr/>
                    <a:lstStyle/>
                    <a:p>
                      <a:pPr algn="l" fontAlgn="b"/>
                      <a:r>
                        <a:rPr lang="en-IN" sz="1200" u="none" strike="noStrike">
                          <a:solidFill>
                            <a:srgbClr val="10479B"/>
                          </a:solidFill>
                          <a:effectLst/>
                          <a:latin typeface="Optima" panose="02000503060000020004"/>
                        </a:rPr>
                        <a:t>BOM_CATEGORY</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BOM Type</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E</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0528486"/>
                  </a:ext>
                </a:extLst>
              </a:tr>
              <a:tr h="262168">
                <a:tc rowSpan="4">
                  <a:txBody>
                    <a:bodyPr/>
                    <a:lstStyle/>
                    <a:p>
                      <a:pPr algn="ctr" fontAlgn="ctr"/>
                      <a:r>
                        <a:rPr lang="en-US" sz="1200" b="1" kern="1200">
                          <a:solidFill>
                            <a:srgbClr val="10479B"/>
                          </a:solidFill>
                          <a:latin typeface="Optima" panose="02000503060000020004"/>
                          <a:ea typeface="+mj-ea"/>
                          <a:cs typeface="Arial" panose="020B0604020202020204" pitchFamily="34" charset="0"/>
                        </a:rPr>
                        <a:t>Bill Of Material Details (Multiple Entries)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BOM_COMPONENT</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BOM component</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400000000243</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2477287"/>
                  </a:ext>
                </a:extLst>
              </a:tr>
              <a:tr h="262168">
                <a:tc vMerge="1">
                  <a:txBody>
                    <a:bodyPr/>
                    <a:lstStyle/>
                    <a:p>
                      <a:endParaRPr lang="en-IN"/>
                    </a:p>
                  </a:txBody>
                  <a:tcPr/>
                </a:tc>
                <a:tc>
                  <a:txBody>
                    <a:bodyPr/>
                    <a:lstStyle/>
                    <a:p>
                      <a:pPr algn="l" fontAlgn="b"/>
                      <a:r>
                        <a:rPr lang="en-IN" sz="1200" u="none" strike="noStrike">
                          <a:solidFill>
                            <a:srgbClr val="10479B"/>
                          </a:solidFill>
                          <a:effectLst/>
                          <a:latin typeface="Optima" panose="02000503060000020004"/>
                        </a:rPr>
                        <a:t>ITEM_CATEGORY</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Item category</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L</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2121554"/>
                  </a:ext>
                </a:extLst>
              </a:tr>
              <a:tr h="262168">
                <a:tc vMerge="1">
                  <a:txBody>
                    <a:bodyPr/>
                    <a:lstStyle/>
                    <a:p>
                      <a:endParaRPr lang="en-IN"/>
                    </a:p>
                  </a:txBody>
                  <a:tcPr/>
                </a:tc>
                <a:tc>
                  <a:txBody>
                    <a:bodyPr/>
                    <a:lstStyle/>
                    <a:p>
                      <a:pPr algn="l" fontAlgn="b"/>
                      <a:r>
                        <a:rPr lang="en-IN" sz="1200" u="none" strike="noStrike">
                          <a:solidFill>
                            <a:srgbClr val="10479B"/>
                          </a:solidFill>
                          <a:effectLst/>
                          <a:latin typeface="Optima" panose="02000503060000020004"/>
                        </a:rPr>
                        <a:t>COMPONENT_QUANTITY</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Quantity</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5</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0723637"/>
                  </a:ext>
                </a:extLst>
              </a:tr>
              <a:tr h="262168">
                <a:tc vMerge="1">
                  <a:txBody>
                    <a:bodyPr/>
                    <a:lstStyle/>
                    <a:p>
                      <a:endParaRPr lang="en-IN"/>
                    </a:p>
                  </a:txBody>
                  <a:tcPr/>
                </a:tc>
                <a:tc>
                  <a:txBody>
                    <a:bodyPr/>
                    <a:lstStyle/>
                    <a:p>
                      <a:pPr algn="l" fontAlgn="b"/>
                      <a:r>
                        <a:rPr lang="en-IN" sz="1200" u="none" strike="noStrike">
                          <a:solidFill>
                            <a:srgbClr val="10479B"/>
                          </a:solidFill>
                          <a:effectLst/>
                          <a:latin typeface="Optima" panose="02000503060000020004"/>
                        </a:rPr>
                        <a:t>COMPONENT_UOM</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Component Unit of Measure</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200" u="none" strike="noStrike">
                          <a:solidFill>
                            <a:srgbClr val="10479B"/>
                          </a:solidFill>
                          <a:effectLst/>
                          <a:latin typeface="Optima" panose="02000503060000020004"/>
                        </a:rPr>
                        <a:t>EA</a:t>
                      </a:r>
                      <a:endParaRPr lang="en-IN" sz="1200" b="0" i="0" u="none" strike="noStrike">
                        <a:solidFill>
                          <a:srgbClr val="10479B"/>
                        </a:solidFill>
                        <a:effectLst/>
                        <a:latin typeface="Optima" panose="02000503060000020004"/>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751325"/>
                  </a:ext>
                </a:extLst>
              </a:tr>
            </a:tbl>
          </a:graphicData>
        </a:graphic>
      </p:graphicFrame>
      <p:pic>
        <p:nvPicPr>
          <p:cNvPr id="3" name="Graphic 2">
            <a:extLst>
              <a:ext uri="{FF2B5EF4-FFF2-40B4-BE49-F238E27FC236}">
                <a16:creationId xmlns:a16="http://schemas.microsoft.com/office/drawing/2014/main" id="{11459646-1589-9175-A51B-06DBBD2A6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9104546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46B613-51FC-2A4C-D912-DC6EBD1530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49428CBA-3998-4D8E-B867-6CF162A52F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82B98022-142E-DE10-0294-4F8F41D33A97}"/>
              </a:ext>
            </a:extLst>
          </p:cNvPr>
          <p:cNvSpPr txBox="1">
            <a:spLocks/>
          </p:cNvSpPr>
          <p:nvPr/>
        </p:nvSpPr>
        <p:spPr>
          <a:xfrm>
            <a:off x="282575" y="194098"/>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Measuring Point &amp; Counter </a:t>
            </a:r>
            <a:r>
              <a:rPr kumimoji="0" lang="en-US" sz="2400" b="1" i="0" u="none" strike="noStrike" kern="1200" cap="none" spc="0" normalizeH="0" baseline="0" noProof="0">
                <a:ln>
                  <a:noFill/>
                </a:ln>
                <a:solidFill>
                  <a:srgbClr val="26B4E9"/>
                </a:solidFill>
                <a:effectLst/>
                <a:uLnTx/>
                <a:uFillTx/>
                <a:latin typeface="Optima" charset="0"/>
                <a:ea typeface="+mj-ea"/>
                <a:cs typeface="+mj-cs"/>
              </a:rPr>
              <a:t>(</a:t>
            </a:r>
            <a:r>
              <a:rPr kumimoji="0" lang="en-US" sz="2400" b="1" i="0" u="none" strike="noStrike" kern="1200" cap="none" spc="0" normalizeH="0" baseline="0" noProof="0">
                <a:ln>
                  <a:noFill/>
                </a:ln>
                <a:solidFill>
                  <a:srgbClr val="26B4E9"/>
                </a:solidFill>
                <a:effectLst/>
                <a:uLnTx/>
                <a:uFillTx/>
                <a:latin typeface="Optima"/>
                <a:ea typeface="+mj-ea"/>
                <a:cs typeface="+mj-cs"/>
              </a:rPr>
              <a:t>Centrifugal</a:t>
            </a:r>
            <a:r>
              <a:rPr kumimoji="0" lang="en-US" sz="2400" b="1" i="0" u="none" strike="noStrike" kern="1200" cap="none" spc="0" normalizeH="0" baseline="0" noProof="0">
                <a:ln>
                  <a:noFill/>
                </a:ln>
                <a:solidFill>
                  <a:srgbClr val="26B4E9"/>
                </a:solidFill>
                <a:effectLst/>
                <a:uLnTx/>
                <a:uFillTx/>
                <a:latin typeface="Optima" charset="0"/>
                <a:ea typeface="+mj-ea"/>
                <a:cs typeface="+mj-cs"/>
              </a:rPr>
              <a:t> Pump)</a:t>
            </a:r>
          </a:p>
        </p:txBody>
      </p:sp>
      <p:sp>
        <p:nvSpPr>
          <p:cNvPr id="7" name="Footer Placeholder 4">
            <a:extLst>
              <a:ext uri="{FF2B5EF4-FFF2-40B4-BE49-F238E27FC236}">
                <a16:creationId xmlns:a16="http://schemas.microsoft.com/office/drawing/2014/main" id="{E9C0F2AA-721C-4E25-9154-6BBD145EC21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D066D583-C29A-F04B-088C-AF5FAF72F1F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graphicFrame>
        <p:nvGraphicFramePr>
          <p:cNvPr id="8" name="Table 7">
            <a:extLst>
              <a:ext uri="{FF2B5EF4-FFF2-40B4-BE49-F238E27FC236}">
                <a16:creationId xmlns:a16="http://schemas.microsoft.com/office/drawing/2014/main" id="{AE1162DF-4D17-423E-AD49-CE0260463B6B}"/>
              </a:ext>
            </a:extLst>
          </p:cNvPr>
          <p:cNvGraphicFramePr>
            <a:graphicFrameLocks noGrp="1"/>
          </p:cNvGraphicFramePr>
          <p:nvPr/>
        </p:nvGraphicFramePr>
        <p:xfrm>
          <a:off x="391886" y="723815"/>
          <a:ext cx="11419113" cy="5664105"/>
        </p:xfrm>
        <a:graphic>
          <a:graphicData uri="http://schemas.openxmlformats.org/drawingml/2006/table">
            <a:tbl>
              <a:tblPr/>
              <a:tblGrid>
                <a:gridCol w="967439">
                  <a:extLst>
                    <a:ext uri="{9D8B030D-6E8A-4147-A177-3AD203B41FA5}">
                      <a16:colId xmlns:a16="http://schemas.microsoft.com/office/drawing/2014/main" val="1999233540"/>
                    </a:ext>
                  </a:extLst>
                </a:gridCol>
                <a:gridCol w="1100326">
                  <a:extLst>
                    <a:ext uri="{9D8B030D-6E8A-4147-A177-3AD203B41FA5}">
                      <a16:colId xmlns:a16="http://schemas.microsoft.com/office/drawing/2014/main" val="3927071578"/>
                    </a:ext>
                  </a:extLst>
                </a:gridCol>
                <a:gridCol w="681893">
                  <a:extLst>
                    <a:ext uri="{9D8B030D-6E8A-4147-A177-3AD203B41FA5}">
                      <a16:colId xmlns:a16="http://schemas.microsoft.com/office/drawing/2014/main" val="3778026579"/>
                    </a:ext>
                  </a:extLst>
                </a:gridCol>
                <a:gridCol w="836869">
                  <a:extLst>
                    <a:ext uri="{9D8B030D-6E8A-4147-A177-3AD203B41FA5}">
                      <a16:colId xmlns:a16="http://schemas.microsoft.com/office/drawing/2014/main" val="2108222403"/>
                    </a:ext>
                  </a:extLst>
                </a:gridCol>
                <a:gridCol w="542414">
                  <a:extLst>
                    <a:ext uri="{9D8B030D-6E8A-4147-A177-3AD203B41FA5}">
                      <a16:colId xmlns:a16="http://schemas.microsoft.com/office/drawing/2014/main" val="3041778456"/>
                    </a:ext>
                  </a:extLst>
                </a:gridCol>
                <a:gridCol w="686272">
                  <a:extLst>
                    <a:ext uri="{9D8B030D-6E8A-4147-A177-3AD203B41FA5}">
                      <a16:colId xmlns:a16="http://schemas.microsoft.com/office/drawing/2014/main" val="3259997755"/>
                    </a:ext>
                  </a:extLst>
                </a:gridCol>
                <a:gridCol w="693011">
                  <a:extLst>
                    <a:ext uri="{9D8B030D-6E8A-4147-A177-3AD203B41FA5}">
                      <a16:colId xmlns:a16="http://schemas.microsoft.com/office/drawing/2014/main" val="2785635666"/>
                    </a:ext>
                  </a:extLst>
                </a:gridCol>
                <a:gridCol w="635401">
                  <a:extLst>
                    <a:ext uri="{9D8B030D-6E8A-4147-A177-3AD203B41FA5}">
                      <a16:colId xmlns:a16="http://schemas.microsoft.com/office/drawing/2014/main" val="4215830361"/>
                    </a:ext>
                  </a:extLst>
                </a:gridCol>
                <a:gridCol w="557911">
                  <a:extLst>
                    <a:ext uri="{9D8B030D-6E8A-4147-A177-3AD203B41FA5}">
                      <a16:colId xmlns:a16="http://schemas.microsoft.com/office/drawing/2014/main" val="3426397903"/>
                    </a:ext>
                  </a:extLst>
                </a:gridCol>
                <a:gridCol w="526917">
                  <a:extLst>
                    <a:ext uri="{9D8B030D-6E8A-4147-A177-3AD203B41FA5}">
                      <a16:colId xmlns:a16="http://schemas.microsoft.com/office/drawing/2014/main" val="3883165769"/>
                    </a:ext>
                  </a:extLst>
                </a:gridCol>
                <a:gridCol w="1292103">
                  <a:extLst>
                    <a:ext uri="{9D8B030D-6E8A-4147-A177-3AD203B41FA5}">
                      <a16:colId xmlns:a16="http://schemas.microsoft.com/office/drawing/2014/main" val="3276104674"/>
                    </a:ext>
                  </a:extLst>
                </a:gridCol>
                <a:gridCol w="1001535">
                  <a:extLst>
                    <a:ext uri="{9D8B030D-6E8A-4147-A177-3AD203B41FA5}">
                      <a16:colId xmlns:a16="http://schemas.microsoft.com/office/drawing/2014/main" val="2626463737"/>
                    </a:ext>
                  </a:extLst>
                </a:gridCol>
                <a:gridCol w="805873">
                  <a:extLst>
                    <a:ext uri="{9D8B030D-6E8A-4147-A177-3AD203B41FA5}">
                      <a16:colId xmlns:a16="http://schemas.microsoft.com/office/drawing/2014/main" val="2276547283"/>
                    </a:ext>
                  </a:extLst>
                </a:gridCol>
                <a:gridCol w="1091149">
                  <a:extLst>
                    <a:ext uri="{9D8B030D-6E8A-4147-A177-3AD203B41FA5}">
                      <a16:colId xmlns:a16="http://schemas.microsoft.com/office/drawing/2014/main" val="2359663519"/>
                    </a:ext>
                  </a:extLst>
                </a:gridCol>
              </a:tblGrid>
              <a:tr h="421465">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Model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Activity</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Vibration</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Temperature</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Pressure</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Speed</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Running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Flow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Level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Power/Duty</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Cathodic Protection Reading (Resistance)</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Lube Oil Analysis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Thermography</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Ultrasonics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479B"/>
                    </a:solidFill>
                  </a:tcPr>
                </a:tc>
                <a:extLst>
                  <a:ext uri="{0D108BD9-81ED-4DB2-BD59-A6C34878D82A}">
                    <a16:rowId xmlns:a16="http://schemas.microsoft.com/office/drawing/2014/main" val="2690494597"/>
                  </a:ext>
                </a:extLst>
              </a:tr>
              <a:tr h="482337">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Pump Performance Check</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3000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5000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120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75%</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50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1.5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(10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8124279"/>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Shaft Alignment Check</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Slight</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3000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1000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80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50%</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45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1.7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(8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9816714"/>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Bearing Lubrication</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Slight</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2900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1500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100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60%</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40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2.0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High (15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2588199"/>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Cavitation Prevention</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High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Low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2800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2000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60%</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60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2.5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(5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High pitch sound detected</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8884491"/>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Impeller Inspection</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High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3000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4500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110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70%</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55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1.6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(12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High (55°C)</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268449"/>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Seal Replacement</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High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3000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6000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90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80%</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48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1.8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(6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3590161"/>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Flow Rate Adjustment</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3100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1000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100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75%</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50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1.5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(10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7405262"/>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Motor Overload Check</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High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3200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3000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120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90%</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75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1.3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High (20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7168235"/>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Piping Blockage Check</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High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3000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3500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95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70%</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52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1.9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(10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460363"/>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Vibration Monitoring</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3000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4000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100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80%</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50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1.5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(10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7603884"/>
                  </a:ext>
                </a:extLst>
              </a:tr>
              <a:tr h="482337">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Power Consumption Check</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3000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2500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110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85%</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45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1.4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(9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0108307"/>
                  </a:ext>
                </a:extLst>
              </a:tr>
              <a:tr h="421465">
                <a:tc>
                  <a:txBody>
                    <a:bodyPr/>
                    <a:lstStyle/>
                    <a:p>
                      <a:pPr algn="l" fontAlgn="ctr"/>
                      <a:r>
                        <a:rPr lang="en-IN" sz="1100" b="0" i="0" u="none" strike="noStrike" kern="1200">
                          <a:solidFill>
                            <a:srgbClr val="10479B"/>
                          </a:solidFill>
                          <a:effectLst/>
                          <a:latin typeface="Optima" panose="02000503060000020004"/>
                          <a:ea typeface="+mn-ea"/>
                          <a:cs typeface="+mn-cs"/>
                        </a:rPr>
                        <a:t>R-610/100-GN3</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Leakage Monitoring</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3000 RPM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5500 hours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105 m³/h</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60%</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55 kW</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2.0 ohm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 (8 ppm)</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Normal</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kern="1200">
                          <a:solidFill>
                            <a:srgbClr val="10479B"/>
                          </a:solidFill>
                          <a:effectLst/>
                          <a:latin typeface="Optima" panose="02000503060000020004"/>
                          <a:ea typeface="+mn-ea"/>
                          <a:cs typeface="+mn-cs"/>
                        </a:rPr>
                        <a:t>No abnormal readings</a:t>
                      </a:r>
                    </a:p>
                  </a:txBody>
                  <a:tcPr marL="11075" marR="11075" marT="110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016944"/>
                  </a:ext>
                </a:extLst>
              </a:tr>
            </a:tbl>
          </a:graphicData>
        </a:graphic>
      </p:graphicFrame>
      <p:pic>
        <p:nvPicPr>
          <p:cNvPr id="3" name="Graphic 2">
            <a:extLst>
              <a:ext uri="{FF2B5EF4-FFF2-40B4-BE49-F238E27FC236}">
                <a16:creationId xmlns:a16="http://schemas.microsoft.com/office/drawing/2014/main" id="{A5D407B0-804E-3E50-0690-8D0DA377E4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5369697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2C61D-4CA1-10A8-BC06-4080637B20AD}"/>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04880E92-3F93-E0E1-948D-CC6185F37A42}"/>
              </a:ext>
            </a:extLst>
          </p:cNvPr>
          <p:cNvSpPr txBox="1">
            <a:spLocks/>
          </p:cNvSpPr>
          <p:nvPr/>
        </p:nvSpPr>
        <p:spPr>
          <a:xfrm>
            <a:off x="627365" y="188377"/>
            <a:ext cx="10326581"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Equipment Class Specific CBM Matrix</a:t>
            </a:r>
          </a:p>
        </p:txBody>
      </p:sp>
      <p:sp>
        <p:nvSpPr>
          <p:cNvPr id="10" name="Date Placeholder 3">
            <a:extLst>
              <a:ext uri="{FF2B5EF4-FFF2-40B4-BE49-F238E27FC236}">
                <a16:creationId xmlns:a16="http://schemas.microsoft.com/office/drawing/2014/main" id="{E16E2F81-EFA6-4BDF-D373-46E1D5335F22}"/>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A7232D37-8C58-7CD5-4BA2-E0BF1CCF4953}"/>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84A8745D-2E91-6B0D-3DEB-540D1A6D72E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22180F75-358B-58BF-F38B-158CBB06CA0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3" name="Table 2">
            <a:extLst>
              <a:ext uri="{FF2B5EF4-FFF2-40B4-BE49-F238E27FC236}">
                <a16:creationId xmlns:a16="http://schemas.microsoft.com/office/drawing/2014/main" id="{A1B8972B-30F0-2F6C-AC5E-D592534C437E}"/>
              </a:ext>
            </a:extLst>
          </p:cNvPr>
          <p:cNvGraphicFramePr>
            <a:graphicFrameLocks noGrp="1"/>
          </p:cNvGraphicFramePr>
          <p:nvPr>
            <p:extLst>
              <p:ext uri="{D42A27DB-BD31-4B8C-83A1-F6EECF244321}">
                <p14:modId xmlns:p14="http://schemas.microsoft.com/office/powerpoint/2010/main" val="3153711321"/>
              </p:ext>
            </p:extLst>
          </p:nvPr>
        </p:nvGraphicFramePr>
        <p:xfrm>
          <a:off x="755715" y="775688"/>
          <a:ext cx="10858108" cy="4503322"/>
        </p:xfrm>
        <a:graphic>
          <a:graphicData uri="http://schemas.openxmlformats.org/drawingml/2006/table">
            <a:tbl>
              <a:tblPr>
                <a:tableStyleId>{5C22544A-7EE6-4342-B048-85BDC9FD1C3A}</a:tableStyleId>
              </a:tblPr>
              <a:tblGrid>
                <a:gridCol w="239390">
                  <a:extLst>
                    <a:ext uri="{9D8B030D-6E8A-4147-A177-3AD203B41FA5}">
                      <a16:colId xmlns:a16="http://schemas.microsoft.com/office/drawing/2014/main" val="3840947099"/>
                    </a:ext>
                  </a:extLst>
                </a:gridCol>
                <a:gridCol w="658327">
                  <a:extLst>
                    <a:ext uri="{9D8B030D-6E8A-4147-A177-3AD203B41FA5}">
                      <a16:colId xmlns:a16="http://schemas.microsoft.com/office/drawing/2014/main" val="3478298920"/>
                    </a:ext>
                  </a:extLst>
                </a:gridCol>
                <a:gridCol w="1632991">
                  <a:extLst>
                    <a:ext uri="{9D8B030D-6E8A-4147-A177-3AD203B41FA5}">
                      <a16:colId xmlns:a16="http://schemas.microsoft.com/office/drawing/2014/main" val="421217816"/>
                    </a:ext>
                  </a:extLst>
                </a:gridCol>
                <a:gridCol w="928938">
                  <a:extLst>
                    <a:ext uri="{9D8B030D-6E8A-4147-A177-3AD203B41FA5}">
                      <a16:colId xmlns:a16="http://schemas.microsoft.com/office/drawing/2014/main" val="3299347218"/>
                    </a:ext>
                  </a:extLst>
                </a:gridCol>
                <a:gridCol w="460008">
                  <a:extLst>
                    <a:ext uri="{9D8B030D-6E8A-4147-A177-3AD203B41FA5}">
                      <a16:colId xmlns:a16="http://schemas.microsoft.com/office/drawing/2014/main" val="3477471686"/>
                    </a:ext>
                  </a:extLst>
                </a:gridCol>
                <a:gridCol w="586031">
                  <a:extLst>
                    <a:ext uri="{9D8B030D-6E8A-4147-A177-3AD203B41FA5}">
                      <a16:colId xmlns:a16="http://schemas.microsoft.com/office/drawing/2014/main" val="2488499556"/>
                    </a:ext>
                  </a:extLst>
                </a:gridCol>
                <a:gridCol w="453135">
                  <a:extLst>
                    <a:ext uri="{9D8B030D-6E8A-4147-A177-3AD203B41FA5}">
                      <a16:colId xmlns:a16="http://schemas.microsoft.com/office/drawing/2014/main" val="3563018978"/>
                    </a:ext>
                  </a:extLst>
                </a:gridCol>
                <a:gridCol w="299240">
                  <a:extLst>
                    <a:ext uri="{9D8B030D-6E8A-4147-A177-3AD203B41FA5}">
                      <a16:colId xmlns:a16="http://schemas.microsoft.com/office/drawing/2014/main" val="2495079531"/>
                    </a:ext>
                  </a:extLst>
                </a:gridCol>
                <a:gridCol w="760923">
                  <a:extLst>
                    <a:ext uri="{9D8B030D-6E8A-4147-A177-3AD203B41FA5}">
                      <a16:colId xmlns:a16="http://schemas.microsoft.com/office/drawing/2014/main" val="2550116425"/>
                    </a:ext>
                  </a:extLst>
                </a:gridCol>
                <a:gridCol w="418935">
                  <a:extLst>
                    <a:ext uri="{9D8B030D-6E8A-4147-A177-3AD203B41FA5}">
                      <a16:colId xmlns:a16="http://schemas.microsoft.com/office/drawing/2014/main" val="4071475518"/>
                    </a:ext>
                  </a:extLst>
                </a:gridCol>
                <a:gridCol w="504432">
                  <a:extLst>
                    <a:ext uri="{9D8B030D-6E8A-4147-A177-3AD203B41FA5}">
                      <a16:colId xmlns:a16="http://schemas.microsoft.com/office/drawing/2014/main" val="3747257897"/>
                    </a:ext>
                  </a:extLst>
                </a:gridCol>
                <a:gridCol w="666876">
                  <a:extLst>
                    <a:ext uri="{9D8B030D-6E8A-4147-A177-3AD203B41FA5}">
                      <a16:colId xmlns:a16="http://schemas.microsoft.com/office/drawing/2014/main" val="1609294233"/>
                    </a:ext>
                  </a:extLst>
                </a:gridCol>
                <a:gridCol w="1085810">
                  <a:extLst>
                    <a:ext uri="{9D8B030D-6E8A-4147-A177-3AD203B41FA5}">
                      <a16:colId xmlns:a16="http://schemas.microsoft.com/office/drawing/2014/main" val="571804497"/>
                    </a:ext>
                  </a:extLst>
                </a:gridCol>
                <a:gridCol w="854968">
                  <a:extLst>
                    <a:ext uri="{9D8B030D-6E8A-4147-A177-3AD203B41FA5}">
                      <a16:colId xmlns:a16="http://schemas.microsoft.com/office/drawing/2014/main" val="107856227"/>
                    </a:ext>
                  </a:extLst>
                </a:gridCol>
                <a:gridCol w="752374">
                  <a:extLst>
                    <a:ext uri="{9D8B030D-6E8A-4147-A177-3AD203B41FA5}">
                      <a16:colId xmlns:a16="http://schemas.microsoft.com/office/drawing/2014/main" val="1991897672"/>
                    </a:ext>
                  </a:extLst>
                </a:gridCol>
                <a:gridCol w="555730">
                  <a:extLst>
                    <a:ext uri="{9D8B030D-6E8A-4147-A177-3AD203B41FA5}">
                      <a16:colId xmlns:a16="http://schemas.microsoft.com/office/drawing/2014/main" val="1261543905"/>
                    </a:ext>
                  </a:extLst>
                </a:gridCol>
              </a:tblGrid>
              <a:tr h="893192">
                <a:tc>
                  <a:txBody>
                    <a:bodyPr/>
                    <a:lstStyle/>
                    <a:p>
                      <a:pPr algn="l" fontAlgn="ctr"/>
                      <a:r>
                        <a:rPr lang="en-IN" sz="1200" u="none" strike="noStrike">
                          <a:solidFill>
                            <a:schemeClr val="bg1"/>
                          </a:solidFill>
                          <a:effectLst/>
                          <a:latin typeface="Optima" panose="02000503060000020004"/>
                        </a:rPr>
                        <a:t>S.NO</a:t>
                      </a:r>
                      <a:endParaRPr lang="en-IN" sz="12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OBJECT TYPE </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DESCRIPTION</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DISCIPLINE</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VIBRATION</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TEMPERATURE</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PRESSURE</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SPEED</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RUNNING HOURS</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FLOW</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LEVEL</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POWER/DUTY</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CATHODIC PROTECTION READING (RESISTANCE)</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LUBE OIL ANALYSIS</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THERMOGRAPHY</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400" u="none" strike="noStrike">
                          <a:solidFill>
                            <a:schemeClr val="bg1"/>
                          </a:solidFill>
                          <a:effectLst/>
                          <a:latin typeface="Optima" panose="02000503060000020004"/>
                        </a:rPr>
                        <a:t>ULTRASONIC</a:t>
                      </a:r>
                      <a:endParaRPr lang="en-IN" sz="1400" b="0" i="0" u="none" strike="noStrike">
                        <a:solidFill>
                          <a:schemeClr val="bg1"/>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extLst>
                  <a:ext uri="{0D108BD9-81ED-4DB2-BD59-A6C34878D82A}">
                    <a16:rowId xmlns:a16="http://schemas.microsoft.com/office/drawing/2014/main" val="1212818273"/>
                  </a:ext>
                </a:extLst>
              </a:tr>
              <a:tr h="338971">
                <a:tc>
                  <a:txBody>
                    <a:bodyPr/>
                    <a:lstStyle/>
                    <a:p>
                      <a:pPr algn="ctr" fontAlgn="b"/>
                      <a:r>
                        <a:rPr lang="en-IN" sz="1400" u="none" strike="noStrike">
                          <a:solidFill>
                            <a:srgbClr val="10479B"/>
                          </a:solidFill>
                          <a:effectLst/>
                          <a:latin typeface="Optima" panose="02000503060000020004"/>
                        </a:rPr>
                        <a:t>1</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10X</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Pumps </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0106758"/>
                  </a:ext>
                </a:extLst>
              </a:tr>
              <a:tr h="338971">
                <a:tc>
                  <a:txBody>
                    <a:bodyPr/>
                    <a:lstStyle/>
                    <a:p>
                      <a:pPr algn="ctr" fontAlgn="b"/>
                      <a:r>
                        <a:rPr lang="en-IN" sz="1400" u="none" strike="noStrike">
                          <a:solidFill>
                            <a:srgbClr val="10479B"/>
                          </a:solidFill>
                          <a:effectLst/>
                          <a:latin typeface="Optima" panose="02000503060000020004"/>
                        </a:rPr>
                        <a:t>2</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11A</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Air Compressors </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5129511"/>
                  </a:ext>
                </a:extLst>
              </a:tr>
              <a:tr h="338971">
                <a:tc>
                  <a:txBody>
                    <a:bodyPr/>
                    <a:lstStyle/>
                    <a:p>
                      <a:pPr algn="ctr" fontAlgn="b"/>
                      <a:r>
                        <a:rPr lang="en-IN" sz="1400" u="none" strike="noStrike">
                          <a:solidFill>
                            <a:srgbClr val="10479B"/>
                          </a:solidFill>
                          <a:effectLst/>
                          <a:latin typeface="Optima" panose="02000503060000020004"/>
                        </a:rPr>
                        <a:t>3</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11G</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Gas Compressors </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8720891"/>
                  </a:ext>
                </a:extLst>
              </a:tr>
              <a:tr h="338971">
                <a:tc>
                  <a:txBody>
                    <a:bodyPr/>
                    <a:lstStyle/>
                    <a:p>
                      <a:pPr algn="ctr" fontAlgn="b"/>
                      <a:r>
                        <a:rPr lang="en-IN" sz="1400" u="none" strike="noStrike">
                          <a:solidFill>
                            <a:srgbClr val="10479B"/>
                          </a:solidFill>
                          <a:effectLst/>
                          <a:latin typeface="Optima" panose="02000503060000020004"/>
                        </a:rPr>
                        <a:t>4</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12E</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400" b="1" u="none" strike="noStrike">
                          <a:solidFill>
                            <a:srgbClr val="10479B"/>
                          </a:solidFill>
                          <a:effectLst/>
                          <a:latin typeface="Optima" panose="02000503060000020004"/>
                        </a:rPr>
                        <a:t>Evaporator</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7030941"/>
                  </a:ext>
                </a:extLst>
              </a:tr>
              <a:tr h="449181">
                <a:tc>
                  <a:txBody>
                    <a:bodyPr/>
                    <a:lstStyle/>
                    <a:p>
                      <a:pPr algn="ctr" fontAlgn="b"/>
                      <a:r>
                        <a:rPr lang="en-IN" sz="1400" u="none" strike="noStrike">
                          <a:solidFill>
                            <a:srgbClr val="10479B"/>
                          </a:solidFill>
                          <a:effectLst/>
                          <a:latin typeface="Optima" panose="02000503060000020004"/>
                        </a:rPr>
                        <a:t>5</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12H</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Heaters / Heat Exchanger</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1661484"/>
                  </a:ext>
                </a:extLst>
              </a:tr>
              <a:tr h="338971">
                <a:tc>
                  <a:txBody>
                    <a:bodyPr/>
                    <a:lstStyle/>
                    <a:p>
                      <a:pPr algn="ctr" fontAlgn="b"/>
                      <a:r>
                        <a:rPr lang="en-IN" sz="1400" u="none" strike="noStrike">
                          <a:solidFill>
                            <a:srgbClr val="10479B"/>
                          </a:solidFill>
                          <a:effectLst/>
                          <a:latin typeface="Optima" panose="02000503060000020004"/>
                        </a:rPr>
                        <a:t>6</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12S</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400" b="1" u="none" strike="noStrike">
                          <a:solidFill>
                            <a:srgbClr val="10479B"/>
                          </a:solidFill>
                          <a:effectLst/>
                          <a:latin typeface="Optima" panose="02000503060000020004"/>
                        </a:rPr>
                        <a:t>Steam Generator</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195176"/>
                  </a:ext>
                </a:extLst>
              </a:tr>
              <a:tr h="338971">
                <a:tc>
                  <a:txBody>
                    <a:bodyPr/>
                    <a:lstStyle/>
                    <a:p>
                      <a:pPr algn="ctr" fontAlgn="b"/>
                      <a:r>
                        <a:rPr lang="en-IN" sz="1400" u="none" strike="noStrike">
                          <a:solidFill>
                            <a:srgbClr val="10479B"/>
                          </a:solidFill>
                          <a:effectLst/>
                          <a:latin typeface="Optima" panose="02000503060000020004"/>
                        </a:rPr>
                        <a:t>7</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13X</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Turbines </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3651785"/>
                  </a:ext>
                </a:extLst>
              </a:tr>
              <a:tr h="338971">
                <a:tc>
                  <a:txBody>
                    <a:bodyPr/>
                    <a:lstStyle/>
                    <a:p>
                      <a:pPr algn="ctr" fontAlgn="b"/>
                      <a:r>
                        <a:rPr lang="en-IN" sz="1400" u="none" strike="noStrike">
                          <a:solidFill>
                            <a:srgbClr val="10479B"/>
                          </a:solidFill>
                          <a:effectLst/>
                          <a:latin typeface="Optima" panose="02000503060000020004"/>
                        </a:rPr>
                        <a:t>8</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14X</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Diesel Engines </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1100242"/>
                  </a:ext>
                </a:extLst>
              </a:tr>
              <a:tr h="338971">
                <a:tc>
                  <a:txBody>
                    <a:bodyPr/>
                    <a:lstStyle/>
                    <a:p>
                      <a:pPr algn="ctr" fontAlgn="b"/>
                      <a:r>
                        <a:rPr lang="en-IN" sz="1400" u="none" strike="noStrike">
                          <a:solidFill>
                            <a:srgbClr val="10479B"/>
                          </a:solidFill>
                          <a:effectLst/>
                          <a:latin typeface="Optima" panose="02000503060000020004"/>
                        </a:rPr>
                        <a:t>9</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15X</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Gearbox</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kumimoji="0" lang="en-IN" sz="1400" b="1" i="0" u="none" strike="noStrike" kern="1200" cap="none" spc="0" normalizeH="0" baseline="0" noProof="0">
                          <a:ln>
                            <a:noFill/>
                          </a:ln>
                          <a:solidFill>
                            <a:srgbClr val="26B4E9"/>
                          </a:solidFill>
                          <a:effectLst/>
                          <a:uLnTx/>
                          <a:uFillTx/>
                          <a:latin typeface="Optima" panose="02000503060000020004"/>
                          <a:ea typeface="+mn-ea"/>
                          <a:cs typeface="+mn-cs"/>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Yes</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0982697"/>
                  </a:ext>
                </a:extLst>
              </a:tr>
              <a:tr h="449181">
                <a:tc>
                  <a:txBody>
                    <a:bodyPr/>
                    <a:lstStyle/>
                    <a:p>
                      <a:pPr algn="ctr" fontAlgn="b"/>
                      <a:r>
                        <a:rPr lang="en-IN" sz="1400" u="none" strike="noStrike">
                          <a:solidFill>
                            <a:srgbClr val="10479B"/>
                          </a:solidFill>
                          <a:effectLst/>
                          <a:latin typeface="Optima" panose="02000503060000020004"/>
                        </a:rPr>
                        <a:t>10</a:t>
                      </a:r>
                      <a:endParaRPr lang="en-IN" sz="1400" b="0"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400" b="1" u="none" strike="noStrike">
                          <a:solidFill>
                            <a:srgbClr val="10479B"/>
                          </a:solidFill>
                          <a:effectLst/>
                          <a:latin typeface="Optima" panose="02000503060000020004"/>
                        </a:rPr>
                        <a:t>16X</a:t>
                      </a:r>
                      <a:endParaRPr lang="en-IN" sz="1400" b="1" i="0" u="none" strike="noStrike">
                        <a:solidFill>
                          <a:srgbClr val="10479B"/>
                        </a:solidFill>
                        <a:effectLst/>
                        <a:latin typeface="Optima" panose="02000503060000020004"/>
                      </a:endParaRPr>
                    </a:p>
                  </a:txBody>
                  <a:tcPr marL="4968" marR="4968" marT="49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Cranes / Rigging Equipment </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400" b="1" u="none" strike="noStrike">
                          <a:solidFill>
                            <a:srgbClr val="10479B"/>
                          </a:solidFill>
                          <a:effectLst/>
                          <a:latin typeface="Optima" panose="02000503060000020004"/>
                        </a:rPr>
                        <a:t>Mechanical</a:t>
                      </a:r>
                      <a:endParaRPr lang="en-IN" sz="1400" b="1" i="0" u="none" strike="noStrike">
                        <a:solidFill>
                          <a:srgbClr val="10479B"/>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b="1" u="none" strike="noStrike">
                          <a:solidFill>
                            <a:srgbClr val="26B4E9"/>
                          </a:solidFill>
                          <a:effectLst/>
                          <a:latin typeface="Optima" panose="02000503060000020004"/>
                        </a:rPr>
                        <a:t> </a:t>
                      </a:r>
                      <a:endParaRPr lang="en-IN" sz="1400" b="1" i="0" u="none" strike="noStrike">
                        <a:solidFill>
                          <a:srgbClr val="26B4E9"/>
                        </a:solidFill>
                        <a:effectLst/>
                        <a:latin typeface="Optima" panose="02000503060000020004"/>
                      </a:endParaRPr>
                    </a:p>
                  </a:txBody>
                  <a:tcPr marL="4968" marR="4968" marT="49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5330642"/>
                  </a:ext>
                </a:extLst>
              </a:tr>
            </a:tbl>
          </a:graphicData>
        </a:graphic>
      </p:graphicFrame>
      <p:pic>
        <p:nvPicPr>
          <p:cNvPr id="2" name="Graphic 1">
            <a:extLst>
              <a:ext uri="{FF2B5EF4-FFF2-40B4-BE49-F238E27FC236}">
                <a16:creationId xmlns:a16="http://schemas.microsoft.com/office/drawing/2014/main" id="{DA70396D-B932-C080-E822-E0C962ED53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562218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396F-9741-B9C9-F64F-127169642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65506-66AC-EAE1-AF89-87FF0B7C6A1A}"/>
              </a:ext>
            </a:extLst>
          </p:cNvPr>
          <p:cNvSpPr>
            <a:spLocks noGrp="1"/>
          </p:cNvSpPr>
          <p:nvPr>
            <p:ph type="title"/>
          </p:nvPr>
        </p:nvSpPr>
        <p:spPr/>
        <p:txBody>
          <a:bodyPr/>
          <a:lstStyle/>
          <a:p>
            <a:r>
              <a:rPr lang="en-US" sz="3200" b="1"/>
              <a:t>PiLog Suite – Price Catalogue </a:t>
            </a:r>
            <a:br>
              <a:rPr lang="en-US" b="1"/>
            </a:br>
            <a:endParaRPr lang="en-IN"/>
          </a:p>
        </p:txBody>
      </p:sp>
      <p:sp>
        <p:nvSpPr>
          <p:cNvPr id="3" name="Text Placeholder 2">
            <a:extLst>
              <a:ext uri="{FF2B5EF4-FFF2-40B4-BE49-F238E27FC236}">
                <a16:creationId xmlns:a16="http://schemas.microsoft.com/office/drawing/2014/main" id="{C68A368B-6D0F-C309-45EF-870DD5B67ACE}"/>
              </a:ext>
            </a:extLst>
          </p:cNvPr>
          <p:cNvSpPr>
            <a:spLocks noGrp="1"/>
          </p:cNvSpPr>
          <p:nvPr>
            <p:ph type="body" idx="1"/>
          </p:nvPr>
        </p:nvSpPr>
        <p:spPr/>
        <p:txBody>
          <a:bodyPr>
            <a:normAutofit/>
          </a:bodyPr>
          <a:lstStyle/>
          <a:p>
            <a:r>
              <a:rPr lang="en-ZA" b="1" i="1">
                <a:solidFill>
                  <a:srgbClr val="26B4E9"/>
                </a:solidFill>
                <a:ea typeface="Optima" charset="0"/>
                <a:sym typeface="+mn-ea"/>
              </a:rPr>
              <a:t>“</a:t>
            </a:r>
            <a:r>
              <a:rPr lang="en-ZA" b="1" i="1">
                <a:solidFill>
                  <a:srgbClr val="26B4E9"/>
                </a:solidFill>
                <a:latin typeface="Optima"/>
                <a:ea typeface="Optima" charset="0"/>
                <a:sym typeface="+mn-ea"/>
              </a:rPr>
              <a:t>Best Value for Investment on PiLog Suite</a:t>
            </a:r>
            <a:r>
              <a:rPr lang="en-ZA" b="1" i="1">
                <a:solidFill>
                  <a:srgbClr val="26B4E9"/>
                </a:solidFill>
                <a:ea typeface="Optima" charset="0"/>
                <a:sym typeface="+mn-ea"/>
              </a:rPr>
              <a:t>”</a:t>
            </a:r>
            <a:endParaRPr lang="en-US" b="1" i="1">
              <a:solidFill>
                <a:srgbClr val="26B4E9"/>
              </a:solidFill>
              <a:latin typeface="Optima" panose="02000503060000020004"/>
              <a:cs typeface="Arial" panose="020B0604020202020204" pitchFamily="34" charset="0"/>
            </a:endParaRPr>
          </a:p>
          <a:p>
            <a:endParaRPr lang="en-IN"/>
          </a:p>
        </p:txBody>
      </p:sp>
      <p:sp>
        <p:nvSpPr>
          <p:cNvPr id="4" name="Date Placeholder 3">
            <a:extLst>
              <a:ext uri="{FF2B5EF4-FFF2-40B4-BE49-F238E27FC236}">
                <a16:creationId xmlns:a16="http://schemas.microsoft.com/office/drawing/2014/main" id="{8EAC3ACC-0C3F-3C3E-824E-ED31B3C8A224}"/>
              </a:ext>
            </a:extLst>
          </p:cNvPr>
          <p:cNvSpPr>
            <a:spLocks noGrp="1"/>
          </p:cNvSpPr>
          <p:nvPr>
            <p:ph type="dt" sz="half" idx="10"/>
          </p:nvPr>
        </p:nvSpPr>
        <p:spPr/>
        <p:txBody>
          <a:bodyPr/>
          <a:lstStyle/>
          <a:p>
            <a:r>
              <a:rPr lang="en-US"/>
              <a:t>© PiLog Group</a:t>
            </a:r>
          </a:p>
        </p:txBody>
      </p:sp>
      <p:sp>
        <p:nvSpPr>
          <p:cNvPr id="6" name="Slide Number Placeholder 5">
            <a:extLst>
              <a:ext uri="{FF2B5EF4-FFF2-40B4-BE49-F238E27FC236}">
                <a16:creationId xmlns:a16="http://schemas.microsoft.com/office/drawing/2014/main" id="{CBA06670-7782-220B-1785-E5AFB9C8CC1B}"/>
              </a:ext>
            </a:extLst>
          </p:cNvPr>
          <p:cNvSpPr>
            <a:spLocks noGrp="1"/>
          </p:cNvSpPr>
          <p:nvPr>
            <p:ph type="sldNum" sz="quarter" idx="12"/>
          </p:nvPr>
        </p:nvSpPr>
        <p:spPr/>
        <p:txBody>
          <a:bodyPr/>
          <a:lstStyle/>
          <a:p>
            <a:fld id="{9B618960-8005-486C-9A75-10CB2AAC16F9}" type="slidenum">
              <a:rPr lang="en-US" smtClean="0"/>
              <a:t>16</a:t>
            </a:fld>
            <a:endParaRPr lang="en-US"/>
          </a:p>
        </p:txBody>
      </p:sp>
      <p:sp>
        <p:nvSpPr>
          <p:cNvPr id="7" name="Footer Placeholder 4">
            <a:extLst>
              <a:ext uri="{FF2B5EF4-FFF2-40B4-BE49-F238E27FC236}">
                <a16:creationId xmlns:a16="http://schemas.microsoft.com/office/drawing/2014/main" id="{DCDFF438-B34A-71F2-E46F-EA234337CA1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8" name="Footer Placeholder 4">
            <a:extLst>
              <a:ext uri="{FF2B5EF4-FFF2-40B4-BE49-F238E27FC236}">
                <a16:creationId xmlns:a16="http://schemas.microsoft.com/office/drawing/2014/main" id="{1E017FCF-5871-0C62-99BE-084BBB4BF65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pic>
        <p:nvPicPr>
          <p:cNvPr id="5" name="Graphic 4">
            <a:extLst>
              <a:ext uri="{FF2B5EF4-FFF2-40B4-BE49-F238E27FC236}">
                <a16:creationId xmlns:a16="http://schemas.microsoft.com/office/drawing/2014/main" id="{2D896644-FC6C-39B2-E651-D5871D9AEB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17356032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46B613-51FC-2A4C-D912-DC6EBD1530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49428CBA-3998-4D8E-B867-6CF162A52F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82B98022-142E-DE10-0294-4F8F41D33A97}"/>
              </a:ext>
            </a:extLst>
          </p:cNvPr>
          <p:cNvSpPr txBox="1">
            <a:spLocks/>
          </p:cNvSpPr>
          <p:nvPr/>
        </p:nvSpPr>
        <p:spPr>
          <a:xfrm>
            <a:off x="484289" y="176922"/>
            <a:ext cx="11223421" cy="551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Maintenance Plan and Task List </a:t>
            </a:r>
            <a:r>
              <a:rPr kumimoji="0" lang="en-US" sz="2400" b="1" i="0" u="none" strike="noStrike" kern="1200" cap="none" spc="0" normalizeH="0" baseline="0" noProof="0">
                <a:ln>
                  <a:noFill/>
                </a:ln>
                <a:solidFill>
                  <a:srgbClr val="26B4E9"/>
                </a:solidFill>
                <a:effectLst/>
                <a:uLnTx/>
                <a:uFillTx/>
                <a:latin typeface="Optima"/>
                <a:ea typeface="+mj-ea"/>
                <a:cs typeface="+mj-cs"/>
              </a:rPr>
              <a:t>(</a:t>
            </a:r>
            <a:r>
              <a:rPr kumimoji="0" lang="en-IN" sz="2400" b="1" i="0" u="none" strike="noStrike" kern="1200" cap="none" spc="0" normalizeH="0" baseline="0" noProof="0">
                <a:ln>
                  <a:noFill/>
                </a:ln>
                <a:solidFill>
                  <a:srgbClr val="26B4E9"/>
                </a:solidFill>
                <a:effectLst/>
                <a:uLnTx/>
                <a:uFillTx/>
                <a:latin typeface="Optima"/>
                <a:ea typeface="+mj-ea"/>
                <a:cs typeface="+mj-cs"/>
              </a:rPr>
              <a:t>Centrifugal Pump)</a:t>
            </a:r>
            <a:endParaRPr kumimoji="0" lang="en-US" sz="2400" b="1" i="0" u="none" strike="noStrike" kern="1200" cap="none" spc="0" normalizeH="0" baseline="0" noProof="0">
              <a:ln>
                <a:noFill/>
              </a:ln>
              <a:solidFill>
                <a:srgbClr val="26B4E9"/>
              </a:solidFill>
              <a:effectLst/>
              <a:uLnTx/>
              <a:uFillTx/>
              <a:latin typeface="Optima"/>
              <a:ea typeface="+mj-ea"/>
              <a:cs typeface="+mj-cs"/>
            </a:endParaRPr>
          </a:p>
        </p:txBody>
      </p:sp>
      <p:sp>
        <p:nvSpPr>
          <p:cNvPr id="7" name="Footer Placeholder 4">
            <a:extLst>
              <a:ext uri="{FF2B5EF4-FFF2-40B4-BE49-F238E27FC236}">
                <a16:creationId xmlns:a16="http://schemas.microsoft.com/office/drawing/2014/main" id="{E9C0F2AA-721C-4E25-9154-6BBD145EC21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D066D583-C29A-F04B-088C-AF5FAF72F1F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graphicFrame>
        <p:nvGraphicFramePr>
          <p:cNvPr id="8" name="Table 7">
            <a:extLst>
              <a:ext uri="{FF2B5EF4-FFF2-40B4-BE49-F238E27FC236}">
                <a16:creationId xmlns:a16="http://schemas.microsoft.com/office/drawing/2014/main" id="{E1B99037-A9D3-4062-98AE-B225B3C75F7F}"/>
              </a:ext>
            </a:extLst>
          </p:cNvPr>
          <p:cNvGraphicFramePr>
            <a:graphicFrameLocks noGrp="1"/>
          </p:cNvGraphicFramePr>
          <p:nvPr/>
        </p:nvGraphicFramePr>
        <p:xfrm>
          <a:off x="402771" y="672692"/>
          <a:ext cx="11342914" cy="5683655"/>
        </p:xfrm>
        <a:graphic>
          <a:graphicData uri="http://schemas.openxmlformats.org/drawingml/2006/table">
            <a:tbl>
              <a:tblPr firstRow="1" bandRow="1">
                <a:tableStyleId>{5C22544A-7EE6-4342-B048-85BDC9FD1C3A}</a:tableStyleId>
              </a:tblPr>
              <a:tblGrid>
                <a:gridCol w="1119724">
                  <a:extLst>
                    <a:ext uri="{9D8B030D-6E8A-4147-A177-3AD203B41FA5}">
                      <a16:colId xmlns:a16="http://schemas.microsoft.com/office/drawing/2014/main" val="2392068292"/>
                    </a:ext>
                  </a:extLst>
                </a:gridCol>
                <a:gridCol w="929380">
                  <a:extLst>
                    <a:ext uri="{9D8B030D-6E8A-4147-A177-3AD203B41FA5}">
                      <a16:colId xmlns:a16="http://schemas.microsoft.com/office/drawing/2014/main" val="1452964123"/>
                    </a:ext>
                  </a:extLst>
                </a:gridCol>
                <a:gridCol w="1461030">
                  <a:extLst>
                    <a:ext uri="{9D8B030D-6E8A-4147-A177-3AD203B41FA5}">
                      <a16:colId xmlns:a16="http://schemas.microsoft.com/office/drawing/2014/main" val="3234853471"/>
                    </a:ext>
                  </a:extLst>
                </a:gridCol>
                <a:gridCol w="727628">
                  <a:extLst>
                    <a:ext uri="{9D8B030D-6E8A-4147-A177-3AD203B41FA5}">
                      <a16:colId xmlns:a16="http://schemas.microsoft.com/office/drawing/2014/main" val="2416994961"/>
                    </a:ext>
                  </a:extLst>
                </a:gridCol>
                <a:gridCol w="711459">
                  <a:extLst>
                    <a:ext uri="{9D8B030D-6E8A-4147-A177-3AD203B41FA5}">
                      <a16:colId xmlns:a16="http://schemas.microsoft.com/office/drawing/2014/main" val="3458352820"/>
                    </a:ext>
                  </a:extLst>
                </a:gridCol>
                <a:gridCol w="1245053">
                  <a:extLst>
                    <a:ext uri="{9D8B030D-6E8A-4147-A177-3AD203B41FA5}">
                      <a16:colId xmlns:a16="http://schemas.microsoft.com/office/drawing/2014/main" val="2662509542"/>
                    </a:ext>
                  </a:extLst>
                </a:gridCol>
                <a:gridCol w="722266">
                  <a:extLst>
                    <a:ext uri="{9D8B030D-6E8A-4147-A177-3AD203B41FA5}">
                      <a16:colId xmlns:a16="http://schemas.microsoft.com/office/drawing/2014/main" val="1895702102"/>
                    </a:ext>
                  </a:extLst>
                </a:gridCol>
                <a:gridCol w="4426374">
                  <a:extLst>
                    <a:ext uri="{9D8B030D-6E8A-4147-A177-3AD203B41FA5}">
                      <a16:colId xmlns:a16="http://schemas.microsoft.com/office/drawing/2014/main" val="3288750136"/>
                    </a:ext>
                  </a:extLst>
                </a:gridCol>
              </a:tblGrid>
              <a:tr h="343807">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Equipment Model</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Operation Description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US" sz="1100" b="1" u="none" strike="noStrike" kern="1200">
                          <a:solidFill>
                            <a:schemeClr val="lt1"/>
                          </a:solidFill>
                          <a:effectLst/>
                          <a:latin typeface="Optima"/>
                          <a:ea typeface="+mn-ea"/>
                          <a:cs typeface="+mn-cs"/>
                        </a:rPr>
                        <a:t>Work Involved in the Activity</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Duration (Hours)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Unit for Work</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Activity Type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Manpower</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marL="0" algn="ctr" defTabSz="914400" rtl="0" eaLnBrk="1" fontAlgn="ctr" latinLnBrk="0" hangingPunct="1"/>
                      <a:r>
                        <a:rPr lang="en-IN" sz="1100" b="1" u="none" strike="noStrike" kern="1200">
                          <a:solidFill>
                            <a:schemeClr val="lt1"/>
                          </a:solidFill>
                          <a:effectLst/>
                          <a:latin typeface="Optima"/>
                          <a:ea typeface="+mn-ea"/>
                          <a:cs typeface="+mn-cs"/>
                        </a:rPr>
                        <a:t>Operation Long Text</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extLst>
                  <a:ext uri="{0D108BD9-81ED-4DB2-BD59-A6C34878D82A}">
                    <a16:rowId xmlns:a16="http://schemas.microsoft.com/office/drawing/2014/main" val="1207167449"/>
                  </a:ext>
                </a:extLst>
              </a:tr>
              <a:tr h="481055">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Shaft Alignment</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Realign the pump shaft to restore proper rotation.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Maintenance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Realign the shaft to ensure proper rotation. Misalignment of the shaft causes uneven rotation, leading to vibrations and component wear. This activity helps prevent system damage.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9138393"/>
                  </a:ext>
                </a:extLst>
              </a:tr>
              <a:tr h="481055">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Bearing Lubrication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Lubricate bearings according to manufacturer guidelines.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1</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Maintenance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1</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Lubricate the bearings to ensure smooth operation. Lack of lubrication leads to overheating and premature bearing failure. This reduces friction and extends bearing life.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1981324"/>
                  </a:ext>
                </a:extLst>
              </a:tr>
              <a:tr h="481055">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Impeller Replacement</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Replace the impeller due to erosion or corrosion.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4</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Maintenance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3</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Replace the impeller to restore pump performance. Erosion or corrosion of the impeller reduces efficiency and can cause further damage. New impellers improve efficiency.</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7867454"/>
                  </a:ext>
                </a:extLst>
              </a:tr>
              <a:tr h="481055">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Seal Replacement</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Replace seals to stop leakage.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1</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Maintenance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Replace seals to prevent leaks and restore proper sealing. Improper installation or damage can cause pressure loss, so this action ensures the pump operates efficiently.</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925558"/>
                  </a:ext>
                </a:extLst>
              </a:tr>
              <a:tr h="481055">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Cavitation Prevention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Increase suction pressure and optimize NPSH to prevent cavitation.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3</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Troubleshooting</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Increase suction pressure to avoid cavitation, which can cause vapor bubble formation that damages the pump. This helps protect the pump from further cavitation-related issues.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9870123"/>
                  </a:ext>
                </a:extLst>
              </a:tr>
              <a:tr h="481055">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Flow Rate Adjustment</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Adjust operating conditions to stabilize flow.</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Maintenance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Adjust the pump operation to stabilize flow rate. Operating outside the design flow point can lead to instability, vibrations, and poor efficiency. Use a variable speed drive.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6321275"/>
                  </a:ext>
                </a:extLst>
              </a:tr>
              <a:tr h="481055">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Piping Blockage Clearing</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Clear blockages in the piping system to restore flow.</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3</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Maintenance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3</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Clear blockages in the piping system to restore proper flow and pressure. Obstructions in the pipes, such as debris or buildup, cause pressure loss and inefficiency.</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4531314"/>
                  </a:ext>
                </a:extLst>
              </a:tr>
              <a:tr h="481055">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Motor Overload Correction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Reduce motor load or reset overload protection.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Troubleshooting</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Reduce load on the motor or reset the overload protection to prevent overheating and motor damage. Overload conditions can lead to motor failure and system shutdown.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2447882"/>
                  </a:ext>
                </a:extLst>
              </a:tr>
              <a:tr h="321041">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Power Restoration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Restore power supply to the motor.</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1</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Emergency</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1</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Restore power supply in case of a power outage. Power loss can lead to system downtime, and restoring power ensures uninterrupted pump operation.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447453"/>
                  </a:ext>
                </a:extLst>
              </a:tr>
              <a:tr h="481055">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Vibration Issue Resolution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Realign the pump and motor to reduce vibration.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Maintenance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Realign the pump and motor to reduce excessive vibrations caused by misalignment. This helps minimize wear and improves the overall stability of the pump operation.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3253814"/>
                  </a:ext>
                </a:extLst>
              </a:tr>
              <a:tr h="344656">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Noise Reduction</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Replace or repair impeller to reduce noise.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Maintenance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Replace or repair the impeller to reduce noise. Impeller damage or imbalance causes noise, signaling inefficiency and potential damage to pump components.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6092513"/>
                  </a:ext>
                </a:extLst>
              </a:tr>
              <a:tr h="344656">
                <a:tc>
                  <a:txBody>
                    <a:bodyPr/>
                    <a:lstStyle/>
                    <a:p>
                      <a:pPr algn="l" fontAlgn="b"/>
                      <a:r>
                        <a:rPr lang="en-IN" sz="1000" b="0" i="0" u="none" strike="noStrike" kern="1200">
                          <a:solidFill>
                            <a:srgbClr val="10479B"/>
                          </a:solidFill>
                          <a:effectLst/>
                          <a:latin typeface="Optima" panose="02000503060000020004"/>
                          <a:ea typeface="+mn-ea"/>
                          <a:cs typeface="+mn-cs"/>
                        </a:rPr>
                        <a:t>R-610/100-GN3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Seal Leak Repair</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Replace seals or gaskets to stop leaks.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1</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Hours</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000" b="0" i="0" u="none" strike="noStrike" kern="1200">
                          <a:solidFill>
                            <a:srgbClr val="10479B"/>
                          </a:solidFill>
                          <a:effectLst/>
                          <a:latin typeface="Optima" panose="02000503060000020004"/>
                          <a:ea typeface="+mn-ea"/>
                          <a:cs typeface="+mn-cs"/>
                        </a:rPr>
                        <a:t>Maintenance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kern="1200">
                          <a:solidFill>
                            <a:srgbClr val="10479B"/>
                          </a:solidFill>
                          <a:effectLst/>
                          <a:latin typeface="Optima" panose="02000503060000020004"/>
                          <a:ea typeface="+mn-ea"/>
                          <a:cs typeface="+mn-cs"/>
                        </a:rPr>
                        <a:t>2</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00" b="0" i="0" u="none" strike="noStrike" kern="1200">
                          <a:solidFill>
                            <a:srgbClr val="10479B"/>
                          </a:solidFill>
                          <a:effectLst/>
                          <a:latin typeface="Optima" panose="02000503060000020004"/>
                          <a:ea typeface="+mn-ea"/>
                          <a:cs typeface="+mn-cs"/>
                        </a:rPr>
                        <a:t>Replace seals to stop leakage and restore pressure containment. Seal failure or gasket damage allows fluid to escape, compromising pump performance.</a:t>
                      </a:r>
                    </a:p>
                  </a:txBody>
                  <a:tcPr marL="965" marR="965" marT="9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0904729"/>
                  </a:ext>
                </a:extLst>
              </a:tr>
            </a:tbl>
          </a:graphicData>
        </a:graphic>
      </p:graphicFrame>
      <p:pic>
        <p:nvPicPr>
          <p:cNvPr id="3" name="Graphic 2">
            <a:extLst>
              <a:ext uri="{FF2B5EF4-FFF2-40B4-BE49-F238E27FC236}">
                <a16:creationId xmlns:a16="http://schemas.microsoft.com/office/drawing/2014/main" id="{3CD92972-004D-EDF7-1CEC-4B25C4A68A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4361918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4EED5-C944-CE08-DF90-D35E6A8A7D0E}"/>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09884C8A-11B2-A037-06FE-39BD8507D0BB}"/>
              </a:ext>
            </a:extLst>
          </p:cNvPr>
          <p:cNvSpPr txBox="1">
            <a:spLocks/>
          </p:cNvSpPr>
          <p:nvPr/>
        </p:nvSpPr>
        <p:spPr>
          <a:xfrm>
            <a:off x="609124" y="15498"/>
            <a:ext cx="10845994"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Maintenance Item Master (MI Snapshot)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KDS for S/4 HANA against which Data Maturity will be assessed  &amp; Improved leveraging Data Quality Management for Operator</a:t>
            </a:r>
          </a:p>
        </p:txBody>
      </p:sp>
      <p:sp>
        <p:nvSpPr>
          <p:cNvPr id="10" name="Date Placeholder 3">
            <a:extLst>
              <a:ext uri="{FF2B5EF4-FFF2-40B4-BE49-F238E27FC236}">
                <a16:creationId xmlns:a16="http://schemas.microsoft.com/office/drawing/2014/main" id="{011CAE92-FAF8-CECB-AD7A-2185D4F74029}"/>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F2D21797-D06D-49DA-4E9E-23657E42A13B}"/>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4C408902-6BFF-70B2-13A0-974D76CAAE2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4916C6F3-259B-3BCA-BFC7-7C79A655FF7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2" name="Table 1">
            <a:extLst>
              <a:ext uri="{FF2B5EF4-FFF2-40B4-BE49-F238E27FC236}">
                <a16:creationId xmlns:a16="http://schemas.microsoft.com/office/drawing/2014/main" id="{8988E958-203C-1192-8571-89C57E087224}"/>
              </a:ext>
            </a:extLst>
          </p:cNvPr>
          <p:cNvGraphicFramePr>
            <a:graphicFrameLocks noGrp="1"/>
          </p:cNvGraphicFramePr>
          <p:nvPr>
            <p:extLst>
              <p:ext uri="{D42A27DB-BD31-4B8C-83A1-F6EECF244321}">
                <p14:modId xmlns:p14="http://schemas.microsoft.com/office/powerpoint/2010/main" val="2033365966"/>
              </p:ext>
            </p:extLst>
          </p:nvPr>
        </p:nvGraphicFramePr>
        <p:xfrm>
          <a:off x="704983" y="1098286"/>
          <a:ext cx="9921107" cy="5140938"/>
        </p:xfrm>
        <a:graphic>
          <a:graphicData uri="http://schemas.openxmlformats.org/drawingml/2006/table">
            <a:tbl>
              <a:tblPr>
                <a:tableStyleId>{5C22544A-7EE6-4342-B048-85BDC9FD1C3A}</a:tableStyleId>
              </a:tblPr>
              <a:tblGrid>
                <a:gridCol w="1558532">
                  <a:extLst>
                    <a:ext uri="{9D8B030D-6E8A-4147-A177-3AD203B41FA5}">
                      <a16:colId xmlns:a16="http://schemas.microsoft.com/office/drawing/2014/main" val="432907342"/>
                    </a:ext>
                  </a:extLst>
                </a:gridCol>
                <a:gridCol w="1916804">
                  <a:extLst>
                    <a:ext uri="{9D8B030D-6E8A-4147-A177-3AD203B41FA5}">
                      <a16:colId xmlns:a16="http://schemas.microsoft.com/office/drawing/2014/main" val="2502543053"/>
                    </a:ext>
                  </a:extLst>
                </a:gridCol>
                <a:gridCol w="3582649">
                  <a:extLst>
                    <a:ext uri="{9D8B030D-6E8A-4147-A177-3AD203B41FA5}">
                      <a16:colId xmlns:a16="http://schemas.microsoft.com/office/drawing/2014/main" val="1274283436"/>
                    </a:ext>
                  </a:extLst>
                </a:gridCol>
                <a:gridCol w="2863122">
                  <a:extLst>
                    <a:ext uri="{9D8B030D-6E8A-4147-A177-3AD203B41FA5}">
                      <a16:colId xmlns:a16="http://schemas.microsoft.com/office/drawing/2014/main" val="658493668"/>
                    </a:ext>
                  </a:extLst>
                </a:gridCol>
              </a:tblGrid>
              <a:tr h="252978">
                <a:tc>
                  <a:txBody>
                    <a:bodyPr/>
                    <a:lstStyle/>
                    <a:p>
                      <a:pPr algn="ctr" fontAlgn="b"/>
                      <a:r>
                        <a:rPr lang="en-IN" sz="1100" b="1" kern="1200">
                          <a:solidFill>
                            <a:srgbClr val="10479B"/>
                          </a:solidFill>
                          <a:latin typeface="Optima" panose="02000503060000020004"/>
                          <a:ea typeface="+mj-ea"/>
                          <a:cs typeface="Arial" panose="020B0604020202020204" pitchFamily="34" charset="0"/>
                        </a:rPr>
                        <a:t>Structure</a:t>
                      </a:r>
                    </a:p>
                  </a:txBody>
                  <a:tcPr marL="6930" marR="6930" marT="69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1" kern="1200">
                          <a:solidFill>
                            <a:srgbClr val="10479B"/>
                          </a:solidFill>
                          <a:latin typeface="Optima" panose="02000503060000020004"/>
                          <a:ea typeface="+mj-ea"/>
                          <a:cs typeface="Arial" panose="020B0604020202020204" pitchFamily="34" charset="0"/>
                        </a:rPr>
                        <a:t>Field Id</a:t>
                      </a:r>
                    </a:p>
                  </a:txBody>
                  <a:tcPr marL="6930" marR="6930" marT="69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1" kern="1200">
                          <a:solidFill>
                            <a:srgbClr val="10479B"/>
                          </a:solidFill>
                          <a:latin typeface="Optima" panose="02000503060000020004"/>
                          <a:ea typeface="+mj-ea"/>
                          <a:cs typeface="Arial" panose="020B0604020202020204" pitchFamily="34" charset="0"/>
                        </a:rPr>
                        <a:t>Field Name</a:t>
                      </a:r>
                    </a:p>
                  </a:txBody>
                  <a:tcPr marL="6930" marR="6930" marT="69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1" kern="1200">
                          <a:solidFill>
                            <a:srgbClr val="10479B"/>
                          </a:solidFill>
                          <a:latin typeface="Optima" panose="02000503060000020004"/>
                          <a:ea typeface="+mj-ea"/>
                          <a:cs typeface="Arial" panose="020B0604020202020204" pitchFamily="34" charset="0"/>
                        </a:rPr>
                        <a:t>Sample Value from Payload</a:t>
                      </a:r>
                    </a:p>
                  </a:txBody>
                  <a:tcPr marL="6930" marR="6930" marT="69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6133248"/>
                  </a:ext>
                </a:extLst>
              </a:tr>
              <a:tr h="153579">
                <a:tc rowSpan="28">
                  <a:txBody>
                    <a:bodyPr/>
                    <a:lstStyle/>
                    <a:p>
                      <a:pPr algn="ctr" fontAlgn="ctr"/>
                      <a:r>
                        <a:rPr lang="en-IN" sz="1100" b="1" kern="1200">
                          <a:solidFill>
                            <a:srgbClr val="10479B"/>
                          </a:solidFill>
                          <a:latin typeface="Optima" panose="02000503060000020004"/>
                          <a:ea typeface="+mj-ea"/>
                          <a:cs typeface="Arial" panose="020B0604020202020204" pitchFamily="34" charset="0"/>
                        </a:rPr>
                        <a:t>Maintenance Item Structure</a:t>
                      </a:r>
                    </a:p>
                  </a:txBody>
                  <a:tcPr marL="6930" marR="6930" marT="69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MPTYP</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Maintenance plan category</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PM</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3975613"/>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WARPL</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Maintenance Plan</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0170041"/>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WAPOS</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Maintenance item</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994627"/>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WPTXT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Maintenance Plan Text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1M,1701-A-0900,AGITATOR,INSP</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0810963"/>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ZYKL1</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Maintenance cycle</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1</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5585062"/>
                  </a:ext>
                </a:extLst>
              </a:tr>
              <a:tr h="129342">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ZEIEH</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a:solidFill>
                            <a:srgbClr val="10479B"/>
                          </a:solidFill>
                          <a:effectLst/>
                          <a:latin typeface="Optima" panose="02000503060000020004"/>
                        </a:rPr>
                        <a:t>Not More Closely Defined Area, Possibly Used for Patchlevels</a:t>
                      </a:r>
                      <a:endParaRPr lang="en-US"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Mon</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6040560"/>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OFFS1</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Maintenance package offset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6793316"/>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ZYKLUNIT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a:solidFill>
                            <a:srgbClr val="10479B"/>
                          </a:solidFill>
                          <a:effectLst/>
                          <a:latin typeface="Optima" panose="02000503060000020004"/>
                        </a:rPr>
                        <a:t>Unit for the performance of maintenance tasks</a:t>
                      </a:r>
                      <a:endParaRPr lang="en-US"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331734"/>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TPLNR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Functional Location</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PILO-100</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8390023"/>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IWERK</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Maintenance Planning Plant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0001</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9150949"/>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AUART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Order Type</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CU01</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819834"/>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ILART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Maintenance activity type</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001</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4764492"/>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GEWERK</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a:solidFill>
                            <a:srgbClr val="10479B"/>
                          </a:solidFill>
                          <a:effectLst/>
                          <a:latin typeface="Optima" panose="02000503060000020004"/>
                        </a:rPr>
                        <a:t>Main work center for maintenance tasks</a:t>
                      </a:r>
                      <a:endParaRPr lang="en-US"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0001</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984071"/>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WERGW</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a:solidFill>
                            <a:srgbClr val="10479B"/>
                          </a:solidFill>
                          <a:effectLst/>
                          <a:latin typeface="Optima" panose="02000503060000020004"/>
                        </a:rPr>
                        <a:t>Plant associated with main work center</a:t>
                      </a:r>
                      <a:endParaRPr lang="en-US"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0001</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9453867"/>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GSBER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Business Area</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3627386"/>
                  </a:ext>
                </a:extLst>
              </a:tr>
              <a:tr h="143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WPGRP</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a:solidFill>
                            <a:srgbClr val="10479B"/>
                          </a:solidFill>
                          <a:effectLst/>
                          <a:latin typeface="Optima" panose="02000503060000020004"/>
                        </a:rPr>
                        <a:t>Planner Group for Customer Service and Plant Maintenance</a:t>
                      </a:r>
                      <a:endParaRPr lang="en-US"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5291606"/>
                  </a:ext>
                </a:extLst>
              </a:tr>
              <a:tr h="154670">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QMART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Notification Type</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3930292"/>
                  </a:ext>
                </a:extLst>
              </a:tr>
              <a:tr h="159981">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PAK_TEXT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a:solidFill>
                            <a:srgbClr val="10479B"/>
                          </a:solidFill>
                          <a:effectLst/>
                          <a:latin typeface="Optima" panose="02000503060000020004"/>
                        </a:rPr>
                        <a:t>Text for maintenance package/cycle (time/performance)</a:t>
                      </a:r>
                      <a:endParaRPr lang="en-US"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9570233"/>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BSTNR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Purchase Order Number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25634"/>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BSTPO</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Purchase Order Item Number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7376929"/>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PSTXT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Item Short Text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1M,1701-A-0900,AGITATOR,INSP</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8674841"/>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SAKTO</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Cost Element</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0520093"/>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AUFNR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Settlement order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6835719"/>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PRIOK</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Priority</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 </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7059477"/>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PLNAL</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Group Counter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01</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3299251"/>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PLNNR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a:solidFill>
                            <a:srgbClr val="10479B"/>
                          </a:solidFill>
                          <a:effectLst/>
                          <a:latin typeface="Optima" panose="02000503060000020004"/>
                        </a:rPr>
                        <a:t>Key for Task List Group</a:t>
                      </a:r>
                      <a:endParaRPr lang="en-US"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80</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5403330"/>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PLNTY</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Task List Type</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A</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956083"/>
                  </a:ext>
                </a:extLst>
              </a:tr>
              <a:tr h="159424">
                <a:tc vMerge="1">
                  <a:txBody>
                    <a:bodyPr/>
                    <a:lstStyle/>
                    <a:p>
                      <a:endParaRPr lang="en-IN"/>
                    </a:p>
                  </a:txBody>
                  <a:tcPr/>
                </a:tc>
                <a:tc>
                  <a:txBody>
                    <a:bodyPr/>
                    <a:lstStyle/>
                    <a:p>
                      <a:pPr algn="l" fontAlgn="b"/>
                      <a:r>
                        <a:rPr lang="en-IN" sz="1100" u="none" strike="noStrike">
                          <a:solidFill>
                            <a:srgbClr val="10479B"/>
                          </a:solidFill>
                          <a:effectLst/>
                          <a:latin typeface="Optima" panose="02000503060000020004"/>
                        </a:rPr>
                        <a:t>EQUNR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Equipment Number</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IN" sz="1100" u="none" strike="noStrike">
                          <a:solidFill>
                            <a:srgbClr val="10479B"/>
                          </a:solidFill>
                          <a:effectLst/>
                          <a:latin typeface="Optima" panose="02000503060000020004"/>
                        </a:rPr>
                        <a:t>PIPL-A-0900</a:t>
                      </a:r>
                      <a:endParaRPr lang="en-IN" sz="1100" b="0" i="0" u="none" strike="noStrike">
                        <a:solidFill>
                          <a:srgbClr val="10479B"/>
                        </a:solidFill>
                        <a:effectLst/>
                        <a:latin typeface="Optima" panose="02000503060000020004"/>
                      </a:endParaRPr>
                    </a:p>
                  </a:txBody>
                  <a:tcPr marL="6930" marR="6930" marT="693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2884574"/>
                  </a:ext>
                </a:extLst>
              </a:tr>
            </a:tbl>
          </a:graphicData>
        </a:graphic>
      </p:graphicFrame>
      <p:pic>
        <p:nvPicPr>
          <p:cNvPr id="3" name="Graphic 2">
            <a:extLst>
              <a:ext uri="{FF2B5EF4-FFF2-40B4-BE49-F238E27FC236}">
                <a16:creationId xmlns:a16="http://schemas.microsoft.com/office/drawing/2014/main" id="{B1B542E9-1C9B-519A-96CA-714CD67F6B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0237738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D785B-24E8-AB16-196E-522FBD544D8F}"/>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44C53D10-9999-DBBB-C8C5-3A5A862E379B}"/>
              </a:ext>
            </a:extLst>
          </p:cNvPr>
          <p:cNvSpPr txBox="1">
            <a:spLocks/>
          </p:cNvSpPr>
          <p:nvPr/>
        </p:nvSpPr>
        <p:spPr>
          <a:xfrm>
            <a:off x="641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Equipment Master (MP Snapshot)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0"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39D062EE-5858-27F5-5B58-898D8EB157BB}"/>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3EB7B2EF-CC1F-2DC2-F4E7-29A103A17006}"/>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BB5B00EB-6EC9-DC20-C613-E61AF5B8BF7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501F9D1E-2633-FA52-79F7-408975281CB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3" name="Table 2">
            <a:extLst>
              <a:ext uri="{FF2B5EF4-FFF2-40B4-BE49-F238E27FC236}">
                <a16:creationId xmlns:a16="http://schemas.microsoft.com/office/drawing/2014/main" id="{470B1244-37F5-082E-9C06-5F712A78C305}"/>
              </a:ext>
            </a:extLst>
          </p:cNvPr>
          <p:cNvGraphicFramePr>
            <a:graphicFrameLocks noGrp="1"/>
          </p:cNvGraphicFramePr>
          <p:nvPr>
            <p:extLst>
              <p:ext uri="{D42A27DB-BD31-4B8C-83A1-F6EECF244321}">
                <p14:modId xmlns:p14="http://schemas.microsoft.com/office/powerpoint/2010/main" val="190234266"/>
              </p:ext>
            </p:extLst>
          </p:nvPr>
        </p:nvGraphicFramePr>
        <p:xfrm>
          <a:off x="641023" y="1216058"/>
          <a:ext cx="10444840" cy="4420126"/>
        </p:xfrm>
        <a:graphic>
          <a:graphicData uri="http://schemas.openxmlformats.org/drawingml/2006/table">
            <a:tbl>
              <a:tblPr>
                <a:tableStyleId>{5C22544A-7EE6-4342-B048-85BDC9FD1C3A}</a:tableStyleId>
              </a:tblPr>
              <a:tblGrid>
                <a:gridCol w="1460176">
                  <a:extLst>
                    <a:ext uri="{9D8B030D-6E8A-4147-A177-3AD203B41FA5}">
                      <a16:colId xmlns:a16="http://schemas.microsoft.com/office/drawing/2014/main" val="481733467"/>
                    </a:ext>
                  </a:extLst>
                </a:gridCol>
                <a:gridCol w="2008681">
                  <a:extLst>
                    <a:ext uri="{9D8B030D-6E8A-4147-A177-3AD203B41FA5}">
                      <a16:colId xmlns:a16="http://schemas.microsoft.com/office/drawing/2014/main" val="1262256544"/>
                    </a:ext>
                  </a:extLst>
                </a:gridCol>
                <a:gridCol w="4329815">
                  <a:extLst>
                    <a:ext uri="{9D8B030D-6E8A-4147-A177-3AD203B41FA5}">
                      <a16:colId xmlns:a16="http://schemas.microsoft.com/office/drawing/2014/main" val="1450187209"/>
                    </a:ext>
                  </a:extLst>
                </a:gridCol>
                <a:gridCol w="2646168">
                  <a:extLst>
                    <a:ext uri="{9D8B030D-6E8A-4147-A177-3AD203B41FA5}">
                      <a16:colId xmlns:a16="http://schemas.microsoft.com/office/drawing/2014/main" val="3433858470"/>
                    </a:ext>
                  </a:extLst>
                </a:gridCol>
              </a:tblGrid>
              <a:tr h="347921">
                <a:tc>
                  <a:txBody>
                    <a:bodyPr/>
                    <a:lstStyle/>
                    <a:p>
                      <a:pPr algn="ctr" fontAlgn="ctr"/>
                      <a:r>
                        <a:rPr lang="en-IN" sz="1100" b="1" kern="1200">
                          <a:solidFill>
                            <a:srgbClr val="10479B"/>
                          </a:solidFill>
                          <a:latin typeface="Optima" panose="02000503060000020004"/>
                          <a:ea typeface="+mj-ea"/>
                          <a:cs typeface="Arial" panose="020B0604020202020204" pitchFamily="34" charset="0"/>
                        </a:rPr>
                        <a:t>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Id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Name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Sample Value from Payload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621518"/>
                  </a:ext>
                </a:extLst>
              </a:tr>
              <a:tr h="168554">
                <a:tc rowSpan="23">
                  <a:txBody>
                    <a:bodyPr/>
                    <a:lstStyle/>
                    <a:p>
                      <a:pPr algn="ctr" fontAlgn="ctr"/>
                      <a:r>
                        <a:rPr lang="en-IN" sz="1100" b="1" kern="1200">
                          <a:solidFill>
                            <a:srgbClr val="10479B"/>
                          </a:solidFill>
                          <a:latin typeface="Optima" panose="02000503060000020004"/>
                          <a:ea typeface="+mj-ea"/>
                          <a:cs typeface="Arial" panose="020B0604020202020204" pitchFamily="34" charset="0"/>
                        </a:rPr>
                        <a:t>Maintenance Plan Header 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MPLA_UPD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kern="1200">
                          <a:solidFill>
                            <a:srgbClr val="10479B"/>
                          </a:solidFill>
                          <a:effectLst/>
                          <a:latin typeface="Optima" panose="02000503060000020004"/>
                          <a:ea typeface="+mn-ea"/>
                          <a:cs typeface="+mn-cs"/>
                        </a:rPr>
                        <a:t>Flag: Mpla must be updated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A</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9100990"/>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MPTYP</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Maintenance plan category</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PM</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6189283"/>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WARPL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Maintenance Plan</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10</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1415910"/>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WAPOS</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Maintenance item</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1419206"/>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WPTXT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Maintenance Plan Text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1M,1701-DM-0680A,DAMPER,PM</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0605966"/>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ZYKL1</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Maintenance cycle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1</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0349358"/>
                  </a:ext>
                </a:extLst>
              </a:tr>
              <a:tr h="203775">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ZEIEH</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kern="1200">
                          <a:solidFill>
                            <a:srgbClr val="10479B"/>
                          </a:solidFill>
                          <a:effectLst/>
                          <a:latin typeface="Optima" panose="02000503060000020004"/>
                          <a:ea typeface="+mn-ea"/>
                          <a:cs typeface="+mn-cs"/>
                        </a:rPr>
                        <a:t>Not More Closely Defined Area, Possibly Used for Patchlevels</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MON</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521144"/>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OFFS1</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Maintenance package offset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8834849"/>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ZYKLUNIT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kern="1200">
                          <a:solidFill>
                            <a:srgbClr val="10479B"/>
                          </a:solidFill>
                          <a:effectLst/>
                          <a:latin typeface="Optima" panose="02000503060000020004"/>
                          <a:ea typeface="+mn-ea"/>
                          <a:cs typeface="+mn-cs"/>
                        </a:rPr>
                        <a:t>Unit for the performance of maintenance tasks</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1152892"/>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PLNAL</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Group Counter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685948"/>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PLNNR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kern="1200">
                          <a:solidFill>
                            <a:srgbClr val="10479B"/>
                          </a:solidFill>
                          <a:effectLst/>
                          <a:latin typeface="Optima" panose="02000503060000020004"/>
                          <a:ea typeface="+mn-ea"/>
                          <a:cs typeface="+mn-cs"/>
                        </a:rPr>
                        <a:t>Key for Task List Group</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5129626"/>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PLNTY</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Task List Type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7207306"/>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EQUNR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Equipment Number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5692208"/>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TPLNR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Functional Location</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7548574"/>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IWERK</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Maintenance Planning Plant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4020935"/>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AUART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Order Type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1587487"/>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ILART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Maintenance activity type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4909410"/>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GEWERK</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kern="1200">
                          <a:solidFill>
                            <a:srgbClr val="10479B"/>
                          </a:solidFill>
                          <a:effectLst/>
                          <a:latin typeface="Optima" panose="02000503060000020004"/>
                          <a:ea typeface="+mn-ea"/>
                          <a:cs typeface="+mn-cs"/>
                        </a:rPr>
                        <a:t>Main work center for maintenance tasks</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2189796"/>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WERGW</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kern="1200">
                          <a:solidFill>
                            <a:srgbClr val="10479B"/>
                          </a:solidFill>
                          <a:effectLst/>
                          <a:latin typeface="Optima" panose="02000503060000020004"/>
                          <a:ea typeface="+mn-ea"/>
                          <a:cs typeface="+mn-cs"/>
                        </a:rPr>
                        <a:t>Plant associated with main work center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6555534"/>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GSBER</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Business Area</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048788"/>
                  </a:ext>
                </a:extLst>
              </a:tr>
              <a:tr h="203775">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WPGRP</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kern="1200">
                          <a:solidFill>
                            <a:srgbClr val="10479B"/>
                          </a:solidFill>
                          <a:effectLst/>
                          <a:latin typeface="Optima" panose="02000503060000020004"/>
                          <a:ea typeface="+mn-ea"/>
                          <a:cs typeface="+mn-cs"/>
                        </a:rPr>
                        <a:t>Planner Group for Customer Service and Plant Maintenance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6123881"/>
                  </a:ext>
                </a:extLst>
              </a:tr>
              <a:tr h="168554">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QMART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Notification Type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8994366"/>
                  </a:ext>
                </a:extLst>
              </a:tr>
              <a:tr h="203775">
                <a:tc vMerge="1">
                  <a:txBody>
                    <a:bodyPr/>
                    <a:lstStyle/>
                    <a:p>
                      <a:endParaRPr lang="en-IN"/>
                    </a:p>
                  </a:txBody>
                  <a:tcPr/>
                </a:tc>
                <a:tc>
                  <a:txBody>
                    <a:bodyPr/>
                    <a:lstStyle/>
                    <a:p>
                      <a:pPr algn="l" fontAlgn="ctr"/>
                      <a:r>
                        <a:rPr lang="en-IN" sz="1100" u="none" strike="noStrike" kern="1200">
                          <a:solidFill>
                            <a:srgbClr val="10479B"/>
                          </a:solidFill>
                          <a:effectLst/>
                          <a:latin typeface="Optima" panose="02000503060000020004"/>
                          <a:ea typeface="+mn-ea"/>
                          <a:cs typeface="+mn-cs"/>
                        </a:rPr>
                        <a:t>PAK_TEXT</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u="none" strike="noStrike" kern="1200">
                          <a:solidFill>
                            <a:srgbClr val="10479B"/>
                          </a:solidFill>
                          <a:effectLst/>
                          <a:latin typeface="Optima" panose="02000503060000020004"/>
                          <a:ea typeface="+mn-ea"/>
                          <a:cs typeface="+mn-cs"/>
                        </a:rPr>
                        <a:t>Text for maintenance package/cycle (time/performance)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u="none" strike="noStrike" kern="1200">
                          <a:solidFill>
                            <a:srgbClr val="10479B"/>
                          </a:solidFill>
                          <a:effectLst/>
                          <a:latin typeface="Optima" panose="02000503060000020004"/>
                          <a:ea typeface="+mn-ea"/>
                          <a:cs typeface="+mn-cs"/>
                        </a:rPr>
                        <a:t> </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8733699"/>
                  </a:ext>
                </a:extLst>
              </a:tr>
            </a:tbl>
          </a:graphicData>
        </a:graphic>
      </p:graphicFrame>
      <p:pic>
        <p:nvPicPr>
          <p:cNvPr id="2" name="Graphic 1">
            <a:extLst>
              <a:ext uri="{FF2B5EF4-FFF2-40B4-BE49-F238E27FC236}">
                <a16:creationId xmlns:a16="http://schemas.microsoft.com/office/drawing/2014/main" id="{FFAA36B8-F67E-5D12-77F3-EB28259EAC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32935859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BD43C-C993-0514-CC5F-C57E35A2BE74}"/>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E3C1979C-EE28-E6E5-BB35-6AC1337681F2}"/>
              </a:ext>
            </a:extLst>
          </p:cNvPr>
          <p:cNvSpPr txBox="1">
            <a:spLocks/>
          </p:cNvSpPr>
          <p:nvPr/>
        </p:nvSpPr>
        <p:spPr>
          <a:xfrm>
            <a:off x="641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Equipment Master (MP Snapshot)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0"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90F4F77B-7C83-1386-5F98-3BF47D5D2401}"/>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B69473EE-217D-CE48-07C1-DDD12F25A86E}"/>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7EA54619-6FFD-02C2-CFE3-FC8365738B4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80B0F5F3-E9B0-0B66-B61B-8F3A7D458B98}"/>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3" name="Table 2">
            <a:extLst>
              <a:ext uri="{FF2B5EF4-FFF2-40B4-BE49-F238E27FC236}">
                <a16:creationId xmlns:a16="http://schemas.microsoft.com/office/drawing/2014/main" id="{5761D559-7EDA-C59E-C8BA-3F24E46BCEB6}"/>
              </a:ext>
            </a:extLst>
          </p:cNvPr>
          <p:cNvGraphicFramePr>
            <a:graphicFrameLocks noGrp="1"/>
          </p:cNvGraphicFramePr>
          <p:nvPr>
            <p:extLst>
              <p:ext uri="{D42A27DB-BD31-4B8C-83A1-F6EECF244321}">
                <p14:modId xmlns:p14="http://schemas.microsoft.com/office/powerpoint/2010/main" val="3127985269"/>
              </p:ext>
            </p:extLst>
          </p:nvPr>
        </p:nvGraphicFramePr>
        <p:xfrm>
          <a:off x="641023" y="1216058"/>
          <a:ext cx="10444840" cy="3032006"/>
        </p:xfrm>
        <a:graphic>
          <a:graphicData uri="http://schemas.openxmlformats.org/drawingml/2006/table">
            <a:tbl>
              <a:tblPr>
                <a:tableStyleId>{5C22544A-7EE6-4342-B048-85BDC9FD1C3A}</a:tableStyleId>
              </a:tblPr>
              <a:tblGrid>
                <a:gridCol w="1460176">
                  <a:extLst>
                    <a:ext uri="{9D8B030D-6E8A-4147-A177-3AD203B41FA5}">
                      <a16:colId xmlns:a16="http://schemas.microsoft.com/office/drawing/2014/main" val="481733467"/>
                    </a:ext>
                  </a:extLst>
                </a:gridCol>
                <a:gridCol w="2008681">
                  <a:extLst>
                    <a:ext uri="{9D8B030D-6E8A-4147-A177-3AD203B41FA5}">
                      <a16:colId xmlns:a16="http://schemas.microsoft.com/office/drawing/2014/main" val="1262256544"/>
                    </a:ext>
                  </a:extLst>
                </a:gridCol>
                <a:gridCol w="4329815">
                  <a:extLst>
                    <a:ext uri="{9D8B030D-6E8A-4147-A177-3AD203B41FA5}">
                      <a16:colId xmlns:a16="http://schemas.microsoft.com/office/drawing/2014/main" val="1450187209"/>
                    </a:ext>
                  </a:extLst>
                </a:gridCol>
                <a:gridCol w="2646168">
                  <a:extLst>
                    <a:ext uri="{9D8B030D-6E8A-4147-A177-3AD203B41FA5}">
                      <a16:colId xmlns:a16="http://schemas.microsoft.com/office/drawing/2014/main" val="3433858470"/>
                    </a:ext>
                  </a:extLst>
                </a:gridCol>
              </a:tblGrid>
              <a:tr h="347921">
                <a:tc>
                  <a:txBody>
                    <a:bodyPr/>
                    <a:lstStyle/>
                    <a:p>
                      <a:pPr algn="ctr" fontAlgn="ctr"/>
                      <a:r>
                        <a:rPr lang="en-IN" sz="1100" b="1" kern="1200">
                          <a:solidFill>
                            <a:srgbClr val="10479B"/>
                          </a:solidFill>
                          <a:latin typeface="Optima" panose="02000503060000020004"/>
                          <a:ea typeface="+mj-ea"/>
                          <a:cs typeface="Arial" panose="020B0604020202020204" pitchFamily="34" charset="0"/>
                        </a:rPr>
                        <a:t>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Id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Name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Sample Value from Payload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621518"/>
                  </a:ext>
                </a:extLst>
              </a:tr>
              <a:tr h="168554">
                <a:tc rowSpan="15">
                  <a:txBody>
                    <a:bodyPr/>
                    <a:lstStyle/>
                    <a:p>
                      <a:pPr algn="ctr" fontAlgn="ctr"/>
                      <a:r>
                        <a:rPr lang="en-IN" sz="1100" b="1" kern="1200">
                          <a:solidFill>
                            <a:srgbClr val="10479B"/>
                          </a:solidFill>
                          <a:latin typeface="Optima" panose="02000503060000020004"/>
                          <a:ea typeface="+mj-ea"/>
                          <a:cs typeface="Arial" panose="020B0604020202020204" pitchFamily="34" charset="0"/>
                        </a:rPr>
                        <a:t>Maintenance Plan Header 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BSTNR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Purchase Order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9100990"/>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BSTPO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Purchase Order Item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618928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PSTXT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Item Short 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1415910"/>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SAKTO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Cost Element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141920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AUFNR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Settlement order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060596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PRIOK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Priority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0349358"/>
                  </a:ext>
                </a:extLst>
              </a:tr>
              <a:tr h="203775">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STRAT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strategy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521144"/>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ABRHO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Scheduling Period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8834849"/>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SFAKT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Cycle modification factor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1152892"/>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HUNIT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Unit in scheduling interval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3685948"/>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HORIZ_DAYS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Call horizon for maintenance plan calls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512962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HORIZ_QUALIFIER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Calculation Type of Call Horizon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720730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STADT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Start date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5692208"/>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START_DATE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Start Date for Scheduling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7548574"/>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START_TIME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Start Time for Scheduling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4020935"/>
                  </a:ext>
                </a:extLst>
              </a:tr>
            </a:tbl>
          </a:graphicData>
        </a:graphic>
      </p:graphicFrame>
      <p:pic>
        <p:nvPicPr>
          <p:cNvPr id="2" name="Graphic 1">
            <a:extLst>
              <a:ext uri="{FF2B5EF4-FFF2-40B4-BE49-F238E27FC236}">
                <a16:creationId xmlns:a16="http://schemas.microsoft.com/office/drawing/2014/main" id="{5ED3773B-1EE3-6E06-F406-1512D7583A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3218874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CF944-4B98-2442-AF3C-FAC8BDEEA479}"/>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0EA4C7ED-A379-0CF3-A83B-CF998AE32000}"/>
              </a:ext>
            </a:extLst>
          </p:cNvPr>
          <p:cNvSpPr txBox="1">
            <a:spLocks/>
          </p:cNvSpPr>
          <p:nvPr/>
        </p:nvSpPr>
        <p:spPr>
          <a:xfrm>
            <a:off x="641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Equipment Master (MI Snapshot)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0"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A59364AE-8E98-AB2E-652C-2FF5326F3067}"/>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88821064-0BEB-0F4D-6663-7488ECD88EC9}"/>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021942BE-EB20-7D67-CC07-17D756A1B44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B004A421-93E7-21CA-701B-9B04389F499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4" name="Table 3">
            <a:extLst>
              <a:ext uri="{FF2B5EF4-FFF2-40B4-BE49-F238E27FC236}">
                <a16:creationId xmlns:a16="http://schemas.microsoft.com/office/drawing/2014/main" id="{798D8140-BDE0-1824-73A7-DB4BDFD49F85}"/>
              </a:ext>
            </a:extLst>
          </p:cNvPr>
          <p:cNvGraphicFramePr>
            <a:graphicFrameLocks noGrp="1"/>
          </p:cNvGraphicFramePr>
          <p:nvPr>
            <p:extLst>
              <p:ext uri="{D42A27DB-BD31-4B8C-83A1-F6EECF244321}">
                <p14:modId xmlns:p14="http://schemas.microsoft.com/office/powerpoint/2010/main" val="3784182208"/>
              </p:ext>
            </p:extLst>
          </p:nvPr>
        </p:nvGraphicFramePr>
        <p:xfrm>
          <a:off x="763250" y="1157952"/>
          <a:ext cx="10444840" cy="5317646"/>
        </p:xfrm>
        <a:graphic>
          <a:graphicData uri="http://schemas.openxmlformats.org/drawingml/2006/table">
            <a:tbl>
              <a:tblPr>
                <a:tableStyleId>{5C22544A-7EE6-4342-B048-85BDC9FD1C3A}</a:tableStyleId>
              </a:tblPr>
              <a:tblGrid>
                <a:gridCol w="1460176">
                  <a:extLst>
                    <a:ext uri="{9D8B030D-6E8A-4147-A177-3AD203B41FA5}">
                      <a16:colId xmlns:a16="http://schemas.microsoft.com/office/drawing/2014/main" val="3906533323"/>
                    </a:ext>
                  </a:extLst>
                </a:gridCol>
                <a:gridCol w="2008681">
                  <a:extLst>
                    <a:ext uri="{9D8B030D-6E8A-4147-A177-3AD203B41FA5}">
                      <a16:colId xmlns:a16="http://schemas.microsoft.com/office/drawing/2014/main" val="1943292418"/>
                    </a:ext>
                  </a:extLst>
                </a:gridCol>
                <a:gridCol w="4329815">
                  <a:extLst>
                    <a:ext uri="{9D8B030D-6E8A-4147-A177-3AD203B41FA5}">
                      <a16:colId xmlns:a16="http://schemas.microsoft.com/office/drawing/2014/main" val="507356825"/>
                    </a:ext>
                  </a:extLst>
                </a:gridCol>
                <a:gridCol w="2646168">
                  <a:extLst>
                    <a:ext uri="{9D8B030D-6E8A-4147-A177-3AD203B41FA5}">
                      <a16:colId xmlns:a16="http://schemas.microsoft.com/office/drawing/2014/main" val="1317802015"/>
                    </a:ext>
                  </a:extLst>
                </a:gridCol>
              </a:tblGrid>
              <a:tr h="347921">
                <a:tc>
                  <a:txBody>
                    <a:bodyPr/>
                    <a:lstStyle/>
                    <a:p>
                      <a:pPr algn="ctr" fontAlgn="ctr"/>
                      <a:r>
                        <a:rPr lang="en-IN" sz="1100" b="1" kern="1200">
                          <a:solidFill>
                            <a:srgbClr val="10479B"/>
                          </a:solidFill>
                          <a:latin typeface="Optima" panose="02000503060000020004"/>
                          <a:ea typeface="+mj-ea"/>
                          <a:cs typeface="Arial" panose="020B0604020202020204" pitchFamily="34" charset="0"/>
                        </a:rPr>
                        <a:t>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Id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Name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Sample Value from Payload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761868"/>
                  </a:ext>
                </a:extLst>
              </a:tr>
              <a:tr h="168554">
                <a:tc rowSpan="27">
                  <a:txBody>
                    <a:bodyPr/>
                    <a:lstStyle/>
                    <a:p>
                      <a:pPr algn="ctr" fontAlgn="ctr"/>
                      <a:r>
                        <a:rPr lang="en-IN" sz="1100" b="1" kern="1200">
                          <a:solidFill>
                            <a:srgbClr val="10479B"/>
                          </a:solidFill>
                          <a:latin typeface="Optima" panose="02000503060000020004"/>
                          <a:ea typeface="+mj-ea"/>
                          <a:cs typeface="Arial" panose="020B0604020202020204" pitchFamily="34" charset="0"/>
                        </a:rPr>
                        <a:t>Maintenance Item 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ACTION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Activity Indicator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72353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WAPOS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item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123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3401224"/>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WARPL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Plan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5914489"/>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WSTRA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strategy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79921"/>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WPPOS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Item in the maintenance plan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697106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PSTXT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Item Short 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1M,1701-A-0900,AGITATOR,INSP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9727649"/>
                  </a:ext>
                </a:extLst>
              </a:tr>
              <a:tr h="203775">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EQUNR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Equipment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PIPL-A-0900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28919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OBKNR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Object list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944768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ERKNZ</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Creation indicator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3078582"/>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AEKNZ</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Change indicator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09830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ERNAM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Name of Person who Created the Object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852766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ERSDT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Date of creation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9633450"/>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AEDAT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Changed 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2803209"/>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AENAM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Name of Person Who Changed Object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17326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PLNTY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Task List Type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230930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PLNNR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Key for Task List Group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5251555"/>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PLNAL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Group Counter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358114"/>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STATUS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Item Status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729712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LTKNZ</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Long Text Indicator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3118964"/>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WPGRP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Planner Group for Customer Service and Plant Maintenance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7843003"/>
                  </a:ext>
                </a:extLst>
              </a:tr>
              <a:tr h="203775">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OBJTY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Object types of the CIM resource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9946589"/>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GEWRK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Object ID of the Work Center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10000016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417997"/>
                  </a:ext>
                </a:extLst>
              </a:tr>
              <a:tr h="203775">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IWERK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Planning Plant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0001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6914886"/>
                  </a:ext>
                </a:extLst>
              </a:tr>
              <a:tr h="203775">
                <a:tc vMerge="1">
                  <a:txBody>
                    <a:bodyPr/>
                    <a:lstStyle/>
                    <a:p>
                      <a:pPr algn="ctr" fontAlgn="ctr"/>
                      <a:endParaRPr lang="en-IN" sz="1100" b="1" kern="1200">
                        <a:solidFill>
                          <a:srgbClr val="10479B"/>
                        </a:solidFill>
                        <a:latin typeface="Optima" panose="02000503060000020004"/>
                        <a:ea typeface="+mj-ea"/>
                        <a:cs typeface="Arial" panose="020B0604020202020204" pitchFamily="34" charset="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LANGU</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Language key of the long 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1892945"/>
                  </a:ext>
                </a:extLst>
              </a:tr>
              <a:tr h="203775">
                <a:tc vMerge="1">
                  <a:txBody>
                    <a:bodyPr/>
                    <a:lstStyle/>
                    <a:p>
                      <a:pPr algn="ctr" fontAlgn="ctr"/>
                      <a:endParaRPr lang="en-IN" sz="1100" b="1" kern="1200">
                        <a:solidFill>
                          <a:srgbClr val="10479B"/>
                        </a:solidFill>
                        <a:latin typeface="Optima" panose="02000503060000020004"/>
                        <a:ea typeface="+mj-ea"/>
                        <a:cs typeface="Arial" panose="020B0604020202020204" pitchFamily="34" charset="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ILOAN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Location and account assignment for technical object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5760584"/>
                  </a:ext>
                </a:extLst>
              </a:tr>
              <a:tr h="203775">
                <a:tc vMerge="1">
                  <a:txBody>
                    <a:bodyPr/>
                    <a:lstStyle/>
                    <a:p>
                      <a:pPr algn="ctr" fontAlgn="ctr"/>
                      <a:endParaRPr lang="en-IN" sz="1100" b="1" kern="1200">
                        <a:solidFill>
                          <a:srgbClr val="10479B"/>
                        </a:solidFill>
                        <a:latin typeface="Optima" panose="02000503060000020004"/>
                        <a:ea typeface="+mj-ea"/>
                        <a:cs typeface="Arial" panose="020B0604020202020204" pitchFamily="34" charset="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ILOAI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ILOA Individual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158543"/>
                  </a:ext>
                </a:extLst>
              </a:tr>
              <a:tr h="203775">
                <a:tc vMerge="1">
                  <a:txBody>
                    <a:bodyPr/>
                    <a:lstStyle/>
                    <a:p>
                      <a:pPr algn="ctr" fontAlgn="ctr"/>
                      <a:endParaRPr lang="en-IN" sz="1100" b="1" kern="1200">
                        <a:solidFill>
                          <a:srgbClr val="10479B"/>
                        </a:solidFill>
                        <a:latin typeface="Optima" panose="02000503060000020004"/>
                        <a:ea typeface="+mj-ea"/>
                        <a:cs typeface="Arial" panose="020B0604020202020204" pitchFamily="34" charset="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LAUFN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Order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1275065"/>
                  </a:ext>
                </a:extLst>
              </a:tr>
            </a:tbl>
          </a:graphicData>
        </a:graphic>
      </p:graphicFrame>
      <p:pic>
        <p:nvPicPr>
          <p:cNvPr id="2" name="Graphic 1">
            <a:extLst>
              <a:ext uri="{FF2B5EF4-FFF2-40B4-BE49-F238E27FC236}">
                <a16:creationId xmlns:a16="http://schemas.microsoft.com/office/drawing/2014/main" id="{1550AE8D-E2A1-49C7-AF7B-0FC03F5E10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3002450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4700F-E049-3F24-CEDC-BCB8C53075B7}"/>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1262789B-ADB2-A303-D2EB-993CED44F0D1}"/>
              </a:ext>
            </a:extLst>
          </p:cNvPr>
          <p:cNvSpPr txBox="1">
            <a:spLocks/>
          </p:cNvSpPr>
          <p:nvPr/>
        </p:nvSpPr>
        <p:spPr>
          <a:xfrm>
            <a:off x="641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Equipment Master (MI Snapshot)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0"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54EFEEA9-3389-4536-74BD-B24F5E98724F}"/>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5BA06893-6AB6-3735-5E81-A462FE63595A}"/>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C94F87CF-8BD5-8980-1506-D416D6E27B4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50590FA7-C73A-4B3E-D110-69EFF61C0AF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4" name="Table 3">
            <a:extLst>
              <a:ext uri="{FF2B5EF4-FFF2-40B4-BE49-F238E27FC236}">
                <a16:creationId xmlns:a16="http://schemas.microsoft.com/office/drawing/2014/main" id="{B48C95B3-AAB9-723C-E0E5-2121ABFCF52B}"/>
              </a:ext>
            </a:extLst>
          </p:cNvPr>
          <p:cNvGraphicFramePr>
            <a:graphicFrameLocks noGrp="1"/>
          </p:cNvGraphicFramePr>
          <p:nvPr>
            <p:extLst>
              <p:ext uri="{D42A27DB-BD31-4B8C-83A1-F6EECF244321}">
                <p14:modId xmlns:p14="http://schemas.microsoft.com/office/powerpoint/2010/main" val="2021417855"/>
              </p:ext>
            </p:extLst>
          </p:nvPr>
        </p:nvGraphicFramePr>
        <p:xfrm>
          <a:off x="763250" y="1157952"/>
          <a:ext cx="10444840" cy="5317646"/>
        </p:xfrm>
        <a:graphic>
          <a:graphicData uri="http://schemas.openxmlformats.org/drawingml/2006/table">
            <a:tbl>
              <a:tblPr>
                <a:tableStyleId>{5C22544A-7EE6-4342-B048-85BDC9FD1C3A}</a:tableStyleId>
              </a:tblPr>
              <a:tblGrid>
                <a:gridCol w="1460176">
                  <a:extLst>
                    <a:ext uri="{9D8B030D-6E8A-4147-A177-3AD203B41FA5}">
                      <a16:colId xmlns:a16="http://schemas.microsoft.com/office/drawing/2014/main" val="3906533323"/>
                    </a:ext>
                  </a:extLst>
                </a:gridCol>
                <a:gridCol w="2008681">
                  <a:extLst>
                    <a:ext uri="{9D8B030D-6E8A-4147-A177-3AD203B41FA5}">
                      <a16:colId xmlns:a16="http://schemas.microsoft.com/office/drawing/2014/main" val="1943292418"/>
                    </a:ext>
                  </a:extLst>
                </a:gridCol>
                <a:gridCol w="4329815">
                  <a:extLst>
                    <a:ext uri="{9D8B030D-6E8A-4147-A177-3AD203B41FA5}">
                      <a16:colId xmlns:a16="http://schemas.microsoft.com/office/drawing/2014/main" val="507356825"/>
                    </a:ext>
                  </a:extLst>
                </a:gridCol>
                <a:gridCol w="2646168">
                  <a:extLst>
                    <a:ext uri="{9D8B030D-6E8A-4147-A177-3AD203B41FA5}">
                      <a16:colId xmlns:a16="http://schemas.microsoft.com/office/drawing/2014/main" val="1317802015"/>
                    </a:ext>
                  </a:extLst>
                </a:gridCol>
              </a:tblGrid>
              <a:tr h="347921">
                <a:tc>
                  <a:txBody>
                    <a:bodyPr/>
                    <a:lstStyle/>
                    <a:p>
                      <a:pPr algn="ctr" fontAlgn="ctr"/>
                      <a:r>
                        <a:rPr lang="en-IN" sz="1100" b="1" kern="1200">
                          <a:solidFill>
                            <a:srgbClr val="10479B"/>
                          </a:solidFill>
                          <a:latin typeface="Optima" panose="02000503060000020004"/>
                          <a:ea typeface="+mj-ea"/>
                          <a:cs typeface="Arial" panose="020B0604020202020204" pitchFamily="34" charset="0"/>
                        </a:rPr>
                        <a:t>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Id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Name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Sample Value from Payload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761868"/>
                  </a:ext>
                </a:extLst>
              </a:tr>
              <a:tr h="168554">
                <a:tc rowSpan="27">
                  <a:txBody>
                    <a:bodyPr/>
                    <a:lstStyle/>
                    <a:p>
                      <a:pPr algn="ctr" fontAlgn="ctr"/>
                      <a:r>
                        <a:rPr lang="en-IN" sz="1100" b="1" kern="1200">
                          <a:solidFill>
                            <a:srgbClr val="10479B"/>
                          </a:solidFill>
                          <a:latin typeface="Optima" panose="02000503060000020004"/>
                          <a:ea typeface="+mj-ea"/>
                          <a:cs typeface="Arial" panose="020B0604020202020204" pitchFamily="34" charset="0"/>
                        </a:rPr>
                        <a:t>Maintenance Item 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BAUTL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Assembly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72353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ANLZU</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Syst.Condition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3401224"/>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AUART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Order Type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CU01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5914489"/>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INACT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Indicator that maintenance item is inactive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79921"/>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ILART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activity type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697106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GSBER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Business Area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0001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9727649"/>
                  </a:ext>
                </a:extLst>
              </a:tr>
              <a:tr h="203775">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OBJNR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Object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28919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IND_ABRVO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Indicator showing settlement rule maintained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944768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PSPEL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Work Breakdown Structure Element (WBS Element)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3078582"/>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STD_NETZ</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Key for Task List Group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09830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STD_AVO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Number of the task list node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852766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KDAUF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Sales Document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9633450"/>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KDPOS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Sales Document Item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2803209"/>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MITYP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item 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17326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BSTNR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Purchase Order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230930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BSTPO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Purchase Order Item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5251555"/>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PACKNO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Package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358114"/>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NETPR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Net price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729712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WAERS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Currency Key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3118964"/>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SAKTO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Cost Element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7843003"/>
                  </a:ext>
                </a:extLst>
              </a:tr>
              <a:tr h="203775">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AUFNR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Settlement order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9946589"/>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APFKT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Execution factor for whole task list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417997"/>
                  </a:ext>
                </a:extLst>
              </a:tr>
              <a:tr h="203775">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SCRRENTY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SCREEN TYPE: for order-order category (see domain)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6914886"/>
                  </a:ext>
                </a:extLst>
              </a:tr>
              <a:tr h="203775">
                <a:tc vMerge="1">
                  <a:txBody>
                    <a:bodyPr/>
                    <a:lstStyle/>
                    <a:p>
                      <a:pPr algn="ctr" fontAlgn="ctr"/>
                      <a:endParaRPr lang="en-IN" sz="1100" b="1" kern="1200">
                        <a:solidFill>
                          <a:srgbClr val="10479B"/>
                        </a:solidFill>
                        <a:latin typeface="Optima" panose="02000503060000020004"/>
                        <a:ea typeface="+mj-ea"/>
                        <a:cs typeface="Arial" panose="020B0604020202020204" pitchFamily="34" charset="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SERIALNR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Serial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1892945"/>
                  </a:ext>
                </a:extLst>
              </a:tr>
              <a:tr h="203775">
                <a:tc vMerge="1">
                  <a:txBody>
                    <a:bodyPr/>
                    <a:lstStyle/>
                    <a:p>
                      <a:pPr algn="ctr" fontAlgn="ctr"/>
                      <a:endParaRPr lang="en-IN" sz="1100" b="1" kern="1200">
                        <a:solidFill>
                          <a:srgbClr val="10479B"/>
                        </a:solidFill>
                        <a:latin typeface="Optima" panose="02000503060000020004"/>
                        <a:ea typeface="+mj-ea"/>
                        <a:cs typeface="Arial" panose="020B0604020202020204" pitchFamily="34" charset="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SERMAT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Material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5760584"/>
                  </a:ext>
                </a:extLst>
              </a:tr>
              <a:tr h="203775">
                <a:tc vMerge="1">
                  <a:txBody>
                    <a:bodyPr/>
                    <a:lstStyle/>
                    <a:p>
                      <a:pPr algn="ctr" fontAlgn="ctr"/>
                      <a:endParaRPr lang="en-IN" sz="1100" b="1" kern="1200">
                        <a:solidFill>
                          <a:srgbClr val="10479B"/>
                        </a:solidFill>
                        <a:latin typeface="Optima" panose="02000503060000020004"/>
                        <a:ea typeface="+mj-ea"/>
                        <a:cs typeface="Arial" panose="020B0604020202020204" pitchFamily="34" charset="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DEVICEID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Additional Device Data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158543"/>
                  </a:ext>
                </a:extLst>
              </a:tr>
              <a:tr h="203775">
                <a:tc vMerge="1">
                  <a:txBody>
                    <a:bodyPr/>
                    <a:lstStyle/>
                    <a:p>
                      <a:pPr algn="ctr" fontAlgn="ctr"/>
                      <a:endParaRPr lang="en-IN" sz="1100" b="1" kern="1200">
                        <a:solidFill>
                          <a:srgbClr val="10479B"/>
                        </a:solidFill>
                        <a:latin typeface="Optima" panose="02000503060000020004"/>
                        <a:ea typeface="+mj-ea"/>
                        <a:cs typeface="Arial" panose="020B0604020202020204" pitchFamily="34" charset="0"/>
                      </a:endParaRP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QMNUM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Notification 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1275065"/>
                  </a:ext>
                </a:extLst>
              </a:tr>
            </a:tbl>
          </a:graphicData>
        </a:graphic>
      </p:graphicFrame>
      <p:pic>
        <p:nvPicPr>
          <p:cNvPr id="2" name="Graphic 1">
            <a:extLst>
              <a:ext uri="{FF2B5EF4-FFF2-40B4-BE49-F238E27FC236}">
                <a16:creationId xmlns:a16="http://schemas.microsoft.com/office/drawing/2014/main" id="{28E7A417-6EB3-96C0-23BB-3115989AAF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841720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FEDFD-88CA-C839-E706-82ED889EFB3D}"/>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03A7614C-2B7A-6038-47B6-6A4D09CBAFF6}"/>
              </a:ext>
            </a:extLst>
          </p:cNvPr>
          <p:cNvSpPr txBox="1">
            <a:spLocks/>
          </p:cNvSpPr>
          <p:nvPr/>
        </p:nvSpPr>
        <p:spPr>
          <a:xfrm>
            <a:off x="641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Equipment Master (MI Snapshot)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0"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0E2343E0-D2DC-560A-2986-53CBBAB9ED10}"/>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05B753AF-04B3-6824-46AE-85A0EFD23E1F}"/>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C791A1E4-24AA-D77A-44E0-30F3ED43910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AC70EC69-8E73-8347-B1EB-BAB13828CD0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4" name="Table 3">
            <a:extLst>
              <a:ext uri="{FF2B5EF4-FFF2-40B4-BE49-F238E27FC236}">
                <a16:creationId xmlns:a16="http://schemas.microsoft.com/office/drawing/2014/main" id="{9E38E8E9-965F-4E7C-D1CD-75D363EE6C8B}"/>
              </a:ext>
            </a:extLst>
          </p:cNvPr>
          <p:cNvGraphicFramePr>
            <a:graphicFrameLocks noGrp="1"/>
          </p:cNvGraphicFramePr>
          <p:nvPr>
            <p:extLst>
              <p:ext uri="{D42A27DB-BD31-4B8C-83A1-F6EECF244321}">
                <p14:modId xmlns:p14="http://schemas.microsoft.com/office/powerpoint/2010/main" val="1036137951"/>
              </p:ext>
            </p:extLst>
          </p:nvPr>
        </p:nvGraphicFramePr>
        <p:xfrm>
          <a:off x="763250" y="1157952"/>
          <a:ext cx="10444840" cy="3386336"/>
        </p:xfrm>
        <a:graphic>
          <a:graphicData uri="http://schemas.openxmlformats.org/drawingml/2006/table">
            <a:tbl>
              <a:tblPr>
                <a:tableStyleId>{5C22544A-7EE6-4342-B048-85BDC9FD1C3A}</a:tableStyleId>
              </a:tblPr>
              <a:tblGrid>
                <a:gridCol w="1460176">
                  <a:extLst>
                    <a:ext uri="{9D8B030D-6E8A-4147-A177-3AD203B41FA5}">
                      <a16:colId xmlns:a16="http://schemas.microsoft.com/office/drawing/2014/main" val="3906533323"/>
                    </a:ext>
                  </a:extLst>
                </a:gridCol>
                <a:gridCol w="2008681">
                  <a:extLst>
                    <a:ext uri="{9D8B030D-6E8A-4147-A177-3AD203B41FA5}">
                      <a16:colId xmlns:a16="http://schemas.microsoft.com/office/drawing/2014/main" val="1943292418"/>
                    </a:ext>
                  </a:extLst>
                </a:gridCol>
                <a:gridCol w="4329815">
                  <a:extLst>
                    <a:ext uri="{9D8B030D-6E8A-4147-A177-3AD203B41FA5}">
                      <a16:colId xmlns:a16="http://schemas.microsoft.com/office/drawing/2014/main" val="507356825"/>
                    </a:ext>
                  </a:extLst>
                </a:gridCol>
                <a:gridCol w="2646168">
                  <a:extLst>
                    <a:ext uri="{9D8B030D-6E8A-4147-A177-3AD203B41FA5}">
                      <a16:colId xmlns:a16="http://schemas.microsoft.com/office/drawing/2014/main" val="1317802015"/>
                    </a:ext>
                  </a:extLst>
                </a:gridCol>
              </a:tblGrid>
              <a:tr h="347921">
                <a:tc>
                  <a:txBody>
                    <a:bodyPr/>
                    <a:lstStyle/>
                    <a:p>
                      <a:pPr algn="ctr" fontAlgn="ctr"/>
                      <a:r>
                        <a:rPr lang="en-IN" sz="1100" b="1" kern="1200">
                          <a:solidFill>
                            <a:srgbClr val="10479B"/>
                          </a:solidFill>
                          <a:latin typeface="Optima" panose="02000503060000020004"/>
                          <a:ea typeface="+mj-ea"/>
                          <a:cs typeface="Arial" panose="020B0604020202020204" pitchFamily="34" charset="0"/>
                        </a:rPr>
                        <a:t>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Id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Name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Sample Value from Payload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761868"/>
                  </a:ext>
                </a:extLst>
              </a:tr>
              <a:tr h="168554">
                <a:tc rowSpan="17">
                  <a:txBody>
                    <a:bodyPr/>
                    <a:lstStyle/>
                    <a:p>
                      <a:pPr algn="ctr" fontAlgn="ctr"/>
                      <a:r>
                        <a:rPr lang="en-IN" sz="1100" b="1" kern="1200">
                          <a:solidFill>
                            <a:srgbClr val="10479B"/>
                          </a:solidFill>
                          <a:latin typeface="Optima" panose="02000503060000020004"/>
                          <a:ea typeface="+mj-ea"/>
                          <a:cs typeface="Arial" panose="020B0604020202020204" pitchFamily="34" charset="0"/>
                        </a:rPr>
                        <a:t>Maintenance Item 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QMART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Notification Type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72353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LBLNI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Entry Sheet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3401224"/>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TASK_DETERMINE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Automatic task determination in the notification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5914489"/>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PRIOK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Priority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79921"/>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QMKAT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Catalog Type - Coding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697106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QMGRP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Code Group - Coding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9727649"/>
                  </a:ext>
                </a:extLst>
              </a:tr>
              <a:tr h="203775">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QMCOD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Coding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28919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PHYNR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Physical Sample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944768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Inspection Type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3078582"/>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PRUEFLOS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Inspection Lot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098307"/>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TSTMP_BW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Time Stamp for BI Delta Extraction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852766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NO_AUFRELKZ</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Do Not Release Immediately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9633450"/>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DESNUM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CU: Design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2803209"/>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CYCLESEQIND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Cycle Set Sequence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173266"/>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ADPSP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Reference Element PM/PS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2309303"/>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IND_MPOS_API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Maintenance Item Was Created/Changed by API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5251555"/>
                  </a:ext>
                </a:extLst>
              </a:tr>
              <a:tr h="16855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TPLNR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Functional Location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358114"/>
                  </a:ext>
                </a:extLst>
              </a:tr>
            </a:tbl>
          </a:graphicData>
        </a:graphic>
      </p:graphicFrame>
      <p:pic>
        <p:nvPicPr>
          <p:cNvPr id="2" name="Graphic 1">
            <a:extLst>
              <a:ext uri="{FF2B5EF4-FFF2-40B4-BE49-F238E27FC236}">
                <a16:creationId xmlns:a16="http://schemas.microsoft.com/office/drawing/2014/main" id="{6ED13512-C04A-6151-6808-70C210546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3112974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F1F02-9399-1427-51F6-8A9030DF820F}"/>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C93C27CE-56F7-791E-E2F3-3D51195EBAE9}"/>
              </a:ext>
            </a:extLst>
          </p:cNvPr>
          <p:cNvSpPr txBox="1">
            <a:spLocks/>
          </p:cNvSpPr>
          <p:nvPr/>
        </p:nvSpPr>
        <p:spPr>
          <a:xfrm>
            <a:off x="641023" y="68663"/>
            <a:ext cx="10326581"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Equipment Master (MP Snapshot)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0"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958DEF13-C400-13E0-FB32-9DB92F9FFF67}"/>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563EAFCF-F9B0-B62F-40D0-D5001D7401BE}"/>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CBF8BCBA-F02F-672B-5A33-B7BB8653E1B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72E202B9-743A-558B-3FB1-C9D2E576149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4" name="Table 3">
            <a:extLst>
              <a:ext uri="{FF2B5EF4-FFF2-40B4-BE49-F238E27FC236}">
                <a16:creationId xmlns:a16="http://schemas.microsoft.com/office/drawing/2014/main" id="{3B879745-65BD-E302-F4BE-01B5F7D4FAB0}"/>
              </a:ext>
            </a:extLst>
          </p:cNvPr>
          <p:cNvGraphicFramePr>
            <a:graphicFrameLocks noGrp="1"/>
          </p:cNvGraphicFramePr>
          <p:nvPr>
            <p:extLst>
              <p:ext uri="{D42A27DB-BD31-4B8C-83A1-F6EECF244321}">
                <p14:modId xmlns:p14="http://schemas.microsoft.com/office/powerpoint/2010/main" val="566910394"/>
              </p:ext>
            </p:extLst>
          </p:nvPr>
        </p:nvGraphicFramePr>
        <p:xfrm>
          <a:off x="763250" y="1157952"/>
          <a:ext cx="10599294" cy="3938696"/>
        </p:xfrm>
        <a:graphic>
          <a:graphicData uri="http://schemas.openxmlformats.org/drawingml/2006/table">
            <a:tbl>
              <a:tblPr>
                <a:tableStyleId>{5C22544A-7EE6-4342-B048-85BDC9FD1C3A}</a:tableStyleId>
              </a:tblPr>
              <a:tblGrid>
                <a:gridCol w="1481768">
                  <a:extLst>
                    <a:ext uri="{9D8B030D-6E8A-4147-A177-3AD203B41FA5}">
                      <a16:colId xmlns:a16="http://schemas.microsoft.com/office/drawing/2014/main" val="3906533323"/>
                    </a:ext>
                  </a:extLst>
                </a:gridCol>
                <a:gridCol w="2038385">
                  <a:extLst>
                    <a:ext uri="{9D8B030D-6E8A-4147-A177-3AD203B41FA5}">
                      <a16:colId xmlns:a16="http://schemas.microsoft.com/office/drawing/2014/main" val="1943292418"/>
                    </a:ext>
                  </a:extLst>
                </a:gridCol>
                <a:gridCol w="4393843">
                  <a:extLst>
                    <a:ext uri="{9D8B030D-6E8A-4147-A177-3AD203B41FA5}">
                      <a16:colId xmlns:a16="http://schemas.microsoft.com/office/drawing/2014/main" val="507356825"/>
                    </a:ext>
                  </a:extLst>
                </a:gridCol>
                <a:gridCol w="2685298">
                  <a:extLst>
                    <a:ext uri="{9D8B030D-6E8A-4147-A177-3AD203B41FA5}">
                      <a16:colId xmlns:a16="http://schemas.microsoft.com/office/drawing/2014/main" val="1317802015"/>
                    </a:ext>
                  </a:extLst>
                </a:gridCol>
              </a:tblGrid>
              <a:tr h="366341">
                <a:tc>
                  <a:txBody>
                    <a:bodyPr/>
                    <a:lstStyle/>
                    <a:p>
                      <a:pPr algn="ctr" fontAlgn="ctr"/>
                      <a:r>
                        <a:rPr lang="en-IN" sz="1100" b="1" kern="1200">
                          <a:solidFill>
                            <a:srgbClr val="10479B"/>
                          </a:solidFill>
                          <a:latin typeface="Optima" panose="02000503060000020004"/>
                          <a:ea typeface="+mj-ea"/>
                          <a:cs typeface="Arial" panose="020B0604020202020204" pitchFamily="34" charset="0"/>
                        </a:rPr>
                        <a:t>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Id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Field Name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kern="1200">
                          <a:solidFill>
                            <a:srgbClr val="10479B"/>
                          </a:solidFill>
                          <a:latin typeface="Optima" panose="02000503060000020004"/>
                          <a:ea typeface="+mj-ea"/>
                          <a:cs typeface="Arial" panose="020B0604020202020204" pitchFamily="34" charset="0"/>
                        </a:rPr>
                        <a:t>Sample Value from Payload</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761868"/>
                  </a:ext>
                </a:extLst>
              </a:tr>
              <a:tr h="186544">
                <a:tc rowSpan="19">
                  <a:txBody>
                    <a:bodyPr/>
                    <a:lstStyle/>
                    <a:p>
                      <a:pPr algn="ctr" fontAlgn="ctr"/>
                      <a:r>
                        <a:rPr lang="en-IN" sz="1100" b="1" kern="1200">
                          <a:solidFill>
                            <a:srgbClr val="10479B"/>
                          </a:solidFill>
                          <a:latin typeface="Optima" panose="02000503060000020004"/>
                          <a:ea typeface="+mj-ea"/>
                          <a:cs typeface="Arial" panose="020B0604020202020204" pitchFamily="34" charset="0"/>
                        </a:rPr>
                        <a:t>Maintenance Plan Cycle Structure</a:t>
                      </a:r>
                    </a:p>
                  </a:txBody>
                  <a:tcPr marL="5404" marR="5404" marT="54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ACTION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Activity Indicator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8723537"/>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UPD_KNZ</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Indicator if Actual Delivery Date was After Expected Date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3401224"/>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MANDT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Client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5914489"/>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WARPL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Plan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79921"/>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NUMMER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Counter in control tables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6971067"/>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OPERATOR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Comparison operator for maint. package cycle duration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9727649"/>
                  </a:ext>
                </a:extLst>
              </a:tr>
              <a:tr h="214563">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ZYKL1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package cycle/offset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289193"/>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ZEIEH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Unit for the performance of maintenance tasks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9447683"/>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PAK_TEXT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Text for maintenance package/cycle (time/performance)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3078582"/>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LANGU</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Primary language for object texts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7098307"/>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POINT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Measuring Point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8527666"/>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OFFSET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Start offset of a time-based maintenance package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9633450"/>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INAKTIV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Indicator: event scheduling inactive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2803209"/>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NZAEH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Next planned counter reading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173266"/>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ZAEHL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Maintenance Package Number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2309303"/>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KTEXTYZK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Short text for the maintenance cycle (time/performance)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5251555"/>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.APPEND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Append Structure 1 for MMPT Table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358114"/>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CYCLESEQIND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Cycle Set Sequence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7297127"/>
                  </a:ext>
                </a:extLst>
              </a:tr>
              <a:tr h="186544">
                <a:tc vMerge="1">
                  <a:txBody>
                    <a:bodyPr/>
                    <a:lstStyle/>
                    <a:p>
                      <a:endParaRPr lang="en-IN"/>
                    </a:p>
                  </a:txBody>
                  <a:tcPr/>
                </a:tc>
                <a:tc>
                  <a:txBody>
                    <a:bodyPr/>
                    <a:lstStyle/>
                    <a:p>
                      <a:pPr algn="l" fontAlgn="ctr"/>
                      <a:r>
                        <a:rPr lang="en-IN" sz="1100" b="0" i="0" u="none" strike="noStrike">
                          <a:solidFill>
                            <a:srgbClr val="10479B"/>
                          </a:solidFill>
                          <a:effectLst/>
                          <a:latin typeface="Optima" panose="02000503060000020004"/>
                        </a:rPr>
                        <a:t>SETREPEATIND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0" i="0" u="none" strike="noStrike">
                          <a:solidFill>
                            <a:srgbClr val="10479B"/>
                          </a:solidFill>
                          <a:effectLst/>
                          <a:latin typeface="Optima" panose="02000503060000020004"/>
                        </a:rPr>
                        <a:t>Repeat Factor for Cycle Set Sequence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IN" sz="1100" b="0" i="0" u="none" strike="noStrike">
                          <a:solidFill>
                            <a:srgbClr val="10479B"/>
                          </a:solidFill>
                          <a:effectLst/>
                          <a:latin typeface="Optima" panose="02000503060000020004"/>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3118964"/>
                  </a:ext>
                </a:extLst>
              </a:tr>
            </a:tbl>
          </a:graphicData>
        </a:graphic>
      </p:graphicFrame>
      <p:pic>
        <p:nvPicPr>
          <p:cNvPr id="2" name="Graphic 1">
            <a:extLst>
              <a:ext uri="{FF2B5EF4-FFF2-40B4-BE49-F238E27FC236}">
                <a16:creationId xmlns:a16="http://schemas.microsoft.com/office/drawing/2014/main" id="{E647BC6F-9454-FD66-3520-C88C95A446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6085463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634C8-35C9-03A2-CBFE-48B8CE242BF4}"/>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5781E265-390E-A364-8ED2-45B9EA582D72}"/>
              </a:ext>
            </a:extLst>
          </p:cNvPr>
          <p:cNvSpPr txBox="1">
            <a:spLocks/>
          </p:cNvSpPr>
          <p:nvPr/>
        </p:nvSpPr>
        <p:spPr>
          <a:xfrm>
            <a:off x="641023" y="68663"/>
            <a:ext cx="9808873" cy="114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Sample Key Data Structures (KDS) for Equipment Master (Maintenance Frequency Samples Snapshot)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KDS for S/4 HANA against which Data Maturity will be assessed  &amp; Improved </a:t>
            </a:r>
            <a:r>
              <a:rPr kumimoji="0" lang="en-US" alt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leveraging</a:t>
            </a:r>
            <a:r>
              <a:rPr kumimoji="0" lang="en-US" sz="2000" b="1" i="0" u="none" strike="noStrike" kern="1200" cap="none" spc="0" normalizeH="0" baseline="0" noProof="0">
                <a:ln>
                  <a:noFill/>
                </a:ln>
                <a:solidFill>
                  <a:srgbClr val="26B4E9"/>
                </a:solidFill>
                <a:effectLst/>
                <a:uLnTx/>
                <a:uFillTx/>
                <a:latin typeface="Optima" charset="0"/>
                <a:ea typeface="+mj-ea"/>
                <a:cs typeface="Arial" panose="020B0604020202020204" pitchFamily="34" charset="0"/>
              </a:rPr>
              <a:t> Data Quality Management for Operator</a:t>
            </a:r>
            <a:endParaRPr kumimoji="0" lang="en-US" sz="2000" b="0" i="0" u="none" strike="noStrike" kern="1200" cap="none" spc="0" normalizeH="0" baseline="0" noProof="0">
              <a:ln>
                <a:noFill/>
              </a:ln>
              <a:solidFill>
                <a:srgbClr val="26B4E9"/>
              </a:solidFill>
              <a:effectLst/>
              <a:uLnTx/>
              <a:uFillTx/>
              <a:latin typeface="Optima" charset="0"/>
              <a:ea typeface="+mj-ea"/>
              <a:cs typeface="+mj-cs"/>
            </a:endParaRPr>
          </a:p>
        </p:txBody>
      </p:sp>
      <p:sp>
        <p:nvSpPr>
          <p:cNvPr id="10" name="Date Placeholder 3">
            <a:extLst>
              <a:ext uri="{FF2B5EF4-FFF2-40B4-BE49-F238E27FC236}">
                <a16:creationId xmlns:a16="http://schemas.microsoft.com/office/drawing/2014/main" id="{8AC30182-13CD-60C0-387F-38B7E58F0AA5}"/>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94998D3D-835F-7D7E-0CFF-91CBB69F8A2E}"/>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510AEF1B-F887-DA99-B8D7-EDF622C70EA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3CD435B1-2F87-5E85-DD7C-0A7FBDB1B7B4}"/>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2" name="Table 1">
            <a:extLst>
              <a:ext uri="{FF2B5EF4-FFF2-40B4-BE49-F238E27FC236}">
                <a16:creationId xmlns:a16="http://schemas.microsoft.com/office/drawing/2014/main" id="{BA85EBC1-2949-454B-B2E5-86808CA06DF2}"/>
              </a:ext>
            </a:extLst>
          </p:cNvPr>
          <p:cNvGraphicFramePr>
            <a:graphicFrameLocks noGrp="1"/>
          </p:cNvGraphicFramePr>
          <p:nvPr/>
        </p:nvGraphicFramePr>
        <p:xfrm>
          <a:off x="771799" y="1376091"/>
          <a:ext cx="10582736" cy="4527932"/>
        </p:xfrm>
        <a:graphic>
          <a:graphicData uri="http://schemas.openxmlformats.org/drawingml/2006/table">
            <a:tbl>
              <a:tblPr>
                <a:tableStyleId>{5C22544A-7EE6-4342-B048-85BDC9FD1C3A}</a:tableStyleId>
              </a:tblPr>
              <a:tblGrid>
                <a:gridCol w="1094471">
                  <a:extLst>
                    <a:ext uri="{9D8B030D-6E8A-4147-A177-3AD203B41FA5}">
                      <a16:colId xmlns:a16="http://schemas.microsoft.com/office/drawing/2014/main" val="295006233"/>
                    </a:ext>
                  </a:extLst>
                </a:gridCol>
                <a:gridCol w="2237020">
                  <a:extLst>
                    <a:ext uri="{9D8B030D-6E8A-4147-A177-3AD203B41FA5}">
                      <a16:colId xmlns:a16="http://schemas.microsoft.com/office/drawing/2014/main" val="2388863430"/>
                    </a:ext>
                  </a:extLst>
                </a:gridCol>
                <a:gridCol w="1166101">
                  <a:extLst>
                    <a:ext uri="{9D8B030D-6E8A-4147-A177-3AD203B41FA5}">
                      <a16:colId xmlns:a16="http://schemas.microsoft.com/office/drawing/2014/main" val="5031323"/>
                    </a:ext>
                  </a:extLst>
                </a:gridCol>
                <a:gridCol w="524434">
                  <a:extLst>
                    <a:ext uri="{9D8B030D-6E8A-4147-A177-3AD203B41FA5}">
                      <a16:colId xmlns:a16="http://schemas.microsoft.com/office/drawing/2014/main" val="2121039368"/>
                    </a:ext>
                  </a:extLst>
                </a:gridCol>
                <a:gridCol w="709695">
                  <a:extLst>
                    <a:ext uri="{9D8B030D-6E8A-4147-A177-3AD203B41FA5}">
                      <a16:colId xmlns:a16="http://schemas.microsoft.com/office/drawing/2014/main" val="1643394896"/>
                    </a:ext>
                  </a:extLst>
                </a:gridCol>
                <a:gridCol w="728728">
                  <a:extLst>
                    <a:ext uri="{9D8B030D-6E8A-4147-A177-3AD203B41FA5}">
                      <a16:colId xmlns:a16="http://schemas.microsoft.com/office/drawing/2014/main" val="2818162381"/>
                    </a:ext>
                  </a:extLst>
                </a:gridCol>
                <a:gridCol w="678865">
                  <a:extLst>
                    <a:ext uri="{9D8B030D-6E8A-4147-A177-3AD203B41FA5}">
                      <a16:colId xmlns:a16="http://schemas.microsoft.com/office/drawing/2014/main" val="2652739525"/>
                    </a:ext>
                  </a:extLst>
                </a:gridCol>
                <a:gridCol w="613189">
                  <a:extLst>
                    <a:ext uri="{9D8B030D-6E8A-4147-A177-3AD203B41FA5}">
                      <a16:colId xmlns:a16="http://schemas.microsoft.com/office/drawing/2014/main" val="3609216598"/>
                    </a:ext>
                  </a:extLst>
                </a:gridCol>
                <a:gridCol w="555722">
                  <a:extLst>
                    <a:ext uri="{9D8B030D-6E8A-4147-A177-3AD203B41FA5}">
                      <a16:colId xmlns:a16="http://schemas.microsoft.com/office/drawing/2014/main" val="2546463373"/>
                    </a:ext>
                  </a:extLst>
                </a:gridCol>
                <a:gridCol w="524656">
                  <a:extLst>
                    <a:ext uri="{9D8B030D-6E8A-4147-A177-3AD203B41FA5}">
                      <a16:colId xmlns:a16="http://schemas.microsoft.com/office/drawing/2014/main" val="1367729139"/>
                    </a:ext>
                  </a:extLst>
                </a:gridCol>
                <a:gridCol w="554636">
                  <a:extLst>
                    <a:ext uri="{9D8B030D-6E8A-4147-A177-3AD203B41FA5}">
                      <a16:colId xmlns:a16="http://schemas.microsoft.com/office/drawing/2014/main" val="2884280426"/>
                    </a:ext>
                  </a:extLst>
                </a:gridCol>
                <a:gridCol w="524656">
                  <a:extLst>
                    <a:ext uri="{9D8B030D-6E8A-4147-A177-3AD203B41FA5}">
                      <a16:colId xmlns:a16="http://schemas.microsoft.com/office/drawing/2014/main" val="287088380"/>
                    </a:ext>
                  </a:extLst>
                </a:gridCol>
                <a:gridCol w="670563">
                  <a:extLst>
                    <a:ext uri="{9D8B030D-6E8A-4147-A177-3AD203B41FA5}">
                      <a16:colId xmlns:a16="http://schemas.microsoft.com/office/drawing/2014/main" val="254195341"/>
                    </a:ext>
                  </a:extLst>
                </a:gridCol>
              </a:tblGrid>
              <a:tr h="422063">
                <a:tc>
                  <a:txBody>
                    <a:bodyPr/>
                    <a:lstStyle/>
                    <a:p>
                      <a:pPr algn="ctr" fontAlgn="ctr"/>
                      <a:r>
                        <a:rPr lang="en-IN" sz="1200" b="1" u="none" strike="noStrike">
                          <a:solidFill>
                            <a:schemeClr val="bg1"/>
                          </a:solidFill>
                          <a:effectLst/>
                          <a:latin typeface="Optima" panose="02000503060000020004"/>
                        </a:rPr>
                        <a:t>TAG NUMBER</a:t>
                      </a:r>
                      <a:endParaRPr lang="en-IN" sz="1200" b="1" i="0" u="none" strike="noStrike">
                        <a:solidFill>
                          <a:schemeClr val="bg1"/>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ctr"/>
                      <a:r>
                        <a:rPr lang="en-IN" sz="1200" b="1" u="none" strike="noStrike">
                          <a:solidFill>
                            <a:schemeClr val="bg1"/>
                          </a:solidFill>
                          <a:effectLst/>
                          <a:latin typeface="Optima" panose="02000503060000020004"/>
                        </a:rPr>
                        <a:t>TAG DESCRIPTION</a:t>
                      </a:r>
                      <a:endParaRPr lang="en-IN" sz="1200" b="1" i="0" u="none" strike="noStrike">
                        <a:solidFill>
                          <a:schemeClr val="bg1"/>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MAINTENANCE FREQUENCY</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DAILY</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WEEKLY</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MONTH</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3 MONs</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6 MONs</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1 YEAR</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2 YRS</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3 YRS</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5 YRS</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tc>
                  <a:txBody>
                    <a:bodyPr/>
                    <a:lstStyle/>
                    <a:p>
                      <a:pPr algn="ctr" fontAlgn="b"/>
                      <a:r>
                        <a:rPr lang="en-IN" sz="1200" b="1" u="none" strike="noStrike">
                          <a:solidFill>
                            <a:schemeClr val="bg1"/>
                          </a:solidFill>
                          <a:effectLst/>
                          <a:latin typeface="Optima" panose="02000503060000020004"/>
                        </a:rPr>
                        <a:t>10 YRS</a:t>
                      </a:r>
                      <a:endParaRPr lang="en-IN" sz="1200" b="1" i="0" u="none" strike="noStrike">
                        <a:solidFill>
                          <a:schemeClr val="bg1"/>
                        </a:solidFill>
                        <a:effectLst/>
                        <a:latin typeface="Optima" panose="02000503060000020004"/>
                      </a:endParaRPr>
                    </a:p>
                  </a:txBody>
                  <a:tcPr marL="8508" marR="8508" marT="850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0479B"/>
                    </a:solidFill>
                  </a:tcPr>
                </a:tc>
                <a:extLst>
                  <a:ext uri="{0D108BD9-81ED-4DB2-BD59-A6C34878D82A}">
                    <a16:rowId xmlns:a16="http://schemas.microsoft.com/office/drawing/2014/main" val="1455826172"/>
                  </a:ext>
                </a:extLst>
              </a:tr>
              <a:tr h="446261">
                <a:tc>
                  <a:txBody>
                    <a:bodyPr/>
                    <a:lstStyle/>
                    <a:p>
                      <a:pPr algn="ctr" fontAlgn="ctr"/>
                      <a:r>
                        <a:rPr lang="en-IN" sz="1200" u="none" strike="noStrike">
                          <a:effectLst/>
                          <a:latin typeface="Optima" panose="02000503060000020004"/>
                        </a:rPr>
                        <a:t>1701-FV-5115A</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FLOW CONTROL VALVE FV-5115A</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1M|1Y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216093"/>
                  </a:ext>
                </a:extLst>
              </a:tr>
              <a:tr h="422063">
                <a:tc>
                  <a:txBody>
                    <a:bodyPr/>
                    <a:lstStyle/>
                    <a:p>
                      <a:pPr algn="ctr" fontAlgn="ctr"/>
                      <a:r>
                        <a:rPr lang="en-IN" sz="1200" u="none" strike="noStrike">
                          <a:effectLst/>
                          <a:latin typeface="Optima" panose="02000503060000020004"/>
                        </a:rPr>
                        <a:t>1942-DPV-6130</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it-IT" sz="1200" u="none" strike="noStrike">
                          <a:effectLst/>
                          <a:latin typeface="Optima" panose="02000503060000020004"/>
                        </a:rPr>
                        <a:t>DIFF PRESSURE CONTROL VALVE DPV-6130</a:t>
                      </a:r>
                      <a:endParaRPr lang="it-IT"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1M|1Y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3104856"/>
                  </a:ext>
                </a:extLst>
              </a:tr>
              <a:tr h="372416">
                <a:tc>
                  <a:txBody>
                    <a:bodyPr/>
                    <a:lstStyle/>
                    <a:p>
                      <a:pPr algn="ctr" fontAlgn="ctr"/>
                      <a:r>
                        <a:rPr lang="en-IN" sz="1200" u="none" strike="noStrike">
                          <a:effectLst/>
                          <a:latin typeface="Optima" panose="02000503060000020004"/>
                        </a:rPr>
                        <a:t>1942-LV-6716</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LEVEL CONTROL VALVE LV-6716</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1M|1Y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763422"/>
                  </a:ext>
                </a:extLst>
              </a:tr>
              <a:tr h="404734">
                <a:tc>
                  <a:txBody>
                    <a:bodyPr/>
                    <a:lstStyle/>
                    <a:p>
                      <a:pPr algn="ctr" fontAlgn="ctr"/>
                      <a:r>
                        <a:rPr lang="en-IN" sz="1200" u="none" strike="noStrike">
                          <a:effectLst/>
                          <a:latin typeface="Optima" panose="02000503060000020004"/>
                        </a:rPr>
                        <a:t>1942-TE-6648A</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THERMOCOUPLE TE-6648A</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937638"/>
                  </a:ext>
                </a:extLst>
              </a:tr>
              <a:tr h="422063">
                <a:tc>
                  <a:txBody>
                    <a:bodyPr/>
                    <a:lstStyle/>
                    <a:p>
                      <a:pPr algn="ctr" fontAlgn="ctr"/>
                      <a:r>
                        <a:rPr lang="en-IN" sz="1200" u="none" strike="noStrike">
                          <a:effectLst/>
                          <a:latin typeface="Optima" panose="02000503060000020004"/>
                        </a:rPr>
                        <a:t>1943-PV-4411B</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PRESSURE CONTROL VALVE PV-4411B</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1M|1Y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322582"/>
                  </a:ext>
                </a:extLst>
              </a:tr>
              <a:tr h="422063">
                <a:tc>
                  <a:txBody>
                    <a:bodyPr/>
                    <a:lstStyle/>
                    <a:p>
                      <a:pPr algn="ctr" fontAlgn="ctr"/>
                      <a:r>
                        <a:rPr lang="en-IN" sz="1200" u="none" strike="noStrike">
                          <a:effectLst/>
                          <a:latin typeface="Optima" panose="02000503060000020004"/>
                        </a:rPr>
                        <a:t>1943-TE-4352A</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RESISTANCE TEMPERATURE DETECTOR TE-4352A</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8171741"/>
                  </a:ext>
                </a:extLst>
              </a:tr>
              <a:tr h="422063">
                <a:tc>
                  <a:txBody>
                    <a:bodyPr/>
                    <a:lstStyle/>
                    <a:p>
                      <a:pPr algn="ctr" fontAlgn="ctr"/>
                      <a:r>
                        <a:rPr lang="en-IN" sz="1200" u="none" strike="noStrike">
                          <a:effectLst/>
                          <a:latin typeface="Optima" panose="02000503060000020004"/>
                        </a:rPr>
                        <a:t>1943-TV-4393B</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TEMPERATURE CONTROL VALVE TV-4393B</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1M|1Y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4848263"/>
                  </a:ext>
                </a:extLst>
              </a:tr>
              <a:tr h="382729">
                <a:tc>
                  <a:txBody>
                    <a:bodyPr/>
                    <a:lstStyle/>
                    <a:p>
                      <a:pPr algn="ctr" fontAlgn="ctr"/>
                      <a:r>
                        <a:rPr lang="en-IN" sz="1200" u="none" strike="noStrike">
                          <a:effectLst/>
                          <a:latin typeface="Optima" panose="02000503060000020004"/>
                        </a:rPr>
                        <a:t>1970-FIT-4015</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FLOW IND TRANSMITTER FIT-4015</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554583"/>
                  </a:ext>
                </a:extLst>
              </a:tr>
              <a:tr h="422063">
                <a:tc>
                  <a:txBody>
                    <a:bodyPr/>
                    <a:lstStyle/>
                    <a:p>
                      <a:pPr algn="ctr" fontAlgn="ctr"/>
                      <a:r>
                        <a:rPr lang="en-IN" sz="1200" u="none" strike="noStrike">
                          <a:effectLst/>
                          <a:latin typeface="Optima" panose="02000503060000020004"/>
                        </a:rPr>
                        <a:t>1970-PIT-4212B</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PRESS IND TRANSMITTER PIT-4212B</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1624606"/>
                  </a:ext>
                </a:extLst>
              </a:tr>
              <a:tr h="389414">
                <a:tc>
                  <a:txBody>
                    <a:bodyPr/>
                    <a:lstStyle/>
                    <a:p>
                      <a:pPr algn="ctr" fontAlgn="ctr"/>
                      <a:r>
                        <a:rPr lang="en-IN" sz="1200" u="none" strike="noStrike">
                          <a:effectLst/>
                          <a:latin typeface="Optima" panose="02000503060000020004"/>
                        </a:rPr>
                        <a:t>1975-LIT-1072</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LEVEL IND TRANSMITTER LIT-1072</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1Y</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200" u="none" strike="noStrike">
                          <a:effectLst/>
                          <a:latin typeface="Optima" panose="02000503060000020004"/>
                        </a:rPr>
                        <a:t> </a:t>
                      </a:r>
                      <a:endParaRPr lang="en-IN" sz="1200" b="0" i="0" u="none" strike="noStrike">
                        <a:solidFill>
                          <a:srgbClr val="000000"/>
                        </a:solidFill>
                        <a:effectLst/>
                        <a:latin typeface="Optima" panose="02000503060000020004"/>
                      </a:endParaRPr>
                    </a:p>
                  </a:txBody>
                  <a:tcPr marL="8508" marR="8508" marT="85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8661457"/>
                  </a:ext>
                </a:extLst>
              </a:tr>
            </a:tbl>
          </a:graphicData>
        </a:graphic>
      </p:graphicFrame>
      <p:sp>
        <p:nvSpPr>
          <p:cNvPr id="4" name="Flowchart: Connector 3">
            <a:extLst>
              <a:ext uri="{FF2B5EF4-FFF2-40B4-BE49-F238E27FC236}">
                <a16:creationId xmlns:a16="http://schemas.microsoft.com/office/drawing/2014/main" id="{895B0C88-ED51-71F3-3AA0-2389078703CD}"/>
              </a:ext>
            </a:extLst>
          </p:cNvPr>
          <p:cNvSpPr/>
          <p:nvPr/>
        </p:nvSpPr>
        <p:spPr>
          <a:xfrm>
            <a:off x="6771539" y="1936974"/>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FF0000"/>
              </a:solidFill>
              <a:effectLst/>
              <a:uLnTx/>
              <a:uFillTx/>
              <a:latin typeface="Optima" panose="02000503060000020004"/>
              <a:ea typeface="+mn-ea"/>
              <a:cs typeface="+mn-cs"/>
            </a:endParaRPr>
          </a:p>
        </p:txBody>
      </p:sp>
      <p:sp>
        <p:nvSpPr>
          <p:cNvPr id="5" name="Flowchart: Connector 4">
            <a:extLst>
              <a:ext uri="{FF2B5EF4-FFF2-40B4-BE49-F238E27FC236}">
                <a16:creationId xmlns:a16="http://schemas.microsoft.com/office/drawing/2014/main" id="{AAA3A6B9-B963-B4E7-D044-8B07196822B3}"/>
              </a:ext>
            </a:extLst>
          </p:cNvPr>
          <p:cNvSpPr/>
          <p:nvPr/>
        </p:nvSpPr>
        <p:spPr>
          <a:xfrm>
            <a:off x="6771539" y="2344206"/>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6" name="Flowchart: Connector 5">
            <a:extLst>
              <a:ext uri="{FF2B5EF4-FFF2-40B4-BE49-F238E27FC236}">
                <a16:creationId xmlns:a16="http://schemas.microsoft.com/office/drawing/2014/main" id="{8C635CA6-4AB0-E943-142D-AD253EA54AA3}"/>
              </a:ext>
            </a:extLst>
          </p:cNvPr>
          <p:cNvSpPr/>
          <p:nvPr/>
        </p:nvSpPr>
        <p:spPr>
          <a:xfrm>
            <a:off x="6764044" y="3578306"/>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7" name="Flowchart: Connector 6">
            <a:extLst>
              <a:ext uri="{FF2B5EF4-FFF2-40B4-BE49-F238E27FC236}">
                <a16:creationId xmlns:a16="http://schemas.microsoft.com/office/drawing/2014/main" id="{45397031-BE8E-97EB-EE01-B178DC2E17BE}"/>
              </a:ext>
            </a:extLst>
          </p:cNvPr>
          <p:cNvSpPr/>
          <p:nvPr/>
        </p:nvSpPr>
        <p:spPr>
          <a:xfrm>
            <a:off x="6771539" y="2751532"/>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8" name="Flowchart: Connector 7">
            <a:extLst>
              <a:ext uri="{FF2B5EF4-FFF2-40B4-BE49-F238E27FC236}">
                <a16:creationId xmlns:a16="http://schemas.microsoft.com/office/drawing/2014/main" id="{CB2C3FD8-13BC-B712-C9DF-F2CAEC1295EA}"/>
              </a:ext>
            </a:extLst>
          </p:cNvPr>
          <p:cNvSpPr/>
          <p:nvPr/>
        </p:nvSpPr>
        <p:spPr>
          <a:xfrm>
            <a:off x="6771539" y="4372232"/>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B5767ACA-ACD5-EF36-1FB9-B54C830FE037}"/>
              </a:ext>
            </a:extLst>
          </p:cNvPr>
          <p:cNvSpPr/>
          <p:nvPr/>
        </p:nvSpPr>
        <p:spPr>
          <a:xfrm>
            <a:off x="8662798" y="1927293"/>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15" name="Flowchart: Connector 14">
            <a:extLst>
              <a:ext uri="{FF2B5EF4-FFF2-40B4-BE49-F238E27FC236}">
                <a16:creationId xmlns:a16="http://schemas.microsoft.com/office/drawing/2014/main" id="{13455B2C-89EC-AC7F-026A-FFD2F11A93D2}"/>
              </a:ext>
            </a:extLst>
          </p:cNvPr>
          <p:cNvSpPr/>
          <p:nvPr/>
        </p:nvSpPr>
        <p:spPr>
          <a:xfrm>
            <a:off x="8662798" y="2365709"/>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16" name="Flowchart: Connector 15">
            <a:extLst>
              <a:ext uri="{FF2B5EF4-FFF2-40B4-BE49-F238E27FC236}">
                <a16:creationId xmlns:a16="http://schemas.microsoft.com/office/drawing/2014/main" id="{16540609-3FB8-9103-E521-7913032A2813}"/>
              </a:ext>
            </a:extLst>
          </p:cNvPr>
          <p:cNvSpPr/>
          <p:nvPr/>
        </p:nvSpPr>
        <p:spPr>
          <a:xfrm>
            <a:off x="8662798" y="2757172"/>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17" name="Flowchart: Connector 16">
            <a:extLst>
              <a:ext uri="{FF2B5EF4-FFF2-40B4-BE49-F238E27FC236}">
                <a16:creationId xmlns:a16="http://schemas.microsoft.com/office/drawing/2014/main" id="{72C80C58-2DB2-551A-A239-16DCAEA579E1}"/>
              </a:ext>
            </a:extLst>
          </p:cNvPr>
          <p:cNvSpPr/>
          <p:nvPr/>
        </p:nvSpPr>
        <p:spPr>
          <a:xfrm>
            <a:off x="8662798" y="3177366"/>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80A07E20-6BE0-184E-7A6E-75484AAD5B6A}"/>
              </a:ext>
            </a:extLst>
          </p:cNvPr>
          <p:cNvSpPr/>
          <p:nvPr/>
        </p:nvSpPr>
        <p:spPr>
          <a:xfrm>
            <a:off x="8652238" y="3597560"/>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19" name="Flowchart: Connector 18">
            <a:extLst>
              <a:ext uri="{FF2B5EF4-FFF2-40B4-BE49-F238E27FC236}">
                <a16:creationId xmlns:a16="http://schemas.microsoft.com/office/drawing/2014/main" id="{D5191795-E75E-50E4-2BFC-655E5FE1BF02}"/>
              </a:ext>
            </a:extLst>
          </p:cNvPr>
          <p:cNvSpPr/>
          <p:nvPr/>
        </p:nvSpPr>
        <p:spPr>
          <a:xfrm>
            <a:off x="8662798" y="3989023"/>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20" name="Flowchart: Connector 19">
            <a:extLst>
              <a:ext uri="{FF2B5EF4-FFF2-40B4-BE49-F238E27FC236}">
                <a16:creationId xmlns:a16="http://schemas.microsoft.com/office/drawing/2014/main" id="{AEF5135D-EF9F-991C-9C1D-10885DCF6932}"/>
              </a:ext>
            </a:extLst>
          </p:cNvPr>
          <p:cNvSpPr/>
          <p:nvPr/>
        </p:nvSpPr>
        <p:spPr>
          <a:xfrm>
            <a:off x="8662798" y="4388985"/>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21" name="Flowchart: Connector 20">
            <a:extLst>
              <a:ext uri="{FF2B5EF4-FFF2-40B4-BE49-F238E27FC236}">
                <a16:creationId xmlns:a16="http://schemas.microsoft.com/office/drawing/2014/main" id="{35517631-0C98-FCC6-3ED5-40D959CEFA40}"/>
              </a:ext>
            </a:extLst>
          </p:cNvPr>
          <p:cNvSpPr/>
          <p:nvPr/>
        </p:nvSpPr>
        <p:spPr>
          <a:xfrm>
            <a:off x="8662798" y="4756822"/>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22" name="Flowchart: Connector 21">
            <a:extLst>
              <a:ext uri="{FF2B5EF4-FFF2-40B4-BE49-F238E27FC236}">
                <a16:creationId xmlns:a16="http://schemas.microsoft.com/office/drawing/2014/main" id="{D6A8897B-A8F0-9E9A-7735-9AB9C3EB0128}"/>
              </a:ext>
            </a:extLst>
          </p:cNvPr>
          <p:cNvSpPr/>
          <p:nvPr/>
        </p:nvSpPr>
        <p:spPr>
          <a:xfrm>
            <a:off x="8662798" y="5204790"/>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sp>
        <p:nvSpPr>
          <p:cNvPr id="23" name="Flowchart: Connector 22">
            <a:extLst>
              <a:ext uri="{FF2B5EF4-FFF2-40B4-BE49-F238E27FC236}">
                <a16:creationId xmlns:a16="http://schemas.microsoft.com/office/drawing/2014/main" id="{82787D62-9484-1184-A7C9-74571C82269C}"/>
              </a:ext>
            </a:extLst>
          </p:cNvPr>
          <p:cNvSpPr/>
          <p:nvPr/>
        </p:nvSpPr>
        <p:spPr>
          <a:xfrm>
            <a:off x="8662798" y="5572627"/>
            <a:ext cx="224852" cy="209862"/>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a:ea typeface="+mn-ea"/>
              <a:cs typeface="+mn-cs"/>
            </a:endParaRPr>
          </a:p>
        </p:txBody>
      </p:sp>
      <p:pic>
        <p:nvPicPr>
          <p:cNvPr id="3" name="Graphic 2">
            <a:extLst>
              <a:ext uri="{FF2B5EF4-FFF2-40B4-BE49-F238E27FC236}">
                <a16:creationId xmlns:a16="http://schemas.microsoft.com/office/drawing/2014/main" id="{65B44964-5223-FF7D-3DED-AA2DBEFC4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3523512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DD1AF-8A99-976E-0469-A08132EB7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ABAF6-01F2-B4FE-10F8-90CD664749E5}"/>
              </a:ext>
            </a:extLst>
          </p:cNvPr>
          <p:cNvSpPr>
            <a:spLocks noGrp="1"/>
          </p:cNvSpPr>
          <p:nvPr>
            <p:ph type="title"/>
          </p:nvPr>
        </p:nvSpPr>
        <p:spPr/>
        <p:txBody>
          <a:bodyPr/>
          <a:lstStyle/>
          <a:p>
            <a:r>
              <a:rPr lang="en-US" sz="3200" b="1"/>
              <a:t>Additional Slides</a:t>
            </a:r>
            <a:br>
              <a:rPr lang="en-US" b="1"/>
            </a:br>
            <a:endParaRPr lang="en-IN"/>
          </a:p>
        </p:txBody>
      </p:sp>
      <p:sp>
        <p:nvSpPr>
          <p:cNvPr id="4" name="Date Placeholder 3">
            <a:extLst>
              <a:ext uri="{FF2B5EF4-FFF2-40B4-BE49-F238E27FC236}">
                <a16:creationId xmlns:a16="http://schemas.microsoft.com/office/drawing/2014/main" id="{54DB240B-4C33-99A8-4AFE-5F312EC6B74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04C6A293-006B-39A2-F7F7-943872D840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8" name="Footer Placeholder 4">
            <a:extLst>
              <a:ext uri="{FF2B5EF4-FFF2-40B4-BE49-F238E27FC236}">
                <a16:creationId xmlns:a16="http://schemas.microsoft.com/office/drawing/2014/main" id="{E2CF28B4-92B0-F086-D5A5-98CF482A707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5" name="Footer Placeholder 4">
            <a:extLst>
              <a:ext uri="{FF2B5EF4-FFF2-40B4-BE49-F238E27FC236}">
                <a16:creationId xmlns:a16="http://schemas.microsoft.com/office/drawing/2014/main" id="{EF8FF413-A462-CB45-9EC8-A8A9CD315F9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7" name="Graphic 6">
            <a:extLst>
              <a:ext uri="{FF2B5EF4-FFF2-40B4-BE49-F238E27FC236}">
                <a16:creationId xmlns:a16="http://schemas.microsoft.com/office/drawing/2014/main" id="{E465DC7D-D86A-CF30-D786-449912B77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792628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F6BA-439A-3EB8-E0DB-DF244CC8274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894DBA7-657F-FD97-4EFD-3766CAE44C7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04D17C43-91DA-BAFE-4CF6-92D0F0404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4D6A2AD-896C-035A-555F-D4D3BBA9F23E}"/>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a:defRPr/>
            </a:pPr>
            <a:r>
              <a:rPr lang="en-US" sz="2400" b="1">
                <a:solidFill>
                  <a:srgbClr val="10479B"/>
                </a:solidFill>
                <a:latin typeface="Optima"/>
                <a:cs typeface="Arial"/>
              </a:rPr>
              <a:t>List Price – Multi Domain Master Data Governance Licenses</a:t>
            </a:r>
          </a:p>
        </p:txBody>
      </p:sp>
      <p:sp>
        <p:nvSpPr>
          <p:cNvPr id="2" name="Footer Placeholder 4">
            <a:extLst>
              <a:ext uri="{FF2B5EF4-FFF2-40B4-BE49-F238E27FC236}">
                <a16:creationId xmlns:a16="http://schemas.microsoft.com/office/drawing/2014/main" id="{171283A0-E1BB-D731-AA43-5A96ED37E5E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2C8112D-A51B-7D36-9A25-4B6A26E9101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A508234A-80BF-09EA-78B5-53A34332BA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6052F299-B47F-6223-41B7-ECD352477BA0}"/>
              </a:ext>
            </a:extLst>
          </p:cNvPr>
          <p:cNvGraphicFramePr>
            <a:graphicFrameLocks noGrp="1"/>
          </p:cNvGraphicFramePr>
          <p:nvPr>
            <p:extLst>
              <p:ext uri="{D42A27DB-BD31-4B8C-83A1-F6EECF244321}">
                <p14:modId xmlns:p14="http://schemas.microsoft.com/office/powerpoint/2010/main" val="4102589075"/>
              </p:ext>
            </p:extLst>
          </p:nvPr>
        </p:nvGraphicFramePr>
        <p:xfrm>
          <a:off x="194309" y="587889"/>
          <a:ext cx="11629941" cy="5588816"/>
        </p:xfrm>
        <a:graphic>
          <a:graphicData uri="http://schemas.openxmlformats.org/drawingml/2006/table">
            <a:tbl>
              <a:tblPr firstRow="1" bandRow="1">
                <a:tableStyleId>{69012ECD-51FC-41F1-AA8D-1B2483CD663E}</a:tableStyleId>
              </a:tblPr>
              <a:tblGrid>
                <a:gridCol w="2226919">
                  <a:extLst>
                    <a:ext uri="{9D8B030D-6E8A-4147-A177-3AD203B41FA5}">
                      <a16:colId xmlns:a16="http://schemas.microsoft.com/office/drawing/2014/main" val="104005209"/>
                    </a:ext>
                  </a:extLst>
                </a:gridCol>
                <a:gridCol w="626772">
                  <a:extLst>
                    <a:ext uri="{9D8B030D-6E8A-4147-A177-3AD203B41FA5}">
                      <a16:colId xmlns:a16="http://schemas.microsoft.com/office/drawing/2014/main" val="3914359248"/>
                    </a:ext>
                  </a:extLst>
                </a:gridCol>
                <a:gridCol w="4849091">
                  <a:extLst>
                    <a:ext uri="{9D8B030D-6E8A-4147-A177-3AD203B41FA5}">
                      <a16:colId xmlns:a16="http://schemas.microsoft.com/office/drawing/2014/main" val="1394052072"/>
                    </a:ext>
                  </a:extLst>
                </a:gridCol>
                <a:gridCol w="3927159">
                  <a:extLst>
                    <a:ext uri="{9D8B030D-6E8A-4147-A177-3AD203B41FA5}">
                      <a16:colId xmlns:a16="http://schemas.microsoft.com/office/drawing/2014/main" val="460685262"/>
                    </a:ext>
                  </a:extLst>
                </a:gridCol>
              </a:tblGrid>
              <a:tr h="753829">
                <a:tc>
                  <a:txBody>
                    <a:bodyPr/>
                    <a:lstStyle/>
                    <a:p>
                      <a:pPr marL="0" lvl="0" algn="ctr" defTabSz="914400" rtl="0" eaLnBrk="1" latinLnBrk="0" hangingPunct="1">
                        <a:buNone/>
                      </a:pPr>
                      <a:r>
                        <a:rPr lang="en-US" sz="1800" b="1" kern="1200">
                          <a:solidFill>
                            <a:schemeClr val="bg1"/>
                          </a:solidFill>
                          <a:latin typeface="Optima" panose="02000503060000020004"/>
                          <a:ea typeface="+mn-ea"/>
                          <a:cs typeface="+mn-cs"/>
                        </a:rPr>
                        <a:t>Blocks</a:t>
                      </a:r>
                    </a:p>
                  </a:txBody>
                  <a:tcPr anchor="ctr"/>
                </a:tc>
                <a:tc gridSpan="2">
                  <a:txBody>
                    <a:bodyPr/>
                    <a:lstStyle/>
                    <a:p>
                      <a:pPr marL="0" lvl="0" algn="ctr" defTabSz="914400" rtl="0" eaLnBrk="1" latinLnBrk="0" hangingPunct="1">
                        <a:buNone/>
                      </a:pPr>
                      <a:r>
                        <a:rPr lang="en-US">
                          <a:latin typeface="Optima" panose="02000503060000020004"/>
                        </a:rPr>
                        <a:t>Objects in Blocks</a:t>
                      </a:r>
                      <a:endParaRPr lang="en-US" sz="1800" b="1" kern="1200">
                        <a:solidFill>
                          <a:schemeClr val="bg1"/>
                        </a:solidFill>
                        <a:latin typeface="Optima" panose="02000503060000020004"/>
                        <a:ea typeface="+mn-ea"/>
                        <a:cs typeface="+mn-cs"/>
                      </a:endParaRPr>
                    </a:p>
                  </a:txBody>
                  <a:tcPr anchor="ctr"/>
                </a:tc>
                <a:tc hMerge="1">
                  <a:txBody>
                    <a:bodyPr/>
                    <a:lstStyle/>
                    <a:p>
                      <a:pPr lvl="0" algn="ctr">
                        <a:buNone/>
                      </a:pPr>
                      <a:r>
                        <a:rPr lang="en-US">
                          <a:latin typeface="Optima" panose="02000503060000020004"/>
                        </a:rPr>
                        <a:t>Objects in Blocks</a:t>
                      </a:r>
                    </a:p>
                  </a:txBody>
                  <a:tcPr anchor="ctr"/>
                </a:tc>
                <a:tc>
                  <a:txBody>
                    <a:bodyPr/>
                    <a:lstStyle/>
                    <a:p>
                      <a:pPr lvl="0" algn="ctr">
                        <a:buNone/>
                      </a:pPr>
                      <a:r>
                        <a:rPr lang="en-US">
                          <a:latin typeface="Optima" panose="02000503060000020004"/>
                        </a:rPr>
                        <a:t>License Block Pricing in Euros </a:t>
                      </a:r>
                    </a:p>
                    <a:p>
                      <a:pPr lvl="0" algn="ctr">
                        <a:buNone/>
                      </a:pPr>
                      <a:r>
                        <a:rPr lang="en-US">
                          <a:latin typeface="Optima" panose="02000503060000020004"/>
                        </a:rPr>
                        <a:t>(1 Block - 10 Seat /User Licenses)</a:t>
                      </a:r>
                    </a:p>
                  </a:txBody>
                  <a:tcPr anchor="ctr"/>
                </a:tc>
                <a:extLst>
                  <a:ext uri="{0D108BD9-81ED-4DB2-BD59-A6C34878D82A}">
                    <a16:rowId xmlns:a16="http://schemas.microsoft.com/office/drawing/2014/main" val="854333095"/>
                  </a:ext>
                </a:extLst>
              </a:tr>
              <a:tr h="395220">
                <a:tc gridSpan="3">
                  <a:txBody>
                    <a:bodyPr/>
                    <a:lstStyle/>
                    <a:p>
                      <a:pPr algn="l" rtl="0" eaLnBrk="1" latinLnBrk="0" hangingPunct="1">
                        <a:lnSpc>
                          <a:spcPct val="90000"/>
                        </a:lnSpc>
                        <a:spcBef>
                          <a:spcPct val="0"/>
                        </a:spcBef>
                        <a:buNone/>
                      </a:pPr>
                      <a:r>
                        <a:rPr lang="en-US" sz="1800" b="1" kern="1200">
                          <a:solidFill>
                            <a:srgbClr val="10479B"/>
                          </a:solidFill>
                          <a:latin typeface="Optima"/>
                          <a:ea typeface="+mj-ea"/>
                          <a:cs typeface="Arial"/>
                        </a:rPr>
                        <a:t>Multi Domain Master Data Governance</a:t>
                      </a:r>
                    </a:p>
                  </a:txBody>
                  <a:tcPr anchor="ctr"/>
                </a:tc>
                <a:tc hMerge="1">
                  <a:txBody>
                    <a:bodyPr/>
                    <a:lstStyle/>
                    <a:p>
                      <a:endParaRPr lang="en-US"/>
                    </a:p>
                  </a:txBody>
                  <a:tcPr/>
                </a:tc>
                <a:tc hMerge="1">
                  <a:txBody>
                    <a:bodyPr/>
                    <a:lstStyle/>
                    <a:p>
                      <a:pPr algn="r"/>
                      <a:endParaRPr lang="en-US" sz="1500">
                        <a:solidFill>
                          <a:srgbClr val="0070C0"/>
                        </a:solidFill>
                        <a:latin typeface="Optima" panose="02000503060000020004"/>
                      </a:endParaRPr>
                    </a:p>
                  </a:txBody>
                  <a:tcPr anchor="ctr"/>
                </a:tc>
                <a:tc>
                  <a:txBody>
                    <a:bodyPr/>
                    <a:lstStyle/>
                    <a:p>
                      <a:pPr algn="ctr"/>
                      <a:r>
                        <a:rPr lang="en-US" sz="1600" b="1" kern="1200">
                          <a:solidFill>
                            <a:srgbClr val="10479B"/>
                          </a:solidFill>
                          <a:latin typeface="Optima"/>
                          <a:ea typeface="+mn-ea"/>
                          <a:cs typeface="Arial"/>
                        </a:rPr>
                        <a:t>(Annual Subscription)</a:t>
                      </a:r>
                      <a:endParaRPr lang="en-US" sz="1500">
                        <a:solidFill>
                          <a:srgbClr val="0070C0"/>
                        </a:solidFill>
                        <a:latin typeface="Optima" panose="02000503060000020004"/>
                      </a:endParaRPr>
                    </a:p>
                  </a:txBody>
                  <a:tcPr anchor="ctr"/>
                </a:tc>
                <a:extLst>
                  <a:ext uri="{0D108BD9-81ED-4DB2-BD59-A6C34878D82A}">
                    <a16:rowId xmlns:a16="http://schemas.microsoft.com/office/drawing/2014/main" val="2959410203"/>
                  </a:ext>
                </a:extLst>
              </a:tr>
              <a:tr h="395220">
                <a:tc gridSpan="2">
                  <a:txBody>
                    <a:bodyPr/>
                    <a:lstStyle/>
                    <a:p>
                      <a:pPr algn="l"/>
                      <a:r>
                        <a:rPr lang="en-US" sz="1500">
                          <a:solidFill>
                            <a:srgbClr val="0070C0"/>
                          </a:solidFill>
                          <a:latin typeface="Optima" panose="02000503060000020004"/>
                        </a:rPr>
                        <a:t>EAM Objects-1</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lnSpc>
                          <a:spcPct val="100000"/>
                        </a:lnSpc>
                        <a:spcBef>
                          <a:spcPts val="0"/>
                        </a:spcBef>
                        <a:spcAft>
                          <a:spcPts val="0"/>
                        </a:spcAft>
                        <a:buNone/>
                      </a:pPr>
                      <a:r>
                        <a:rPr lang="en-US" sz="1500" kern="1200" noProof="0">
                          <a:solidFill>
                            <a:srgbClr val="0070C0"/>
                          </a:solidFill>
                          <a:latin typeface="Optima" panose="02000503060000020004"/>
                          <a:ea typeface="+mn-ea"/>
                          <a:cs typeface="+mn-cs"/>
                        </a:rPr>
                        <a:t>Equipment, Functional Location, Work Center</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€ 49,999.00</a:t>
                      </a:r>
                    </a:p>
                  </a:txBody>
                  <a:tcPr marL="9525" marR="9525" marT="9525" anchor="ctr"/>
                </a:tc>
                <a:extLst>
                  <a:ext uri="{0D108BD9-81ED-4DB2-BD59-A6C34878D82A}">
                    <a16:rowId xmlns:a16="http://schemas.microsoft.com/office/drawing/2014/main" val="3818514919"/>
                  </a:ext>
                </a:extLst>
              </a:tr>
              <a:tr h="639858">
                <a:tc gridSpan="2">
                  <a:txBody>
                    <a:bodyPr/>
                    <a:lstStyle/>
                    <a:p>
                      <a:pPr algn="l"/>
                      <a:r>
                        <a:rPr lang="en-US" sz="1500">
                          <a:solidFill>
                            <a:srgbClr val="0070C0"/>
                          </a:solidFill>
                          <a:latin typeface="Optima" panose="02000503060000020004"/>
                        </a:rPr>
                        <a:t>EAM Objects-2</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algn="l" defTabSz="914400" rtl="0" eaLnBrk="1" latinLnBrk="0" hangingPunct="1"/>
                      <a:r>
                        <a:rPr lang="en-US" sz="1500" kern="1200">
                          <a:solidFill>
                            <a:srgbClr val="0070C0"/>
                          </a:solidFill>
                          <a:latin typeface="Optima" panose="02000503060000020004"/>
                          <a:ea typeface="+mn-ea"/>
                          <a:cs typeface="+mn-cs"/>
                        </a:rPr>
                        <a:t>Task List, Measuring Points, Maintenance Item, Maintenance Plan, Inspection List</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€ 79,999.00</a:t>
                      </a:r>
                    </a:p>
                  </a:txBody>
                  <a:tcPr marL="9525" marR="9525" marT="9525" anchor="ctr"/>
                </a:tc>
                <a:extLst>
                  <a:ext uri="{0D108BD9-81ED-4DB2-BD59-A6C34878D82A}">
                    <a16:rowId xmlns:a16="http://schemas.microsoft.com/office/drawing/2014/main" val="2524434331"/>
                  </a:ext>
                </a:extLst>
              </a:tr>
              <a:tr h="395220">
                <a:tc gridSpan="2">
                  <a:txBody>
                    <a:bodyPr/>
                    <a:lstStyle/>
                    <a:p>
                      <a:pPr algn="l"/>
                      <a:r>
                        <a:rPr lang="en-US" sz="1500">
                          <a:solidFill>
                            <a:srgbClr val="0070C0"/>
                          </a:solidFill>
                          <a:latin typeface="Optima" panose="02000503060000020004"/>
                        </a:rPr>
                        <a:t>EAM Objects-3</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algn="l" defTabSz="914400" rtl="0" eaLnBrk="1" latinLnBrk="0" hangingPunct="1"/>
                      <a:r>
                        <a:rPr lang="en-US" sz="1500" kern="1200">
                          <a:solidFill>
                            <a:srgbClr val="0070C0"/>
                          </a:solidFill>
                          <a:latin typeface="Optima" panose="02000503060000020004"/>
                          <a:ea typeface="+mn-ea"/>
                          <a:cs typeface="+mn-cs"/>
                        </a:rPr>
                        <a:t>eBOM, fBOM, mBOM</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€ 29,999.00</a:t>
                      </a:r>
                    </a:p>
                  </a:txBody>
                  <a:tcPr marL="9525" marR="9525" marT="9525" anchor="ctr"/>
                </a:tc>
                <a:extLst>
                  <a:ext uri="{0D108BD9-81ED-4DB2-BD59-A6C34878D82A}">
                    <a16:rowId xmlns:a16="http://schemas.microsoft.com/office/drawing/2014/main" val="844230402"/>
                  </a:ext>
                </a:extLst>
              </a:tr>
              <a:tr h="395220">
                <a:tc gridSpan="2">
                  <a:txBody>
                    <a:bodyPr/>
                    <a:lstStyle/>
                    <a:p>
                      <a:pPr algn="l"/>
                      <a:r>
                        <a:rPr lang="en-US" sz="1500">
                          <a:solidFill>
                            <a:srgbClr val="0070C0"/>
                          </a:solidFill>
                          <a:latin typeface="Optima" panose="02000503060000020004"/>
                        </a:rPr>
                        <a:t>Financial Assets</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buNone/>
                      </a:pPr>
                      <a:r>
                        <a:rPr lang="en-US" sz="1500" kern="1200">
                          <a:solidFill>
                            <a:srgbClr val="0070C0"/>
                          </a:solidFill>
                          <a:latin typeface="Optima" panose="02000503060000020004"/>
                          <a:ea typeface="+mn-ea"/>
                          <a:cs typeface="+mn-cs"/>
                        </a:rPr>
                        <a:t>Financial Asset Registry</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€ 39,999.00</a:t>
                      </a:r>
                    </a:p>
                  </a:txBody>
                  <a:tcPr marL="9525" marR="9525" marT="9525" anchor="ctr"/>
                </a:tc>
                <a:extLst>
                  <a:ext uri="{0D108BD9-81ED-4DB2-BD59-A6C34878D82A}">
                    <a16:rowId xmlns:a16="http://schemas.microsoft.com/office/drawing/2014/main" val="3257553560"/>
                  </a:ext>
                </a:extLst>
              </a:tr>
              <a:tr h="395220">
                <a:tc gridSpan="2">
                  <a:txBody>
                    <a:bodyPr/>
                    <a:lstStyle/>
                    <a:p>
                      <a:pPr algn="l"/>
                      <a:r>
                        <a:rPr lang="en-US" sz="1500">
                          <a:solidFill>
                            <a:srgbClr val="0070C0"/>
                          </a:solidFill>
                          <a:latin typeface="Optima" panose="02000503060000020004"/>
                        </a:rPr>
                        <a:t>Material Master Object</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buNone/>
                      </a:pPr>
                      <a:r>
                        <a:rPr lang="en-US" sz="1500" kern="1200">
                          <a:solidFill>
                            <a:srgbClr val="0070C0"/>
                          </a:solidFill>
                          <a:latin typeface="Optima" panose="02000503060000020004"/>
                          <a:ea typeface="+mn-ea"/>
                          <a:cs typeface="+mn-cs"/>
                        </a:rPr>
                        <a:t>Materials (All Types)</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€ 19,999.00</a:t>
                      </a:r>
                    </a:p>
                  </a:txBody>
                  <a:tcPr marL="9525" marR="9525" marT="9525" anchor="ctr"/>
                </a:tc>
                <a:extLst>
                  <a:ext uri="{0D108BD9-81ED-4DB2-BD59-A6C34878D82A}">
                    <a16:rowId xmlns:a16="http://schemas.microsoft.com/office/drawing/2014/main" val="842630375"/>
                  </a:ext>
                </a:extLst>
              </a:tr>
              <a:tr h="395220">
                <a:tc gridSpan="2">
                  <a:txBody>
                    <a:bodyPr/>
                    <a:lstStyle/>
                    <a:p>
                      <a:pPr algn="l"/>
                      <a:r>
                        <a:rPr lang="en-US" sz="1500">
                          <a:solidFill>
                            <a:srgbClr val="0070C0"/>
                          </a:solidFill>
                          <a:latin typeface="Optima" panose="02000503060000020004"/>
                        </a:rPr>
                        <a:t>Service Master Object</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buNone/>
                      </a:pPr>
                      <a:r>
                        <a:rPr lang="en-US" sz="1500" kern="1200">
                          <a:solidFill>
                            <a:srgbClr val="0070C0"/>
                          </a:solidFill>
                          <a:latin typeface="Optima" panose="02000503060000020004"/>
                          <a:ea typeface="+mn-ea"/>
                          <a:cs typeface="+mn-cs"/>
                        </a:rPr>
                        <a:t>Services (Service Master Records, Model Service Spec)</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€ 19,999.00</a:t>
                      </a:r>
                    </a:p>
                  </a:txBody>
                  <a:tcPr marL="9525" marR="9525" marT="9525" anchor="ctr"/>
                </a:tc>
                <a:extLst>
                  <a:ext uri="{0D108BD9-81ED-4DB2-BD59-A6C34878D82A}">
                    <a16:rowId xmlns:a16="http://schemas.microsoft.com/office/drawing/2014/main" val="2397754731"/>
                  </a:ext>
                </a:extLst>
              </a:tr>
              <a:tr h="395220">
                <a:tc gridSpan="2">
                  <a:txBody>
                    <a:bodyPr/>
                    <a:lstStyle/>
                    <a:p>
                      <a:pPr algn="l"/>
                      <a:r>
                        <a:rPr lang="en-US" sz="1500">
                          <a:solidFill>
                            <a:srgbClr val="0070C0"/>
                          </a:solidFill>
                          <a:latin typeface="Optima"/>
                        </a:rPr>
                        <a:t>iSPIR (Capital Projects)</a:t>
                      </a:r>
                    </a:p>
                  </a:txBody>
                  <a:tcPr anchor="ctr"/>
                </a:tc>
                <a:tc hMerge="1">
                  <a:txBody>
                    <a:bodyPr/>
                    <a:lstStyle/>
                    <a:p>
                      <a:pPr algn="l"/>
                      <a:endParaRPr lang="en-US" sz="1500">
                        <a:solidFill>
                          <a:srgbClr val="0070C0"/>
                        </a:solidFill>
                        <a:latin typeface="Optima"/>
                      </a:endParaRPr>
                    </a:p>
                  </a:txBody>
                  <a:tcPr anchor="ctr"/>
                </a:tc>
                <a:tc>
                  <a:txBody>
                    <a:bodyPr/>
                    <a:lstStyle/>
                    <a:p>
                      <a:pPr marL="0" algn="l" defTabSz="914400" rtl="0" eaLnBrk="1" latinLnBrk="0" hangingPunct="1"/>
                      <a:r>
                        <a:rPr lang="en-US" sz="1500" kern="1200">
                          <a:solidFill>
                            <a:srgbClr val="0070C0"/>
                          </a:solidFill>
                          <a:latin typeface="Optima" panose="02000503060000020004"/>
                          <a:ea typeface="+mn-ea"/>
                          <a:cs typeface="+mn-cs"/>
                        </a:rPr>
                        <a:t>Spare Parts Interchangeability Records</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€ 29,999.00</a:t>
                      </a:r>
                    </a:p>
                  </a:txBody>
                  <a:tcPr marL="9525" marR="9525" marT="9525" anchor="ctr"/>
                </a:tc>
                <a:extLst>
                  <a:ext uri="{0D108BD9-81ED-4DB2-BD59-A6C34878D82A}">
                    <a16:rowId xmlns:a16="http://schemas.microsoft.com/office/drawing/2014/main" val="3487523687"/>
                  </a:ext>
                </a:extLst>
              </a:tr>
              <a:tr h="395220">
                <a:tc gridSpan="2">
                  <a:txBody>
                    <a:bodyPr/>
                    <a:lstStyle/>
                    <a:p>
                      <a:pPr marL="0" algn="l" defTabSz="914400" rtl="0" eaLnBrk="1" latinLnBrk="0" hangingPunct="1">
                        <a:lnSpc>
                          <a:spcPct val="90000"/>
                        </a:lnSpc>
                        <a:spcBef>
                          <a:spcPct val="0"/>
                        </a:spcBef>
                        <a:buNone/>
                        <a:defRPr/>
                      </a:pPr>
                      <a:r>
                        <a:rPr lang="en-US" sz="1500" kern="1200">
                          <a:solidFill>
                            <a:srgbClr val="0070C0"/>
                          </a:solidFill>
                          <a:latin typeface="Optima"/>
                          <a:ea typeface="+mn-ea"/>
                          <a:cs typeface="+mn-cs"/>
                        </a:rPr>
                        <a:t>Business Partner</a:t>
                      </a:r>
                    </a:p>
                  </a:txBody>
                  <a:tcPr anchor="ctr"/>
                </a:tc>
                <a:tc hMerge="1">
                  <a:txBody>
                    <a:bodyPr/>
                    <a:lstStyle/>
                    <a:p>
                      <a:pPr marL="0" algn="l" defTabSz="914400" rtl="0" eaLnBrk="1" latinLnBrk="0" hangingPunct="1">
                        <a:lnSpc>
                          <a:spcPct val="90000"/>
                        </a:lnSpc>
                        <a:spcBef>
                          <a:spcPct val="0"/>
                        </a:spcBef>
                        <a:buNone/>
                        <a:defRPr/>
                      </a:pPr>
                      <a:endParaRPr lang="en-US" sz="1500" kern="1200">
                        <a:solidFill>
                          <a:srgbClr val="0070C0"/>
                        </a:solidFill>
                        <a:latin typeface="Optima"/>
                        <a:ea typeface="+mn-ea"/>
                        <a:cs typeface="+mn-cs"/>
                      </a:endParaRPr>
                    </a:p>
                  </a:txBody>
                  <a:tcPr anchor="ctr"/>
                </a:tc>
                <a:tc>
                  <a:txBody>
                    <a:bodyPr/>
                    <a:lstStyle/>
                    <a:p>
                      <a:pPr marL="0" algn="l" defTabSz="914400" rtl="0" eaLnBrk="1" latinLnBrk="0" hangingPunct="1"/>
                      <a:r>
                        <a:rPr lang="en-US" sz="1500" kern="1200">
                          <a:solidFill>
                            <a:srgbClr val="0070C0"/>
                          </a:solidFill>
                          <a:latin typeface="Optima" panose="02000503060000020004"/>
                          <a:ea typeface="+mn-ea"/>
                          <a:cs typeface="+mn-cs"/>
                        </a:rPr>
                        <a:t>Vendor On-Boarding, Customer On-Boarding</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€ 29,999.00</a:t>
                      </a:r>
                    </a:p>
                  </a:txBody>
                  <a:tcPr marL="9525" marR="9525" marT="9525" anchor="ctr"/>
                </a:tc>
                <a:extLst>
                  <a:ext uri="{0D108BD9-81ED-4DB2-BD59-A6C34878D82A}">
                    <a16:rowId xmlns:a16="http://schemas.microsoft.com/office/drawing/2014/main" val="574059786"/>
                  </a:ext>
                </a:extLst>
              </a:tr>
              <a:tr h="484729">
                <a:tc gridSpan="2">
                  <a:txBody>
                    <a:bodyPr/>
                    <a:lstStyle/>
                    <a:p>
                      <a:pPr marL="0" algn="l" defTabSz="914400" rtl="0" eaLnBrk="1" latinLnBrk="0" hangingPunct="1">
                        <a:lnSpc>
                          <a:spcPct val="90000"/>
                        </a:lnSpc>
                        <a:spcBef>
                          <a:spcPct val="0"/>
                        </a:spcBef>
                        <a:buNone/>
                        <a:defRPr/>
                      </a:pPr>
                      <a:r>
                        <a:rPr lang="en-US" sz="1500" kern="1200">
                          <a:solidFill>
                            <a:srgbClr val="0070C0"/>
                          </a:solidFill>
                          <a:latin typeface="Optima"/>
                          <a:ea typeface="+mn-ea"/>
                          <a:cs typeface="+mn-cs"/>
                        </a:rPr>
                        <a:t>AI Lens / AI Agent</a:t>
                      </a:r>
                    </a:p>
                  </a:txBody>
                  <a:tcPr anchor="ct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500" kern="1200">
                          <a:solidFill>
                            <a:srgbClr val="0070C0"/>
                          </a:solidFill>
                          <a:latin typeface="Optima" panose="02000503060000020004" pitchFamily="2" charset="0"/>
                          <a:ea typeface="+mn-ea"/>
                          <a:cs typeface="+mn-cs"/>
                        </a:rPr>
                        <a:t>One Use – Case</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€ 19,999.00</a:t>
                      </a:r>
                    </a:p>
                  </a:txBody>
                  <a:tcPr marL="9525" marR="9525" marT="9525" anchor="ctr"/>
                </a:tc>
                <a:extLst>
                  <a:ext uri="{0D108BD9-81ED-4DB2-BD59-A6C34878D82A}">
                    <a16:rowId xmlns:a16="http://schemas.microsoft.com/office/drawing/2014/main" val="2813709320"/>
                  </a:ext>
                </a:extLst>
              </a:tr>
              <a:tr h="484729">
                <a:tc gridSpan="2">
                  <a:txBody>
                    <a:bodyPr/>
                    <a:lstStyle/>
                    <a:p>
                      <a:pPr marL="0" algn="l" defTabSz="914400" rtl="0" eaLnBrk="1" latinLnBrk="0" hangingPunct="1">
                        <a:lnSpc>
                          <a:spcPct val="90000"/>
                        </a:lnSpc>
                        <a:spcBef>
                          <a:spcPct val="0"/>
                        </a:spcBef>
                        <a:buNone/>
                        <a:defRPr/>
                      </a:pPr>
                      <a:r>
                        <a:rPr lang="en-US" sz="1500" kern="1200">
                          <a:solidFill>
                            <a:srgbClr val="0070C0"/>
                          </a:solidFill>
                          <a:latin typeface="Optima"/>
                          <a:ea typeface="+mn-ea"/>
                          <a:cs typeface="+mn-cs"/>
                        </a:rPr>
                        <a:t>Workbench</a:t>
                      </a:r>
                    </a:p>
                  </a:txBody>
                  <a:tcPr anchor="ct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500" kern="1200">
                          <a:solidFill>
                            <a:srgbClr val="0070C0"/>
                          </a:solidFill>
                          <a:latin typeface="Optima" panose="02000503060000020004" pitchFamily="2" charset="0"/>
                          <a:ea typeface="+mn-ea"/>
                          <a:cs typeface="+mn-cs"/>
                        </a:rPr>
                        <a:t>Data Quality &amp; Governance Suite Configuration / Deduplication / Data Routing / Integration Workbench</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500" b="1" kern="1200">
                          <a:solidFill>
                            <a:srgbClr val="0070C0"/>
                          </a:solidFill>
                          <a:latin typeface="Optima" panose="02000503060000020004"/>
                          <a:ea typeface="+mn-ea"/>
                          <a:cs typeface="+mn-cs"/>
                        </a:rPr>
                        <a:t>€ 49,999 (One Seat / User License)</a:t>
                      </a:r>
                    </a:p>
                  </a:txBody>
                  <a:tcPr marL="9525" marR="9525" marT="9525" anchor="ctr"/>
                </a:tc>
                <a:extLst>
                  <a:ext uri="{0D108BD9-81ED-4DB2-BD59-A6C34878D82A}">
                    <a16:rowId xmlns:a16="http://schemas.microsoft.com/office/drawing/2014/main" val="3021622757"/>
                  </a:ext>
                </a:extLst>
              </a:tr>
            </a:tbl>
          </a:graphicData>
        </a:graphic>
      </p:graphicFrame>
    </p:spTree>
    <p:extLst>
      <p:ext uri="{BB962C8B-B14F-4D97-AF65-F5344CB8AC3E}">
        <p14:creationId xmlns:p14="http://schemas.microsoft.com/office/powerpoint/2010/main" val="38347847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85CCC-91BA-2CAA-75DF-B337D87499DF}"/>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56BE8BE8-189C-70A3-0A81-5255A3763EAC}"/>
              </a:ext>
            </a:extLst>
          </p:cNvPr>
          <p:cNvSpPr txBox="1"/>
          <p:nvPr/>
        </p:nvSpPr>
        <p:spPr>
          <a:xfrm>
            <a:off x="110003" y="74603"/>
            <a:ext cx="11668125" cy="461665"/>
          </a:xfrm>
          <a:prstGeom prst="rect">
            <a:avLst/>
          </a:prstGeom>
          <a:noFill/>
        </p:spPr>
        <p:txBody>
          <a:bodyPr wrap="square" rtlCol="0" anchor="t">
            <a:spAutoFit/>
          </a:bodyPr>
          <a:lstStyle/>
          <a:p>
            <a:r>
              <a:rPr lang="en-US" sz="2400" b="1">
                <a:solidFill>
                  <a:srgbClr val="0B4A99"/>
                </a:solidFill>
                <a:latin typeface="Optima" panose="02000503060000020004"/>
                <a:cs typeface="+mj-cs"/>
              </a:rPr>
              <a:t>Impactful Business Value Management</a:t>
            </a:r>
            <a:r>
              <a:rPr lang="en-IN" altLang="en-US" sz="2400" b="1">
                <a:solidFill>
                  <a:srgbClr val="0B4A99"/>
                </a:solidFill>
                <a:latin typeface="Optima" panose="02000503060000020004"/>
                <a:cs typeface="+mj-cs"/>
              </a:rPr>
              <a:t> </a:t>
            </a:r>
            <a:r>
              <a:rPr lang="en-US" sz="2400" b="1">
                <a:solidFill>
                  <a:srgbClr val="0B4A99"/>
                </a:solidFill>
                <a:latin typeface="Optima" panose="02000503060000020004"/>
                <a:cs typeface="+mj-cs"/>
              </a:rPr>
              <a:t>with </a:t>
            </a:r>
            <a:r>
              <a:rPr kumimoji="0" lang="en-US" sz="2400" b="1" i="0" u="none" strike="noStrike" kern="1200" cap="none" spc="0" normalizeH="0" baseline="0" noProof="0">
                <a:ln>
                  <a:noFill/>
                </a:ln>
                <a:solidFill>
                  <a:srgbClr val="10479B"/>
                </a:solidFill>
                <a:effectLst/>
                <a:uLnTx/>
                <a:uFillTx/>
                <a:latin typeface="Optima" panose="02000503060000020004"/>
                <a:ea typeface="+mj-ea"/>
                <a:cs typeface="+mj-cs"/>
              </a:rPr>
              <a:t>PiLog Suite</a:t>
            </a:r>
            <a:endParaRPr lang="en-US" sz="2400" b="1">
              <a:solidFill>
                <a:srgbClr val="0B4A99"/>
              </a:solidFill>
              <a:latin typeface="Optima" panose="02000503060000020004"/>
              <a:cs typeface="+mj-cs"/>
            </a:endParaRPr>
          </a:p>
        </p:txBody>
      </p:sp>
      <p:pic>
        <p:nvPicPr>
          <p:cNvPr id="4" name="Picture 3" descr="silde-8">
            <a:extLst>
              <a:ext uri="{FF2B5EF4-FFF2-40B4-BE49-F238E27FC236}">
                <a16:creationId xmlns:a16="http://schemas.microsoft.com/office/drawing/2014/main" id="{1F67D6BD-AD10-1F69-BFC0-2815FA919B0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485559" y="4434148"/>
            <a:ext cx="1280160" cy="1064260"/>
          </a:xfrm>
          <a:prstGeom prst="rect">
            <a:avLst/>
          </a:prstGeom>
        </p:spPr>
      </p:pic>
      <p:sp>
        <p:nvSpPr>
          <p:cNvPr id="5" name="Text Box 13">
            <a:extLst>
              <a:ext uri="{FF2B5EF4-FFF2-40B4-BE49-F238E27FC236}">
                <a16:creationId xmlns:a16="http://schemas.microsoft.com/office/drawing/2014/main" id="{CB7879F4-DC0E-AE40-E6F1-66C8B793C027}"/>
              </a:ext>
            </a:extLst>
          </p:cNvPr>
          <p:cNvSpPr txBox="1"/>
          <p:nvPr/>
        </p:nvSpPr>
        <p:spPr>
          <a:xfrm>
            <a:off x="1080153" y="1314846"/>
            <a:ext cx="2813685" cy="506730"/>
          </a:xfrm>
          <a:prstGeom prst="rect">
            <a:avLst/>
          </a:prstGeom>
          <a:noFill/>
        </p:spPr>
        <p:txBody>
          <a:bodyPr wrap="square" rtlCol="0" anchor="t">
            <a:spAutoFit/>
          </a:bodyPr>
          <a:lstStyle/>
          <a:p>
            <a:pPr lvl="0" algn="ctr">
              <a:lnSpc>
                <a:spcPct val="90000"/>
              </a:lnSpc>
              <a:buClrTx/>
              <a:buSzTx/>
              <a:buFontTx/>
            </a:pPr>
            <a:r>
              <a:rPr lang="en-US" sz="1500" b="1">
                <a:solidFill>
                  <a:srgbClr val="0B4A99"/>
                </a:solidFill>
                <a:latin typeface="Optima" panose="02000503060000020004"/>
                <a:cs typeface="Optima" charset="0"/>
                <a:sym typeface="+mn-ea"/>
              </a:rPr>
              <a:t>Improved Inventory </a:t>
            </a:r>
          </a:p>
          <a:p>
            <a:pPr lvl="0" algn="ctr">
              <a:lnSpc>
                <a:spcPct val="90000"/>
              </a:lnSpc>
              <a:buClrTx/>
              <a:buSzTx/>
              <a:buFontTx/>
            </a:pPr>
            <a:r>
              <a:rPr lang="en-US" sz="1500" b="1">
                <a:solidFill>
                  <a:srgbClr val="104B9B"/>
                </a:solidFill>
                <a:latin typeface="Optima" panose="02000503060000020004"/>
                <a:sym typeface="+mn-ea"/>
              </a:rPr>
              <a:t>Visibility</a:t>
            </a:r>
          </a:p>
        </p:txBody>
      </p:sp>
      <p:sp>
        <p:nvSpPr>
          <p:cNvPr id="6" name="Text Box 3">
            <a:extLst>
              <a:ext uri="{FF2B5EF4-FFF2-40B4-BE49-F238E27FC236}">
                <a16:creationId xmlns:a16="http://schemas.microsoft.com/office/drawing/2014/main" id="{E4F292B4-D6C2-8F39-861A-E94CE0D2099C}"/>
              </a:ext>
            </a:extLst>
          </p:cNvPr>
          <p:cNvSpPr txBox="1"/>
          <p:nvPr/>
        </p:nvSpPr>
        <p:spPr>
          <a:xfrm>
            <a:off x="4905269" y="1133158"/>
            <a:ext cx="2478405" cy="356870"/>
          </a:xfrm>
          <a:prstGeom prst="rect">
            <a:avLst/>
          </a:prstGeom>
          <a:noFill/>
        </p:spPr>
        <p:txBody>
          <a:bodyPr wrap="square" rtlCol="0" anchor="t">
            <a:noAutofit/>
          </a:bodyPr>
          <a:lstStyle/>
          <a:p>
            <a:pPr lvl="0" algn="ctr">
              <a:lnSpc>
                <a:spcPct val="90000"/>
              </a:lnSpc>
              <a:buClrTx/>
              <a:buSzTx/>
              <a:buFontTx/>
            </a:pPr>
            <a:r>
              <a:rPr lang="en-US" sz="1500" b="1">
                <a:solidFill>
                  <a:srgbClr val="0B4A99"/>
                </a:solidFill>
                <a:latin typeface="Optima" panose="02000503060000020004"/>
                <a:cs typeface="Optima" charset="0"/>
                <a:sym typeface="+mn-ea"/>
              </a:rPr>
              <a:t>Time &amp; Cost Reduction </a:t>
            </a:r>
          </a:p>
          <a:p>
            <a:pPr lvl="0" algn="ctr">
              <a:lnSpc>
                <a:spcPct val="90000"/>
              </a:lnSpc>
              <a:buClrTx/>
              <a:buSzTx/>
              <a:buFontTx/>
            </a:pPr>
            <a:r>
              <a:rPr lang="en-US" sz="1500" b="1">
                <a:solidFill>
                  <a:srgbClr val="0B4A99"/>
                </a:solidFill>
                <a:latin typeface="Optima" panose="02000503060000020004"/>
                <a:cs typeface="Optima" charset="0"/>
                <a:sym typeface="+mn-ea"/>
              </a:rPr>
              <a:t>&amp; Potential Saving</a:t>
            </a:r>
          </a:p>
          <a:p>
            <a:pPr lvl="0" algn="ctr">
              <a:lnSpc>
                <a:spcPct val="90000"/>
              </a:lnSpc>
              <a:buClrTx/>
              <a:buSzTx/>
              <a:buFontTx/>
            </a:pPr>
            <a:endParaRPr lang="en-US" sz="1500" b="1">
              <a:solidFill>
                <a:srgbClr val="0B4A99"/>
              </a:solidFill>
              <a:latin typeface="Optima" panose="02000503060000020004"/>
              <a:cs typeface="Optima" charset="0"/>
              <a:sym typeface="+mn-ea"/>
            </a:endParaRPr>
          </a:p>
        </p:txBody>
      </p:sp>
      <p:sp>
        <p:nvSpPr>
          <p:cNvPr id="7" name="Text Box 4">
            <a:extLst>
              <a:ext uri="{FF2B5EF4-FFF2-40B4-BE49-F238E27FC236}">
                <a16:creationId xmlns:a16="http://schemas.microsoft.com/office/drawing/2014/main" id="{BFDD6152-F333-D449-B8D5-334740D220A2}"/>
              </a:ext>
            </a:extLst>
          </p:cNvPr>
          <p:cNvSpPr txBox="1"/>
          <p:nvPr/>
        </p:nvSpPr>
        <p:spPr>
          <a:xfrm>
            <a:off x="4798525" y="1612900"/>
            <a:ext cx="2856865" cy="390525"/>
          </a:xfrm>
          <a:prstGeom prst="rect">
            <a:avLst/>
          </a:prstGeom>
          <a:noFill/>
        </p:spPr>
        <p:txBody>
          <a:bodyPr wrap="square" rtlCol="0" anchor="t">
            <a:noAutofit/>
          </a:bodyPr>
          <a:lstStyle/>
          <a:p>
            <a:pPr lvl="0" algn="ctr">
              <a:lnSpc>
                <a:spcPct val="90000"/>
              </a:lnSpc>
              <a:buClrTx/>
              <a:buSzTx/>
              <a:buFontTx/>
            </a:pPr>
            <a:r>
              <a:rPr lang="en-US" sz="1500">
                <a:solidFill>
                  <a:srgbClr val="0B4A99"/>
                </a:solidFill>
                <a:latin typeface="Optima" panose="02000503060000020004"/>
                <a:cs typeface="Optima" charset="0"/>
                <a:sym typeface="+mn-ea"/>
              </a:rPr>
              <a:t>Cost avoidance by using </a:t>
            </a:r>
          </a:p>
          <a:p>
            <a:pPr lvl="0" algn="ctr">
              <a:lnSpc>
                <a:spcPct val="90000"/>
              </a:lnSpc>
              <a:buClrTx/>
              <a:buSzTx/>
              <a:buFontTx/>
            </a:pPr>
            <a:r>
              <a:rPr lang="en-US" sz="1500">
                <a:solidFill>
                  <a:srgbClr val="0B4A99"/>
                </a:solidFill>
                <a:latin typeface="Optima" panose="02000503060000020004"/>
                <a:cs typeface="Optima" charset="0"/>
                <a:sym typeface="+mn-ea"/>
              </a:rPr>
              <a:t>non- or slow-moving items</a:t>
            </a:r>
          </a:p>
          <a:p>
            <a:pPr lvl="0" algn="ctr">
              <a:lnSpc>
                <a:spcPct val="90000"/>
              </a:lnSpc>
              <a:buClrTx/>
              <a:buSzTx/>
              <a:buFontTx/>
            </a:pPr>
            <a:endParaRPr lang="en-US" sz="1500">
              <a:solidFill>
                <a:srgbClr val="0B4A99"/>
              </a:solidFill>
              <a:latin typeface="Optima" panose="02000503060000020004"/>
              <a:cs typeface="Optima" charset="0"/>
              <a:sym typeface="+mn-ea"/>
            </a:endParaRPr>
          </a:p>
        </p:txBody>
      </p:sp>
      <p:sp>
        <p:nvSpPr>
          <p:cNvPr id="8" name="Text Box 5">
            <a:extLst>
              <a:ext uri="{FF2B5EF4-FFF2-40B4-BE49-F238E27FC236}">
                <a16:creationId xmlns:a16="http://schemas.microsoft.com/office/drawing/2014/main" id="{24000D6D-064D-C821-5C92-8B4152291DAF}"/>
              </a:ext>
            </a:extLst>
          </p:cNvPr>
          <p:cNvSpPr txBox="1"/>
          <p:nvPr/>
        </p:nvSpPr>
        <p:spPr>
          <a:xfrm>
            <a:off x="8641200" y="1273810"/>
            <a:ext cx="3255645" cy="356870"/>
          </a:xfrm>
          <a:prstGeom prst="rect">
            <a:avLst/>
          </a:prstGeom>
          <a:noFill/>
        </p:spPr>
        <p:txBody>
          <a:bodyPr wrap="square" rtlCol="0" anchor="t">
            <a:noAutofit/>
          </a:bodyPr>
          <a:lstStyle/>
          <a:p>
            <a:pPr lvl="0" algn="ctr">
              <a:lnSpc>
                <a:spcPct val="90000"/>
              </a:lnSpc>
              <a:buClrTx/>
              <a:buSzTx/>
              <a:buFontTx/>
            </a:pPr>
            <a:r>
              <a:rPr lang="en-US" sz="1500" b="1">
                <a:solidFill>
                  <a:srgbClr val="0B4A99"/>
                </a:solidFill>
                <a:latin typeface="Optima" panose="02000503060000020004"/>
                <a:cs typeface="Optima" charset="0"/>
                <a:sym typeface="+mn-ea"/>
              </a:rPr>
              <a:t>Support Maintenance &amp; </a:t>
            </a:r>
          </a:p>
          <a:p>
            <a:pPr lvl="0" algn="ctr">
              <a:lnSpc>
                <a:spcPct val="90000"/>
              </a:lnSpc>
              <a:buClrTx/>
              <a:buSzTx/>
              <a:buFontTx/>
            </a:pPr>
            <a:r>
              <a:rPr lang="en-US" sz="1500" b="1">
                <a:solidFill>
                  <a:srgbClr val="0B4A99"/>
                </a:solidFill>
                <a:latin typeface="Optima" panose="02000503060000020004"/>
                <a:cs typeface="Optima" charset="0"/>
                <a:sym typeface="+mn-ea"/>
              </a:rPr>
              <a:t>Operations</a:t>
            </a:r>
            <a:r>
              <a:rPr lang="en-US" sz="1500">
                <a:solidFill>
                  <a:srgbClr val="0B4A99"/>
                </a:solidFill>
                <a:latin typeface="Optima" panose="02000503060000020004"/>
                <a:cs typeface="Optima" charset="0"/>
                <a:sym typeface="+mn-ea"/>
              </a:rPr>
              <a:t> during shutdowns</a:t>
            </a:r>
          </a:p>
        </p:txBody>
      </p:sp>
      <p:sp>
        <p:nvSpPr>
          <p:cNvPr id="9" name="Text Box 6">
            <a:extLst>
              <a:ext uri="{FF2B5EF4-FFF2-40B4-BE49-F238E27FC236}">
                <a16:creationId xmlns:a16="http://schemas.microsoft.com/office/drawing/2014/main" id="{A1DEEC1D-BBD3-FA18-3FAD-39A19FC90BAC}"/>
              </a:ext>
            </a:extLst>
          </p:cNvPr>
          <p:cNvSpPr txBox="1"/>
          <p:nvPr/>
        </p:nvSpPr>
        <p:spPr>
          <a:xfrm>
            <a:off x="5123644" y="2785849"/>
            <a:ext cx="2206625" cy="356870"/>
          </a:xfrm>
          <a:prstGeom prst="rect">
            <a:avLst/>
          </a:prstGeom>
          <a:noFill/>
        </p:spPr>
        <p:txBody>
          <a:bodyPr wrap="square" rtlCol="0" anchor="t">
            <a:noAutofit/>
          </a:bodyPr>
          <a:lstStyle/>
          <a:p>
            <a:pPr lvl="0" algn="ctr">
              <a:lnSpc>
                <a:spcPct val="90000"/>
              </a:lnSpc>
              <a:buClrTx/>
              <a:buSzTx/>
              <a:buFontTx/>
            </a:pPr>
            <a:r>
              <a:rPr lang="en-US" sz="1500" b="1">
                <a:solidFill>
                  <a:srgbClr val="0B4A99"/>
                </a:solidFill>
                <a:latin typeface="Optima" panose="02000503060000020004"/>
                <a:cs typeface="Optima" charset="0"/>
                <a:sym typeface="+mn-ea"/>
              </a:rPr>
              <a:t>Zero down time during </a:t>
            </a:r>
          </a:p>
          <a:p>
            <a:pPr lvl="0" algn="ctr">
              <a:lnSpc>
                <a:spcPct val="90000"/>
              </a:lnSpc>
              <a:buClrTx/>
              <a:buSzTx/>
              <a:buFontTx/>
            </a:pPr>
            <a:r>
              <a:rPr lang="en-US" sz="1500" b="1">
                <a:solidFill>
                  <a:srgbClr val="0B4A99"/>
                </a:solidFill>
                <a:latin typeface="Optima" panose="02000503060000020004"/>
                <a:cs typeface="Optima" charset="0"/>
                <a:sym typeface="+mn-ea"/>
              </a:rPr>
              <a:t>maintenance </a:t>
            </a:r>
          </a:p>
        </p:txBody>
      </p:sp>
      <p:sp>
        <p:nvSpPr>
          <p:cNvPr id="10" name="Text Box 7">
            <a:extLst>
              <a:ext uri="{FF2B5EF4-FFF2-40B4-BE49-F238E27FC236}">
                <a16:creationId xmlns:a16="http://schemas.microsoft.com/office/drawing/2014/main" id="{F164DFEA-1D91-13A7-1DF5-187C051B03DC}"/>
              </a:ext>
            </a:extLst>
          </p:cNvPr>
          <p:cNvSpPr txBox="1"/>
          <p:nvPr/>
        </p:nvSpPr>
        <p:spPr>
          <a:xfrm>
            <a:off x="5048713" y="3202622"/>
            <a:ext cx="2292755" cy="390525"/>
          </a:xfrm>
          <a:prstGeom prst="rect">
            <a:avLst/>
          </a:prstGeom>
          <a:noFill/>
        </p:spPr>
        <p:txBody>
          <a:bodyPr wrap="square" rtlCol="0" anchor="t">
            <a:noAutofit/>
          </a:bodyPr>
          <a:lstStyle/>
          <a:p>
            <a:pPr lvl="0" algn="ctr">
              <a:lnSpc>
                <a:spcPct val="90000"/>
              </a:lnSpc>
              <a:buClrTx/>
              <a:buSzTx/>
              <a:buFontTx/>
            </a:pPr>
            <a:r>
              <a:rPr lang="en-US" sz="1500">
                <a:solidFill>
                  <a:srgbClr val="0B4A99"/>
                </a:solidFill>
                <a:latin typeface="Optima" panose="02000503060000020004"/>
                <a:cs typeface="Optima" charset="0"/>
                <a:sym typeface="+mn-ea"/>
              </a:rPr>
              <a:t>as spares availability </a:t>
            </a:r>
          </a:p>
          <a:p>
            <a:pPr lvl="0" algn="ctr">
              <a:lnSpc>
                <a:spcPct val="90000"/>
              </a:lnSpc>
              <a:buClrTx/>
              <a:buSzTx/>
              <a:buFontTx/>
            </a:pPr>
            <a:r>
              <a:rPr lang="en-US" sz="1500">
                <a:solidFill>
                  <a:srgbClr val="0B4A99"/>
                </a:solidFill>
                <a:latin typeface="Optima" panose="02000503060000020004"/>
                <a:cs typeface="Optima" charset="0"/>
                <a:sym typeface="+mn-ea"/>
              </a:rPr>
              <a:t>would be HIGH</a:t>
            </a:r>
          </a:p>
        </p:txBody>
      </p:sp>
      <p:sp>
        <p:nvSpPr>
          <p:cNvPr id="11" name="Text Box 8">
            <a:extLst>
              <a:ext uri="{FF2B5EF4-FFF2-40B4-BE49-F238E27FC236}">
                <a16:creationId xmlns:a16="http://schemas.microsoft.com/office/drawing/2014/main" id="{D750C66A-A12B-3222-0F66-14CD7DA87A86}"/>
              </a:ext>
            </a:extLst>
          </p:cNvPr>
          <p:cNvSpPr txBox="1"/>
          <p:nvPr/>
        </p:nvSpPr>
        <p:spPr>
          <a:xfrm>
            <a:off x="1022985" y="2766172"/>
            <a:ext cx="2775585" cy="356870"/>
          </a:xfrm>
          <a:prstGeom prst="rect">
            <a:avLst/>
          </a:prstGeom>
          <a:noFill/>
        </p:spPr>
        <p:txBody>
          <a:bodyPr wrap="square" rtlCol="0" anchor="t">
            <a:noAutofit/>
          </a:bodyPr>
          <a:lstStyle/>
          <a:p>
            <a:pPr lvl="0" algn="ctr">
              <a:lnSpc>
                <a:spcPct val="90000"/>
              </a:lnSpc>
              <a:buClrTx/>
              <a:buSzTx/>
              <a:buFontTx/>
            </a:pPr>
            <a:r>
              <a:rPr lang="en-US" sz="1500" b="1">
                <a:solidFill>
                  <a:srgbClr val="0B4A99"/>
                </a:solidFill>
                <a:latin typeface="Optima" panose="02000503060000020004"/>
                <a:cs typeface="Optima" charset="0"/>
                <a:sym typeface="+mn-ea"/>
              </a:rPr>
              <a:t>Standardized short &amp; </a:t>
            </a:r>
          </a:p>
          <a:p>
            <a:pPr lvl="0" algn="ctr">
              <a:lnSpc>
                <a:spcPct val="90000"/>
              </a:lnSpc>
              <a:buClrTx/>
              <a:buSzTx/>
              <a:buFontTx/>
            </a:pPr>
            <a:r>
              <a:rPr lang="en-US" sz="1500" b="1">
                <a:solidFill>
                  <a:srgbClr val="0B4A99"/>
                </a:solidFill>
                <a:latin typeface="Optima" panose="02000503060000020004"/>
                <a:cs typeface="Optima" charset="0"/>
                <a:sym typeface="+mn-ea"/>
              </a:rPr>
              <a:t>long descriptions</a:t>
            </a:r>
          </a:p>
        </p:txBody>
      </p:sp>
      <p:sp>
        <p:nvSpPr>
          <p:cNvPr id="12" name="Text Box 9">
            <a:extLst>
              <a:ext uri="{FF2B5EF4-FFF2-40B4-BE49-F238E27FC236}">
                <a16:creationId xmlns:a16="http://schemas.microsoft.com/office/drawing/2014/main" id="{067632B1-75B4-3437-F5B3-FB5B1FEE859B}"/>
              </a:ext>
            </a:extLst>
          </p:cNvPr>
          <p:cNvSpPr txBox="1"/>
          <p:nvPr/>
        </p:nvSpPr>
        <p:spPr>
          <a:xfrm>
            <a:off x="1127442" y="3233737"/>
            <a:ext cx="2719705" cy="390525"/>
          </a:xfrm>
          <a:prstGeom prst="rect">
            <a:avLst/>
          </a:prstGeom>
          <a:noFill/>
        </p:spPr>
        <p:txBody>
          <a:bodyPr wrap="square" rtlCol="0" anchor="t">
            <a:noAutofit/>
          </a:bodyPr>
          <a:lstStyle/>
          <a:p>
            <a:pPr lvl="0" algn="ctr">
              <a:lnSpc>
                <a:spcPct val="90000"/>
              </a:lnSpc>
              <a:buClrTx/>
              <a:buSzTx/>
              <a:buFontTx/>
            </a:pPr>
            <a:r>
              <a:rPr lang="en-US" sz="1500">
                <a:solidFill>
                  <a:srgbClr val="0B4A99"/>
                </a:solidFill>
                <a:latin typeface="Optima" panose="02000503060000020004"/>
                <a:cs typeface="Optima" charset="0"/>
                <a:sym typeface="+mn-ea"/>
              </a:rPr>
              <a:t>to improve searching and </a:t>
            </a:r>
          </a:p>
          <a:p>
            <a:pPr lvl="0" algn="ctr">
              <a:lnSpc>
                <a:spcPct val="90000"/>
              </a:lnSpc>
              <a:buClrTx/>
              <a:buSzTx/>
              <a:buFontTx/>
            </a:pPr>
            <a:r>
              <a:rPr lang="en-US" sz="1500">
                <a:solidFill>
                  <a:srgbClr val="0B4A99"/>
                </a:solidFill>
                <a:latin typeface="Optima" panose="02000503060000020004"/>
                <a:cs typeface="Optima" charset="0"/>
                <a:sym typeface="+mn-ea"/>
              </a:rPr>
              <a:t>easy identification</a:t>
            </a:r>
          </a:p>
        </p:txBody>
      </p:sp>
      <p:sp>
        <p:nvSpPr>
          <p:cNvPr id="13" name="Text Box 10">
            <a:extLst>
              <a:ext uri="{FF2B5EF4-FFF2-40B4-BE49-F238E27FC236}">
                <a16:creationId xmlns:a16="http://schemas.microsoft.com/office/drawing/2014/main" id="{7EA4A1C0-39A8-7629-C6F3-9409C7BEC9B6}"/>
              </a:ext>
            </a:extLst>
          </p:cNvPr>
          <p:cNvSpPr txBox="1"/>
          <p:nvPr/>
        </p:nvSpPr>
        <p:spPr>
          <a:xfrm>
            <a:off x="2804566" y="4601541"/>
            <a:ext cx="2584450" cy="254000"/>
          </a:xfrm>
          <a:prstGeom prst="rect">
            <a:avLst/>
          </a:prstGeom>
          <a:noFill/>
        </p:spPr>
        <p:txBody>
          <a:bodyPr wrap="square" rtlCol="0" anchor="t">
            <a:noAutofit/>
          </a:bodyPr>
          <a:lstStyle/>
          <a:p>
            <a:pPr lvl="0" algn="ctr">
              <a:lnSpc>
                <a:spcPct val="90000"/>
              </a:lnSpc>
              <a:buClrTx/>
              <a:buSzTx/>
              <a:buFontTx/>
            </a:pPr>
            <a:r>
              <a:rPr lang="en-US" sz="1500" b="1">
                <a:solidFill>
                  <a:srgbClr val="0B4A99"/>
                </a:solidFill>
                <a:latin typeface="Optima" panose="02000503060000020004"/>
                <a:cs typeface="Optima" charset="0"/>
                <a:sym typeface="+mn-ea"/>
              </a:rPr>
              <a:t>Extended Partnership </a:t>
            </a:r>
          </a:p>
        </p:txBody>
      </p:sp>
      <p:sp>
        <p:nvSpPr>
          <p:cNvPr id="14" name="Text Box 11">
            <a:extLst>
              <a:ext uri="{FF2B5EF4-FFF2-40B4-BE49-F238E27FC236}">
                <a16:creationId xmlns:a16="http://schemas.microsoft.com/office/drawing/2014/main" id="{9C1FCB84-5FB1-610C-F3FC-95F3EA94A90B}"/>
              </a:ext>
            </a:extLst>
          </p:cNvPr>
          <p:cNvSpPr txBox="1"/>
          <p:nvPr/>
        </p:nvSpPr>
        <p:spPr>
          <a:xfrm>
            <a:off x="2453728" y="4863161"/>
            <a:ext cx="3286125" cy="390525"/>
          </a:xfrm>
          <a:prstGeom prst="rect">
            <a:avLst/>
          </a:prstGeom>
          <a:noFill/>
        </p:spPr>
        <p:txBody>
          <a:bodyPr wrap="square" rtlCol="0" anchor="t">
            <a:noAutofit/>
          </a:bodyPr>
          <a:lstStyle/>
          <a:p>
            <a:pPr lvl="0" algn="ctr">
              <a:lnSpc>
                <a:spcPct val="90000"/>
              </a:lnSpc>
              <a:buClrTx/>
              <a:buSzTx/>
              <a:buFontTx/>
            </a:pPr>
            <a:r>
              <a:rPr lang="en-US" sz="1500">
                <a:solidFill>
                  <a:srgbClr val="0B4A99"/>
                </a:solidFill>
                <a:latin typeface="Optima" panose="02000503060000020004"/>
                <a:cs typeface="Optima" charset="0"/>
                <a:sym typeface="+mn-ea"/>
              </a:rPr>
              <a:t>Build the foundation and strengthen </a:t>
            </a:r>
          </a:p>
          <a:p>
            <a:pPr lvl="0" algn="ctr">
              <a:lnSpc>
                <a:spcPct val="90000"/>
              </a:lnSpc>
              <a:buClrTx/>
              <a:buSzTx/>
              <a:buFontTx/>
            </a:pPr>
            <a:r>
              <a:rPr lang="en-US" sz="1500">
                <a:solidFill>
                  <a:srgbClr val="0B4A99"/>
                </a:solidFill>
                <a:latin typeface="Optima" panose="02000503060000020004"/>
                <a:cs typeface="Optima" charset="0"/>
                <a:sym typeface="+mn-ea"/>
              </a:rPr>
              <a:t>the relationship among companies</a:t>
            </a:r>
          </a:p>
        </p:txBody>
      </p:sp>
      <p:sp>
        <p:nvSpPr>
          <p:cNvPr id="15" name="Text Box 12">
            <a:extLst>
              <a:ext uri="{FF2B5EF4-FFF2-40B4-BE49-F238E27FC236}">
                <a16:creationId xmlns:a16="http://schemas.microsoft.com/office/drawing/2014/main" id="{228F26FF-7482-EC44-CF3E-0AC93D7EB38E}"/>
              </a:ext>
            </a:extLst>
          </p:cNvPr>
          <p:cNvSpPr txBox="1"/>
          <p:nvPr/>
        </p:nvSpPr>
        <p:spPr>
          <a:xfrm>
            <a:off x="7530036" y="4660393"/>
            <a:ext cx="2785110" cy="254000"/>
          </a:xfrm>
          <a:prstGeom prst="rect">
            <a:avLst/>
          </a:prstGeom>
          <a:noFill/>
        </p:spPr>
        <p:txBody>
          <a:bodyPr wrap="square" rtlCol="0" anchor="t">
            <a:noAutofit/>
          </a:bodyPr>
          <a:lstStyle/>
          <a:p>
            <a:pPr lvl="0" algn="ctr">
              <a:lnSpc>
                <a:spcPct val="90000"/>
              </a:lnSpc>
              <a:buClrTx/>
              <a:buSzTx/>
              <a:buFontTx/>
            </a:pPr>
            <a:r>
              <a:rPr lang="en-US" sz="1500" b="1">
                <a:solidFill>
                  <a:srgbClr val="0B4A99"/>
                </a:solidFill>
                <a:latin typeface="Optima" panose="02000503060000020004"/>
                <a:cs typeface="Optima" charset="0"/>
                <a:sym typeface="+mn-ea"/>
              </a:rPr>
              <a:t>Domestic Vs. Import</a:t>
            </a:r>
          </a:p>
          <a:p>
            <a:pPr lvl="0" algn="ctr">
              <a:lnSpc>
                <a:spcPct val="90000"/>
              </a:lnSpc>
              <a:buClrTx/>
              <a:buSzTx/>
              <a:buFontTx/>
            </a:pPr>
            <a:endParaRPr lang="en-US" sz="1500" b="1">
              <a:solidFill>
                <a:srgbClr val="0B4A99"/>
              </a:solidFill>
              <a:latin typeface="Optima" panose="02000503060000020004"/>
              <a:cs typeface="Optima" charset="0"/>
              <a:sym typeface="+mn-ea"/>
            </a:endParaRPr>
          </a:p>
        </p:txBody>
      </p:sp>
      <p:sp>
        <p:nvSpPr>
          <p:cNvPr id="16" name="Text Box 14">
            <a:extLst>
              <a:ext uri="{FF2B5EF4-FFF2-40B4-BE49-F238E27FC236}">
                <a16:creationId xmlns:a16="http://schemas.microsoft.com/office/drawing/2014/main" id="{4790E794-BBF4-8944-F312-6C45BC95E8FB}"/>
              </a:ext>
            </a:extLst>
          </p:cNvPr>
          <p:cNvSpPr txBox="1"/>
          <p:nvPr/>
        </p:nvSpPr>
        <p:spPr>
          <a:xfrm>
            <a:off x="7004256" y="4906138"/>
            <a:ext cx="3836670" cy="390525"/>
          </a:xfrm>
          <a:prstGeom prst="rect">
            <a:avLst/>
          </a:prstGeom>
          <a:noFill/>
        </p:spPr>
        <p:txBody>
          <a:bodyPr wrap="square" rtlCol="0" anchor="t">
            <a:noAutofit/>
          </a:bodyPr>
          <a:lstStyle/>
          <a:p>
            <a:pPr lvl="0" algn="ctr">
              <a:lnSpc>
                <a:spcPct val="90000"/>
              </a:lnSpc>
              <a:buClrTx/>
              <a:buSzTx/>
              <a:buFontTx/>
            </a:pPr>
            <a:r>
              <a:rPr lang="en-US" sz="1500">
                <a:solidFill>
                  <a:srgbClr val="0B4A99"/>
                </a:solidFill>
                <a:latin typeface="Optima" panose="02000503060000020004"/>
                <a:cs typeface="Optima" charset="0"/>
                <a:sym typeface="+mn-ea"/>
              </a:rPr>
              <a:t>Provide accurate information for </a:t>
            </a:r>
          </a:p>
          <a:p>
            <a:pPr lvl="0" algn="ctr">
              <a:lnSpc>
                <a:spcPct val="90000"/>
              </a:lnSpc>
              <a:buClrTx/>
              <a:buSzTx/>
              <a:buFontTx/>
            </a:pPr>
            <a:r>
              <a:rPr lang="en-US" sz="1500">
                <a:solidFill>
                  <a:srgbClr val="0B4A99"/>
                </a:solidFill>
                <a:latin typeface="Optima" panose="02000503060000020004"/>
                <a:cs typeface="Optima" charset="0"/>
                <a:sym typeface="+mn-ea"/>
              </a:rPr>
              <a:t>local content and decision making</a:t>
            </a:r>
          </a:p>
        </p:txBody>
      </p:sp>
      <p:sp>
        <p:nvSpPr>
          <p:cNvPr id="17" name="Text Box 15">
            <a:extLst>
              <a:ext uri="{FF2B5EF4-FFF2-40B4-BE49-F238E27FC236}">
                <a16:creationId xmlns:a16="http://schemas.microsoft.com/office/drawing/2014/main" id="{C3C946EA-B472-2E96-6C2E-038F3D09A1CC}"/>
              </a:ext>
            </a:extLst>
          </p:cNvPr>
          <p:cNvSpPr txBox="1"/>
          <p:nvPr/>
        </p:nvSpPr>
        <p:spPr>
          <a:xfrm>
            <a:off x="8422583" y="2747962"/>
            <a:ext cx="3712845" cy="254000"/>
          </a:xfrm>
          <a:prstGeom prst="rect">
            <a:avLst/>
          </a:prstGeom>
          <a:noFill/>
        </p:spPr>
        <p:txBody>
          <a:bodyPr wrap="square" rtlCol="0" anchor="t">
            <a:noAutofit/>
          </a:bodyPr>
          <a:lstStyle/>
          <a:p>
            <a:pPr lvl="0" algn="ctr">
              <a:lnSpc>
                <a:spcPct val="90000"/>
              </a:lnSpc>
              <a:buClrTx/>
              <a:buSzTx/>
              <a:buFontTx/>
            </a:pPr>
            <a:r>
              <a:rPr lang="en-US" sz="1500" b="1">
                <a:solidFill>
                  <a:srgbClr val="0B4A99"/>
                </a:solidFill>
                <a:latin typeface="Optima" panose="02000503060000020004"/>
                <a:cs typeface="Optima" charset="0"/>
                <a:sym typeface="+mn-ea"/>
              </a:rPr>
              <a:t>Supplier to Material &amp; Product </a:t>
            </a:r>
          </a:p>
          <a:p>
            <a:pPr lvl="0" algn="ctr">
              <a:lnSpc>
                <a:spcPct val="90000"/>
              </a:lnSpc>
              <a:buClrTx/>
              <a:buSzTx/>
              <a:buFontTx/>
            </a:pPr>
            <a:r>
              <a:rPr lang="en-US" sz="1500" b="1">
                <a:solidFill>
                  <a:srgbClr val="0B4A99"/>
                </a:solidFill>
                <a:latin typeface="Optima" panose="02000503060000020004"/>
                <a:cs typeface="Optima" charset="0"/>
                <a:sym typeface="+mn-ea"/>
              </a:rPr>
              <a:t>Category Linkage: </a:t>
            </a:r>
          </a:p>
          <a:p>
            <a:pPr lvl="0" algn="ctr">
              <a:lnSpc>
                <a:spcPct val="90000"/>
              </a:lnSpc>
              <a:buClrTx/>
              <a:buSzTx/>
              <a:buFontTx/>
            </a:pPr>
            <a:endParaRPr lang="en-US" sz="1500" b="1">
              <a:solidFill>
                <a:srgbClr val="0B4A99"/>
              </a:solidFill>
              <a:latin typeface="Optima" panose="02000503060000020004"/>
              <a:cs typeface="Optima" charset="0"/>
              <a:sym typeface="+mn-ea"/>
            </a:endParaRPr>
          </a:p>
        </p:txBody>
      </p:sp>
      <p:sp>
        <p:nvSpPr>
          <p:cNvPr id="18" name="Text Box 17">
            <a:extLst>
              <a:ext uri="{FF2B5EF4-FFF2-40B4-BE49-F238E27FC236}">
                <a16:creationId xmlns:a16="http://schemas.microsoft.com/office/drawing/2014/main" id="{76E4A3CF-269D-ABEF-4C93-F59B2862DF78}"/>
              </a:ext>
            </a:extLst>
          </p:cNvPr>
          <p:cNvSpPr txBox="1"/>
          <p:nvPr/>
        </p:nvSpPr>
        <p:spPr>
          <a:xfrm>
            <a:off x="8461636" y="3202622"/>
            <a:ext cx="3634740" cy="390525"/>
          </a:xfrm>
          <a:prstGeom prst="rect">
            <a:avLst/>
          </a:prstGeom>
          <a:noFill/>
        </p:spPr>
        <p:txBody>
          <a:bodyPr wrap="square" rtlCol="0" anchor="t">
            <a:noAutofit/>
          </a:bodyPr>
          <a:lstStyle/>
          <a:p>
            <a:pPr lvl="0" algn="ctr">
              <a:lnSpc>
                <a:spcPct val="90000"/>
              </a:lnSpc>
              <a:buClrTx/>
              <a:buSzTx/>
              <a:buFontTx/>
            </a:pPr>
            <a:r>
              <a:rPr lang="en-US" sz="1500">
                <a:solidFill>
                  <a:srgbClr val="0B4A99"/>
                </a:solidFill>
                <a:latin typeface="Optima" panose="02000503060000020004"/>
                <a:cs typeface="Optima" charset="0"/>
                <a:sym typeface="+mn-ea"/>
              </a:rPr>
              <a:t>Easy approach to suppliers in case </a:t>
            </a:r>
          </a:p>
          <a:p>
            <a:pPr lvl="0" algn="ctr">
              <a:lnSpc>
                <a:spcPct val="90000"/>
              </a:lnSpc>
              <a:buClrTx/>
              <a:buSzTx/>
              <a:buFontTx/>
            </a:pPr>
            <a:r>
              <a:rPr lang="en-US" sz="1500">
                <a:solidFill>
                  <a:srgbClr val="0B4A99"/>
                </a:solidFill>
                <a:latin typeface="Optima" panose="02000503060000020004"/>
                <a:cs typeface="Optima" charset="0"/>
                <a:sym typeface="+mn-ea"/>
              </a:rPr>
              <a:t>the materials found but the owner of </a:t>
            </a:r>
          </a:p>
          <a:p>
            <a:pPr lvl="0" algn="ctr">
              <a:lnSpc>
                <a:spcPct val="90000"/>
              </a:lnSpc>
              <a:buClrTx/>
              <a:buSzTx/>
              <a:buFontTx/>
            </a:pPr>
            <a:r>
              <a:rPr lang="en-US" sz="1500">
                <a:solidFill>
                  <a:srgbClr val="0B4A99"/>
                </a:solidFill>
                <a:latin typeface="Optima" panose="02000503060000020004"/>
                <a:cs typeface="Optima" charset="0"/>
                <a:sym typeface="+mn-ea"/>
              </a:rPr>
              <a:t>the spare refuse to release </a:t>
            </a:r>
          </a:p>
        </p:txBody>
      </p:sp>
      <p:pic>
        <p:nvPicPr>
          <p:cNvPr id="19" name="Picture 18" descr="silde-8">
            <a:extLst>
              <a:ext uri="{FF2B5EF4-FFF2-40B4-BE49-F238E27FC236}">
                <a16:creationId xmlns:a16="http://schemas.microsoft.com/office/drawing/2014/main" id="{B0686242-89D0-E568-55CA-7A6D4C5E519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429895" y="1013460"/>
            <a:ext cx="1118870" cy="1234440"/>
          </a:xfrm>
          <a:prstGeom prst="rect">
            <a:avLst/>
          </a:prstGeom>
        </p:spPr>
      </p:pic>
      <p:pic>
        <p:nvPicPr>
          <p:cNvPr id="20" name="Picture 19" descr="silde-8">
            <a:extLst>
              <a:ext uri="{FF2B5EF4-FFF2-40B4-BE49-F238E27FC236}">
                <a16:creationId xmlns:a16="http://schemas.microsoft.com/office/drawing/2014/main" id="{87AE9D00-E39A-9DA7-9842-CB1631989798}"/>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4084244" y="1133158"/>
            <a:ext cx="1106805" cy="879475"/>
          </a:xfrm>
          <a:prstGeom prst="rect">
            <a:avLst/>
          </a:prstGeom>
        </p:spPr>
      </p:pic>
      <p:pic>
        <p:nvPicPr>
          <p:cNvPr id="21" name="Picture 20" descr="silde-8">
            <a:extLst>
              <a:ext uri="{FF2B5EF4-FFF2-40B4-BE49-F238E27FC236}">
                <a16:creationId xmlns:a16="http://schemas.microsoft.com/office/drawing/2014/main" id="{94944886-0A15-6B49-4DBA-41C9A2C1822A}"/>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7726528" y="930275"/>
            <a:ext cx="986790" cy="1180465"/>
          </a:xfrm>
          <a:prstGeom prst="rect">
            <a:avLst/>
          </a:prstGeom>
        </p:spPr>
      </p:pic>
      <p:pic>
        <p:nvPicPr>
          <p:cNvPr id="22" name="Picture 21" descr="silde-8">
            <a:extLst>
              <a:ext uri="{FF2B5EF4-FFF2-40B4-BE49-F238E27FC236}">
                <a16:creationId xmlns:a16="http://schemas.microsoft.com/office/drawing/2014/main" id="{32870999-D3B8-8F77-5846-37096A06DC4A}"/>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400050" y="2747962"/>
            <a:ext cx="1121410" cy="933450"/>
          </a:xfrm>
          <a:prstGeom prst="rect">
            <a:avLst/>
          </a:prstGeom>
        </p:spPr>
      </p:pic>
      <p:pic>
        <p:nvPicPr>
          <p:cNvPr id="23" name="Picture 22" descr="silde-8">
            <a:extLst>
              <a:ext uri="{FF2B5EF4-FFF2-40B4-BE49-F238E27FC236}">
                <a16:creationId xmlns:a16="http://schemas.microsoft.com/office/drawing/2014/main" id="{8AB4A9AD-108B-47D5-24AE-FA870A0C9CBC}"/>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a:xfrm>
            <a:off x="4268887" y="2747962"/>
            <a:ext cx="960755" cy="941705"/>
          </a:xfrm>
          <a:prstGeom prst="rect">
            <a:avLst/>
          </a:prstGeom>
        </p:spPr>
      </p:pic>
      <p:pic>
        <p:nvPicPr>
          <p:cNvPr id="24" name="Picture 23" descr="silde-8">
            <a:extLst>
              <a:ext uri="{FF2B5EF4-FFF2-40B4-BE49-F238E27FC236}">
                <a16:creationId xmlns:a16="http://schemas.microsoft.com/office/drawing/2014/main" id="{30D7D49C-7480-DC73-92D3-916436B2B148}"/>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7673823" y="2639188"/>
            <a:ext cx="1039495" cy="1299845"/>
          </a:xfrm>
          <a:prstGeom prst="rect">
            <a:avLst/>
          </a:prstGeom>
        </p:spPr>
      </p:pic>
      <p:pic>
        <p:nvPicPr>
          <p:cNvPr id="25" name="Picture 24" descr="silde-8">
            <a:extLst>
              <a:ext uri="{FF2B5EF4-FFF2-40B4-BE49-F238E27FC236}">
                <a16:creationId xmlns:a16="http://schemas.microsoft.com/office/drawing/2014/main" id="{C67CAE2C-52AE-9A47-2BC3-86F253EDF979}"/>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351390" y="4420869"/>
            <a:ext cx="1250315" cy="1172845"/>
          </a:xfrm>
          <a:prstGeom prst="rect">
            <a:avLst/>
          </a:prstGeom>
        </p:spPr>
      </p:pic>
      <p:sp>
        <p:nvSpPr>
          <p:cNvPr id="26" name="Slide Number Placeholder 3">
            <a:extLst>
              <a:ext uri="{FF2B5EF4-FFF2-40B4-BE49-F238E27FC236}">
                <a16:creationId xmlns:a16="http://schemas.microsoft.com/office/drawing/2014/main" id="{BCE49298-DC0F-01C2-785F-8FC33BF4191E}"/>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latin typeface="Optima" panose="02000503060000020004"/>
              </a:rPr>
              <a:t>170</a:t>
            </a:fld>
            <a:endParaRPr lang="en-US">
              <a:latin typeface="Optima" panose="02000503060000020004"/>
            </a:endParaRPr>
          </a:p>
        </p:txBody>
      </p:sp>
      <p:pic>
        <p:nvPicPr>
          <p:cNvPr id="28" name="Graphic 27">
            <a:extLst>
              <a:ext uri="{FF2B5EF4-FFF2-40B4-BE49-F238E27FC236}">
                <a16:creationId xmlns:a16="http://schemas.microsoft.com/office/drawing/2014/main" id="{F217C665-7E17-5AA8-1616-40DE5E8031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49895" y="0"/>
            <a:ext cx="768439" cy="380489"/>
          </a:xfrm>
          <a:prstGeom prst="rect">
            <a:avLst/>
          </a:prstGeom>
        </p:spPr>
      </p:pic>
      <p:sp>
        <p:nvSpPr>
          <p:cNvPr id="29" name="Footer Placeholder 4">
            <a:extLst>
              <a:ext uri="{FF2B5EF4-FFF2-40B4-BE49-F238E27FC236}">
                <a16:creationId xmlns:a16="http://schemas.microsoft.com/office/drawing/2014/main" id="{D90F59EF-022B-3959-ABAA-D1BDC4F9943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1" name="Footer Placeholder 4">
            <a:extLst>
              <a:ext uri="{FF2B5EF4-FFF2-40B4-BE49-F238E27FC236}">
                <a16:creationId xmlns:a16="http://schemas.microsoft.com/office/drawing/2014/main" id="{D8A823DE-2517-85CA-4CA2-366AC9388A7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Tree>
    <p:extLst>
      <p:ext uri="{BB962C8B-B14F-4D97-AF65-F5344CB8AC3E}">
        <p14:creationId xmlns:p14="http://schemas.microsoft.com/office/powerpoint/2010/main" val="1468021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CAC58-D090-F424-FB61-063DD630531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31FFD1F-D177-D660-C78A-90B9857F285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2FFD14D1-B91C-F36E-4409-02A4472D23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4A1BB653-33EF-1177-782A-5F58AD0DE36D}"/>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100" b="1">
                <a:solidFill>
                  <a:srgbClr val="0B4A99"/>
                </a:solidFill>
                <a:latin typeface="Optima" panose="02000503060000020004"/>
                <a:ea typeface="+mn-ea"/>
                <a:cs typeface="+mj-cs"/>
              </a:rPr>
              <a:t>SAP Key Product Suite – PiLog Products Addressing Challenges &amp; Adding Values (1/4) </a:t>
            </a:r>
          </a:p>
        </p:txBody>
      </p:sp>
      <p:sp>
        <p:nvSpPr>
          <p:cNvPr id="2" name="Footer Placeholder 4">
            <a:extLst>
              <a:ext uri="{FF2B5EF4-FFF2-40B4-BE49-F238E27FC236}">
                <a16:creationId xmlns:a16="http://schemas.microsoft.com/office/drawing/2014/main" id="{2D3323CC-12C9-517F-BD9B-C68C473733FB}"/>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F48BF527-7E19-A8C4-5571-FD9E88758CF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40E3542B-4060-62D5-C3AD-0B7D97C843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3" name="Table 2">
            <a:extLst>
              <a:ext uri="{FF2B5EF4-FFF2-40B4-BE49-F238E27FC236}">
                <a16:creationId xmlns:a16="http://schemas.microsoft.com/office/drawing/2014/main" id="{1CA02807-DCBB-8D5A-B15E-63F824C5A286}"/>
              </a:ext>
            </a:extLst>
          </p:cNvPr>
          <p:cNvGraphicFramePr>
            <a:graphicFrameLocks noGrp="1"/>
          </p:cNvGraphicFramePr>
          <p:nvPr>
            <p:extLst>
              <p:ext uri="{D42A27DB-BD31-4B8C-83A1-F6EECF244321}">
                <p14:modId xmlns:p14="http://schemas.microsoft.com/office/powerpoint/2010/main" val="2546635503"/>
              </p:ext>
            </p:extLst>
          </p:nvPr>
        </p:nvGraphicFramePr>
        <p:xfrm>
          <a:off x="367748" y="652836"/>
          <a:ext cx="11551349" cy="5355623"/>
        </p:xfrm>
        <a:graphic>
          <a:graphicData uri="http://schemas.openxmlformats.org/drawingml/2006/table">
            <a:tbl>
              <a:tblPr firstRow="1" bandRow="1">
                <a:tableStyleId>{69012ECD-51FC-41F1-AA8D-1B2483CD663E}</a:tableStyleId>
              </a:tblPr>
              <a:tblGrid>
                <a:gridCol w="1191520">
                  <a:extLst>
                    <a:ext uri="{9D8B030D-6E8A-4147-A177-3AD203B41FA5}">
                      <a16:colId xmlns:a16="http://schemas.microsoft.com/office/drawing/2014/main" val="2946618549"/>
                    </a:ext>
                  </a:extLst>
                </a:gridCol>
                <a:gridCol w="4154723">
                  <a:extLst>
                    <a:ext uri="{9D8B030D-6E8A-4147-A177-3AD203B41FA5}">
                      <a16:colId xmlns:a16="http://schemas.microsoft.com/office/drawing/2014/main" val="704382684"/>
                    </a:ext>
                  </a:extLst>
                </a:gridCol>
                <a:gridCol w="2469130">
                  <a:extLst>
                    <a:ext uri="{9D8B030D-6E8A-4147-A177-3AD203B41FA5}">
                      <a16:colId xmlns:a16="http://schemas.microsoft.com/office/drawing/2014/main" val="2901708438"/>
                    </a:ext>
                  </a:extLst>
                </a:gridCol>
                <a:gridCol w="3735976">
                  <a:extLst>
                    <a:ext uri="{9D8B030D-6E8A-4147-A177-3AD203B41FA5}">
                      <a16:colId xmlns:a16="http://schemas.microsoft.com/office/drawing/2014/main" val="695676214"/>
                    </a:ext>
                  </a:extLst>
                </a:gridCol>
              </a:tblGrid>
              <a:tr h="717066">
                <a:tc>
                  <a:txBody>
                    <a:bodyPr/>
                    <a:lstStyle/>
                    <a:p>
                      <a:pPr algn="ctr"/>
                      <a:r>
                        <a:rPr lang="en-US" sz="1800">
                          <a:latin typeface="Optima" panose="02000503060000020004"/>
                        </a:rPr>
                        <a:t>SAP Products</a:t>
                      </a:r>
                      <a:endParaRPr lang="en-IN" sz="1800">
                        <a:latin typeface="Optima" panose="02000503060000020004"/>
                      </a:endParaRPr>
                    </a:p>
                  </a:txBody>
                  <a:tcPr/>
                </a:tc>
                <a:tc>
                  <a:txBody>
                    <a:bodyPr/>
                    <a:lstStyle/>
                    <a:p>
                      <a:pPr algn="ctr"/>
                      <a:r>
                        <a:rPr lang="en-US" sz="1800">
                          <a:latin typeface="Optima" panose="02000503060000020004"/>
                        </a:rPr>
                        <a:t>Key Business Expectations/ Challenges</a:t>
                      </a:r>
                      <a:endParaRPr lang="en-IN" sz="1800">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Optima" panose="02000503060000020004"/>
                        </a:rPr>
                        <a:t>PiLog Products</a:t>
                      </a:r>
                      <a:endParaRPr lang="en-IN" sz="1800">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Optima" panose="02000503060000020004"/>
                        </a:rPr>
                        <a:t>Enhancing Business Value</a:t>
                      </a:r>
                      <a:endParaRPr lang="en-IN" sz="1800">
                        <a:latin typeface="Optima" panose="02000503060000020004"/>
                      </a:endParaRPr>
                    </a:p>
                  </a:txBody>
                  <a:tcPr/>
                </a:tc>
                <a:extLst>
                  <a:ext uri="{0D108BD9-81ED-4DB2-BD59-A6C34878D82A}">
                    <a16:rowId xmlns:a16="http://schemas.microsoft.com/office/drawing/2014/main" val="3538165901"/>
                  </a:ext>
                </a:extLst>
              </a:tr>
              <a:tr h="2032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sym typeface="Helvetica Light"/>
                        </a:rPr>
                        <a:t>SAP IPD</a:t>
                      </a:r>
                    </a:p>
                  </a:txBody>
                  <a:tcPr/>
                </a:tc>
                <a:tc>
                  <a:txBody>
                    <a:bodyPr/>
                    <a:lstStyle/>
                    <a:p>
                      <a:pPr marL="285750" indent="-285750">
                        <a:buFont typeface="Wingdings" pitchFamily="2" charset="2"/>
                        <a:buChar char="§"/>
                      </a:pPr>
                      <a:r>
                        <a:rPr lang="en-US" sz="1500">
                          <a:solidFill>
                            <a:srgbClr val="10479B"/>
                          </a:solidFill>
                          <a:latin typeface="Optima" panose="02000503060000020004"/>
                        </a:rPr>
                        <a:t>Engineering Data Extraction &amp; Digitization</a:t>
                      </a:r>
                    </a:p>
                    <a:p>
                      <a:pPr marL="285750" indent="-285750">
                        <a:buFont typeface="Wingdings" pitchFamily="2" charset="2"/>
                        <a:buChar char="§"/>
                      </a:pPr>
                      <a:r>
                        <a:rPr lang="en-US" sz="1500">
                          <a:solidFill>
                            <a:srgbClr val="10479B"/>
                          </a:solidFill>
                          <a:latin typeface="Optima" panose="02000503060000020004"/>
                        </a:rPr>
                        <a:t>Modeling Digital Twins</a:t>
                      </a:r>
                    </a:p>
                    <a:p>
                      <a:pPr marL="285750" indent="-285750">
                        <a:buFont typeface="Wingdings" pitchFamily="2" charset="2"/>
                        <a:buChar char="§"/>
                      </a:pPr>
                      <a:r>
                        <a:rPr lang="en-US" sz="1500">
                          <a:solidFill>
                            <a:srgbClr val="10479B"/>
                          </a:solidFill>
                          <a:latin typeface="Optima" panose="02000503060000020004"/>
                        </a:rPr>
                        <a:t>Asset Data &amp; Taxonomy</a:t>
                      </a:r>
                    </a:p>
                    <a:p>
                      <a:pPr marL="285750" indent="-285750">
                        <a:buFont typeface="Wingdings" pitchFamily="2" charset="2"/>
                        <a:buChar char="§"/>
                      </a:pPr>
                      <a:r>
                        <a:rPr lang="en-US" sz="1500">
                          <a:solidFill>
                            <a:srgbClr val="10479B"/>
                          </a:solidFill>
                          <a:latin typeface="Optima" panose="02000503060000020004"/>
                        </a:rPr>
                        <a:t>Construction of Work Centers aligned with process routing</a:t>
                      </a:r>
                    </a:p>
                    <a:p>
                      <a:pPr marL="285750" indent="-285750">
                        <a:buFont typeface="Wingdings" pitchFamily="2" charset="2"/>
                        <a:buChar char="§"/>
                      </a:pPr>
                      <a:r>
                        <a:rPr lang="en-US" sz="1500">
                          <a:solidFill>
                            <a:srgbClr val="10479B"/>
                          </a:solidFill>
                          <a:latin typeface="Optima" panose="02000503060000020004"/>
                        </a:rPr>
                        <a:t>Build of BOMs (Asset, Production, FLOC, Material) with alternatives</a:t>
                      </a:r>
                    </a:p>
                    <a:p>
                      <a:pPr marL="285750" indent="-285750">
                        <a:buFont typeface="Wingdings" pitchFamily="2" charset="2"/>
                        <a:buChar char="§"/>
                      </a:pPr>
                      <a:r>
                        <a:rPr lang="en-US" sz="1500">
                          <a:solidFill>
                            <a:srgbClr val="10479B"/>
                          </a:solidFill>
                          <a:latin typeface="Optima" panose="02000503060000020004"/>
                        </a:rPr>
                        <a:t>Data ingestion with downstream application</a:t>
                      </a:r>
                    </a:p>
                  </a:txBody>
                  <a:tcPr/>
                </a:tc>
                <a:tc>
                  <a:txBody>
                    <a:bodyPr/>
                    <a:lstStyle/>
                    <a:p>
                      <a:pPr marL="285750" indent="-285750">
                        <a:buFont typeface="Wingdings" pitchFamily="2" charset="2"/>
                        <a:buChar char="§"/>
                      </a:pPr>
                      <a:r>
                        <a:rPr lang="en-US" sz="1500">
                          <a:solidFill>
                            <a:srgbClr val="10479B"/>
                          </a:solidFill>
                          <a:latin typeface="Optima" panose="02000503060000020004"/>
                        </a:rPr>
                        <a:t>PiLog Data &amp; Governance Solution</a:t>
                      </a:r>
                    </a:p>
                    <a:p>
                      <a:pPr marL="742950" lvl="1" indent="-285750">
                        <a:buFont typeface="Courier New" panose="02070309020205020404" pitchFamily="49" charset="0"/>
                        <a:buChar char="o"/>
                      </a:pPr>
                      <a:r>
                        <a:rPr lang="en-US" sz="1500">
                          <a:solidFill>
                            <a:srgbClr val="10479B"/>
                          </a:solidFill>
                          <a:latin typeface="Optima" panose="02000503060000020004"/>
                        </a:rPr>
                        <a:t>SMART &amp; Open API</a:t>
                      </a:r>
                    </a:p>
                    <a:p>
                      <a:pPr marL="742950" lvl="1" indent="-285750">
                        <a:buFont typeface="Courier New" panose="02070309020205020404" pitchFamily="49" charset="0"/>
                        <a:buChar char="o"/>
                      </a:pPr>
                      <a:r>
                        <a:rPr lang="en-US" sz="1500">
                          <a:solidFill>
                            <a:srgbClr val="10479B"/>
                          </a:solidFill>
                          <a:latin typeface="Optima" panose="02000503060000020004"/>
                        </a:rPr>
                        <a:t>OCR Capability</a:t>
                      </a:r>
                    </a:p>
                    <a:p>
                      <a:pPr marL="742950" lvl="1" indent="-285750">
                        <a:buFont typeface="Courier New" panose="02070309020205020404" pitchFamily="49" charset="0"/>
                        <a:buChar char="o"/>
                      </a:pPr>
                      <a:r>
                        <a:rPr lang="en-US" sz="1500">
                          <a:solidFill>
                            <a:srgbClr val="10479B"/>
                          </a:solidFill>
                          <a:latin typeface="Optima" panose="02000503060000020004"/>
                        </a:rPr>
                        <a:t>iContent Foundry </a:t>
                      </a:r>
                    </a:p>
                    <a:p>
                      <a:pPr marL="742950" lvl="1" indent="-285750">
                        <a:buFont typeface="Courier New" panose="02070309020205020404" pitchFamily="49" charset="0"/>
                        <a:buChar char="o"/>
                      </a:pPr>
                      <a:r>
                        <a:rPr lang="en-US" sz="1500">
                          <a:solidFill>
                            <a:srgbClr val="10479B"/>
                          </a:solidFill>
                          <a:latin typeface="Optima" panose="02000503060000020004"/>
                        </a:rPr>
                        <a:t>Data Quality</a:t>
                      </a:r>
                    </a:p>
                    <a:p>
                      <a:pPr marL="285750" indent="-285750">
                        <a:buFont typeface="Wingdings" panose="05000000000000000000" pitchFamily="2" charset="2"/>
                        <a:buChar char="ü"/>
                      </a:pPr>
                      <a:endParaRPr lang="en-IN" sz="1500">
                        <a:solidFill>
                          <a:srgbClr val="10479B"/>
                        </a:solidFill>
                        <a:latin typeface="Optima" panose="02000503060000020004"/>
                      </a:endParaRPr>
                    </a:p>
                  </a:txBody>
                  <a:tcPr/>
                </a:tc>
                <a:tc>
                  <a:txBody>
                    <a:bodyPr/>
                    <a:lstStyle/>
                    <a:p>
                      <a:pPr marL="285750" indent="-285750">
                        <a:buFont typeface="Wingdings" pitchFamily="2" charset="2"/>
                        <a:buChar char="§"/>
                      </a:pPr>
                      <a:r>
                        <a:rPr lang="en-US" sz="1500">
                          <a:solidFill>
                            <a:srgbClr val="10479B"/>
                          </a:solidFill>
                          <a:latin typeface="Optima" panose="02000503060000020004"/>
                        </a:rPr>
                        <a:t>100%  Data  Digitization</a:t>
                      </a:r>
                    </a:p>
                    <a:p>
                      <a:pPr marL="285750" indent="-285750">
                        <a:buFont typeface="Wingdings" pitchFamily="2" charset="2"/>
                        <a:buChar char="§"/>
                      </a:pPr>
                      <a:r>
                        <a:rPr lang="en-US" sz="1500">
                          <a:solidFill>
                            <a:srgbClr val="10479B"/>
                          </a:solidFill>
                          <a:latin typeface="Optima" panose="02000503060000020004"/>
                        </a:rPr>
                        <a:t>Seamless integration with third party design &amp; engineering software &amp; repositories</a:t>
                      </a:r>
                    </a:p>
                    <a:p>
                      <a:pPr marL="285750" indent="-285750">
                        <a:buFont typeface="Wingdings" pitchFamily="2" charset="2"/>
                        <a:buChar char="§"/>
                      </a:pPr>
                      <a:r>
                        <a:rPr lang="en-US" sz="1500">
                          <a:solidFill>
                            <a:srgbClr val="10479B"/>
                          </a:solidFill>
                          <a:latin typeface="Optima" panose="02000503060000020004"/>
                        </a:rPr>
                        <a:t>~40% improvement in data quality for form fit and function with PiLog Taxonomy &amp; Records </a:t>
                      </a:r>
                    </a:p>
                  </a:txBody>
                  <a:tcPr/>
                </a:tc>
                <a:extLst>
                  <a:ext uri="{0D108BD9-81ED-4DB2-BD59-A6C34878D82A}">
                    <a16:rowId xmlns:a16="http://schemas.microsoft.com/office/drawing/2014/main" val="2954559806"/>
                  </a:ext>
                </a:extLst>
              </a:tr>
              <a:tr h="2407293">
                <a:tc>
                  <a:txBody>
                    <a:bodyPr/>
                    <a:lstStyle/>
                    <a:p>
                      <a:r>
                        <a:rPr lang="en-US" sz="1500" b="1">
                          <a:solidFill>
                            <a:srgbClr val="10479B"/>
                          </a:solidFill>
                          <a:latin typeface="Optima" panose="02000503060000020004"/>
                        </a:rPr>
                        <a:t>SAP BN4P (Ariba)</a:t>
                      </a:r>
                      <a:endParaRPr lang="en-IN" sz="1500" b="1">
                        <a:solidFill>
                          <a:srgbClr val="10479B"/>
                        </a:solidFill>
                        <a:latin typeface="Optima" panose="02000503060000020004"/>
                      </a:endParaRPr>
                    </a:p>
                  </a:txBody>
                  <a:tcPr/>
                </a:tc>
                <a:tc>
                  <a:txBody>
                    <a:bodyPr/>
                    <a:lstStyle/>
                    <a:p>
                      <a:pPr marL="285750" indent="-285750">
                        <a:buFont typeface="Wingdings" pitchFamily="2" charset="2"/>
                        <a:buChar char="§"/>
                      </a:pPr>
                      <a:r>
                        <a:rPr lang="en-US" sz="1500">
                          <a:solidFill>
                            <a:srgbClr val="10479B"/>
                          </a:solidFill>
                          <a:latin typeface="Optima" panose="02000503060000020004"/>
                        </a:rPr>
                        <a:t>Right categorization of products, services &amp; vendors</a:t>
                      </a:r>
                    </a:p>
                    <a:p>
                      <a:pPr marL="285750" indent="-285750">
                        <a:buFont typeface="Wingdings" pitchFamily="2" charset="2"/>
                        <a:buChar char="§"/>
                      </a:pPr>
                      <a:r>
                        <a:rPr lang="en-US" sz="1500">
                          <a:solidFill>
                            <a:srgbClr val="10479B"/>
                          </a:solidFill>
                          <a:latin typeface="Optima" panose="02000503060000020004"/>
                        </a:rPr>
                        <a:t>Source determination with improved pricing YoY</a:t>
                      </a:r>
                    </a:p>
                    <a:p>
                      <a:pPr marL="285750" indent="-285750">
                        <a:buFont typeface="Wingdings" pitchFamily="2" charset="2"/>
                        <a:buChar char="§"/>
                      </a:pPr>
                      <a:r>
                        <a:rPr lang="en-US" sz="1500">
                          <a:solidFill>
                            <a:srgbClr val="10479B"/>
                          </a:solidFill>
                          <a:latin typeface="Optima" panose="02000503060000020004"/>
                        </a:rPr>
                        <a:t>Procurement &amp; Planning Optimization</a:t>
                      </a:r>
                    </a:p>
                    <a:p>
                      <a:pPr marL="285750" indent="-285750">
                        <a:buFont typeface="Wingdings" pitchFamily="2" charset="2"/>
                        <a:buChar char="§"/>
                      </a:pPr>
                      <a:r>
                        <a:rPr lang="en-US" sz="1500">
                          <a:solidFill>
                            <a:srgbClr val="10479B"/>
                          </a:solidFill>
                          <a:latin typeface="Optima" panose="02000503060000020004"/>
                        </a:rPr>
                        <a:t>3-4 Way Matching</a:t>
                      </a:r>
                    </a:p>
                    <a:p>
                      <a:pPr marL="285750" indent="-285750">
                        <a:buFont typeface="Wingdings" pitchFamily="2" charset="2"/>
                        <a:buChar char="§"/>
                      </a:pPr>
                      <a:r>
                        <a:rPr lang="en-US" sz="1500">
                          <a:solidFill>
                            <a:srgbClr val="10479B"/>
                          </a:solidFill>
                          <a:latin typeface="Optima" panose="02000503060000020004"/>
                        </a:rPr>
                        <a:t>Quality Assurance &amp; Control </a:t>
                      </a:r>
                    </a:p>
                    <a:p>
                      <a:pPr marL="285750" indent="-285750">
                        <a:buFont typeface="Wingdings" pitchFamily="2" charset="2"/>
                        <a:buChar char="§"/>
                      </a:pPr>
                      <a:r>
                        <a:rPr lang="en-US" sz="1500">
                          <a:solidFill>
                            <a:srgbClr val="10479B"/>
                          </a:solidFill>
                          <a:latin typeface="Optima" panose="02000503060000020004"/>
                        </a:rPr>
                        <a:t>Improved Data Engineering for Asset, Materials, Services, Vendors and Customers </a:t>
                      </a:r>
                      <a:endParaRPr lang="en-IN" sz="1500">
                        <a:solidFill>
                          <a:srgbClr val="10479B"/>
                        </a:solidFill>
                        <a:latin typeface="Optima" panose="02000503060000020004"/>
                      </a:endParaRPr>
                    </a:p>
                  </a:txBody>
                  <a:tcPr/>
                </a:tc>
                <a:tc>
                  <a:txBody>
                    <a:bodyPr/>
                    <a:lstStyle/>
                    <a:p>
                      <a:pPr marL="285750" indent="-285750">
                        <a:buFont typeface="Wingdings" pitchFamily="2" charset="2"/>
                        <a:buChar char="§"/>
                      </a:pPr>
                      <a:r>
                        <a:rPr lang="en-US" sz="1500">
                          <a:solidFill>
                            <a:srgbClr val="10479B"/>
                          </a:solidFill>
                          <a:latin typeface="Optima" panose="02000503060000020004"/>
                        </a:rPr>
                        <a:t>PiLog Data &amp; Governance Solution</a:t>
                      </a:r>
                    </a:p>
                    <a:p>
                      <a:pPr marL="742950" lvl="1" indent="-285750">
                        <a:buFont typeface="Courier New" panose="02070309020205020404" pitchFamily="49" charset="0"/>
                        <a:buChar char="o"/>
                      </a:pPr>
                      <a:r>
                        <a:rPr lang="en-US" sz="1500">
                          <a:solidFill>
                            <a:srgbClr val="10479B"/>
                          </a:solidFill>
                          <a:latin typeface="Optima" panose="02000503060000020004"/>
                        </a:rPr>
                        <a:t>iContent Foundry </a:t>
                      </a:r>
                    </a:p>
                    <a:p>
                      <a:pPr marL="742950" lvl="1" indent="-285750">
                        <a:buFont typeface="Courier New" panose="02070309020205020404" pitchFamily="49" charset="0"/>
                        <a:buChar char="o"/>
                      </a:pPr>
                      <a:r>
                        <a:rPr lang="en-US" sz="1500">
                          <a:solidFill>
                            <a:srgbClr val="10479B"/>
                          </a:solidFill>
                          <a:latin typeface="Optima" panose="02000503060000020004"/>
                        </a:rPr>
                        <a:t>Data Quality</a:t>
                      </a:r>
                    </a:p>
                    <a:p>
                      <a:pPr marL="742950" lvl="1" indent="-285750">
                        <a:buFont typeface="Courier New" panose="02070309020205020404" pitchFamily="49" charset="0"/>
                        <a:buChar char="o"/>
                      </a:pPr>
                      <a:r>
                        <a:rPr lang="en-US" sz="1500">
                          <a:solidFill>
                            <a:srgbClr val="10479B"/>
                          </a:solidFill>
                          <a:latin typeface="Optima" panose="02000503060000020004"/>
                        </a:rPr>
                        <a:t>Data Governance</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PiLog Meta Data Optimizers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~50% improvement in data quality for form fit and function with PiLog Taxonomy &amp; Records </a:t>
                      </a:r>
                    </a:p>
                    <a:p>
                      <a:pPr marL="285750" indent="-285750">
                        <a:buFont typeface="Wingdings" pitchFamily="2" charset="2"/>
                        <a:buChar char="§"/>
                      </a:pPr>
                      <a:r>
                        <a:rPr lang="en-IN" sz="1500">
                          <a:solidFill>
                            <a:srgbClr val="10479B"/>
                          </a:solidFill>
                          <a:latin typeface="Optima" panose="02000503060000020004"/>
                        </a:rPr>
                        <a:t>60% improvement in planning, inventory &amp; procurement meta data</a:t>
                      </a:r>
                    </a:p>
                    <a:p>
                      <a:pPr marL="285750" indent="-285750">
                        <a:buFont typeface="Wingdings" pitchFamily="2" charset="2"/>
                        <a:buChar char="§"/>
                      </a:pPr>
                      <a:r>
                        <a:rPr lang="en-IN" sz="1500">
                          <a:solidFill>
                            <a:srgbClr val="10479B"/>
                          </a:solidFill>
                          <a:latin typeface="Optima" panose="02000503060000020004"/>
                        </a:rPr>
                        <a:t>50% Improvement in Class &amp; Characteristics Assignment </a:t>
                      </a:r>
                    </a:p>
                    <a:p>
                      <a:pPr marL="285750" indent="-285750">
                        <a:buFont typeface="Wingdings" pitchFamily="2" charset="2"/>
                        <a:buChar char="§"/>
                      </a:pPr>
                      <a:r>
                        <a:rPr lang="en-IN" sz="1500">
                          <a:solidFill>
                            <a:srgbClr val="10479B"/>
                          </a:solidFill>
                          <a:latin typeface="Optima" panose="02000503060000020004"/>
                        </a:rPr>
                        <a:t>Zero Data defects to production with AI powered Data Governance </a:t>
                      </a:r>
                    </a:p>
                    <a:p>
                      <a:pPr marL="285750" indent="-285750">
                        <a:buFont typeface="Wingdings" pitchFamily="2" charset="2"/>
                        <a:buChar char="§"/>
                      </a:pPr>
                      <a:r>
                        <a:rPr lang="en-IN" sz="1500">
                          <a:solidFill>
                            <a:srgbClr val="10479B"/>
                          </a:solidFill>
                          <a:latin typeface="Optima" panose="02000503060000020004"/>
                        </a:rPr>
                        <a:t>100% Availability of Asset Plus BOM, Product,  Vendor, &amp; Service Catalogue</a:t>
                      </a:r>
                    </a:p>
                  </a:txBody>
                  <a:tcPr/>
                </a:tc>
                <a:extLst>
                  <a:ext uri="{0D108BD9-81ED-4DB2-BD59-A6C34878D82A}">
                    <a16:rowId xmlns:a16="http://schemas.microsoft.com/office/drawing/2014/main" val="1012326834"/>
                  </a:ext>
                </a:extLst>
              </a:tr>
            </a:tbl>
          </a:graphicData>
        </a:graphic>
      </p:graphicFrame>
    </p:spTree>
    <p:extLst>
      <p:ext uri="{BB962C8B-B14F-4D97-AF65-F5344CB8AC3E}">
        <p14:creationId xmlns:p14="http://schemas.microsoft.com/office/powerpoint/2010/main" val="26972451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96E9-8C69-1542-AF5A-99677B5B5F1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4DE6506-05D5-DBD3-B3E2-F821F1AEE0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C5604450-B29E-9A57-80A5-D6C413F437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3A4CDB8F-29FF-D4FE-37A5-3657BAA4230B}"/>
              </a:ext>
            </a:extLst>
          </p:cNvPr>
          <p:cNvSpPr>
            <a:spLocks noGrp="1"/>
          </p:cNvSpPr>
          <p:nvPr>
            <p:ph type="title"/>
          </p:nvPr>
        </p:nvSpPr>
        <p:spPr>
          <a:xfrm>
            <a:off x="553884" y="119132"/>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100" b="1">
                <a:solidFill>
                  <a:srgbClr val="0B4A99"/>
                </a:solidFill>
                <a:latin typeface="Optima" panose="02000503060000020004"/>
                <a:ea typeface="+mn-ea"/>
                <a:cs typeface="+mj-cs"/>
              </a:rPr>
              <a:t>SAP Key Product Suite – PiLog Products Addressing Challenges &amp; Adding Values (2/4) </a:t>
            </a:r>
          </a:p>
        </p:txBody>
      </p:sp>
      <p:sp>
        <p:nvSpPr>
          <p:cNvPr id="2" name="Footer Placeholder 4">
            <a:extLst>
              <a:ext uri="{FF2B5EF4-FFF2-40B4-BE49-F238E27FC236}">
                <a16:creationId xmlns:a16="http://schemas.microsoft.com/office/drawing/2014/main" id="{4FEB1316-AB6C-0AC7-EE79-50685702912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A89068A4-9BE7-35FC-59BD-6F56057C14B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A87DAC52-506B-F238-21D8-DB1A40CE0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3" name="Table 2">
            <a:extLst>
              <a:ext uri="{FF2B5EF4-FFF2-40B4-BE49-F238E27FC236}">
                <a16:creationId xmlns:a16="http://schemas.microsoft.com/office/drawing/2014/main" id="{876A69B0-700C-8D58-6482-8D7D2FA527A3}"/>
              </a:ext>
            </a:extLst>
          </p:cNvPr>
          <p:cNvGraphicFramePr>
            <a:graphicFrameLocks noGrp="1"/>
          </p:cNvGraphicFramePr>
          <p:nvPr>
            <p:extLst>
              <p:ext uri="{D42A27DB-BD31-4B8C-83A1-F6EECF244321}">
                <p14:modId xmlns:p14="http://schemas.microsoft.com/office/powerpoint/2010/main" val="602204455"/>
              </p:ext>
            </p:extLst>
          </p:nvPr>
        </p:nvGraphicFramePr>
        <p:xfrm>
          <a:off x="297712" y="652838"/>
          <a:ext cx="11699977" cy="5944624"/>
        </p:xfrm>
        <a:graphic>
          <a:graphicData uri="http://schemas.openxmlformats.org/drawingml/2006/table">
            <a:tbl>
              <a:tblPr firstRow="1" bandRow="1">
                <a:tableStyleId>{69012ECD-51FC-41F1-AA8D-1B2483CD663E}</a:tableStyleId>
              </a:tblPr>
              <a:tblGrid>
                <a:gridCol w="1414130">
                  <a:extLst>
                    <a:ext uri="{9D8B030D-6E8A-4147-A177-3AD203B41FA5}">
                      <a16:colId xmlns:a16="http://schemas.microsoft.com/office/drawing/2014/main" val="2946618549"/>
                    </a:ext>
                  </a:extLst>
                </a:gridCol>
                <a:gridCol w="3742660">
                  <a:extLst>
                    <a:ext uri="{9D8B030D-6E8A-4147-A177-3AD203B41FA5}">
                      <a16:colId xmlns:a16="http://schemas.microsoft.com/office/drawing/2014/main" val="704382684"/>
                    </a:ext>
                  </a:extLst>
                </a:gridCol>
                <a:gridCol w="2759141">
                  <a:extLst>
                    <a:ext uri="{9D8B030D-6E8A-4147-A177-3AD203B41FA5}">
                      <a16:colId xmlns:a16="http://schemas.microsoft.com/office/drawing/2014/main" val="2901708438"/>
                    </a:ext>
                  </a:extLst>
                </a:gridCol>
                <a:gridCol w="3784046">
                  <a:extLst>
                    <a:ext uri="{9D8B030D-6E8A-4147-A177-3AD203B41FA5}">
                      <a16:colId xmlns:a16="http://schemas.microsoft.com/office/drawing/2014/main" val="695676214"/>
                    </a:ext>
                  </a:extLst>
                </a:gridCol>
              </a:tblGrid>
              <a:tr h="732544">
                <a:tc>
                  <a:txBody>
                    <a:bodyPr/>
                    <a:lstStyle/>
                    <a:p>
                      <a:pPr algn="ctr"/>
                      <a:r>
                        <a:rPr lang="en-US" sz="1800">
                          <a:latin typeface="Optima" panose="02000503060000020004"/>
                        </a:rPr>
                        <a:t>SAP Products</a:t>
                      </a:r>
                      <a:endParaRPr lang="en-IN" sz="1800">
                        <a:latin typeface="Optima" panose="02000503060000020004"/>
                      </a:endParaRPr>
                    </a:p>
                  </a:txBody>
                  <a:tcPr/>
                </a:tc>
                <a:tc>
                  <a:txBody>
                    <a:bodyPr/>
                    <a:lstStyle/>
                    <a:p>
                      <a:pPr algn="ctr"/>
                      <a:r>
                        <a:rPr lang="en-US" sz="1800">
                          <a:latin typeface="Optima" panose="02000503060000020004"/>
                        </a:rPr>
                        <a:t>Key Business Expectations/ Challenges</a:t>
                      </a:r>
                      <a:endParaRPr lang="en-IN" sz="1800">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Optima" panose="02000503060000020004"/>
                        </a:rPr>
                        <a:t>PiLog Products</a:t>
                      </a:r>
                      <a:endParaRPr lang="en-IN" sz="1800">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Optima" panose="02000503060000020004"/>
                        </a:rPr>
                        <a:t>Enhancing Business Value</a:t>
                      </a:r>
                      <a:endParaRPr lang="en-IN" sz="1800">
                        <a:latin typeface="Optima" panose="02000503060000020004"/>
                      </a:endParaRPr>
                    </a:p>
                  </a:txBody>
                  <a:tcPr/>
                </a:tc>
                <a:extLst>
                  <a:ext uri="{0D108BD9-81ED-4DB2-BD59-A6C34878D82A}">
                    <a16:rowId xmlns:a16="http://schemas.microsoft.com/office/drawing/2014/main" val="3538165901"/>
                  </a:ext>
                </a:extLst>
              </a:tr>
              <a:tr h="2812865">
                <a:tc>
                  <a:txBody>
                    <a:bodyPr/>
                    <a:lstStyle/>
                    <a:p>
                      <a:r>
                        <a:rPr lang="en-US" sz="1500" b="1">
                          <a:solidFill>
                            <a:srgbClr val="10479B"/>
                          </a:solidFill>
                          <a:latin typeface="Optima" panose="02000503060000020004"/>
                        </a:rPr>
                        <a:t>SAP Business Technology Platform (BTP)</a:t>
                      </a:r>
                      <a:endParaRPr lang="en-IN" sz="1500" b="1">
                        <a:solidFill>
                          <a:srgbClr val="10479B"/>
                        </a:solidFill>
                        <a:latin typeface="Optima" panose="02000503060000020004"/>
                      </a:endParaRPr>
                    </a:p>
                  </a:txBody>
                  <a:tcPr/>
                </a:tc>
                <a:tc>
                  <a:txBody>
                    <a:bodyPr/>
                    <a:lstStyle/>
                    <a:p>
                      <a:pPr marL="285750" indent="-285750">
                        <a:buFont typeface="Wingdings" pitchFamily="2" charset="2"/>
                        <a:buChar char="§"/>
                      </a:pPr>
                      <a:r>
                        <a:rPr lang="en-US" sz="1500">
                          <a:solidFill>
                            <a:srgbClr val="10479B"/>
                          </a:solidFill>
                          <a:latin typeface="Optima" panose="02000503060000020004"/>
                        </a:rPr>
                        <a:t>Reuseable low-cost development tools powered by AI </a:t>
                      </a:r>
                    </a:p>
                    <a:p>
                      <a:pPr marL="285750" indent="-285750">
                        <a:buFont typeface="Wingdings" pitchFamily="2" charset="2"/>
                        <a:buChar char="§"/>
                      </a:pPr>
                      <a:r>
                        <a:rPr lang="en-US" sz="1500">
                          <a:solidFill>
                            <a:srgbClr val="10479B"/>
                          </a:solidFill>
                          <a:latin typeface="Optima" panose="02000503060000020004"/>
                        </a:rPr>
                        <a:t>Prescriptive and Decision making KPIs &amp; Dashboards across business process powered by AI</a:t>
                      </a:r>
                    </a:p>
                    <a:p>
                      <a:pPr marL="285750" indent="-285750">
                        <a:buFont typeface="Wingdings" pitchFamily="2" charset="2"/>
                        <a:buChar char="§"/>
                      </a:pPr>
                      <a:r>
                        <a:rPr lang="en-US" sz="1500">
                          <a:solidFill>
                            <a:srgbClr val="10479B"/>
                          </a:solidFill>
                          <a:latin typeface="Optima" panose="02000503060000020004"/>
                        </a:rPr>
                        <a:t>AI driven Planning engines to prepare, execute &amp; publish Financial, Supply Chain, Sales and Workforce planning</a:t>
                      </a:r>
                    </a:p>
                    <a:p>
                      <a:pPr marL="285750" indent="-285750">
                        <a:buFont typeface="Wingdings" pitchFamily="2" charset="2"/>
                        <a:buChar char="§"/>
                      </a:pPr>
                      <a:r>
                        <a:rPr lang="en-US" sz="1500">
                          <a:solidFill>
                            <a:srgbClr val="10479B"/>
                          </a:solidFill>
                          <a:latin typeface="Optima" panose="02000503060000020004"/>
                        </a:rPr>
                        <a:t>Seamless integration with SAP and non-SAP suites in footprint </a:t>
                      </a:r>
                    </a:p>
                    <a:p>
                      <a:pPr marL="285750" indent="-285750">
                        <a:buFont typeface="Wingdings" pitchFamily="2" charset="2"/>
                        <a:buChar char="§"/>
                      </a:pPr>
                      <a:r>
                        <a:rPr lang="en-IN" sz="1500">
                          <a:solidFill>
                            <a:srgbClr val="10479B"/>
                          </a:solidFill>
                          <a:latin typeface="Optima" panose="02000503060000020004"/>
                        </a:rPr>
                        <a:t>Process &amp; Data Augmentation &amp; Automation with enabled AI, IoT &amp; IIoT</a:t>
                      </a:r>
                    </a:p>
                  </a:txBody>
                  <a:tcPr/>
                </a:tc>
                <a:tc>
                  <a:txBody>
                    <a:bodyPr/>
                    <a:lstStyle/>
                    <a:p>
                      <a:pPr marL="285750" indent="-285750">
                        <a:buFont typeface="Wingdings" pitchFamily="2" charset="2"/>
                        <a:buChar char="§"/>
                      </a:pPr>
                      <a:r>
                        <a:rPr lang="en-US" sz="1500">
                          <a:solidFill>
                            <a:srgbClr val="10479B"/>
                          </a:solidFill>
                          <a:latin typeface="Optima" panose="02000503060000020004"/>
                        </a:rPr>
                        <a:t>PiLog Data &amp; Governance Solution</a:t>
                      </a:r>
                    </a:p>
                    <a:p>
                      <a:pPr marL="742950" lvl="1" indent="-285750">
                        <a:buFont typeface="Courier New" panose="02070309020205020404" pitchFamily="49" charset="0"/>
                        <a:buChar char="o"/>
                      </a:pPr>
                      <a:r>
                        <a:rPr lang="en-US" sz="1500">
                          <a:solidFill>
                            <a:srgbClr val="10479B"/>
                          </a:solidFill>
                          <a:latin typeface="Optima" panose="02000503060000020004"/>
                        </a:rPr>
                        <a:t>SMART &amp; Open API</a:t>
                      </a:r>
                    </a:p>
                    <a:p>
                      <a:pPr marL="742950" lvl="1" indent="-285750">
                        <a:buFont typeface="Courier New" panose="02070309020205020404" pitchFamily="49" charset="0"/>
                        <a:buChar char="o"/>
                      </a:pPr>
                      <a:r>
                        <a:rPr lang="en-US" sz="1500">
                          <a:solidFill>
                            <a:srgbClr val="10479B"/>
                          </a:solidFill>
                          <a:latin typeface="Optima" panose="02000503060000020004"/>
                        </a:rPr>
                        <a:t>OCR Capability</a:t>
                      </a:r>
                    </a:p>
                    <a:p>
                      <a:pPr marL="742950" lvl="1" indent="-285750">
                        <a:buFont typeface="Courier New" panose="02070309020205020404" pitchFamily="49" charset="0"/>
                        <a:buChar char="o"/>
                      </a:pPr>
                      <a:r>
                        <a:rPr lang="en-US" sz="1500">
                          <a:solidFill>
                            <a:srgbClr val="10479B"/>
                          </a:solidFill>
                          <a:latin typeface="Optima" panose="02000503060000020004"/>
                        </a:rPr>
                        <a:t>iContent Foundry </a:t>
                      </a:r>
                    </a:p>
                    <a:p>
                      <a:pPr marL="742950" lvl="1" indent="-285750">
                        <a:buFont typeface="Courier New" panose="02070309020205020404" pitchFamily="49" charset="0"/>
                        <a:buChar char="o"/>
                      </a:pPr>
                      <a:r>
                        <a:rPr lang="en-US" sz="1500">
                          <a:solidFill>
                            <a:srgbClr val="10479B"/>
                          </a:solidFill>
                          <a:latin typeface="Optima" panose="02000503060000020004"/>
                        </a:rPr>
                        <a:t>Data Quality</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PiLog Meta Data Optimizers</a:t>
                      </a:r>
                    </a:p>
                    <a:p>
                      <a:pPr marL="285750" indent="-285750">
                        <a:buFont typeface="Wingdings" pitchFamily="2" charset="2"/>
                        <a:buChar char="§"/>
                      </a:pPr>
                      <a:r>
                        <a:rPr lang="en-IN" sz="1500">
                          <a:solidFill>
                            <a:srgbClr val="10479B"/>
                          </a:solidFill>
                          <a:latin typeface="Optima" panose="02000503060000020004"/>
                        </a:rPr>
                        <a:t>PiLog ISLexitas LLM Process Model</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~37% Improvement in Data Modeling with </a:t>
                      </a:r>
                      <a:r>
                        <a:rPr lang="en-IN" sz="1500">
                          <a:solidFill>
                            <a:srgbClr val="10479B"/>
                          </a:solidFill>
                          <a:latin typeface="Optima" panose="02000503060000020004"/>
                        </a:rPr>
                        <a:t>PiLog ISLexitas LLM Process Model</a:t>
                      </a:r>
                    </a:p>
                    <a:p>
                      <a:pPr marL="285750" indent="-285750">
                        <a:buFont typeface="Wingdings" pitchFamily="2" charset="2"/>
                        <a:buChar char="§"/>
                      </a:pPr>
                      <a:r>
                        <a:rPr lang="en-IN" sz="1500">
                          <a:solidFill>
                            <a:srgbClr val="10479B"/>
                          </a:solidFill>
                          <a:latin typeface="Optima" panose="02000503060000020004"/>
                        </a:rPr>
                        <a:t>PiLog SMART &amp; Open APIs to compliment &amp; supplement SAP Integration Suite &amp; Jouile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IN" sz="1500">
                          <a:solidFill>
                            <a:srgbClr val="10479B"/>
                          </a:solidFill>
                          <a:latin typeface="Optima" panose="02000503060000020004"/>
                        </a:rPr>
                        <a:t>60% improvement in planning, inventory &amp; procurement meta data</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IN" sz="1500">
                          <a:solidFill>
                            <a:srgbClr val="10479B"/>
                          </a:solidFill>
                          <a:latin typeface="Optima" panose="02000503060000020004"/>
                        </a:rPr>
                        <a:t>Zero Data defects to production with AI powered Data Governance </a:t>
                      </a:r>
                    </a:p>
                    <a:p>
                      <a:pPr marL="285750" indent="-285750">
                        <a:buFont typeface="Wingdings" pitchFamily="2" charset="2"/>
                        <a:buChar char="§"/>
                      </a:pPr>
                      <a:r>
                        <a:rPr lang="en-IN" sz="1500">
                          <a:solidFill>
                            <a:srgbClr val="10479B"/>
                          </a:solidFill>
                          <a:latin typeface="Optima" panose="02000503060000020004"/>
                        </a:rPr>
                        <a:t>~35% improvement in decision making with real time quality data availability and processability </a:t>
                      </a:r>
                    </a:p>
                  </a:txBody>
                  <a:tcPr/>
                </a:tc>
                <a:extLst>
                  <a:ext uri="{0D108BD9-81ED-4DB2-BD59-A6C34878D82A}">
                    <a16:rowId xmlns:a16="http://schemas.microsoft.com/office/drawing/2014/main" val="3568331217"/>
                  </a:ext>
                </a:extLst>
              </a:tr>
              <a:tr h="2294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sym typeface="Helvetica Light"/>
                        </a:rPr>
                        <a:t>SAP Business Network Collaboration – Assets &amp; Supply Chain</a:t>
                      </a:r>
                    </a:p>
                  </a:txBody>
                  <a:tcPr/>
                </a:tc>
                <a:tc>
                  <a:txBody>
                    <a:bodyPr/>
                    <a:lstStyle/>
                    <a:p>
                      <a:pPr marL="285750" indent="-285750">
                        <a:buFont typeface="Wingdings" pitchFamily="2" charset="2"/>
                        <a:buChar char="§"/>
                      </a:pPr>
                      <a:r>
                        <a:rPr lang="en-US" sz="1500">
                          <a:solidFill>
                            <a:srgbClr val="10479B"/>
                          </a:solidFill>
                          <a:latin typeface="Optima" panose="02000503060000020004"/>
                        </a:rPr>
                        <a:t>OEM, OPM, OCM Data Availability with Digitization</a:t>
                      </a:r>
                    </a:p>
                    <a:p>
                      <a:pPr marL="285750" indent="-285750">
                        <a:buFont typeface="Wingdings" pitchFamily="2" charset="2"/>
                        <a:buChar char="§"/>
                      </a:pPr>
                      <a:r>
                        <a:rPr lang="en-US" sz="1500">
                          <a:solidFill>
                            <a:srgbClr val="10479B"/>
                          </a:solidFill>
                          <a:latin typeface="Optima" panose="02000503060000020004"/>
                        </a:rPr>
                        <a:t>Industry best practices &amp; standards-based templates, taxonomy, hierarchies and characteristics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Seamless integration with SAP and non-SAP suites in footprint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500">
                        <a:solidFill>
                          <a:srgbClr val="10479B"/>
                        </a:solidFill>
                        <a:latin typeface="Optima" panose="02000503060000020004"/>
                      </a:endParaRPr>
                    </a:p>
                  </a:txBody>
                  <a:tcPr/>
                </a:tc>
                <a:tc>
                  <a:txBody>
                    <a:bodyPr/>
                    <a:lstStyle/>
                    <a:p>
                      <a:pPr marL="285750" indent="-285750">
                        <a:buFont typeface="Wingdings" pitchFamily="2" charset="2"/>
                        <a:buChar char="§"/>
                      </a:pPr>
                      <a:r>
                        <a:rPr lang="en-US" sz="1500">
                          <a:solidFill>
                            <a:srgbClr val="10479B"/>
                          </a:solidFill>
                          <a:latin typeface="Optima" panose="02000503060000020004"/>
                        </a:rPr>
                        <a:t>PiLog Data &amp; Governance Solution</a:t>
                      </a:r>
                    </a:p>
                    <a:p>
                      <a:pPr marL="742950" lvl="1" indent="-285750">
                        <a:buFont typeface="Courier New" panose="02070309020205020404" pitchFamily="49" charset="0"/>
                        <a:buChar char="o"/>
                      </a:pPr>
                      <a:r>
                        <a:rPr lang="en-US" sz="1500">
                          <a:solidFill>
                            <a:srgbClr val="10479B"/>
                          </a:solidFill>
                          <a:latin typeface="Optima" panose="02000503060000020004"/>
                        </a:rPr>
                        <a:t>SMART &amp; Open API</a:t>
                      </a:r>
                    </a:p>
                    <a:p>
                      <a:pPr marL="742950" lvl="1" indent="-285750">
                        <a:buFont typeface="Courier New" panose="02070309020205020404" pitchFamily="49" charset="0"/>
                        <a:buChar char="o"/>
                      </a:pPr>
                      <a:r>
                        <a:rPr lang="en-US" sz="1500">
                          <a:solidFill>
                            <a:srgbClr val="10479B"/>
                          </a:solidFill>
                          <a:latin typeface="Optima" panose="02000503060000020004"/>
                        </a:rPr>
                        <a:t>OCR Capability</a:t>
                      </a:r>
                    </a:p>
                    <a:p>
                      <a:pPr marL="742950" lvl="1" indent="-285750">
                        <a:buFont typeface="Courier New" panose="02070309020205020404" pitchFamily="49" charset="0"/>
                        <a:buChar char="o"/>
                      </a:pPr>
                      <a:r>
                        <a:rPr lang="en-US" sz="1500">
                          <a:solidFill>
                            <a:srgbClr val="10479B"/>
                          </a:solidFill>
                          <a:latin typeface="Optima" panose="02000503060000020004"/>
                        </a:rPr>
                        <a:t>iContent Foundry </a:t>
                      </a:r>
                    </a:p>
                    <a:p>
                      <a:pPr marL="742950" lvl="1" indent="-285750">
                        <a:buFont typeface="Courier New" panose="02070309020205020404" pitchFamily="49" charset="0"/>
                        <a:buChar char="o"/>
                      </a:pPr>
                      <a:r>
                        <a:rPr lang="en-US" sz="1500">
                          <a:solidFill>
                            <a:srgbClr val="10479B"/>
                          </a:solidFill>
                          <a:latin typeface="Optima" panose="02000503060000020004"/>
                        </a:rPr>
                        <a:t>Data Quality</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PiLog Meta Data Optimizers</a:t>
                      </a:r>
                    </a:p>
                    <a:p>
                      <a:pPr marL="285750" indent="-285750">
                        <a:buFont typeface="Wingdings" pitchFamily="2" charset="2"/>
                        <a:buChar char="§"/>
                      </a:pPr>
                      <a:r>
                        <a:rPr lang="en-IN" sz="1500">
                          <a:solidFill>
                            <a:srgbClr val="10479B"/>
                          </a:solidFill>
                          <a:latin typeface="Optima" panose="02000503060000020004"/>
                        </a:rPr>
                        <a:t>PiLog ISLexitas LLM Process Model</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~50% improvement in data quality for form fit and function with PiLog Taxonomy &amp; Records </a:t>
                      </a:r>
                    </a:p>
                    <a:p>
                      <a:pPr marL="285750" indent="-285750">
                        <a:buFont typeface="Wingdings" pitchFamily="2" charset="2"/>
                        <a:buChar char="§"/>
                      </a:pPr>
                      <a:r>
                        <a:rPr lang="en-IN" sz="1500">
                          <a:solidFill>
                            <a:srgbClr val="10479B"/>
                          </a:solidFill>
                          <a:latin typeface="Optima" panose="02000503060000020004"/>
                        </a:rPr>
                        <a:t>60% improvement in planning, inventory &amp; procurement meta data</a:t>
                      </a:r>
                    </a:p>
                    <a:p>
                      <a:pPr marL="285750" indent="-285750">
                        <a:buFont typeface="Wingdings" pitchFamily="2" charset="2"/>
                        <a:buChar char="§"/>
                      </a:pPr>
                      <a:r>
                        <a:rPr lang="en-IN" sz="1500">
                          <a:solidFill>
                            <a:srgbClr val="10479B"/>
                          </a:solidFill>
                          <a:latin typeface="Optima" panose="02000503060000020004"/>
                        </a:rPr>
                        <a:t>50% Improvement in Class &amp; Characteristics Assignment </a:t>
                      </a:r>
                    </a:p>
                    <a:p>
                      <a:pPr marL="285750" indent="-285750">
                        <a:buFont typeface="Wingdings" pitchFamily="2" charset="2"/>
                        <a:buChar char="§"/>
                      </a:pPr>
                      <a:r>
                        <a:rPr lang="en-IN" sz="1500">
                          <a:solidFill>
                            <a:srgbClr val="10479B"/>
                          </a:solidFill>
                          <a:latin typeface="Optima" panose="02000503060000020004"/>
                        </a:rPr>
                        <a:t>100% Availability of Asset &amp; associated objects , Product,  Vendor, &amp; Service masters &amp; meta data</a:t>
                      </a:r>
                    </a:p>
                  </a:txBody>
                  <a:tcPr/>
                </a:tc>
                <a:extLst>
                  <a:ext uri="{0D108BD9-81ED-4DB2-BD59-A6C34878D82A}">
                    <a16:rowId xmlns:a16="http://schemas.microsoft.com/office/drawing/2014/main" val="2807875125"/>
                  </a:ext>
                </a:extLst>
              </a:tr>
            </a:tbl>
          </a:graphicData>
        </a:graphic>
      </p:graphicFrame>
    </p:spTree>
    <p:extLst>
      <p:ext uri="{BB962C8B-B14F-4D97-AF65-F5344CB8AC3E}">
        <p14:creationId xmlns:p14="http://schemas.microsoft.com/office/powerpoint/2010/main" val="999776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5E63-1311-07BA-3C4F-C7C861F5352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F2429AE-5FFC-FE61-F39E-F7855A3461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838C7152-51F2-6B87-8977-B932E58237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F6B65754-1AFF-0499-350D-5A1F6DE0B503}"/>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100" b="1">
                <a:solidFill>
                  <a:srgbClr val="0B4A99"/>
                </a:solidFill>
                <a:latin typeface="Optima" panose="02000503060000020004"/>
                <a:ea typeface="+mn-ea"/>
                <a:cs typeface="+mj-cs"/>
              </a:rPr>
              <a:t>SAP Key Product Suite – PiLog Products Addressing Challenges &amp; Adding Values (3/4) </a:t>
            </a:r>
          </a:p>
        </p:txBody>
      </p:sp>
      <p:sp>
        <p:nvSpPr>
          <p:cNvPr id="2" name="Footer Placeholder 4">
            <a:extLst>
              <a:ext uri="{FF2B5EF4-FFF2-40B4-BE49-F238E27FC236}">
                <a16:creationId xmlns:a16="http://schemas.microsoft.com/office/drawing/2014/main" id="{3ADB3545-F8BA-7567-3716-A8F77FE785E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18705438-1900-653F-284B-7AA61150B19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7DD19280-2369-F574-64DC-B954D079FB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3" name="Table 2">
            <a:extLst>
              <a:ext uri="{FF2B5EF4-FFF2-40B4-BE49-F238E27FC236}">
                <a16:creationId xmlns:a16="http://schemas.microsoft.com/office/drawing/2014/main" id="{CA647F51-F8A2-87E4-4F8A-9963996EF680}"/>
              </a:ext>
            </a:extLst>
          </p:cNvPr>
          <p:cNvGraphicFramePr>
            <a:graphicFrameLocks noGrp="1"/>
          </p:cNvGraphicFramePr>
          <p:nvPr>
            <p:extLst>
              <p:ext uri="{D42A27DB-BD31-4B8C-83A1-F6EECF244321}">
                <p14:modId xmlns:p14="http://schemas.microsoft.com/office/powerpoint/2010/main" val="851314706"/>
              </p:ext>
            </p:extLst>
          </p:nvPr>
        </p:nvGraphicFramePr>
        <p:xfrm>
          <a:off x="265815" y="652837"/>
          <a:ext cx="11731876" cy="5840038"/>
        </p:xfrm>
        <a:graphic>
          <a:graphicData uri="http://schemas.openxmlformats.org/drawingml/2006/table">
            <a:tbl>
              <a:tblPr firstRow="1" bandRow="1">
                <a:tableStyleId>{69012ECD-51FC-41F1-AA8D-1B2483CD663E}</a:tableStyleId>
              </a:tblPr>
              <a:tblGrid>
                <a:gridCol w="1350334">
                  <a:extLst>
                    <a:ext uri="{9D8B030D-6E8A-4147-A177-3AD203B41FA5}">
                      <a16:colId xmlns:a16="http://schemas.microsoft.com/office/drawing/2014/main" val="2946618549"/>
                    </a:ext>
                  </a:extLst>
                </a:gridCol>
                <a:gridCol w="3944679">
                  <a:extLst>
                    <a:ext uri="{9D8B030D-6E8A-4147-A177-3AD203B41FA5}">
                      <a16:colId xmlns:a16="http://schemas.microsoft.com/office/drawing/2014/main" val="704382684"/>
                    </a:ext>
                  </a:extLst>
                </a:gridCol>
                <a:gridCol w="3040912">
                  <a:extLst>
                    <a:ext uri="{9D8B030D-6E8A-4147-A177-3AD203B41FA5}">
                      <a16:colId xmlns:a16="http://schemas.microsoft.com/office/drawing/2014/main" val="2901708438"/>
                    </a:ext>
                  </a:extLst>
                </a:gridCol>
                <a:gridCol w="3395951">
                  <a:extLst>
                    <a:ext uri="{9D8B030D-6E8A-4147-A177-3AD203B41FA5}">
                      <a16:colId xmlns:a16="http://schemas.microsoft.com/office/drawing/2014/main" val="695676214"/>
                    </a:ext>
                  </a:extLst>
                </a:gridCol>
              </a:tblGrid>
              <a:tr h="704833">
                <a:tc>
                  <a:txBody>
                    <a:bodyPr/>
                    <a:lstStyle/>
                    <a:p>
                      <a:pPr algn="ctr"/>
                      <a:r>
                        <a:rPr lang="en-US" sz="1800">
                          <a:latin typeface="Optima" panose="02000503060000020004"/>
                        </a:rPr>
                        <a:t>SAP Products</a:t>
                      </a:r>
                      <a:endParaRPr lang="en-IN" sz="1800">
                        <a:latin typeface="Optima" panose="02000503060000020004"/>
                      </a:endParaRPr>
                    </a:p>
                  </a:txBody>
                  <a:tcPr/>
                </a:tc>
                <a:tc>
                  <a:txBody>
                    <a:bodyPr/>
                    <a:lstStyle/>
                    <a:p>
                      <a:pPr algn="ctr"/>
                      <a:r>
                        <a:rPr lang="en-US" sz="1800">
                          <a:latin typeface="Optima" panose="02000503060000020004"/>
                        </a:rPr>
                        <a:t>Key Business Expectations/ Challenges</a:t>
                      </a:r>
                      <a:endParaRPr lang="en-IN" sz="1800">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Optima" panose="02000503060000020004"/>
                        </a:rPr>
                        <a:t>PiLog Products</a:t>
                      </a:r>
                      <a:endParaRPr lang="en-IN" sz="1800">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Optima" panose="02000503060000020004"/>
                        </a:rPr>
                        <a:t>Enhancing Business Value</a:t>
                      </a:r>
                      <a:endParaRPr lang="en-IN" sz="1800">
                        <a:latin typeface="Optima" panose="02000503060000020004"/>
                      </a:endParaRPr>
                    </a:p>
                  </a:txBody>
                  <a:tcPr/>
                </a:tc>
                <a:extLst>
                  <a:ext uri="{0D108BD9-81ED-4DB2-BD59-A6C34878D82A}">
                    <a16:rowId xmlns:a16="http://schemas.microsoft.com/office/drawing/2014/main" val="3538165901"/>
                  </a:ext>
                </a:extLst>
              </a:tr>
              <a:tr h="51352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sym typeface="Helvetica Light"/>
                        </a:rPr>
                        <a:t>SAP Plant Maintenance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Strategy Based Maintenance Planning &amp; Scheduling</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Single Window Planning for Scheduled, Minor, Major, TAM Maintenance</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WO Update leveraging Mobility</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Work Clearance Management leveraging Mobility</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SCADA, DCS and PLC Data Integration for FC, CC, RC and IC optimization</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Production, Resource and Tools Data for Maintenance Specific Tasks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Maintenance Planning Run Optimization for Tools, Resources, Materials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Configurable Approval Workflows for WO and WCM with alternatives, substitutes and transition management</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Mobility based KPI Dashboards &amp; Performance Score Cards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Document Indexing and Linkage with OpenText</a:t>
                      </a:r>
                      <a:endParaRPr lang="en-IN" sz="1500">
                        <a:solidFill>
                          <a:srgbClr val="10479B"/>
                        </a:solidFill>
                        <a:latin typeface="Optima" panose="02000503060000020004"/>
                      </a:endParaRPr>
                    </a:p>
                  </a:txBody>
                  <a:tcPr/>
                </a:tc>
                <a:tc>
                  <a:txBody>
                    <a:bodyPr/>
                    <a:lstStyle/>
                    <a:p>
                      <a:pPr marL="285750" indent="-285750">
                        <a:buFont typeface="Wingdings" pitchFamily="2" charset="2"/>
                        <a:buChar char="§"/>
                      </a:pPr>
                      <a:r>
                        <a:rPr lang="en-US" sz="1500">
                          <a:solidFill>
                            <a:srgbClr val="10479B"/>
                          </a:solidFill>
                          <a:latin typeface="Optima" panose="02000503060000020004"/>
                        </a:rPr>
                        <a:t>PiLog Data &amp; Governance Solution</a:t>
                      </a:r>
                    </a:p>
                    <a:p>
                      <a:pPr marL="742950" lvl="1" indent="-285750">
                        <a:buFont typeface="Courier New" panose="02070309020205020404" pitchFamily="49" charset="0"/>
                        <a:buChar char="o"/>
                      </a:pPr>
                      <a:r>
                        <a:rPr lang="en-US" sz="1500">
                          <a:solidFill>
                            <a:srgbClr val="10479B"/>
                          </a:solidFill>
                          <a:latin typeface="Optima" panose="02000503060000020004"/>
                        </a:rPr>
                        <a:t>SMART &amp; Open API</a:t>
                      </a:r>
                    </a:p>
                    <a:p>
                      <a:pPr marL="742950" lvl="1" indent="-285750">
                        <a:buFont typeface="Courier New" panose="02070309020205020404" pitchFamily="49" charset="0"/>
                        <a:buChar char="o"/>
                      </a:pPr>
                      <a:r>
                        <a:rPr lang="en-US" sz="1500">
                          <a:solidFill>
                            <a:srgbClr val="10479B"/>
                          </a:solidFill>
                          <a:latin typeface="Optima" panose="02000503060000020004"/>
                        </a:rPr>
                        <a:t>OCR Capability</a:t>
                      </a:r>
                    </a:p>
                    <a:p>
                      <a:pPr marL="742950" lvl="1" indent="-285750">
                        <a:buFont typeface="Courier New" panose="02070309020205020404" pitchFamily="49" charset="0"/>
                        <a:buChar char="o"/>
                      </a:pPr>
                      <a:r>
                        <a:rPr lang="en-US" sz="1500">
                          <a:solidFill>
                            <a:srgbClr val="10479B"/>
                          </a:solidFill>
                          <a:latin typeface="Optima" panose="02000503060000020004"/>
                        </a:rPr>
                        <a:t>iContent Foundry </a:t>
                      </a:r>
                    </a:p>
                    <a:p>
                      <a:pPr marL="742950" lvl="1" indent="-285750">
                        <a:buFont typeface="Courier New" panose="02070309020205020404" pitchFamily="49" charset="0"/>
                        <a:buChar char="o"/>
                      </a:pPr>
                      <a:r>
                        <a:rPr lang="en-US" sz="1500">
                          <a:solidFill>
                            <a:srgbClr val="10479B"/>
                          </a:solidFill>
                          <a:latin typeface="Optima" panose="02000503060000020004"/>
                        </a:rPr>
                        <a:t>Data Quality</a:t>
                      </a:r>
                    </a:p>
                    <a:p>
                      <a:pPr marL="742950" lvl="1" indent="-285750">
                        <a:buFont typeface="Courier New" panose="02070309020205020404" pitchFamily="49" charset="0"/>
                        <a:buChar char="o"/>
                      </a:pPr>
                      <a:r>
                        <a:rPr lang="en-US" sz="1500">
                          <a:solidFill>
                            <a:srgbClr val="10479B"/>
                          </a:solidFill>
                          <a:latin typeface="Optima" panose="02000503060000020004"/>
                        </a:rPr>
                        <a:t>Data Governance</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PiLog Meta Data Optimizers</a:t>
                      </a:r>
                    </a:p>
                    <a:p>
                      <a:pPr marL="285750" indent="-285750">
                        <a:buFont typeface="Wingdings" pitchFamily="2" charset="2"/>
                        <a:buChar char="§"/>
                      </a:pPr>
                      <a:r>
                        <a:rPr lang="en-IN" sz="1500">
                          <a:solidFill>
                            <a:srgbClr val="10479B"/>
                          </a:solidFill>
                          <a:latin typeface="Optima" panose="02000503060000020004"/>
                        </a:rPr>
                        <a:t>PiLog ISLexitas LLM Process Model</a:t>
                      </a:r>
                    </a:p>
                    <a:p>
                      <a:pPr marL="285750" indent="-285750">
                        <a:buFont typeface="Wingdings" pitchFamily="2" charset="2"/>
                        <a:buChar char="§"/>
                      </a:pPr>
                      <a:r>
                        <a:rPr lang="en-IN" sz="1500">
                          <a:solidFill>
                            <a:srgbClr val="10479B"/>
                          </a:solidFill>
                          <a:latin typeface="Optima" panose="02000503060000020004"/>
                        </a:rPr>
                        <a:t>PiLog Mobility  Applications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IN" sz="1500">
                        <a:solidFill>
                          <a:srgbClr val="10479B"/>
                        </a:solidFill>
                        <a:latin typeface="Optima" panose="02000503060000020004"/>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~50% improvement in data quality for form fit and function with PiLog Taxonomy &amp; Records </a:t>
                      </a:r>
                    </a:p>
                    <a:p>
                      <a:pPr marL="285750" indent="-285750">
                        <a:buFont typeface="Wingdings" pitchFamily="2" charset="2"/>
                        <a:buChar char="§"/>
                      </a:pPr>
                      <a:r>
                        <a:rPr lang="en-IN" sz="1500">
                          <a:solidFill>
                            <a:srgbClr val="10479B"/>
                          </a:solidFill>
                          <a:latin typeface="Optima" panose="02000503060000020004"/>
                        </a:rPr>
                        <a:t>60% improvement in maintenance planning, inventory &amp; procurement meta data</a:t>
                      </a:r>
                    </a:p>
                    <a:p>
                      <a:pPr marL="285750" indent="-285750">
                        <a:buFont typeface="Wingdings" pitchFamily="2" charset="2"/>
                        <a:buChar char="§"/>
                      </a:pPr>
                      <a:r>
                        <a:rPr lang="en-IN" sz="1500">
                          <a:solidFill>
                            <a:srgbClr val="10479B"/>
                          </a:solidFill>
                          <a:latin typeface="Optima" panose="02000503060000020004"/>
                        </a:rPr>
                        <a:t>50% Improvement in Class &amp; Characteristics Assignment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~37% Improvement in Data Modeling with </a:t>
                      </a:r>
                      <a:r>
                        <a:rPr lang="en-IN" sz="1500">
                          <a:solidFill>
                            <a:srgbClr val="10479B"/>
                          </a:solidFill>
                          <a:latin typeface="Optima" panose="02000503060000020004"/>
                        </a:rPr>
                        <a:t>PiLog ISLexitas LLM Process Model</a:t>
                      </a:r>
                    </a:p>
                    <a:p>
                      <a:pPr marL="285750" indent="-285750">
                        <a:buFont typeface="Wingdings" pitchFamily="2" charset="2"/>
                        <a:buChar char="§"/>
                      </a:pPr>
                      <a:r>
                        <a:rPr lang="en-IN" sz="1500">
                          <a:solidFill>
                            <a:srgbClr val="10479B"/>
                          </a:solidFill>
                          <a:latin typeface="Optima" panose="02000503060000020004"/>
                        </a:rPr>
                        <a:t>PiLog SMART &amp; Open APIs to compliment &amp; supplement SAP Integration Suite &amp; Jouile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IN" sz="1500">
                          <a:solidFill>
                            <a:srgbClr val="10479B"/>
                          </a:solidFill>
                          <a:latin typeface="Optima" panose="02000503060000020004"/>
                        </a:rPr>
                        <a:t>40% improvement in scheduling</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IN" sz="1500">
                          <a:solidFill>
                            <a:srgbClr val="10479B"/>
                          </a:solidFill>
                          <a:latin typeface="Optima" panose="02000503060000020004"/>
                        </a:rPr>
                        <a:t>100% capture of field data for WO analysis and optimal corrective &amp; preventive action feed for further reliability studies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IN" sz="1500">
                        <a:solidFill>
                          <a:srgbClr val="10479B"/>
                        </a:solidFill>
                        <a:latin typeface="Optima" panose="02000503060000020004"/>
                      </a:endParaRPr>
                    </a:p>
                  </a:txBody>
                  <a:tcPr/>
                </a:tc>
                <a:extLst>
                  <a:ext uri="{0D108BD9-81ED-4DB2-BD59-A6C34878D82A}">
                    <a16:rowId xmlns:a16="http://schemas.microsoft.com/office/drawing/2014/main" val="586746684"/>
                  </a:ext>
                </a:extLst>
              </a:tr>
            </a:tbl>
          </a:graphicData>
        </a:graphic>
      </p:graphicFrame>
    </p:spTree>
    <p:extLst>
      <p:ext uri="{BB962C8B-B14F-4D97-AF65-F5344CB8AC3E}">
        <p14:creationId xmlns:p14="http://schemas.microsoft.com/office/powerpoint/2010/main" val="11329925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EBA80-0DE3-BE66-486E-BF374EC6EFD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8913E6C-B01C-76D9-3702-CC76F20441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B758D890-18E5-247C-2E33-8AA34FA93D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E88525EA-AB8A-B335-F685-9499278DAC4E}"/>
              </a:ext>
            </a:extLst>
          </p:cNvPr>
          <p:cNvSpPr>
            <a:spLocks noGrp="1"/>
          </p:cNvSpPr>
          <p:nvPr>
            <p:ph type="title"/>
          </p:nvPr>
        </p:nvSpPr>
        <p:spPr>
          <a:xfrm>
            <a:off x="335850"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100" b="1">
                <a:solidFill>
                  <a:srgbClr val="0B4A99"/>
                </a:solidFill>
                <a:latin typeface="Optima" panose="02000503060000020004"/>
                <a:ea typeface="+mn-ea"/>
                <a:cs typeface="+mj-cs"/>
              </a:rPr>
              <a:t>SAP Key Product Suite – PiLog Products Addressing Challenges &amp; Adding Values (4/4) </a:t>
            </a:r>
          </a:p>
        </p:txBody>
      </p:sp>
      <p:sp>
        <p:nvSpPr>
          <p:cNvPr id="2" name="Footer Placeholder 4">
            <a:extLst>
              <a:ext uri="{FF2B5EF4-FFF2-40B4-BE49-F238E27FC236}">
                <a16:creationId xmlns:a16="http://schemas.microsoft.com/office/drawing/2014/main" id="{030E6E44-0F7E-BFF1-B716-26C07E68276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A2C14E63-1A26-E002-ECDD-FFBB3A61A0A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11B9798D-DD03-5411-6D06-ACA4143187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3" name="Table 2">
            <a:extLst>
              <a:ext uri="{FF2B5EF4-FFF2-40B4-BE49-F238E27FC236}">
                <a16:creationId xmlns:a16="http://schemas.microsoft.com/office/drawing/2014/main" id="{E7492022-9F7D-2C82-57C9-2E0793617972}"/>
              </a:ext>
            </a:extLst>
          </p:cNvPr>
          <p:cNvGraphicFramePr>
            <a:graphicFrameLocks noGrp="1"/>
          </p:cNvGraphicFramePr>
          <p:nvPr>
            <p:extLst>
              <p:ext uri="{D42A27DB-BD31-4B8C-83A1-F6EECF244321}">
                <p14:modId xmlns:p14="http://schemas.microsoft.com/office/powerpoint/2010/main" val="3505795760"/>
              </p:ext>
            </p:extLst>
          </p:nvPr>
        </p:nvGraphicFramePr>
        <p:xfrm>
          <a:off x="357116" y="652837"/>
          <a:ext cx="11499035" cy="4014208"/>
        </p:xfrm>
        <a:graphic>
          <a:graphicData uri="http://schemas.openxmlformats.org/drawingml/2006/table">
            <a:tbl>
              <a:tblPr firstRow="1" bandRow="1">
                <a:tableStyleId>{69012ECD-51FC-41F1-AA8D-1B2483CD663E}</a:tableStyleId>
              </a:tblPr>
              <a:tblGrid>
                <a:gridCol w="1530600">
                  <a:extLst>
                    <a:ext uri="{9D8B030D-6E8A-4147-A177-3AD203B41FA5}">
                      <a16:colId xmlns:a16="http://schemas.microsoft.com/office/drawing/2014/main" val="2946618549"/>
                    </a:ext>
                  </a:extLst>
                </a:gridCol>
                <a:gridCol w="3974069">
                  <a:extLst>
                    <a:ext uri="{9D8B030D-6E8A-4147-A177-3AD203B41FA5}">
                      <a16:colId xmlns:a16="http://schemas.microsoft.com/office/drawing/2014/main" val="704382684"/>
                    </a:ext>
                  </a:extLst>
                </a:gridCol>
                <a:gridCol w="2275309">
                  <a:extLst>
                    <a:ext uri="{9D8B030D-6E8A-4147-A177-3AD203B41FA5}">
                      <a16:colId xmlns:a16="http://schemas.microsoft.com/office/drawing/2014/main" val="2901708438"/>
                    </a:ext>
                  </a:extLst>
                </a:gridCol>
                <a:gridCol w="3719057">
                  <a:extLst>
                    <a:ext uri="{9D8B030D-6E8A-4147-A177-3AD203B41FA5}">
                      <a16:colId xmlns:a16="http://schemas.microsoft.com/office/drawing/2014/main" val="695676214"/>
                    </a:ext>
                  </a:extLst>
                </a:gridCol>
              </a:tblGrid>
              <a:tr h="493768">
                <a:tc>
                  <a:txBody>
                    <a:bodyPr/>
                    <a:lstStyle/>
                    <a:p>
                      <a:pPr algn="ctr"/>
                      <a:r>
                        <a:rPr lang="en-US" sz="1800">
                          <a:latin typeface="Optima" panose="02000503060000020004"/>
                        </a:rPr>
                        <a:t>SAP Products</a:t>
                      </a:r>
                      <a:endParaRPr lang="en-IN" sz="1800">
                        <a:latin typeface="Optima" panose="02000503060000020004"/>
                      </a:endParaRPr>
                    </a:p>
                  </a:txBody>
                  <a:tcPr/>
                </a:tc>
                <a:tc>
                  <a:txBody>
                    <a:bodyPr/>
                    <a:lstStyle/>
                    <a:p>
                      <a:pPr algn="ctr"/>
                      <a:r>
                        <a:rPr lang="en-US" sz="1800">
                          <a:latin typeface="Optima" panose="02000503060000020004"/>
                        </a:rPr>
                        <a:t>Key Business Expectations/ Challenges</a:t>
                      </a:r>
                      <a:endParaRPr lang="en-IN" sz="1800">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Optima" panose="02000503060000020004"/>
                        </a:rPr>
                        <a:t>PiLog Products</a:t>
                      </a:r>
                      <a:endParaRPr lang="en-IN" sz="1800">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latin typeface="Optima" panose="02000503060000020004"/>
                        </a:rPr>
                        <a:t>Enhancing Business Value</a:t>
                      </a:r>
                      <a:endParaRPr lang="en-IN" sz="1800">
                        <a:latin typeface="Optima" panose="02000503060000020004"/>
                      </a:endParaRPr>
                    </a:p>
                  </a:txBody>
                  <a:tcPr/>
                </a:tc>
                <a:extLst>
                  <a:ext uri="{0D108BD9-81ED-4DB2-BD59-A6C34878D82A}">
                    <a16:rowId xmlns:a16="http://schemas.microsoft.com/office/drawing/2014/main" val="35381659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sym typeface="Helvetica Light"/>
                        </a:rPr>
                        <a:t>SAP APM Asset Performance Management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System &amp; Asset Criticality Assessment &amp; Ranking</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Reliability Studies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solidFill>
                            <a:srgbClr val="10479B"/>
                          </a:solidFill>
                          <a:latin typeface="Optima" panose="02000503060000020004"/>
                        </a:rPr>
                        <a:t>Root Cause Analysis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solidFill>
                            <a:srgbClr val="10479B"/>
                          </a:solidFill>
                          <a:latin typeface="Optima" panose="02000503060000020004"/>
                        </a:rPr>
                        <a:t>Function Point Analysis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solidFill>
                            <a:srgbClr val="10479B"/>
                          </a:solidFill>
                          <a:latin typeface="Optima" panose="02000503060000020004"/>
                        </a:rPr>
                        <a:t>Failure Mode &amp; Effect Analysis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solidFill>
                            <a:srgbClr val="10479B"/>
                          </a:solidFill>
                          <a:latin typeface="Optima" panose="02000503060000020004"/>
                        </a:rPr>
                        <a:t>Risk Based Inspection &amp; Risk Instrumentation</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500">
                          <a:solidFill>
                            <a:srgbClr val="10479B"/>
                          </a:solidFill>
                          <a:latin typeface="Optima" panose="02000503060000020004"/>
                        </a:rPr>
                        <a:t>….</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Reliability, Maintainability &amp; Availability Models &amp; Analysis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 Life Cycle Costing (Assets)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Alaram rationalization </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US" sz="1500">
                        <a:solidFill>
                          <a:srgbClr val="10479B"/>
                        </a:solidFill>
                        <a:latin typeface="Optima" panose="02000503060000020004"/>
                      </a:endParaRPr>
                    </a:p>
                  </a:txBody>
                  <a:tcPr/>
                </a:tc>
                <a:tc>
                  <a:txBody>
                    <a:bodyPr/>
                    <a:lstStyle/>
                    <a:p>
                      <a:pPr marL="285750" indent="-285750">
                        <a:buFont typeface="Wingdings" pitchFamily="2" charset="2"/>
                        <a:buChar char="§"/>
                      </a:pPr>
                      <a:r>
                        <a:rPr lang="en-US" sz="1500">
                          <a:solidFill>
                            <a:srgbClr val="10479B"/>
                          </a:solidFill>
                          <a:latin typeface="Optima" panose="02000503060000020004"/>
                        </a:rPr>
                        <a:t>PiLog Data &amp; Governance Solution</a:t>
                      </a:r>
                    </a:p>
                    <a:p>
                      <a:pPr marL="742950" lvl="1" indent="-285750">
                        <a:buFont typeface="Courier New" panose="02070309020205020404" pitchFamily="49" charset="0"/>
                        <a:buChar char="o"/>
                      </a:pPr>
                      <a:r>
                        <a:rPr lang="en-US" sz="1500">
                          <a:solidFill>
                            <a:srgbClr val="10479B"/>
                          </a:solidFill>
                          <a:latin typeface="Optima" panose="02000503060000020004"/>
                        </a:rPr>
                        <a:t>SMART &amp; Open API</a:t>
                      </a:r>
                    </a:p>
                    <a:p>
                      <a:pPr marL="742950" lvl="1" indent="-285750">
                        <a:buFont typeface="Courier New" panose="02070309020205020404" pitchFamily="49" charset="0"/>
                        <a:buChar char="o"/>
                      </a:pPr>
                      <a:r>
                        <a:rPr lang="en-US" sz="1500">
                          <a:solidFill>
                            <a:srgbClr val="10479B"/>
                          </a:solidFill>
                          <a:latin typeface="Optima" panose="02000503060000020004"/>
                        </a:rPr>
                        <a:t>OCR Capability</a:t>
                      </a:r>
                    </a:p>
                    <a:p>
                      <a:pPr marL="742950" lvl="1" indent="-285750">
                        <a:buFont typeface="Courier New" panose="02070309020205020404" pitchFamily="49" charset="0"/>
                        <a:buChar char="o"/>
                      </a:pPr>
                      <a:r>
                        <a:rPr lang="en-US" sz="1500">
                          <a:solidFill>
                            <a:srgbClr val="10479B"/>
                          </a:solidFill>
                          <a:latin typeface="Optima" panose="02000503060000020004"/>
                        </a:rPr>
                        <a:t>iContent Foundry </a:t>
                      </a:r>
                    </a:p>
                    <a:p>
                      <a:pPr marL="742950" lvl="1" indent="-285750">
                        <a:buFont typeface="Courier New" panose="02070309020205020404" pitchFamily="49" charset="0"/>
                        <a:buChar char="o"/>
                      </a:pPr>
                      <a:r>
                        <a:rPr lang="en-US" sz="1500">
                          <a:solidFill>
                            <a:srgbClr val="10479B"/>
                          </a:solidFill>
                          <a:latin typeface="Optima" panose="02000503060000020004"/>
                        </a:rPr>
                        <a:t>Data Quality</a:t>
                      </a:r>
                    </a:p>
                    <a:p>
                      <a:pPr marL="742950" lvl="1" indent="-285750">
                        <a:buFont typeface="Courier New" panose="02070309020205020404" pitchFamily="49" charset="0"/>
                        <a:buChar char="o"/>
                      </a:pPr>
                      <a:r>
                        <a:rPr lang="en-US" sz="1500">
                          <a:solidFill>
                            <a:srgbClr val="10479B"/>
                          </a:solidFill>
                          <a:latin typeface="Optima" panose="02000503060000020004"/>
                        </a:rPr>
                        <a:t>Data Governance</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PiLog Meta Data Optimizers</a:t>
                      </a:r>
                    </a:p>
                    <a:p>
                      <a:pPr marL="285750" indent="-285750">
                        <a:buFont typeface="Wingdings" pitchFamily="2" charset="2"/>
                        <a:buChar char="§"/>
                      </a:pPr>
                      <a:r>
                        <a:rPr lang="en-IN" sz="1500">
                          <a:solidFill>
                            <a:srgbClr val="10479B"/>
                          </a:solidFill>
                          <a:latin typeface="Optima" panose="02000503060000020004"/>
                        </a:rPr>
                        <a:t>PiLog </a:t>
                      </a:r>
                      <a:r>
                        <a:rPr lang="en-IN" sz="1500" b="1">
                          <a:solidFill>
                            <a:srgbClr val="10479B"/>
                          </a:solidFill>
                          <a:latin typeface="Optima" panose="02000503060000020004"/>
                        </a:rPr>
                        <a:t>ISLexitas</a:t>
                      </a:r>
                      <a:r>
                        <a:rPr lang="en-IN" sz="1500">
                          <a:solidFill>
                            <a:srgbClr val="10479B"/>
                          </a:solidFill>
                          <a:latin typeface="Optima" panose="02000503060000020004"/>
                        </a:rPr>
                        <a:t> LLM Process Model</a:t>
                      </a:r>
                    </a:p>
                    <a:p>
                      <a:pPr marL="285750" indent="-285750">
                        <a:buFont typeface="Wingdings" pitchFamily="2" charset="2"/>
                        <a:buChar char="§"/>
                      </a:pPr>
                      <a:r>
                        <a:rPr lang="en-IN" sz="1500">
                          <a:solidFill>
                            <a:srgbClr val="10479B"/>
                          </a:solidFill>
                          <a:latin typeface="Optima" panose="02000503060000020004"/>
                        </a:rPr>
                        <a:t>PiLog Mobility  Applications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IN" sz="1500">
                        <a:solidFill>
                          <a:srgbClr val="10479B"/>
                        </a:solidFill>
                        <a:latin typeface="Optima" panose="02000503060000020004"/>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~35-40% improvement in Asset Strategies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~50% improvement in data quality for form fit and function with PiLog Taxonomy &amp; Records </a:t>
                      </a:r>
                    </a:p>
                    <a:p>
                      <a:pPr marL="285750" indent="-285750">
                        <a:buFont typeface="Wingdings" pitchFamily="2" charset="2"/>
                        <a:buChar char="§"/>
                      </a:pPr>
                      <a:r>
                        <a:rPr lang="en-IN" sz="1500">
                          <a:solidFill>
                            <a:srgbClr val="10479B"/>
                          </a:solidFill>
                          <a:latin typeface="Optima" panose="02000503060000020004"/>
                        </a:rPr>
                        <a:t>60% improvement in maintenance planning, inventory &amp; procurement meta data</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500">
                          <a:solidFill>
                            <a:srgbClr val="10479B"/>
                          </a:solidFill>
                          <a:latin typeface="Optima" panose="02000503060000020004"/>
                        </a:rPr>
                        <a:t>~37% Improvement in Data Modeling with </a:t>
                      </a:r>
                      <a:r>
                        <a:rPr lang="en-IN" sz="1500">
                          <a:solidFill>
                            <a:srgbClr val="10479B"/>
                          </a:solidFill>
                          <a:latin typeface="Optima" panose="02000503060000020004"/>
                        </a:rPr>
                        <a:t>PiLog </a:t>
                      </a:r>
                      <a:r>
                        <a:rPr lang="en-IN" sz="1500" b="1">
                          <a:solidFill>
                            <a:srgbClr val="10479B"/>
                          </a:solidFill>
                          <a:latin typeface="Optima" panose="02000503060000020004"/>
                        </a:rPr>
                        <a:t>ISLexitas</a:t>
                      </a:r>
                      <a:r>
                        <a:rPr lang="en-IN" sz="1500">
                          <a:solidFill>
                            <a:srgbClr val="10479B"/>
                          </a:solidFill>
                          <a:latin typeface="Optima" panose="02000503060000020004"/>
                        </a:rPr>
                        <a:t> LLM Process Model</a:t>
                      </a:r>
                    </a:p>
                    <a:p>
                      <a:pPr marL="285750" indent="-285750">
                        <a:buFont typeface="Wingdings" pitchFamily="2" charset="2"/>
                        <a:buChar char="§"/>
                      </a:pPr>
                      <a:r>
                        <a:rPr lang="en-IN" sz="1500">
                          <a:solidFill>
                            <a:srgbClr val="10479B"/>
                          </a:solidFill>
                          <a:latin typeface="Optima" panose="02000503060000020004"/>
                        </a:rPr>
                        <a:t>PiLog SMART &amp; Open APIs to compliment &amp; supplement SAP Integration Suite &amp; Jouile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IN" sz="1500">
                          <a:solidFill>
                            <a:srgbClr val="10479B"/>
                          </a:solidFill>
                          <a:latin typeface="Optima" panose="02000503060000020004"/>
                        </a:rPr>
                        <a:t>~60-65% improvement in ROI and Investment Forecasting</a:t>
                      </a:r>
                    </a:p>
                  </a:txBody>
                  <a:tcPr/>
                </a:tc>
                <a:extLst>
                  <a:ext uri="{0D108BD9-81ED-4DB2-BD59-A6C34878D82A}">
                    <a16:rowId xmlns:a16="http://schemas.microsoft.com/office/drawing/2014/main" val="586746684"/>
                  </a:ext>
                </a:extLst>
              </a:tr>
            </a:tbl>
          </a:graphicData>
        </a:graphic>
      </p:graphicFrame>
    </p:spTree>
    <p:extLst>
      <p:ext uri="{BB962C8B-B14F-4D97-AF65-F5344CB8AC3E}">
        <p14:creationId xmlns:p14="http://schemas.microsoft.com/office/powerpoint/2010/main" val="5630249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8E5273-4905-48C3-D534-0B1E197E4CC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3D279DB-B667-3754-5C87-AF204A7CDCE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581C8CB4-48A7-87A8-E8F5-B33349F732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CE4C89C-97B9-A316-223E-71F6B7FFBBB4}"/>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cs typeface="Arial" panose="020B0604020202020204" pitchFamily="34" charset="0"/>
              </a:rPr>
              <a:t>End to End Data Transformation Framework</a:t>
            </a:r>
          </a:p>
        </p:txBody>
      </p:sp>
      <p:sp>
        <p:nvSpPr>
          <p:cNvPr id="2" name="Footer Placeholder 4">
            <a:extLst>
              <a:ext uri="{FF2B5EF4-FFF2-40B4-BE49-F238E27FC236}">
                <a16:creationId xmlns:a16="http://schemas.microsoft.com/office/drawing/2014/main" id="{75195A79-6E0E-7EFC-BC8A-433A9EA6A0A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4DFF9674-47D0-A43E-0A6D-D59850D9110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5" name="Picture 4" descr="A screenshot of a computer&#10;&#10;Description automatically generated with low confidence">
            <a:extLst>
              <a:ext uri="{FF2B5EF4-FFF2-40B4-BE49-F238E27FC236}">
                <a16:creationId xmlns:a16="http://schemas.microsoft.com/office/drawing/2014/main" id="{E3614616-1E9A-041B-04EE-CE387B5E7B74}"/>
              </a:ext>
            </a:extLst>
          </p:cNvPr>
          <p:cNvPicPr>
            <a:picLocks noChangeAspect="1"/>
          </p:cNvPicPr>
          <p:nvPr/>
        </p:nvPicPr>
        <p:blipFill rotWithShape="1">
          <a:blip r:embed="rId2">
            <a:extLst>
              <a:ext uri="{28A0092B-C50C-407E-A947-70E740481C1C}">
                <a14:useLocalDpi xmlns:a14="http://schemas.microsoft.com/office/drawing/2010/main"/>
              </a:ext>
            </a:extLst>
          </a:blip>
          <a:srcRect l="577" b="18843"/>
          <a:stretch/>
        </p:blipFill>
        <p:spPr>
          <a:xfrm>
            <a:off x="740599" y="1123586"/>
            <a:ext cx="10710802" cy="4350762"/>
          </a:xfrm>
          <a:prstGeom prst="rect">
            <a:avLst/>
          </a:prstGeom>
          <a:ln>
            <a:solidFill>
              <a:srgbClr val="156082"/>
            </a:solidFill>
          </a:ln>
        </p:spPr>
      </p:pic>
      <p:pic>
        <p:nvPicPr>
          <p:cNvPr id="3" name="Graphic 2">
            <a:extLst>
              <a:ext uri="{FF2B5EF4-FFF2-40B4-BE49-F238E27FC236}">
                <a16:creationId xmlns:a16="http://schemas.microsoft.com/office/drawing/2014/main" id="{E1970F78-1B3B-DBA9-CA6F-A234CEE61A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35982278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98FF27-CBAB-2CB4-3CC9-0CB6162B80CA}"/>
              </a:ext>
            </a:extLst>
          </p:cNvPr>
          <p:cNvSpPr>
            <a:spLocks noGrp="1"/>
          </p:cNvSpPr>
          <p:nvPr>
            <p:ph type="dt" sz="half" idx="10"/>
          </p:nvPr>
        </p:nvSpPr>
        <p:spPr/>
        <p:txBody>
          <a:bodyPr/>
          <a:lstStyle/>
          <a:p>
            <a:r>
              <a:rPr lang="en-US"/>
              <a:t>© PiLog Group</a:t>
            </a:r>
          </a:p>
        </p:txBody>
      </p:sp>
      <p:sp>
        <p:nvSpPr>
          <p:cNvPr id="5" name="Footer Placeholder 4">
            <a:extLst>
              <a:ext uri="{FF2B5EF4-FFF2-40B4-BE49-F238E27FC236}">
                <a16:creationId xmlns:a16="http://schemas.microsoft.com/office/drawing/2014/main" id="{C3B657E6-338C-9835-7110-7102E2D49D24}"/>
              </a:ext>
            </a:extLst>
          </p:cNvPr>
          <p:cNvSpPr>
            <a:spLocks noGrp="1"/>
          </p:cNvSpPr>
          <p:nvPr>
            <p:ph type="ftr" sz="quarter" idx="11"/>
          </p:nvPr>
        </p:nvSpPr>
        <p:spPr/>
        <p:txBody>
          <a:bodyPr/>
          <a:lstStyle/>
          <a:p>
            <a:r>
              <a:rPr lang="en-US"/>
              <a:t>www.piloggroup.com</a:t>
            </a:r>
          </a:p>
        </p:txBody>
      </p:sp>
      <p:sp>
        <p:nvSpPr>
          <p:cNvPr id="6" name="Slide Number Placeholder 5">
            <a:extLst>
              <a:ext uri="{FF2B5EF4-FFF2-40B4-BE49-F238E27FC236}">
                <a16:creationId xmlns:a16="http://schemas.microsoft.com/office/drawing/2014/main" id="{7EE59555-FD1F-443D-8992-C3DFAE214B99}"/>
              </a:ext>
            </a:extLst>
          </p:cNvPr>
          <p:cNvSpPr>
            <a:spLocks noGrp="1"/>
          </p:cNvSpPr>
          <p:nvPr>
            <p:ph type="sldNum" sz="quarter" idx="12"/>
          </p:nvPr>
        </p:nvSpPr>
        <p:spPr/>
        <p:txBody>
          <a:bodyPr/>
          <a:lstStyle/>
          <a:p>
            <a:fld id="{9B618960-8005-486C-9A75-10CB2AAC16F9}" type="slidenum">
              <a:rPr lang="en-US" smtClean="0"/>
              <a:t>176</a:t>
            </a:fld>
            <a:endParaRPr lang="en-US"/>
          </a:p>
        </p:txBody>
      </p:sp>
      <p:sp>
        <p:nvSpPr>
          <p:cNvPr id="7" name="Arrow: Right 85">
            <a:extLst>
              <a:ext uri="{FF2B5EF4-FFF2-40B4-BE49-F238E27FC236}">
                <a16:creationId xmlns:a16="http://schemas.microsoft.com/office/drawing/2014/main" id="{6E7FCB52-D377-F171-4511-665012494F84}"/>
              </a:ext>
            </a:extLst>
          </p:cNvPr>
          <p:cNvSpPr/>
          <p:nvPr/>
        </p:nvSpPr>
        <p:spPr>
          <a:xfrm rot="19871829">
            <a:off x="3235273" y="2057786"/>
            <a:ext cx="1037590" cy="853440"/>
          </a:xfrm>
          <a:prstGeom prst="rightArrow">
            <a:avLst/>
          </a:prstGeom>
          <a:solidFill>
            <a:schemeClr val="bg1">
              <a:lumMod val="65000"/>
            </a:schemeClr>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479B"/>
              </a:solidFill>
              <a:effectLst/>
              <a:uLnTx/>
              <a:uFillTx/>
              <a:latin typeface="Calibri" panose="020F0502020204030204"/>
              <a:ea typeface="+mn-ea"/>
              <a:cs typeface="+mn-cs"/>
            </a:endParaRPr>
          </a:p>
        </p:txBody>
      </p:sp>
      <p:sp>
        <p:nvSpPr>
          <p:cNvPr id="8" name="Arrow: Right 85">
            <a:extLst>
              <a:ext uri="{FF2B5EF4-FFF2-40B4-BE49-F238E27FC236}">
                <a16:creationId xmlns:a16="http://schemas.microsoft.com/office/drawing/2014/main" id="{A4C5D7CC-617D-5575-50CD-17A2C0BA6155}"/>
              </a:ext>
            </a:extLst>
          </p:cNvPr>
          <p:cNvSpPr/>
          <p:nvPr/>
        </p:nvSpPr>
        <p:spPr>
          <a:xfrm rot="2049040">
            <a:off x="3210766" y="3993840"/>
            <a:ext cx="1037590" cy="853440"/>
          </a:xfrm>
          <a:prstGeom prst="rightArrow">
            <a:avLst/>
          </a:prstGeom>
          <a:solidFill>
            <a:schemeClr val="bg1">
              <a:lumMod val="65000"/>
            </a:schemeClr>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479B"/>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B47C149-6E26-CBCD-41B4-9EF3304A764B}"/>
              </a:ext>
            </a:extLst>
          </p:cNvPr>
          <p:cNvSpPr/>
          <p:nvPr/>
        </p:nvSpPr>
        <p:spPr>
          <a:xfrm>
            <a:off x="4442256" y="945623"/>
            <a:ext cx="3088098" cy="850682"/>
          </a:xfrm>
          <a:prstGeom prst="rect">
            <a:avLst/>
          </a:prstGeom>
        </p:spPr>
        <p:txBody>
          <a:bodyPr wrap="square">
            <a:spAutoFit/>
          </a:bodyPr>
          <a:lstStyle/>
          <a:p>
            <a:pPr lvl="0" algn="just">
              <a:lnSpc>
                <a:spcPct val="120000"/>
              </a:lnSpc>
              <a:spcBef>
                <a:spcPts val="600"/>
              </a:spcBef>
              <a:defRPr/>
            </a:pPr>
            <a:r>
              <a:rPr kumimoji="0" lang="en-US" sz="1400" b="1" i="0" u="none" strike="noStrike" kern="1200" cap="none" spc="0" normalizeH="0" baseline="0" noProof="0">
                <a:ln>
                  <a:noFill/>
                </a:ln>
                <a:solidFill>
                  <a:schemeClr val="accent1"/>
                </a:solidFill>
                <a:effectLst/>
                <a:uLnTx/>
                <a:uFillTx/>
                <a:latin typeface="Optima" panose="02000503060000020004"/>
                <a:ea typeface="+mn-ea"/>
                <a:cs typeface="+mn-cs"/>
              </a:rPr>
              <a:t>Asset Master </a:t>
            </a:r>
            <a:r>
              <a:rPr lang="en-US" sz="1400" b="1">
                <a:solidFill>
                  <a:schemeClr val="accent1"/>
                </a:solidFill>
                <a:latin typeface="Optima" panose="02000503060000020004"/>
              </a:rPr>
              <a:t>Management Data Quality Standards </a:t>
            </a:r>
            <a:r>
              <a:rPr kumimoji="0" lang="en-US" sz="1400" b="1" i="0" u="none" strike="noStrike" kern="1200" cap="none" spc="0" normalizeH="0" baseline="0" noProof="0">
                <a:ln>
                  <a:noFill/>
                </a:ln>
                <a:solidFill>
                  <a:schemeClr val="accent1"/>
                </a:solidFill>
                <a:effectLst/>
                <a:uLnTx/>
                <a:uFillTx/>
                <a:latin typeface="Optima" panose="02000503060000020004"/>
                <a:ea typeface="+mn-ea"/>
                <a:cs typeface="+mn-cs"/>
              </a:rPr>
              <a:t>Services</a:t>
            </a:r>
            <a:r>
              <a:rPr kumimoji="0" lang="en-US" sz="1400" b="0" i="0" u="none" strike="noStrike" kern="1200" cap="none" spc="0" normalizeH="0" baseline="0" noProof="0">
                <a:ln>
                  <a:noFill/>
                </a:ln>
                <a:solidFill>
                  <a:schemeClr val="accent1"/>
                </a:solidFill>
                <a:effectLst/>
                <a:uLnTx/>
                <a:uFillTx/>
                <a:latin typeface="Optima" panose="02000503060000020004"/>
                <a:ea typeface="+mn-ea"/>
                <a:cs typeface="+mn-cs"/>
              </a:rPr>
              <a:t> (ISO 8000)</a:t>
            </a:r>
            <a:endParaRPr kumimoji="0" lang="en-US" sz="1400" b="1" i="0" u="none" strike="noStrike" kern="1200" cap="none" spc="0" normalizeH="0" baseline="0" noProof="0">
              <a:ln>
                <a:noFill/>
              </a:ln>
              <a:solidFill>
                <a:schemeClr val="accent1"/>
              </a:solidFill>
              <a:effectLst/>
              <a:uLnTx/>
              <a:uFillTx/>
              <a:latin typeface="Optima" panose="02000503060000020004"/>
              <a:ea typeface="+mn-ea"/>
              <a:cs typeface="+mn-cs"/>
            </a:endParaRPr>
          </a:p>
        </p:txBody>
      </p:sp>
      <p:sp>
        <p:nvSpPr>
          <p:cNvPr id="10" name="Oval 9">
            <a:extLst>
              <a:ext uri="{FF2B5EF4-FFF2-40B4-BE49-F238E27FC236}">
                <a16:creationId xmlns:a16="http://schemas.microsoft.com/office/drawing/2014/main" id="{B0EA2F11-DEFD-5321-77FF-1035B30BE1E3}"/>
              </a:ext>
            </a:extLst>
          </p:cNvPr>
          <p:cNvSpPr/>
          <p:nvPr/>
        </p:nvSpPr>
        <p:spPr>
          <a:xfrm>
            <a:off x="3998203" y="933894"/>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a:ea typeface="+mn-ea"/>
                <a:cs typeface="Arial"/>
              </a:rPr>
              <a:t>1 </a:t>
            </a:r>
          </a:p>
        </p:txBody>
      </p:sp>
      <p:sp>
        <p:nvSpPr>
          <p:cNvPr id="11" name="Rectangle 10">
            <a:extLst>
              <a:ext uri="{FF2B5EF4-FFF2-40B4-BE49-F238E27FC236}">
                <a16:creationId xmlns:a16="http://schemas.microsoft.com/office/drawing/2014/main" id="{82C285AB-BA0E-027A-604A-A9EBD2B52F9E}"/>
              </a:ext>
            </a:extLst>
          </p:cNvPr>
          <p:cNvSpPr/>
          <p:nvPr/>
        </p:nvSpPr>
        <p:spPr>
          <a:xfrm>
            <a:off x="78288" y="2115443"/>
            <a:ext cx="3307636" cy="350865"/>
          </a:xfrm>
          <a:prstGeom prst="rect">
            <a:avLst/>
          </a:prstGeom>
        </p:spPr>
        <p:txBody>
          <a:bodyPr wrap="square">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500" b="1" i="0" u="none" strike="noStrike" kern="1200" cap="none" spc="0" normalizeH="0" baseline="0" noProof="0">
                <a:ln>
                  <a:noFill/>
                </a:ln>
                <a:solidFill>
                  <a:schemeClr val="accent1"/>
                </a:solidFill>
                <a:effectLst/>
                <a:uLnTx/>
                <a:uFillTx/>
                <a:latin typeface="Optima" panose="02000503060000020004"/>
                <a:ea typeface="+mn-ea"/>
                <a:cs typeface="+mn-cs"/>
              </a:rPr>
              <a:t>Source Information</a:t>
            </a:r>
          </a:p>
        </p:txBody>
      </p:sp>
      <p:grpSp>
        <p:nvGrpSpPr>
          <p:cNvPr id="12" name="Group 11">
            <a:extLst>
              <a:ext uri="{FF2B5EF4-FFF2-40B4-BE49-F238E27FC236}">
                <a16:creationId xmlns:a16="http://schemas.microsoft.com/office/drawing/2014/main" id="{4B07ED3D-9D07-5AD8-F7B4-963F30FB76F3}"/>
              </a:ext>
            </a:extLst>
          </p:cNvPr>
          <p:cNvGrpSpPr/>
          <p:nvPr/>
        </p:nvGrpSpPr>
        <p:grpSpPr>
          <a:xfrm>
            <a:off x="175789" y="2541835"/>
            <a:ext cx="3017700" cy="2488489"/>
            <a:chOff x="4454214" y="2071507"/>
            <a:chExt cx="3017700" cy="1275501"/>
          </a:xfrm>
        </p:grpSpPr>
        <p:sp>
          <p:nvSpPr>
            <p:cNvPr id="13" name="Rectangle 12">
              <a:extLst>
                <a:ext uri="{FF2B5EF4-FFF2-40B4-BE49-F238E27FC236}">
                  <a16:creationId xmlns:a16="http://schemas.microsoft.com/office/drawing/2014/main" id="{95F1BDB7-4F81-5E3B-4FAE-E864516063C6}"/>
                </a:ext>
              </a:extLst>
            </p:cNvPr>
            <p:cNvSpPr/>
            <p:nvPr/>
          </p:nvSpPr>
          <p:spPr>
            <a:xfrm>
              <a:off x="4454214" y="2704029"/>
              <a:ext cx="3017700" cy="642979"/>
            </a:xfrm>
            <a:prstGeom prst="rect">
              <a:avLst/>
            </a:prstGeom>
          </p:spPr>
          <p:txBody>
            <a:bodyPr wrap="square">
              <a:spAutoFit/>
            </a:bodyPr>
            <a:lstStyle/>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ü"/>
                <a:tabLst/>
                <a:defRPr/>
              </a:pPr>
              <a:r>
                <a:rPr kumimoji="0" lang="en-IN" sz="1600" b="0" i="0" u="none" strike="noStrike" kern="1200" cap="none" spc="0" normalizeH="0" baseline="0" noProof="0">
                  <a:ln>
                    <a:noFill/>
                  </a:ln>
                  <a:solidFill>
                    <a:schemeClr val="accent1"/>
                  </a:solidFill>
                  <a:effectLst/>
                  <a:uLnTx/>
                  <a:uFillTx/>
                  <a:latin typeface="Optima" panose="02000503060000020004"/>
                  <a:ea typeface="+mn-ea"/>
                  <a:cs typeface="+mn-cs"/>
                </a:rPr>
                <a:t>Data Extracted from Manuals, Data Sheets, Catalogues, ERP Systems (To be Provided by Serco or RC)</a:t>
              </a:r>
              <a:endParaRPr kumimoji="0" lang="en-IN" sz="1600" b="0" i="0" u="none" strike="noStrike" kern="1200" cap="none" spc="0" normalizeH="0" baseline="0" noProof="0">
                <a:ln>
                  <a:noFill/>
                </a:ln>
                <a:solidFill>
                  <a:srgbClr val="FF0000"/>
                </a:solidFill>
                <a:effectLst/>
                <a:highlight>
                  <a:srgbClr val="FFFF00"/>
                </a:highlight>
                <a:uLnTx/>
                <a:uFillTx/>
                <a:latin typeface="Optima" panose="02000503060000020004"/>
                <a:ea typeface="+mn-ea"/>
                <a:cs typeface="+mn-cs"/>
              </a:endParaRPr>
            </a:p>
          </p:txBody>
        </p:sp>
        <p:pic>
          <p:nvPicPr>
            <p:cNvPr id="14" name="Picture 13">
              <a:extLst>
                <a:ext uri="{FF2B5EF4-FFF2-40B4-BE49-F238E27FC236}">
                  <a16:creationId xmlns:a16="http://schemas.microsoft.com/office/drawing/2014/main" id="{56B5BEDB-BA03-1CE4-BC37-9221FC19FEF0}"/>
                </a:ext>
              </a:extLst>
            </p:cNvPr>
            <p:cNvPicPr>
              <a:picLocks noChangeAspect="1"/>
            </p:cNvPicPr>
            <p:nvPr/>
          </p:nvPicPr>
          <p:blipFill rotWithShape="1">
            <a:blip r:embed="rId3">
              <a:extLst>
                <a:ext uri="{28A0092B-C50C-407E-A947-70E740481C1C}">
                  <a14:useLocalDpi xmlns:a14="http://schemas.microsoft.com/office/drawing/2010/main"/>
                </a:ext>
              </a:extLst>
            </a:blip>
            <a:srcRect l="16078" r="18678"/>
            <a:stretch/>
          </p:blipFill>
          <p:spPr>
            <a:xfrm>
              <a:off x="6161628" y="2120774"/>
              <a:ext cx="298396" cy="319217"/>
            </a:xfrm>
            <a:prstGeom prst="rect">
              <a:avLst/>
            </a:prstGeom>
          </p:spPr>
        </p:pic>
        <p:pic>
          <p:nvPicPr>
            <p:cNvPr id="15" name="Picture 14">
              <a:extLst>
                <a:ext uri="{FF2B5EF4-FFF2-40B4-BE49-F238E27FC236}">
                  <a16:creationId xmlns:a16="http://schemas.microsoft.com/office/drawing/2014/main" id="{590B84EA-94FA-456B-D796-E3ACBA7DFED7}"/>
                </a:ext>
              </a:extLst>
            </p:cNvPr>
            <p:cNvPicPr>
              <a:picLocks noChangeAspect="1"/>
            </p:cNvPicPr>
            <p:nvPr/>
          </p:nvPicPr>
          <p:blipFill>
            <a:blip r:embed="rId4"/>
            <a:stretch>
              <a:fillRect/>
            </a:stretch>
          </p:blipFill>
          <p:spPr>
            <a:xfrm>
              <a:off x="5465758" y="2099058"/>
              <a:ext cx="358162" cy="358162"/>
            </a:xfrm>
            <a:prstGeom prst="rect">
              <a:avLst/>
            </a:prstGeom>
          </p:spPr>
        </p:pic>
        <p:pic>
          <p:nvPicPr>
            <p:cNvPr id="16" name="Picture 15">
              <a:extLst>
                <a:ext uri="{FF2B5EF4-FFF2-40B4-BE49-F238E27FC236}">
                  <a16:creationId xmlns:a16="http://schemas.microsoft.com/office/drawing/2014/main" id="{E3DBC29E-8F5D-1305-53D4-51D550D83688}"/>
                </a:ext>
              </a:extLst>
            </p:cNvPr>
            <p:cNvPicPr>
              <a:picLocks noChangeAspect="1"/>
            </p:cNvPicPr>
            <p:nvPr/>
          </p:nvPicPr>
          <p:blipFill>
            <a:blip r:embed="rId5"/>
            <a:stretch>
              <a:fillRect/>
            </a:stretch>
          </p:blipFill>
          <p:spPr>
            <a:xfrm>
              <a:off x="6769925" y="2112468"/>
              <a:ext cx="339858" cy="339858"/>
            </a:xfrm>
            <a:prstGeom prst="rect">
              <a:avLst/>
            </a:prstGeom>
          </p:spPr>
        </p:pic>
        <p:pic>
          <p:nvPicPr>
            <p:cNvPr id="17" name="Picture 16">
              <a:extLst>
                <a:ext uri="{FF2B5EF4-FFF2-40B4-BE49-F238E27FC236}">
                  <a16:creationId xmlns:a16="http://schemas.microsoft.com/office/drawing/2014/main" id="{C1E1022A-524E-0EA5-9281-DA93AC500B87}"/>
                </a:ext>
              </a:extLst>
            </p:cNvPr>
            <p:cNvPicPr>
              <a:picLocks noChangeAspect="1"/>
            </p:cNvPicPr>
            <p:nvPr/>
          </p:nvPicPr>
          <p:blipFill>
            <a:blip r:embed="rId6"/>
            <a:stretch>
              <a:fillRect/>
            </a:stretch>
          </p:blipFill>
          <p:spPr>
            <a:xfrm>
              <a:off x="4878368" y="2071507"/>
              <a:ext cx="265788" cy="359922"/>
            </a:xfrm>
            <a:prstGeom prst="rect">
              <a:avLst/>
            </a:prstGeom>
          </p:spPr>
        </p:pic>
      </p:grpSp>
      <p:pic>
        <p:nvPicPr>
          <p:cNvPr id="18" name="Picture 17">
            <a:extLst>
              <a:ext uri="{FF2B5EF4-FFF2-40B4-BE49-F238E27FC236}">
                <a16:creationId xmlns:a16="http://schemas.microsoft.com/office/drawing/2014/main" id="{048602D6-5396-D284-D7CF-B368E7A46D2B}"/>
              </a:ext>
            </a:extLst>
          </p:cNvPr>
          <p:cNvPicPr>
            <a:picLocks noChangeAspect="1"/>
          </p:cNvPicPr>
          <p:nvPr/>
        </p:nvPicPr>
        <p:blipFill>
          <a:blip r:embed="rId7"/>
          <a:stretch>
            <a:fillRect/>
          </a:stretch>
        </p:blipFill>
        <p:spPr>
          <a:xfrm>
            <a:off x="3322080" y="5555218"/>
            <a:ext cx="990455" cy="1079929"/>
          </a:xfrm>
          <a:prstGeom prst="rect">
            <a:avLst/>
          </a:prstGeom>
        </p:spPr>
      </p:pic>
      <p:sp>
        <p:nvSpPr>
          <p:cNvPr id="19" name="Rectangle 10">
            <a:extLst>
              <a:ext uri="{FF2B5EF4-FFF2-40B4-BE49-F238E27FC236}">
                <a16:creationId xmlns:a16="http://schemas.microsoft.com/office/drawing/2014/main" id="{FB68DCF8-1A1F-50E1-C0A1-69D5B588EB64}"/>
              </a:ext>
            </a:extLst>
          </p:cNvPr>
          <p:cNvSpPr>
            <a:spLocks noChangeArrowheads="1"/>
          </p:cNvSpPr>
          <p:nvPr/>
        </p:nvSpPr>
        <p:spPr bwMode="auto">
          <a:xfrm>
            <a:off x="4312535" y="5645183"/>
            <a:ext cx="4887097" cy="9694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lvl="0" algn="ctr" defTabSz="1218468">
              <a:lnSpc>
                <a:spcPct val="90000"/>
              </a:lnSpc>
              <a:defRPr/>
            </a:pPr>
            <a:r>
              <a:rPr lang="en-US" altLang="en-US" sz="1400" b="1">
                <a:solidFill>
                  <a:schemeClr val="accent1"/>
                </a:solidFill>
                <a:latin typeface="Optima" charset="0"/>
                <a:ea typeface="Optima" charset="0"/>
                <a:cs typeface="Optima" charset="0"/>
              </a:rPr>
              <a:t>iFAR Tool </a:t>
            </a:r>
            <a:r>
              <a:rPr kumimoji="0" lang="en-US" altLang="en-US" sz="1400" b="1" i="0" u="none" strike="noStrike" kern="1200" cap="none" spc="0" normalizeH="0" baseline="0" noProof="0">
                <a:ln>
                  <a:noFill/>
                </a:ln>
                <a:solidFill>
                  <a:schemeClr val="accent1"/>
                </a:solidFill>
                <a:effectLst/>
                <a:uLnTx/>
                <a:uFillTx/>
                <a:latin typeface="Optima" charset="0"/>
                <a:ea typeface="Optima" charset="0"/>
                <a:cs typeface="Optima" charset="0"/>
              </a:rPr>
              <a:t>– Business Technology Platform: Used</a:t>
            </a:r>
            <a:r>
              <a:rPr kumimoji="0" lang="en-US" altLang="en-US" sz="1400" b="1" i="0" u="none" strike="noStrike" kern="1200" cap="none" spc="0" normalizeH="0" noProof="0">
                <a:ln>
                  <a:noFill/>
                </a:ln>
                <a:solidFill>
                  <a:schemeClr val="accent1"/>
                </a:solidFill>
                <a:effectLst/>
                <a:uLnTx/>
                <a:uFillTx/>
                <a:latin typeface="Optima" charset="0"/>
                <a:ea typeface="Optima" charset="0"/>
                <a:cs typeface="Optima" charset="0"/>
              </a:rPr>
              <a:t> during project</a:t>
            </a:r>
          </a:p>
          <a:p>
            <a:pPr lvl="0" algn="ctr" defTabSz="1218468">
              <a:lnSpc>
                <a:spcPct val="90000"/>
              </a:lnSpc>
              <a:defRPr/>
            </a:pPr>
            <a:r>
              <a:rPr kumimoji="0" lang="en-US" altLang="en-US" sz="1400" b="1" i="0" u="none" strike="noStrike" kern="1200" cap="none" spc="0" normalizeH="0" noProof="0">
                <a:ln>
                  <a:noFill/>
                </a:ln>
                <a:solidFill>
                  <a:schemeClr val="accent1"/>
                </a:solidFill>
                <a:effectLst/>
                <a:uLnTx/>
                <a:uFillTx/>
                <a:latin typeface="Optima" charset="0"/>
                <a:ea typeface="Optima" charset="0"/>
                <a:cs typeface="Optima" charset="0"/>
              </a:rPr>
              <a:t>phase by PiLog Internal Team</a:t>
            </a:r>
            <a:endParaRPr kumimoji="0" lang="en-US" altLang="en-US" sz="1400" b="1" i="0" u="none" strike="noStrike" kern="1200" cap="none" spc="0" normalizeH="0" baseline="0" noProof="0">
              <a:ln>
                <a:noFill/>
              </a:ln>
              <a:solidFill>
                <a:schemeClr val="accent1"/>
              </a:solidFill>
              <a:effectLst/>
              <a:uLnTx/>
              <a:uFillTx/>
              <a:latin typeface="Optima" charset="0"/>
              <a:ea typeface="Optima" charset="0"/>
              <a:cs typeface="Optima" charset="0"/>
            </a:endParaRPr>
          </a:p>
          <a:p>
            <a:pPr marL="285750" marR="0" lvl="0" indent="-285750" algn="just" defTabSz="1218468" rtl="0" eaLnBrk="1" fontAlgn="auto" latinLnBrk="0" hangingPunct="1">
              <a:lnSpc>
                <a:spcPct val="90000"/>
              </a:lnSpc>
              <a:spcBef>
                <a:spcPts val="0"/>
              </a:spcBef>
              <a:spcAft>
                <a:spcPts val="0"/>
              </a:spcAft>
              <a:buClrTx/>
              <a:buSzTx/>
              <a:buFont typeface="Wingdings" pitchFamily="2" charset="2"/>
              <a:buChar char="ü"/>
              <a:tabLst/>
              <a:defRPr/>
            </a:pPr>
            <a:r>
              <a:rPr kumimoji="0" lang="en-US" altLang="en-US" sz="1400" b="0" i="0" u="none" strike="noStrike" kern="1200" cap="none" spc="0" normalizeH="0" baseline="0" noProof="0">
                <a:ln>
                  <a:noFill/>
                </a:ln>
                <a:solidFill>
                  <a:schemeClr val="accent1"/>
                </a:solidFill>
                <a:effectLst/>
                <a:uLnTx/>
                <a:uFillTx/>
                <a:latin typeface="Optima" charset="0"/>
                <a:ea typeface="Optima" charset="0"/>
                <a:cs typeface="Optima" charset="0"/>
              </a:rPr>
              <a:t>Industry best practices for data management</a:t>
            </a:r>
          </a:p>
          <a:p>
            <a:pPr marL="285750" marR="0" lvl="0" indent="-285750" algn="just" defTabSz="1218468" rtl="0" eaLnBrk="1" fontAlgn="auto" latinLnBrk="0" hangingPunct="1">
              <a:lnSpc>
                <a:spcPct val="90000"/>
              </a:lnSpc>
              <a:spcBef>
                <a:spcPts val="0"/>
              </a:spcBef>
              <a:spcAft>
                <a:spcPts val="0"/>
              </a:spcAft>
              <a:buClrTx/>
              <a:buSzTx/>
              <a:buFont typeface="Wingdings" pitchFamily="2" charset="2"/>
              <a:buChar char="ü"/>
              <a:tabLst/>
              <a:defRPr/>
            </a:pPr>
            <a:r>
              <a:rPr kumimoji="0" lang="en-US" altLang="en-US" sz="1400" b="0" i="0" u="none" strike="noStrike" kern="1200" cap="none" spc="0" normalizeH="0" baseline="0" noProof="0">
                <a:ln>
                  <a:noFill/>
                </a:ln>
                <a:solidFill>
                  <a:schemeClr val="accent1"/>
                </a:solidFill>
                <a:effectLst/>
                <a:uLnTx/>
                <a:uFillTx/>
                <a:latin typeface="Optima" charset="0"/>
                <a:ea typeface="Optima" charset="0"/>
                <a:cs typeface="Optima" charset="0"/>
              </a:rPr>
              <a:t>Refined &amp; Efficient Procurement Processes</a:t>
            </a:r>
          </a:p>
          <a:p>
            <a:pPr marL="285750" marR="0" lvl="0" indent="-285750" algn="just" defTabSz="1218468" rtl="0" eaLnBrk="1" fontAlgn="auto" latinLnBrk="0" hangingPunct="1">
              <a:lnSpc>
                <a:spcPct val="90000"/>
              </a:lnSpc>
              <a:spcBef>
                <a:spcPts val="0"/>
              </a:spcBef>
              <a:spcAft>
                <a:spcPts val="0"/>
              </a:spcAft>
              <a:buClrTx/>
              <a:buSzTx/>
              <a:buFont typeface="Wingdings" pitchFamily="2" charset="2"/>
              <a:buChar char="ü"/>
              <a:tabLst/>
              <a:defRPr/>
            </a:pPr>
            <a:r>
              <a:rPr kumimoji="0" lang="en-US" altLang="en-US" sz="1400" b="0" i="0" u="none" strike="noStrike" kern="1200" cap="none" spc="0" normalizeH="0" baseline="0" noProof="0">
                <a:ln>
                  <a:noFill/>
                </a:ln>
                <a:solidFill>
                  <a:schemeClr val="accent1"/>
                </a:solidFill>
                <a:effectLst/>
                <a:uLnTx/>
                <a:uFillTx/>
                <a:latin typeface="Optima" charset="0"/>
                <a:ea typeface="Optima" charset="0"/>
                <a:cs typeface="Optima" charset="0"/>
              </a:rPr>
              <a:t>Increased operational efficiency &amp; compliance</a:t>
            </a:r>
          </a:p>
        </p:txBody>
      </p:sp>
      <p:sp>
        <p:nvSpPr>
          <p:cNvPr id="20" name="Oval 19">
            <a:extLst>
              <a:ext uri="{FF2B5EF4-FFF2-40B4-BE49-F238E27FC236}">
                <a16:creationId xmlns:a16="http://schemas.microsoft.com/office/drawing/2014/main" id="{51A395D0-7BAB-4A9E-CFCD-887287FA2546}"/>
              </a:ext>
            </a:extLst>
          </p:cNvPr>
          <p:cNvSpPr/>
          <p:nvPr/>
        </p:nvSpPr>
        <p:spPr>
          <a:xfrm>
            <a:off x="3818619" y="5319711"/>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a:ea typeface="+mn-ea"/>
                <a:cs typeface="Arial"/>
              </a:rPr>
              <a:t>5</a:t>
            </a:r>
          </a:p>
        </p:txBody>
      </p:sp>
      <p:pic>
        <p:nvPicPr>
          <p:cNvPr id="21" name="Picture 20">
            <a:extLst>
              <a:ext uri="{FF2B5EF4-FFF2-40B4-BE49-F238E27FC236}">
                <a16:creationId xmlns:a16="http://schemas.microsoft.com/office/drawing/2014/main" id="{146D2F9B-AC7E-510C-02D6-0A6F47B6E9F5}"/>
              </a:ext>
            </a:extLst>
          </p:cNvPr>
          <p:cNvPicPr>
            <a:picLocks noChangeAspect="1"/>
          </p:cNvPicPr>
          <p:nvPr/>
        </p:nvPicPr>
        <p:blipFill>
          <a:blip r:embed="rId8"/>
          <a:stretch>
            <a:fillRect/>
          </a:stretch>
        </p:blipFill>
        <p:spPr>
          <a:xfrm>
            <a:off x="4691555" y="1811358"/>
            <a:ext cx="2209145" cy="1426631"/>
          </a:xfrm>
          <a:prstGeom prst="rect">
            <a:avLst/>
          </a:prstGeom>
        </p:spPr>
      </p:pic>
      <p:sp>
        <p:nvSpPr>
          <p:cNvPr id="22" name="Oval 21">
            <a:extLst>
              <a:ext uri="{FF2B5EF4-FFF2-40B4-BE49-F238E27FC236}">
                <a16:creationId xmlns:a16="http://schemas.microsoft.com/office/drawing/2014/main" id="{799EC9C5-FD79-926D-E749-05A482D4627E}"/>
              </a:ext>
            </a:extLst>
          </p:cNvPr>
          <p:cNvSpPr/>
          <p:nvPr/>
        </p:nvSpPr>
        <p:spPr>
          <a:xfrm>
            <a:off x="3961054" y="3423340"/>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a:ea typeface="+mn-ea"/>
                <a:cs typeface="Arial"/>
              </a:rPr>
              <a:t>2</a:t>
            </a:r>
          </a:p>
        </p:txBody>
      </p:sp>
      <p:sp>
        <p:nvSpPr>
          <p:cNvPr id="23" name="Rectangle 22">
            <a:extLst>
              <a:ext uri="{FF2B5EF4-FFF2-40B4-BE49-F238E27FC236}">
                <a16:creationId xmlns:a16="http://schemas.microsoft.com/office/drawing/2014/main" id="{86659A65-8A5B-ECCA-0EC6-F1F3BC79273E}"/>
              </a:ext>
            </a:extLst>
          </p:cNvPr>
          <p:cNvSpPr/>
          <p:nvPr/>
        </p:nvSpPr>
        <p:spPr>
          <a:xfrm>
            <a:off x="4571308" y="3388776"/>
            <a:ext cx="3328264" cy="333617"/>
          </a:xfrm>
          <a:prstGeom prst="rect">
            <a:avLst/>
          </a:prstGeom>
        </p:spPr>
        <p:txBody>
          <a:bodyPr wrap="square">
            <a:sp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r>
              <a:rPr lang="en-US" sz="1400" b="1">
                <a:solidFill>
                  <a:schemeClr val="accent1"/>
                </a:solidFill>
                <a:latin typeface="Optima" panose="02000503060000020004"/>
              </a:rPr>
              <a:t>100% Link to Parent/Child Assets</a:t>
            </a:r>
          </a:p>
        </p:txBody>
      </p:sp>
      <p:pic>
        <p:nvPicPr>
          <p:cNvPr id="24" name="Picture 23">
            <a:extLst>
              <a:ext uri="{FF2B5EF4-FFF2-40B4-BE49-F238E27FC236}">
                <a16:creationId xmlns:a16="http://schemas.microsoft.com/office/drawing/2014/main" id="{74047373-6A2A-E94D-53B5-F0407590FDBE}"/>
              </a:ext>
            </a:extLst>
          </p:cNvPr>
          <p:cNvPicPr>
            <a:picLocks noChangeAspect="1"/>
          </p:cNvPicPr>
          <p:nvPr/>
        </p:nvPicPr>
        <p:blipFill>
          <a:blip r:embed="rId9"/>
          <a:stretch>
            <a:fillRect/>
          </a:stretch>
        </p:blipFill>
        <p:spPr>
          <a:xfrm>
            <a:off x="4691555" y="3880264"/>
            <a:ext cx="2377408" cy="1514313"/>
          </a:xfrm>
          <a:prstGeom prst="rect">
            <a:avLst/>
          </a:prstGeom>
        </p:spPr>
      </p:pic>
      <p:sp>
        <p:nvSpPr>
          <p:cNvPr id="25" name="Arrow: Right 85">
            <a:extLst>
              <a:ext uri="{FF2B5EF4-FFF2-40B4-BE49-F238E27FC236}">
                <a16:creationId xmlns:a16="http://schemas.microsoft.com/office/drawing/2014/main" id="{36DA8293-FCD9-74DF-CC90-836A23C7B85C}"/>
              </a:ext>
            </a:extLst>
          </p:cNvPr>
          <p:cNvSpPr/>
          <p:nvPr/>
        </p:nvSpPr>
        <p:spPr>
          <a:xfrm rot="10800000">
            <a:off x="7177983" y="1923571"/>
            <a:ext cx="1037590" cy="853440"/>
          </a:xfrm>
          <a:prstGeom prst="rightArrow">
            <a:avLst/>
          </a:prstGeom>
          <a:solidFill>
            <a:schemeClr val="bg1">
              <a:lumMod val="65000"/>
            </a:schemeClr>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479B"/>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F03ED76-A28A-C0EC-E393-2A8376AF650A}"/>
              </a:ext>
            </a:extLst>
          </p:cNvPr>
          <p:cNvSpPr/>
          <p:nvPr/>
        </p:nvSpPr>
        <p:spPr>
          <a:xfrm>
            <a:off x="8690409" y="964304"/>
            <a:ext cx="3088098" cy="593368"/>
          </a:xfrm>
          <a:prstGeom prst="rect">
            <a:avLst/>
          </a:prstGeom>
        </p:spPr>
        <p:txBody>
          <a:bodyPr wrap="square">
            <a:sp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Optima" panose="02000503060000020004"/>
                <a:ea typeface="+mn-ea"/>
                <a:cs typeface="+mn-cs"/>
              </a:rPr>
              <a:t>Plant Walk down </a:t>
            </a:r>
            <a:r>
              <a:rPr kumimoji="0" lang="en-US" sz="1400" b="0" i="0" u="none" strike="noStrike" kern="1200" cap="none" spc="0" normalizeH="0" baseline="0" noProof="0">
                <a:ln>
                  <a:noFill/>
                </a:ln>
                <a:solidFill>
                  <a:schemeClr val="accent1"/>
                </a:solidFill>
                <a:effectLst/>
                <a:uLnTx/>
                <a:uFillTx/>
                <a:latin typeface="Optima" panose="02000503060000020004"/>
                <a:ea typeface="+mn-ea"/>
                <a:cs typeface="+mn-cs"/>
              </a:rPr>
              <a:t>for acquiring missing information</a:t>
            </a:r>
            <a:r>
              <a:rPr kumimoji="0" lang="en-US" sz="1400" b="0" i="0" u="none" strike="noStrike" kern="1200" cap="none" spc="0" normalizeH="0" noProof="0">
                <a:ln>
                  <a:noFill/>
                </a:ln>
                <a:solidFill>
                  <a:schemeClr val="accent1"/>
                </a:solidFill>
                <a:effectLst/>
                <a:uLnTx/>
                <a:uFillTx/>
                <a:latin typeface="Optima" panose="02000503060000020004"/>
                <a:ea typeface="+mn-ea"/>
                <a:cs typeface="+mn-cs"/>
              </a:rPr>
              <a:t> of Assets</a:t>
            </a:r>
            <a:endParaRPr kumimoji="0" lang="en-US" sz="1400" b="1" i="0" u="none" strike="noStrike" kern="1200" cap="none" spc="0" normalizeH="0" baseline="0" noProof="0">
              <a:ln>
                <a:noFill/>
              </a:ln>
              <a:solidFill>
                <a:srgbClr val="FF0000"/>
              </a:solidFill>
              <a:effectLst/>
              <a:highlight>
                <a:srgbClr val="FFFF00"/>
              </a:highlight>
              <a:uLnTx/>
              <a:uFillTx/>
              <a:latin typeface="Optima" panose="02000503060000020004"/>
              <a:ea typeface="+mn-ea"/>
              <a:cs typeface="+mn-cs"/>
            </a:endParaRPr>
          </a:p>
        </p:txBody>
      </p:sp>
      <p:sp>
        <p:nvSpPr>
          <p:cNvPr id="27" name="Oval 26">
            <a:extLst>
              <a:ext uri="{FF2B5EF4-FFF2-40B4-BE49-F238E27FC236}">
                <a16:creationId xmlns:a16="http://schemas.microsoft.com/office/drawing/2014/main" id="{7B47D3B6-BC54-1A26-B54A-5286D039F05F}"/>
              </a:ext>
            </a:extLst>
          </p:cNvPr>
          <p:cNvSpPr/>
          <p:nvPr/>
        </p:nvSpPr>
        <p:spPr>
          <a:xfrm>
            <a:off x="8246356" y="968235"/>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a:ea typeface="+mn-ea"/>
                <a:cs typeface="Arial"/>
              </a:rPr>
              <a:t>3</a:t>
            </a:r>
          </a:p>
        </p:txBody>
      </p:sp>
      <p:pic>
        <p:nvPicPr>
          <p:cNvPr id="28" name="Picture 27">
            <a:extLst>
              <a:ext uri="{FF2B5EF4-FFF2-40B4-BE49-F238E27FC236}">
                <a16:creationId xmlns:a16="http://schemas.microsoft.com/office/drawing/2014/main" id="{B6DC6456-629C-BF63-E2FA-A92A7A0FEF69}"/>
              </a:ext>
            </a:extLst>
          </p:cNvPr>
          <p:cNvPicPr>
            <a:picLocks noChangeAspect="1"/>
          </p:cNvPicPr>
          <p:nvPr/>
        </p:nvPicPr>
        <p:blipFill>
          <a:blip r:embed="rId10"/>
          <a:stretch>
            <a:fillRect/>
          </a:stretch>
        </p:blipFill>
        <p:spPr>
          <a:xfrm>
            <a:off x="8997915" y="1811358"/>
            <a:ext cx="2000087" cy="1442686"/>
          </a:xfrm>
          <a:prstGeom prst="rect">
            <a:avLst/>
          </a:prstGeom>
        </p:spPr>
      </p:pic>
      <p:sp>
        <p:nvSpPr>
          <p:cNvPr id="29" name="Rectangle 28">
            <a:extLst>
              <a:ext uri="{FF2B5EF4-FFF2-40B4-BE49-F238E27FC236}">
                <a16:creationId xmlns:a16="http://schemas.microsoft.com/office/drawing/2014/main" id="{16DC5DDF-97D8-7E99-51BD-DF9832148C6C}"/>
              </a:ext>
            </a:extLst>
          </p:cNvPr>
          <p:cNvSpPr/>
          <p:nvPr/>
        </p:nvSpPr>
        <p:spPr>
          <a:xfrm>
            <a:off x="8659626" y="3351914"/>
            <a:ext cx="3088098" cy="592150"/>
          </a:xfrm>
          <a:prstGeom prst="rect">
            <a:avLst/>
          </a:prstGeom>
        </p:spPr>
        <p:txBody>
          <a:bodyPr wrap="square">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Optima" panose="02000503060000020004"/>
                <a:ea typeface="+mn-ea"/>
                <a:cs typeface="+mn-cs"/>
              </a:rPr>
              <a:t>Image Capturing of</a:t>
            </a:r>
            <a:r>
              <a:rPr kumimoji="0" lang="en-US" sz="1400" b="1" i="0" u="none" strike="noStrike" kern="1200" cap="none" spc="0" normalizeH="0" noProof="0">
                <a:ln>
                  <a:noFill/>
                </a:ln>
                <a:solidFill>
                  <a:schemeClr val="accent1"/>
                </a:solidFill>
                <a:effectLst/>
                <a:uLnTx/>
                <a:uFillTx/>
                <a:latin typeface="Optima" panose="02000503060000020004"/>
                <a:ea typeface="+mn-ea"/>
                <a:cs typeface="+mn-cs"/>
              </a:rPr>
              <a:t> Assets &amp; Name Plates</a:t>
            </a:r>
            <a:endParaRPr kumimoji="0" lang="en-US" sz="1400" b="1" i="0" u="none" strike="noStrike" kern="1200" cap="none" spc="0" normalizeH="0" baseline="0" noProof="0">
              <a:ln>
                <a:noFill/>
              </a:ln>
              <a:solidFill>
                <a:schemeClr val="accent1"/>
              </a:solidFill>
              <a:effectLst/>
              <a:highlight>
                <a:srgbClr val="FFFF00"/>
              </a:highlight>
              <a:uLnTx/>
              <a:uFillTx/>
              <a:latin typeface="Optima" panose="02000503060000020004"/>
              <a:ea typeface="+mn-ea"/>
              <a:cs typeface="+mn-cs"/>
            </a:endParaRPr>
          </a:p>
        </p:txBody>
      </p:sp>
      <p:sp>
        <p:nvSpPr>
          <p:cNvPr id="30" name="Oval 29">
            <a:extLst>
              <a:ext uri="{FF2B5EF4-FFF2-40B4-BE49-F238E27FC236}">
                <a16:creationId xmlns:a16="http://schemas.microsoft.com/office/drawing/2014/main" id="{EB62115E-6FAF-B300-9E04-DF15C4366B69}"/>
              </a:ext>
            </a:extLst>
          </p:cNvPr>
          <p:cNvSpPr/>
          <p:nvPr/>
        </p:nvSpPr>
        <p:spPr>
          <a:xfrm>
            <a:off x="8215573" y="3316089"/>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10479B"/>
                </a:solidFill>
                <a:effectLst/>
                <a:uLnTx/>
                <a:uFillTx/>
                <a:latin typeface="Optima" panose="02000503060000020004"/>
                <a:ea typeface="+mn-ea"/>
                <a:cs typeface="Arial"/>
              </a:rPr>
              <a:t>4</a:t>
            </a:r>
          </a:p>
        </p:txBody>
      </p:sp>
      <p:sp>
        <p:nvSpPr>
          <p:cNvPr id="31" name="Arrow: Right 85">
            <a:extLst>
              <a:ext uri="{FF2B5EF4-FFF2-40B4-BE49-F238E27FC236}">
                <a16:creationId xmlns:a16="http://schemas.microsoft.com/office/drawing/2014/main" id="{7AF78042-A155-FFC1-B00D-741FC8ECBC89}"/>
              </a:ext>
            </a:extLst>
          </p:cNvPr>
          <p:cNvSpPr/>
          <p:nvPr/>
        </p:nvSpPr>
        <p:spPr>
          <a:xfrm rot="8481774">
            <a:off x="8041505" y="4651086"/>
            <a:ext cx="1037590" cy="853440"/>
          </a:xfrm>
          <a:prstGeom prst="rightArrow">
            <a:avLst/>
          </a:prstGeom>
          <a:solidFill>
            <a:schemeClr val="bg1">
              <a:lumMod val="65000"/>
            </a:schemeClr>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479B"/>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9B81424D-5AAD-3374-581F-60F0A1B3E9C2}"/>
              </a:ext>
            </a:extLst>
          </p:cNvPr>
          <p:cNvPicPr>
            <a:picLocks noChangeAspect="1"/>
          </p:cNvPicPr>
          <p:nvPr/>
        </p:nvPicPr>
        <p:blipFill>
          <a:blip r:embed="rId11"/>
          <a:stretch>
            <a:fillRect/>
          </a:stretch>
        </p:blipFill>
        <p:spPr>
          <a:xfrm>
            <a:off x="9648824" y="4185909"/>
            <a:ext cx="1596929" cy="2267603"/>
          </a:xfrm>
          <a:prstGeom prst="rect">
            <a:avLst/>
          </a:prstGeom>
        </p:spPr>
      </p:pic>
      <p:sp>
        <p:nvSpPr>
          <p:cNvPr id="33" name="Rectangle 56">
            <a:extLst>
              <a:ext uri="{FF2B5EF4-FFF2-40B4-BE49-F238E27FC236}">
                <a16:creationId xmlns:a16="http://schemas.microsoft.com/office/drawing/2014/main" id="{2A8FEABD-8F50-117C-36E6-E1D1862148B9}"/>
              </a:ext>
            </a:extLst>
          </p:cNvPr>
          <p:cNvSpPr>
            <a:spLocks noGrp="1" noChangeArrowheads="1"/>
          </p:cNvSpPr>
          <p:nvPr>
            <p:ph type="title"/>
          </p:nvPr>
        </p:nvSpPr>
        <p:spPr>
          <a:xfrm>
            <a:off x="260407" y="85745"/>
            <a:ext cx="11523349" cy="480787"/>
          </a:xfrm>
        </p:spPr>
        <p:txBody>
          <a:bodyPr>
            <a:noAutofit/>
          </a:bodyPr>
          <a:lstStyle/>
          <a:p>
            <a:pPr defTabSz="718185">
              <a:spcBef>
                <a:spcPts val="0"/>
              </a:spcBef>
              <a:defRPr/>
            </a:pPr>
            <a:r>
              <a:rPr lang="en-US" altLang="en-US" sz="2400" b="1" kern="0">
                <a:latin typeface="Optima" panose="02000503060000020004"/>
                <a:cs typeface="Arial" panose="020B0604020202020204" pitchFamily="34" charset="0"/>
              </a:rPr>
              <a:t>Process of accomplishing Asset Master objects</a:t>
            </a:r>
            <a:endParaRPr lang="en-US" sz="1865">
              <a:latin typeface="Optima" panose="02000503060000020004"/>
              <a:cs typeface="Arial Narrow" panose="020B0606020202030204" pitchFamily="34" charset="0"/>
            </a:endParaRPr>
          </a:p>
        </p:txBody>
      </p:sp>
      <p:pic>
        <p:nvPicPr>
          <p:cNvPr id="34" name="Graphic 33">
            <a:extLst>
              <a:ext uri="{FF2B5EF4-FFF2-40B4-BE49-F238E27FC236}">
                <a16:creationId xmlns:a16="http://schemas.microsoft.com/office/drawing/2014/main" id="{E7D06236-0898-DF4A-CABC-F088A58BD3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9895" y="0"/>
            <a:ext cx="768439" cy="380489"/>
          </a:xfrm>
          <a:prstGeom prst="rect">
            <a:avLst/>
          </a:prstGeom>
        </p:spPr>
      </p:pic>
      <p:sp>
        <p:nvSpPr>
          <p:cNvPr id="35" name="Footer Placeholder 4">
            <a:extLst>
              <a:ext uri="{FF2B5EF4-FFF2-40B4-BE49-F238E27FC236}">
                <a16:creationId xmlns:a16="http://schemas.microsoft.com/office/drawing/2014/main" id="{63096901-94E4-8D29-58E0-6800EA6B2FB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Tree>
    <p:extLst>
      <p:ext uri="{BB962C8B-B14F-4D97-AF65-F5344CB8AC3E}">
        <p14:creationId xmlns:p14="http://schemas.microsoft.com/office/powerpoint/2010/main" val="2756230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744A9-5825-A544-58C8-6307B9A9CB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1AC6C88-0F7C-C2D0-49B3-D315C7FBCD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88C9C1F9-66D4-D143-2A71-513C7E6770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1DAFA7A1-D3E0-4434-A07B-3B2CBBA1F852}"/>
              </a:ext>
            </a:extLst>
          </p:cNvPr>
          <p:cNvSpPr>
            <a:spLocks noGrp="1"/>
          </p:cNvSpPr>
          <p:nvPr>
            <p:ph type="title"/>
          </p:nvPr>
        </p:nvSpPr>
        <p:spPr>
          <a:xfrm>
            <a:off x="367749" y="20626"/>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a:defRPr/>
            </a:pPr>
            <a:r>
              <a:rPr lang="en-US" sz="2400" b="1">
                <a:solidFill>
                  <a:srgbClr val="10479B"/>
                </a:solidFill>
                <a:latin typeface="Optima"/>
                <a:cs typeface="Arial"/>
              </a:rPr>
              <a:t>List Price – Multi Domain Master Data Governance Licenses (Example 1)</a:t>
            </a:r>
          </a:p>
        </p:txBody>
      </p:sp>
      <p:sp>
        <p:nvSpPr>
          <p:cNvPr id="2" name="Footer Placeholder 4">
            <a:extLst>
              <a:ext uri="{FF2B5EF4-FFF2-40B4-BE49-F238E27FC236}">
                <a16:creationId xmlns:a16="http://schemas.microsoft.com/office/drawing/2014/main" id="{4B9D6E46-6825-6406-B99D-2FF61E5AF8C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DA185E28-94E1-A5B9-CE23-F34EE29C7FF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12520D2C-8241-B51E-AD25-8A8661B9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4A538156-8969-8084-EECA-34137D86E222}"/>
              </a:ext>
            </a:extLst>
          </p:cNvPr>
          <p:cNvGraphicFramePr>
            <a:graphicFrameLocks noGrp="1"/>
          </p:cNvGraphicFramePr>
          <p:nvPr>
            <p:extLst>
              <p:ext uri="{D42A27DB-BD31-4B8C-83A1-F6EECF244321}">
                <p14:modId xmlns:p14="http://schemas.microsoft.com/office/powerpoint/2010/main" val="1160083907"/>
              </p:ext>
            </p:extLst>
          </p:nvPr>
        </p:nvGraphicFramePr>
        <p:xfrm>
          <a:off x="217460" y="1179750"/>
          <a:ext cx="11803380" cy="5517845"/>
        </p:xfrm>
        <a:graphic>
          <a:graphicData uri="http://schemas.openxmlformats.org/drawingml/2006/table">
            <a:tbl>
              <a:tblPr firstRow="1" bandRow="1">
                <a:tableStyleId>{69012ECD-51FC-41F1-AA8D-1B2483CD663E}</a:tableStyleId>
              </a:tblPr>
              <a:tblGrid>
                <a:gridCol w="1125967">
                  <a:extLst>
                    <a:ext uri="{9D8B030D-6E8A-4147-A177-3AD203B41FA5}">
                      <a16:colId xmlns:a16="http://schemas.microsoft.com/office/drawing/2014/main" val="104005209"/>
                    </a:ext>
                  </a:extLst>
                </a:gridCol>
                <a:gridCol w="316907">
                  <a:extLst>
                    <a:ext uri="{9D8B030D-6E8A-4147-A177-3AD203B41FA5}">
                      <a16:colId xmlns:a16="http://schemas.microsoft.com/office/drawing/2014/main" val="3914359248"/>
                    </a:ext>
                  </a:extLst>
                </a:gridCol>
                <a:gridCol w="2941163">
                  <a:extLst>
                    <a:ext uri="{9D8B030D-6E8A-4147-A177-3AD203B41FA5}">
                      <a16:colId xmlns:a16="http://schemas.microsoft.com/office/drawing/2014/main" val="1394052072"/>
                    </a:ext>
                  </a:extLst>
                </a:gridCol>
                <a:gridCol w="1921223">
                  <a:extLst>
                    <a:ext uri="{9D8B030D-6E8A-4147-A177-3AD203B41FA5}">
                      <a16:colId xmlns:a16="http://schemas.microsoft.com/office/drawing/2014/main" val="460685262"/>
                    </a:ext>
                  </a:extLst>
                </a:gridCol>
                <a:gridCol w="3413760">
                  <a:extLst>
                    <a:ext uri="{9D8B030D-6E8A-4147-A177-3AD203B41FA5}">
                      <a16:colId xmlns:a16="http://schemas.microsoft.com/office/drawing/2014/main" val="3284187089"/>
                    </a:ext>
                  </a:extLst>
                </a:gridCol>
                <a:gridCol w="840213">
                  <a:extLst>
                    <a:ext uri="{9D8B030D-6E8A-4147-A177-3AD203B41FA5}">
                      <a16:colId xmlns:a16="http://schemas.microsoft.com/office/drawing/2014/main" val="1777715608"/>
                    </a:ext>
                  </a:extLst>
                </a:gridCol>
                <a:gridCol w="1244147">
                  <a:extLst>
                    <a:ext uri="{9D8B030D-6E8A-4147-A177-3AD203B41FA5}">
                      <a16:colId xmlns:a16="http://schemas.microsoft.com/office/drawing/2014/main" val="3713644452"/>
                    </a:ext>
                  </a:extLst>
                </a:gridCol>
              </a:tblGrid>
              <a:tr h="629136">
                <a:tc>
                  <a:txBody>
                    <a:bodyPr/>
                    <a:lstStyle/>
                    <a:p>
                      <a:pPr marL="0" lvl="0" algn="ctr" defTabSz="914400" rtl="0" eaLnBrk="1" latinLnBrk="0" hangingPunct="1">
                        <a:buNone/>
                      </a:pPr>
                      <a:r>
                        <a:rPr lang="en-US" sz="1200" b="1" kern="1200">
                          <a:solidFill>
                            <a:schemeClr val="bg1"/>
                          </a:solidFill>
                          <a:latin typeface="Optima" panose="02000503060000020004"/>
                          <a:ea typeface="+mn-ea"/>
                          <a:cs typeface="+mn-cs"/>
                        </a:rPr>
                        <a:t>Blocks</a:t>
                      </a:r>
                    </a:p>
                  </a:txBody>
                  <a:tcPr anchor="ctr"/>
                </a:tc>
                <a:tc gridSpan="2">
                  <a:txBody>
                    <a:bodyPr/>
                    <a:lstStyle/>
                    <a:p>
                      <a:pPr marL="0" lvl="0" algn="ctr" defTabSz="914400" rtl="0" eaLnBrk="1" latinLnBrk="0" hangingPunct="1">
                        <a:buNone/>
                      </a:pPr>
                      <a:r>
                        <a:rPr lang="en-US" sz="1200">
                          <a:latin typeface="Optima" panose="02000503060000020004"/>
                        </a:rPr>
                        <a:t>Objects in Blocks</a:t>
                      </a:r>
                      <a:endParaRPr lang="en-US" sz="1200" b="1" kern="1200">
                        <a:solidFill>
                          <a:schemeClr val="bg1"/>
                        </a:solidFill>
                        <a:latin typeface="Optima" panose="02000503060000020004"/>
                        <a:ea typeface="+mn-ea"/>
                        <a:cs typeface="+mn-cs"/>
                      </a:endParaRPr>
                    </a:p>
                  </a:txBody>
                  <a:tcPr anchor="ctr"/>
                </a:tc>
                <a:tc hMerge="1">
                  <a:txBody>
                    <a:bodyPr/>
                    <a:lstStyle/>
                    <a:p>
                      <a:pPr lvl="0" algn="ctr">
                        <a:buNone/>
                      </a:pPr>
                      <a:r>
                        <a:rPr lang="en-US">
                          <a:latin typeface="Optima" panose="02000503060000020004"/>
                        </a:rPr>
                        <a:t>Objects in Blocks</a:t>
                      </a:r>
                    </a:p>
                  </a:txBody>
                  <a:tcPr anchor="ctr"/>
                </a:tc>
                <a:tc>
                  <a:txBody>
                    <a:bodyPr/>
                    <a:lstStyle/>
                    <a:p>
                      <a:pPr lvl="0" algn="ctr">
                        <a:buNone/>
                      </a:pPr>
                      <a:r>
                        <a:rPr lang="en-US" sz="1200">
                          <a:latin typeface="Optima" panose="02000503060000020004"/>
                        </a:rPr>
                        <a:t>License Block Pricing </a:t>
                      </a:r>
                    </a:p>
                    <a:p>
                      <a:pPr lvl="0" algn="ctr">
                        <a:buNone/>
                      </a:pPr>
                      <a:r>
                        <a:rPr lang="en-US" sz="1200">
                          <a:latin typeface="Optima" panose="02000503060000020004"/>
                        </a:rPr>
                        <a:t>(1 Block - 10 Seat /User Licenses) - 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Optima" panose="02000503060000020004"/>
                        </a:rPr>
                        <a:t>Assumptions &amp; Estimations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Optima" panose="02000503060000020004"/>
                        </a:rPr>
                        <a:t>Total Blocks - B</a:t>
                      </a:r>
                    </a:p>
                  </a:txBody>
                  <a:tcPr anchor="ctr"/>
                </a:tc>
                <a:tc>
                  <a:txBody>
                    <a:bodyPr/>
                    <a:lstStyle/>
                    <a:p>
                      <a:pPr lvl="0" algn="ctr">
                        <a:buNone/>
                      </a:pPr>
                      <a:r>
                        <a:rPr lang="en-US" sz="1200">
                          <a:latin typeface="Optima" panose="02000503060000020004"/>
                        </a:rPr>
                        <a:t>Total Price (Euro)</a:t>
                      </a:r>
                    </a:p>
                    <a:p>
                      <a:pPr lvl="0" algn="ctr">
                        <a:buNone/>
                      </a:pPr>
                      <a:r>
                        <a:rPr lang="en-US" sz="1200">
                          <a:latin typeface="Optima" panose="02000503060000020004"/>
                        </a:rPr>
                        <a:t>C = A * B</a:t>
                      </a:r>
                    </a:p>
                  </a:txBody>
                  <a:tcPr anchor="ctr"/>
                </a:tc>
                <a:extLst>
                  <a:ext uri="{0D108BD9-81ED-4DB2-BD59-A6C34878D82A}">
                    <a16:rowId xmlns:a16="http://schemas.microsoft.com/office/drawing/2014/main" val="854333095"/>
                  </a:ext>
                </a:extLst>
              </a:tr>
              <a:tr h="269630">
                <a:tc gridSpan="3">
                  <a:txBody>
                    <a:bodyPr/>
                    <a:lstStyle/>
                    <a:p>
                      <a:pPr algn="l" rtl="0" eaLnBrk="1" latinLnBrk="0" hangingPunct="1">
                        <a:lnSpc>
                          <a:spcPct val="90000"/>
                        </a:lnSpc>
                        <a:spcBef>
                          <a:spcPct val="0"/>
                        </a:spcBef>
                        <a:buNone/>
                      </a:pPr>
                      <a:r>
                        <a:rPr lang="en-US" sz="1200" b="1" kern="1200">
                          <a:solidFill>
                            <a:srgbClr val="10479B"/>
                          </a:solidFill>
                          <a:latin typeface="Optima"/>
                          <a:ea typeface="+mj-ea"/>
                          <a:cs typeface="Arial"/>
                        </a:rPr>
                        <a:t>Multi Domain Master Data Governance</a:t>
                      </a:r>
                    </a:p>
                  </a:txBody>
                  <a:tcPr anchor="ctr"/>
                </a:tc>
                <a:tc hMerge="1">
                  <a:txBody>
                    <a:bodyPr/>
                    <a:lstStyle/>
                    <a:p>
                      <a:endParaRPr lang="en-US"/>
                    </a:p>
                  </a:txBody>
                  <a:tcPr/>
                </a:tc>
                <a:tc hMerge="1">
                  <a:txBody>
                    <a:bodyPr/>
                    <a:lstStyle/>
                    <a:p>
                      <a:pPr algn="r"/>
                      <a:endParaRPr lang="en-US" sz="1500">
                        <a:solidFill>
                          <a:srgbClr val="0070C0"/>
                        </a:solidFill>
                        <a:latin typeface="Optima" panose="02000503060000020004"/>
                      </a:endParaRPr>
                    </a:p>
                  </a:txBody>
                  <a:tcPr anchor="ctr"/>
                </a:tc>
                <a:tc>
                  <a:txBody>
                    <a:bodyPr/>
                    <a:lstStyle/>
                    <a:p>
                      <a:pPr algn="ctr"/>
                      <a:r>
                        <a:rPr lang="en-US" sz="1200" b="1" kern="1200">
                          <a:solidFill>
                            <a:srgbClr val="10479B"/>
                          </a:solidFill>
                          <a:latin typeface="Optima"/>
                          <a:ea typeface="+mn-ea"/>
                          <a:cs typeface="Arial"/>
                        </a:rPr>
                        <a:t>(Annual Subscription)</a:t>
                      </a:r>
                      <a:endParaRPr lang="en-US" sz="1200">
                        <a:solidFill>
                          <a:srgbClr val="0070C0"/>
                        </a:solidFill>
                        <a:latin typeface="Optima" panose="02000503060000020004"/>
                      </a:endParaRPr>
                    </a:p>
                  </a:txBody>
                  <a:tcPr anchor="ctr"/>
                </a:tc>
                <a:tc>
                  <a:txBody>
                    <a:bodyPr/>
                    <a:lstStyle/>
                    <a:p>
                      <a:pPr algn="l"/>
                      <a:endParaRPr lang="en-US" sz="1200">
                        <a:solidFill>
                          <a:srgbClr val="0070C0"/>
                        </a:solidFill>
                        <a:latin typeface="Optima" panose="02000503060000020004"/>
                      </a:endParaRPr>
                    </a:p>
                  </a:txBody>
                  <a:tcPr anchor="ctr"/>
                </a:tc>
                <a:tc>
                  <a:txBody>
                    <a:bodyPr/>
                    <a:lstStyle/>
                    <a:p>
                      <a:pPr algn="ctr"/>
                      <a:endParaRPr lang="en-US" sz="1200">
                        <a:solidFill>
                          <a:srgbClr val="0070C0"/>
                        </a:solidFill>
                        <a:latin typeface="Optima" panose="02000503060000020004"/>
                      </a:endParaRPr>
                    </a:p>
                  </a:txBody>
                  <a:tcPr anchor="ctr"/>
                </a:tc>
                <a:tc>
                  <a:txBody>
                    <a:bodyPr/>
                    <a:lstStyle/>
                    <a:p>
                      <a:pPr algn="ctr"/>
                      <a:endParaRPr lang="en-US" sz="1200">
                        <a:solidFill>
                          <a:srgbClr val="0070C0"/>
                        </a:solidFill>
                        <a:latin typeface="Optima" panose="02000503060000020004"/>
                      </a:endParaRPr>
                    </a:p>
                  </a:txBody>
                  <a:tcPr anchor="ctr"/>
                </a:tc>
                <a:extLst>
                  <a:ext uri="{0D108BD9-81ED-4DB2-BD59-A6C34878D82A}">
                    <a16:rowId xmlns:a16="http://schemas.microsoft.com/office/drawing/2014/main" val="2959410203"/>
                  </a:ext>
                </a:extLst>
              </a:tr>
              <a:tr h="449383">
                <a:tc gridSpan="2">
                  <a:txBody>
                    <a:bodyPr/>
                    <a:lstStyle/>
                    <a:p>
                      <a:pPr algn="l"/>
                      <a:r>
                        <a:rPr lang="en-US" sz="1200">
                          <a:solidFill>
                            <a:srgbClr val="0070C0"/>
                          </a:solidFill>
                          <a:latin typeface="Optima" panose="02000503060000020004"/>
                        </a:rPr>
                        <a:t>EAM Objects-1</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lnSpc>
                          <a:spcPct val="100000"/>
                        </a:lnSpc>
                        <a:spcBef>
                          <a:spcPts val="0"/>
                        </a:spcBef>
                        <a:spcAft>
                          <a:spcPts val="0"/>
                        </a:spcAft>
                        <a:buNone/>
                      </a:pPr>
                      <a:r>
                        <a:rPr lang="en-US" sz="1200" kern="1200" noProof="0">
                          <a:solidFill>
                            <a:srgbClr val="0070C0"/>
                          </a:solidFill>
                          <a:latin typeface="Optima" panose="02000503060000020004"/>
                          <a:ea typeface="+mn-ea"/>
                          <a:cs typeface="+mn-cs"/>
                        </a:rPr>
                        <a:t>Equipment, Functional Location, Work Center</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€ 49,999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All 500 users  are required</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50</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€ 24,99,950</a:t>
                      </a:r>
                    </a:p>
                  </a:txBody>
                  <a:tcPr marL="7620" marR="7620" marT="7620" marB="0" anchor="b"/>
                </a:tc>
                <a:extLst>
                  <a:ext uri="{0D108BD9-81ED-4DB2-BD59-A6C34878D82A}">
                    <a16:rowId xmlns:a16="http://schemas.microsoft.com/office/drawing/2014/main" val="3818514919"/>
                  </a:ext>
                </a:extLst>
              </a:tr>
              <a:tr h="449383">
                <a:tc gridSpan="2">
                  <a:txBody>
                    <a:bodyPr/>
                    <a:lstStyle/>
                    <a:p>
                      <a:pPr algn="l"/>
                      <a:r>
                        <a:rPr lang="en-US" sz="1200">
                          <a:solidFill>
                            <a:srgbClr val="0070C0"/>
                          </a:solidFill>
                          <a:latin typeface="Optima" panose="02000503060000020004"/>
                        </a:rPr>
                        <a:t>EAM Objects-2</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algn="l" defTabSz="914400" rtl="0" eaLnBrk="1" latinLnBrk="0" hangingPunct="1"/>
                      <a:r>
                        <a:rPr lang="en-US" sz="1200" kern="1200">
                          <a:solidFill>
                            <a:srgbClr val="0070C0"/>
                          </a:solidFill>
                          <a:latin typeface="Optima" panose="02000503060000020004"/>
                          <a:ea typeface="+mn-ea"/>
                          <a:cs typeface="+mn-cs"/>
                        </a:rPr>
                        <a:t>Task List, Measuring Points, Maintenance Item, Maintenance Plan, Inspection List</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€ 79,999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Only 40% of users are expected to perform this activity from Reliability &amp; Planning departments</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20</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€ 15,99,980</a:t>
                      </a:r>
                    </a:p>
                  </a:txBody>
                  <a:tcPr marL="7620" marR="7620" marT="7620" marB="0" anchor="b"/>
                </a:tc>
                <a:extLst>
                  <a:ext uri="{0D108BD9-81ED-4DB2-BD59-A6C34878D82A}">
                    <a16:rowId xmlns:a16="http://schemas.microsoft.com/office/drawing/2014/main" val="2524434331"/>
                  </a:ext>
                </a:extLst>
              </a:tr>
              <a:tr h="413807">
                <a:tc gridSpan="2">
                  <a:txBody>
                    <a:bodyPr/>
                    <a:lstStyle/>
                    <a:p>
                      <a:pPr algn="l"/>
                      <a:r>
                        <a:rPr lang="en-US" sz="1200">
                          <a:solidFill>
                            <a:srgbClr val="0070C0"/>
                          </a:solidFill>
                          <a:latin typeface="Optima" panose="02000503060000020004"/>
                        </a:rPr>
                        <a:t>EAM Objects-3</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algn="l" defTabSz="914400" rtl="0" eaLnBrk="1" latinLnBrk="0" hangingPunct="1"/>
                      <a:r>
                        <a:rPr lang="en-US" sz="1200" kern="1200">
                          <a:solidFill>
                            <a:srgbClr val="0070C0"/>
                          </a:solidFill>
                          <a:latin typeface="Optima" panose="02000503060000020004"/>
                          <a:ea typeface="+mn-ea"/>
                          <a:cs typeface="+mn-cs"/>
                        </a:rPr>
                        <a:t>eBOM, fBOM, mBOM</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€ 29,999 </a:t>
                      </a:r>
                    </a:p>
                  </a:txBody>
                  <a:tcPr marL="9525" marR="9525" marT="9525"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kern="1200">
                          <a:solidFill>
                            <a:srgbClr val="0070C0"/>
                          </a:solidFill>
                          <a:latin typeface="Optima" panose="02000503060000020004"/>
                          <a:ea typeface="+mn-ea"/>
                          <a:cs typeface="+mn-cs"/>
                        </a:rPr>
                        <a:t>~40% of users are expected to perform this activity from Reliability &amp; Planning departments</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20</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€ 5,99,980</a:t>
                      </a:r>
                    </a:p>
                  </a:txBody>
                  <a:tcPr marL="7620" marR="7620" marT="7620" marB="0" anchor="b"/>
                </a:tc>
                <a:extLst>
                  <a:ext uri="{0D108BD9-81ED-4DB2-BD59-A6C34878D82A}">
                    <a16:rowId xmlns:a16="http://schemas.microsoft.com/office/drawing/2014/main" val="844230402"/>
                  </a:ext>
                </a:extLst>
              </a:tr>
              <a:tr h="269630">
                <a:tc gridSpan="2">
                  <a:txBody>
                    <a:bodyPr/>
                    <a:lstStyle/>
                    <a:p>
                      <a:pPr algn="l"/>
                      <a:r>
                        <a:rPr lang="en-US" sz="1200">
                          <a:solidFill>
                            <a:srgbClr val="0070C0"/>
                          </a:solidFill>
                          <a:latin typeface="Optima" panose="02000503060000020004"/>
                        </a:rPr>
                        <a:t>Financial Assets</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buNone/>
                      </a:pPr>
                      <a:r>
                        <a:rPr lang="en-US" sz="1200" kern="1200">
                          <a:solidFill>
                            <a:srgbClr val="0070C0"/>
                          </a:solidFill>
                          <a:latin typeface="Optima" panose="02000503060000020004"/>
                          <a:ea typeface="+mn-ea"/>
                          <a:cs typeface="+mn-cs"/>
                        </a:rPr>
                        <a:t>Financial Asset Registry</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€ 39,999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~100 Users in Finance Controlling are required</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10</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€ 3,99,990</a:t>
                      </a:r>
                    </a:p>
                  </a:txBody>
                  <a:tcPr marL="7620" marR="7620" marT="7620" marB="0" anchor="b"/>
                </a:tc>
                <a:extLst>
                  <a:ext uri="{0D108BD9-81ED-4DB2-BD59-A6C34878D82A}">
                    <a16:rowId xmlns:a16="http://schemas.microsoft.com/office/drawing/2014/main" val="3257553560"/>
                  </a:ext>
                </a:extLst>
              </a:tr>
              <a:tr h="449383">
                <a:tc gridSpan="2">
                  <a:txBody>
                    <a:bodyPr/>
                    <a:lstStyle/>
                    <a:p>
                      <a:pPr algn="l"/>
                      <a:r>
                        <a:rPr lang="en-US" sz="1200">
                          <a:solidFill>
                            <a:srgbClr val="0070C0"/>
                          </a:solidFill>
                          <a:latin typeface="Optima" panose="02000503060000020004"/>
                        </a:rPr>
                        <a:t>Material Master Object</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buNone/>
                      </a:pPr>
                      <a:r>
                        <a:rPr lang="en-US" sz="1200" kern="1200">
                          <a:solidFill>
                            <a:srgbClr val="0070C0"/>
                          </a:solidFill>
                          <a:latin typeface="Optima" panose="02000503060000020004"/>
                          <a:ea typeface="+mn-ea"/>
                          <a:cs typeface="+mn-cs"/>
                        </a:rPr>
                        <a:t>Materials (All Types)</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€ 19,999 </a:t>
                      </a:r>
                    </a:p>
                  </a:txBody>
                  <a:tcPr marL="9525" marR="9525" marT="9525"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kern="1200">
                          <a:solidFill>
                            <a:srgbClr val="0070C0"/>
                          </a:solidFill>
                          <a:latin typeface="Optima" panose="02000503060000020004"/>
                          <a:ea typeface="+mn-ea"/>
                          <a:cs typeface="+mn-cs"/>
                        </a:rPr>
                        <a:t>~50%, 100 users  are required</a:t>
                      </a:r>
                      <a:r>
                        <a:rPr lang="en-IN" sz="1200" b="0" kern="1200">
                          <a:solidFill>
                            <a:srgbClr val="0070C0"/>
                          </a:solidFill>
                          <a:latin typeface="Optima" panose="02000503060000020004"/>
                          <a:ea typeface="+mn-ea"/>
                          <a:cs typeface="+mn-cs"/>
                        </a:rPr>
                        <a:t> to perform this action from Material Planning, Capital Projects etc,</a:t>
                      </a: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10</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€ 1,99,990</a:t>
                      </a:r>
                    </a:p>
                  </a:txBody>
                  <a:tcPr marL="7620" marR="7620" marT="7620" marB="0" anchor="b"/>
                </a:tc>
                <a:extLst>
                  <a:ext uri="{0D108BD9-81ED-4DB2-BD59-A6C34878D82A}">
                    <a16:rowId xmlns:a16="http://schemas.microsoft.com/office/drawing/2014/main" val="842630375"/>
                  </a:ext>
                </a:extLst>
              </a:tr>
              <a:tr h="449383">
                <a:tc gridSpan="2">
                  <a:txBody>
                    <a:bodyPr/>
                    <a:lstStyle/>
                    <a:p>
                      <a:pPr algn="l"/>
                      <a:r>
                        <a:rPr lang="en-US" sz="1200">
                          <a:solidFill>
                            <a:srgbClr val="0070C0"/>
                          </a:solidFill>
                          <a:latin typeface="Optima" panose="02000503060000020004"/>
                        </a:rPr>
                        <a:t>Service Master Object</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buNone/>
                      </a:pPr>
                      <a:r>
                        <a:rPr lang="en-US" sz="1200" kern="1200">
                          <a:solidFill>
                            <a:srgbClr val="0070C0"/>
                          </a:solidFill>
                          <a:latin typeface="Optima" panose="02000503060000020004"/>
                          <a:ea typeface="+mn-ea"/>
                          <a:cs typeface="+mn-cs"/>
                        </a:rPr>
                        <a:t>Services (Service Master Records, Model Service Spec)</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€ 19,999 </a:t>
                      </a:r>
                    </a:p>
                  </a:txBody>
                  <a:tcPr marL="9525" marR="9525" marT="9525"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kern="1200">
                          <a:solidFill>
                            <a:srgbClr val="0070C0"/>
                          </a:solidFill>
                          <a:latin typeface="Optima" panose="02000503060000020004"/>
                          <a:ea typeface="+mn-ea"/>
                          <a:cs typeface="+mn-cs"/>
                        </a:rPr>
                        <a:t>~50%,  100 users  are required</a:t>
                      </a:r>
                      <a:r>
                        <a:rPr lang="en-IN" sz="1200" b="0" kern="1200">
                          <a:solidFill>
                            <a:srgbClr val="0070C0"/>
                          </a:solidFill>
                          <a:latin typeface="Optima" panose="02000503060000020004"/>
                          <a:ea typeface="+mn-ea"/>
                          <a:cs typeface="+mn-cs"/>
                        </a:rPr>
                        <a:t> to perform this action from Service Planning, Capital  Projects etc,</a:t>
                      </a: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10</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€ 1,99,990</a:t>
                      </a:r>
                    </a:p>
                  </a:txBody>
                  <a:tcPr marL="7620" marR="7620" marT="7620" marB="0" anchor="b"/>
                </a:tc>
                <a:extLst>
                  <a:ext uri="{0D108BD9-81ED-4DB2-BD59-A6C34878D82A}">
                    <a16:rowId xmlns:a16="http://schemas.microsoft.com/office/drawing/2014/main" val="2397754731"/>
                  </a:ext>
                </a:extLst>
              </a:tr>
              <a:tr h="449383">
                <a:tc gridSpan="2">
                  <a:txBody>
                    <a:bodyPr/>
                    <a:lstStyle/>
                    <a:p>
                      <a:pPr algn="l"/>
                      <a:r>
                        <a:rPr lang="en-US" sz="1200">
                          <a:solidFill>
                            <a:srgbClr val="0070C0"/>
                          </a:solidFill>
                          <a:latin typeface="Optima"/>
                        </a:rPr>
                        <a:t>iSPIR (Capital Projects)</a:t>
                      </a:r>
                    </a:p>
                  </a:txBody>
                  <a:tcPr anchor="ctr"/>
                </a:tc>
                <a:tc hMerge="1">
                  <a:txBody>
                    <a:bodyPr/>
                    <a:lstStyle/>
                    <a:p>
                      <a:pPr algn="l"/>
                      <a:endParaRPr lang="en-US" sz="1500">
                        <a:solidFill>
                          <a:srgbClr val="0070C0"/>
                        </a:solidFill>
                        <a:latin typeface="Optima"/>
                      </a:endParaRPr>
                    </a:p>
                  </a:txBody>
                  <a:tcPr anchor="ctr"/>
                </a:tc>
                <a:tc>
                  <a:txBody>
                    <a:bodyPr/>
                    <a:lstStyle/>
                    <a:p>
                      <a:pPr marL="0" algn="l" defTabSz="914400" rtl="0" eaLnBrk="1" latinLnBrk="0" hangingPunct="1"/>
                      <a:r>
                        <a:rPr lang="en-US" sz="1200" kern="1200">
                          <a:solidFill>
                            <a:srgbClr val="0070C0"/>
                          </a:solidFill>
                          <a:latin typeface="Optima" panose="02000503060000020004"/>
                          <a:ea typeface="+mn-ea"/>
                          <a:cs typeface="+mn-cs"/>
                        </a:rPr>
                        <a:t>Spare Parts Interchangeability Records</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€ 29,999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~50%, 100 Users from Capital Projects,  Materials &amp; Service Planning </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10</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€ 2,99,990</a:t>
                      </a:r>
                    </a:p>
                  </a:txBody>
                  <a:tcPr marL="7620" marR="7620" marT="7620" marB="0" anchor="b"/>
                </a:tc>
                <a:extLst>
                  <a:ext uri="{0D108BD9-81ED-4DB2-BD59-A6C34878D82A}">
                    <a16:rowId xmlns:a16="http://schemas.microsoft.com/office/drawing/2014/main" val="3487523687"/>
                  </a:ext>
                </a:extLst>
              </a:tr>
              <a:tr h="433400">
                <a:tc gridSpan="2">
                  <a:txBody>
                    <a:bodyPr/>
                    <a:lstStyle/>
                    <a:p>
                      <a:pPr marL="0" algn="l" defTabSz="914400" rtl="0" eaLnBrk="1" latinLnBrk="0" hangingPunct="1">
                        <a:lnSpc>
                          <a:spcPct val="90000"/>
                        </a:lnSpc>
                        <a:spcBef>
                          <a:spcPct val="0"/>
                        </a:spcBef>
                        <a:buNone/>
                        <a:defRPr/>
                      </a:pPr>
                      <a:r>
                        <a:rPr lang="en-US" sz="1200" kern="1200">
                          <a:solidFill>
                            <a:srgbClr val="0070C0"/>
                          </a:solidFill>
                          <a:latin typeface="Optima"/>
                          <a:ea typeface="+mn-ea"/>
                          <a:cs typeface="+mn-cs"/>
                        </a:rPr>
                        <a:t>Business Partner</a:t>
                      </a:r>
                    </a:p>
                  </a:txBody>
                  <a:tcPr anchor="ctr"/>
                </a:tc>
                <a:tc hMerge="1">
                  <a:txBody>
                    <a:bodyPr/>
                    <a:lstStyle/>
                    <a:p>
                      <a:pPr marL="0" algn="l" defTabSz="914400" rtl="0" eaLnBrk="1" latinLnBrk="0" hangingPunct="1">
                        <a:lnSpc>
                          <a:spcPct val="90000"/>
                        </a:lnSpc>
                        <a:spcBef>
                          <a:spcPct val="0"/>
                        </a:spcBef>
                        <a:buNone/>
                        <a:defRPr/>
                      </a:pPr>
                      <a:endParaRPr lang="en-US" sz="1500" kern="1200">
                        <a:solidFill>
                          <a:srgbClr val="0070C0"/>
                        </a:solidFill>
                        <a:latin typeface="Optima"/>
                        <a:ea typeface="+mn-ea"/>
                        <a:cs typeface="+mn-cs"/>
                      </a:endParaRPr>
                    </a:p>
                  </a:txBody>
                  <a:tcPr anchor="ctr"/>
                </a:tc>
                <a:tc>
                  <a:txBody>
                    <a:bodyPr/>
                    <a:lstStyle/>
                    <a:p>
                      <a:pPr marL="0" algn="l" defTabSz="914400" rtl="0" eaLnBrk="1" latinLnBrk="0" hangingPunct="1"/>
                      <a:r>
                        <a:rPr lang="en-US" sz="1200" kern="1200">
                          <a:solidFill>
                            <a:srgbClr val="0070C0"/>
                          </a:solidFill>
                          <a:latin typeface="Optima" panose="02000503060000020004"/>
                          <a:ea typeface="+mn-ea"/>
                          <a:cs typeface="+mn-cs"/>
                        </a:rPr>
                        <a:t>Vendor On-Boarding, Customer On-Boarding</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€ 29,999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~25%, 50 Users of SCM, Category Management team  are expected to manage vendor life cycle</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5</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€ 1,49,995</a:t>
                      </a:r>
                    </a:p>
                  </a:txBody>
                  <a:tcPr marL="7620" marR="7620" marT="7620" marB="0" anchor="b"/>
                </a:tc>
                <a:extLst>
                  <a:ext uri="{0D108BD9-81ED-4DB2-BD59-A6C34878D82A}">
                    <a16:rowId xmlns:a16="http://schemas.microsoft.com/office/drawing/2014/main" val="574059786"/>
                  </a:ext>
                </a:extLst>
              </a:tr>
              <a:tr h="269630">
                <a:tc gridSpan="2">
                  <a:txBody>
                    <a:bodyPr/>
                    <a:lstStyle/>
                    <a:p>
                      <a:pPr marL="0" algn="l" defTabSz="914400" rtl="0" eaLnBrk="1" latinLnBrk="0" hangingPunct="1">
                        <a:lnSpc>
                          <a:spcPct val="90000"/>
                        </a:lnSpc>
                        <a:spcBef>
                          <a:spcPct val="0"/>
                        </a:spcBef>
                        <a:buNone/>
                        <a:defRPr/>
                      </a:pPr>
                      <a:r>
                        <a:rPr lang="en-US" sz="1200" kern="1200">
                          <a:solidFill>
                            <a:srgbClr val="0070C0"/>
                          </a:solidFill>
                          <a:latin typeface="Optima"/>
                          <a:ea typeface="+mn-ea"/>
                          <a:cs typeface="+mn-cs"/>
                        </a:rPr>
                        <a:t>AI Lens / AI Agent</a:t>
                      </a:r>
                    </a:p>
                  </a:txBody>
                  <a:tcPr anchor="ct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a:solidFill>
                            <a:srgbClr val="0070C0"/>
                          </a:solidFill>
                          <a:latin typeface="Optima" panose="02000503060000020004" pitchFamily="2" charset="0"/>
                          <a:ea typeface="+mn-ea"/>
                          <a:cs typeface="+mn-cs"/>
                        </a:rPr>
                        <a:t>One Use – Case</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€ 19,999</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~4 User Cases are leveraged for the customer</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4</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€ 79,996</a:t>
                      </a:r>
                    </a:p>
                  </a:txBody>
                  <a:tcPr marL="7620" marR="7620" marT="7620" marB="0" anchor="b"/>
                </a:tc>
                <a:extLst>
                  <a:ext uri="{0D108BD9-81ED-4DB2-BD59-A6C34878D82A}">
                    <a16:rowId xmlns:a16="http://schemas.microsoft.com/office/drawing/2014/main" val="2813709320"/>
                  </a:ext>
                </a:extLst>
              </a:tr>
              <a:tr h="629136">
                <a:tc gridSpan="2">
                  <a:txBody>
                    <a:bodyPr/>
                    <a:lstStyle/>
                    <a:p>
                      <a:pPr marL="0" algn="l" defTabSz="914400" rtl="0" eaLnBrk="1" latinLnBrk="0" hangingPunct="1">
                        <a:lnSpc>
                          <a:spcPct val="90000"/>
                        </a:lnSpc>
                        <a:spcBef>
                          <a:spcPct val="0"/>
                        </a:spcBef>
                        <a:buNone/>
                        <a:defRPr/>
                      </a:pPr>
                      <a:r>
                        <a:rPr lang="en-US" sz="1200" kern="1200">
                          <a:solidFill>
                            <a:srgbClr val="0070C0"/>
                          </a:solidFill>
                          <a:latin typeface="Optima"/>
                          <a:ea typeface="+mn-ea"/>
                          <a:cs typeface="+mn-cs"/>
                        </a:rPr>
                        <a:t>Workbench</a:t>
                      </a:r>
                    </a:p>
                  </a:txBody>
                  <a:tcPr anchor="ct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a:solidFill>
                            <a:srgbClr val="0070C0"/>
                          </a:solidFill>
                          <a:latin typeface="Optima" panose="02000503060000020004" pitchFamily="2" charset="0"/>
                          <a:ea typeface="+mn-ea"/>
                          <a:cs typeface="+mn-cs"/>
                        </a:rPr>
                        <a:t>Data Quality &amp; Governance Suite Configuration / Deduplication / Data Routing / Integration Workbench</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€ 49,999 (One Seat / User License)</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~5 Users are expected to perform this activity</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5</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€ 2,49,995</a:t>
                      </a:r>
                    </a:p>
                  </a:txBody>
                  <a:tcPr marL="7620" marR="7620" marT="7620" marB="0" anchor="b"/>
                </a:tc>
                <a:extLst>
                  <a:ext uri="{0D108BD9-81ED-4DB2-BD59-A6C34878D82A}">
                    <a16:rowId xmlns:a16="http://schemas.microsoft.com/office/drawing/2014/main" val="3021622757"/>
                  </a:ext>
                </a:extLst>
              </a:tr>
              <a:tr h="269630">
                <a:tc gridSpan="2">
                  <a:txBody>
                    <a:bodyPr/>
                    <a:lstStyle/>
                    <a:p>
                      <a:pPr marL="0" algn="l" defTabSz="914400" rtl="0" eaLnBrk="1" latinLnBrk="0" hangingPunct="1">
                        <a:lnSpc>
                          <a:spcPct val="90000"/>
                        </a:lnSpc>
                        <a:spcBef>
                          <a:spcPct val="0"/>
                        </a:spcBef>
                        <a:buNone/>
                        <a:defRPr/>
                      </a:pPr>
                      <a:endParaRPr lang="en-US" sz="1200" kern="1200">
                        <a:solidFill>
                          <a:srgbClr val="0070C0"/>
                        </a:solidFill>
                        <a:latin typeface="Optima"/>
                        <a:ea typeface="+mn-ea"/>
                        <a:cs typeface="+mn-cs"/>
                      </a:endParaRPr>
                    </a:p>
                  </a:txBody>
                  <a:tcPr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a:solidFill>
                          <a:srgbClr val="0070C0"/>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lnSpc>
                          <a:spcPct val="100000"/>
                        </a:lnSpc>
                        <a:spcBef>
                          <a:spcPts val="0"/>
                        </a:spcBef>
                        <a:spcAft>
                          <a:spcPts val="0"/>
                        </a:spcAft>
                        <a:buNone/>
                      </a:pPr>
                      <a:endParaRPr lang="en-IN" sz="1200" b="1" kern="1200">
                        <a:solidFill>
                          <a:srgbClr val="0070C0"/>
                        </a:solidFill>
                        <a:latin typeface="Optima" panose="02000503060000020004"/>
                        <a:ea typeface="+mn-ea"/>
                        <a:cs typeface="+mn-cs"/>
                      </a:endParaRPr>
                    </a:p>
                  </a:txBody>
                  <a:tcPr marL="9525" marR="9525" marT="9525" anchor="ctr"/>
                </a:tc>
                <a:tc>
                  <a:txBody>
                    <a:bodyPr/>
                    <a:lstStyle/>
                    <a:p>
                      <a:pPr marL="0" lvl="0" algn="r" defTabSz="914400" rtl="0" eaLnBrk="1" fontAlgn="b" latinLnBrk="0" hangingPunct="1">
                        <a:lnSpc>
                          <a:spcPct val="100000"/>
                        </a:lnSpc>
                        <a:spcBef>
                          <a:spcPts val="0"/>
                        </a:spcBef>
                        <a:spcAft>
                          <a:spcPts val="0"/>
                        </a:spcAft>
                        <a:buNone/>
                      </a:pPr>
                      <a:r>
                        <a:rPr lang="en-US" sz="1200" b="1" kern="1200">
                          <a:solidFill>
                            <a:srgbClr val="0070C0"/>
                          </a:solidFill>
                          <a:highlight>
                            <a:srgbClr val="FFFF00"/>
                          </a:highlight>
                          <a:latin typeface="Optima" panose="02000503060000020004"/>
                          <a:ea typeface="+mn-ea"/>
                          <a:cs typeface="+mn-cs"/>
                        </a:rPr>
                        <a:t>Total Yearly Subscription</a:t>
                      </a: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highlight>
                            <a:srgbClr val="FFFF00"/>
                          </a:highlight>
                          <a:latin typeface="Optima" panose="02000503060000020004"/>
                        </a:rPr>
                        <a:t>€ 6,279,856</a:t>
                      </a:r>
                    </a:p>
                  </a:txBody>
                  <a:tcPr marL="7620" marR="7620" marT="7620" marB="0" anchor="b"/>
                </a:tc>
                <a:extLst>
                  <a:ext uri="{0D108BD9-81ED-4DB2-BD59-A6C34878D82A}">
                    <a16:rowId xmlns:a16="http://schemas.microsoft.com/office/drawing/2014/main" val="3645377691"/>
                  </a:ext>
                </a:extLst>
              </a:tr>
            </a:tbl>
          </a:graphicData>
        </a:graphic>
      </p:graphicFrame>
      <p:sp>
        <p:nvSpPr>
          <p:cNvPr id="5" name="TextBox 4">
            <a:extLst>
              <a:ext uri="{FF2B5EF4-FFF2-40B4-BE49-F238E27FC236}">
                <a16:creationId xmlns:a16="http://schemas.microsoft.com/office/drawing/2014/main" id="{A53A5E9D-C8CA-B058-5DF9-86EEF56C2BDC}"/>
              </a:ext>
            </a:extLst>
          </p:cNvPr>
          <p:cNvSpPr txBox="1"/>
          <p:nvPr/>
        </p:nvSpPr>
        <p:spPr>
          <a:xfrm>
            <a:off x="367749" y="425993"/>
            <a:ext cx="11106496" cy="738664"/>
          </a:xfrm>
          <a:prstGeom prst="rect">
            <a:avLst/>
          </a:prstGeom>
          <a:noFill/>
        </p:spPr>
        <p:txBody>
          <a:bodyPr wrap="square" rtlCol="0">
            <a:spAutoFit/>
          </a:bodyPr>
          <a:lstStyle/>
          <a:p>
            <a:pPr marL="285750" indent="-285750">
              <a:buFont typeface="Wingdings" panose="05000000000000000000" pitchFamily="2" charset="2"/>
              <a:buChar char="Ø"/>
            </a:pPr>
            <a:r>
              <a:rPr lang="en-US" sz="1400">
                <a:solidFill>
                  <a:srgbClr val="10479B"/>
                </a:solidFill>
                <a:latin typeface="Optima" panose="02000503060000020004"/>
              </a:rPr>
              <a:t>Global Asset Centric industry ~500 Maintenance users -  </a:t>
            </a:r>
            <a:r>
              <a:rPr lang="en-US" sz="1400" b="1" i="1">
                <a:solidFill>
                  <a:srgbClr val="10479B"/>
                </a:solidFill>
                <a:latin typeface="Optima" panose="02000503060000020004"/>
              </a:rPr>
              <a:t>Requestors, Stewards, Managers &amp; Approvers</a:t>
            </a:r>
            <a:r>
              <a:rPr lang="en-US" sz="1400">
                <a:solidFill>
                  <a:srgbClr val="10479B"/>
                </a:solidFill>
                <a:latin typeface="Optima" panose="02000503060000020004"/>
              </a:rPr>
              <a:t> to manage Asset data</a:t>
            </a:r>
          </a:p>
          <a:p>
            <a:pPr marL="285750" indent="-285750">
              <a:buFont typeface="Wingdings" panose="05000000000000000000" pitchFamily="2" charset="2"/>
              <a:buChar char="Ø"/>
            </a:pPr>
            <a:r>
              <a:rPr lang="en-US" sz="1400">
                <a:solidFill>
                  <a:srgbClr val="10479B"/>
                </a:solidFill>
                <a:latin typeface="Optima" panose="02000503060000020004"/>
              </a:rPr>
              <a:t>~200 Users from Materials Planning, Inventory &amp; Procurement controls of Materials &amp; Services to manage Supply Chain data</a:t>
            </a:r>
          </a:p>
          <a:p>
            <a:pPr marL="285750" indent="-285750">
              <a:buFont typeface="Wingdings" panose="05000000000000000000" pitchFamily="2" charset="2"/>
              <a:buChar char="Ø"/>
            </a:pPr>
            <a:r>
              <a:rPr lang="en-IN" sz="1400">
                <a:solidFill>
                  <a:srgbClr val="10479B"/>
                </a:solidFill>
                <a:latin typeface="Optima" panose="02000503060000020004"/>
              </a:rPr>
              <a:t>AI Lens / Agents – 4 Use Cases are leveraged</a:t>
            </a:r>
          </a:p>
        </p:txBody>
      </p:sp>
    </p:spTree>
    <p:extLst>
      <p:ext uri="{BB962C8B-B14F-4D97-AF65-F5344CB8AC3E}">
        <p14:creationId xmlns:p14="http://schemas.microsoft.com/office/powerpoint/2010/main" val="153025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226D6-C3B7-4E1B-B6D3-D8FB3493E68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DB31583-B4F4-A077-DF41-68B8E228E7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46C1E054-14DC-52B5-C561-FBFFD5B71F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4D71E8C-52C9-B5DD-4F83-C9304B6F43EC}"/>
              </a:ext>
            </a:extLst>
          </p:cNvPr>
          <p:cNvSpPr>
            <a:spLocks noGrp="1"/>
          </p:cNvSpPr>
          <p:nvPr>
            <p:ph type="title"/>
          </p:nvPr>
        </p:nvSpPr>
        <p:spPr>
          <a:xfrm>
            <a:off x="367749" y="20626"/>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a:defRPr/>
            </a:pPr>
            <a:r>
              <a:rPr lang="en-US" sz="2400" b="1">
                <a:solidFill>
                  <a:srgbClr val="10479B"/>
                </a:solidFill>
                <a:latin typeface="Optima"/>
                <a:cs typeface="Arial"/>
              </a:rPr>
              <a:t>List Price – Multi Domain Master Data Governance Licenses (Example 2)</a:t>
            </a:r>
          </a:p>
        </p:txBody>
      </p:sp>
      <p:sp>
        <p:nvSpPr>
          <p:cNvPr id="2" name="Footer Placeholder 4">
            <a:extLst>
              <a:ext uri="{FF2B5EF4-FFF2-40B4-BE49-F238E27FC236}">
                <a16:creationId xmlns:a16="http://schemas.microsoft.com/office/drawing/2014/main" id="{0B4E7D7F-6BD0-474C-82ED-01027151359B}"/>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E839EA62-DC5D-A832-B150-956C9C3FBE5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B3F29BA3-BBA2-A753-2CC0-944FFCB5B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1124A736-6806-C311-8F23-7FB8B740ADD4}"/>
              </a:ext>
            </a:extLst>
          </p:cNvPr>
          <p:cNvGraphicFramePr>
            <a:graphicFrameLocks noGrp="1"/>
          </p:cNvGraphicFramePr>
          <p:nvPr>
            <p:extLst>
              <p:ext uri="{D42A27DB-BD31-4B8C-83A1-F6EECF244321}">
                <p14:modId xmlns:p14="http://schemas.microsoft.com/office/powerpoint/2010/main" val="1989635451"/>
              </p:ext>
            </p:extLst>
          </p:nvPr>
        </p:nvGraphicFramePr>
        <p:xfrm>
          <a:off x="217460" y="1179750"/>
          <a:ext cx="11803380" cy="5517845"/>
        </p:xfrm>
        <a:graphic>
          <a:graphicData uri="http://schemas.openxmlformats.org/drawingml/2006/table">
            <a:tbl>
              <a:tblPr firstRow="1" bandRow="1">
                <a:tableStyleId>{69012ECD-51FC-41F1-AA8D-1B2483CD663E}</a:tableStyleId>
              </a:tblPr>
              <a:tblGrid>
                <a:gridCol w="1125967">
                  <a:extLst>
                    <a:ext uri="{9D8B030D-6E8A-4147-A177-3AD203B41FA5}">
                      <a16:colId xmlns:a16="http://schemas.microsoft.com/office/drawing/2014/main" val="104005209"/>
                    </a:ext>
                  </a:extLst>
                </a:gridCol>
                <a:gridCol w="316907">
                  <a:extLst>
                    <a:ext uri="{9D8B030D-6E8A-4147-A177-3AD203B41FA5}">
                      <a16:colId xmlns:a16="http://schemas.microsoft.com/office/drawing/2014/main" val="3914359248"/>
                    </a:ext>
                  </a:extLst>
                </a:gridCol>
                <a:gridCol w="2941163">
                  <a:extLst>
                    <a:ext uri="{9D8B030D-6E8A-4147-A177-3AD203B41FA5}">
                      <a16:colId xmlns:a16="http://schemas.microsoft.com/office/drawing/2014/main" val="1394052072"/>
                    </a:ext>
                  </a:extLst>
                </a:gridCol>
                <a:gridCol w="1921223">
                  <a:extLst>
                    <a:ext uri="{9D8B030D-6E8A-4147-A177-3AD203B41FA5}">
                      <a16:colId xmlns:a16="http://schemas.microsoft.com/office/drawing/2014/main" val="460685262"/>
                    </a:ext>
                  </a:extLst>
                </a:gridCol>
                <a:gridCol w="3413760">
                  <a:extLst>
                    <a:ext uri="{9D8B030D-6E8A-4147-A177-3AD203B41FA5}">
                      <a16:colId xmlns:a16="http://schemas.microsoft.com/office/drawing/2014/main" val="3284187089"/>
                    </a:ext>
                  </a:extLst>
                </a:gridCol>
                <a:gridCol w="840213">
                  <a:extLst>
                    <a:ext uri="{9D8B030D-6E8A-4147-A177-3AD203B41FA5}">
                      <a16:colId xmlns:a16="http://schemas.microsoft.com/office/drawing/2014/main" val="1777715608"/>
                    </a:ext>
                  </a:extLst>
                </a:gridCol>
                <a:gridCol w="1244147">
                  <a:extLst>
                    <a:ext uri="{9D8B030D-6E8A-4147-A177-3AD203B41FA5}">
                      <a16:colId xmlns:a16="http://schemas.microsoft.com/office/drawing/2014/main" val="3713644452"/>
                    </a:ext>
                  </a:extLst>
                </a:gridCol>
              </a:tblGrid>
              <a:tr h="629136">
                <a:tc>
                  <a:txBody>
                    <a:bodyPr/>
                    <a:lstStyle/>
                    <a:p>
                      <a:pPr marL="0" lvl="0" algn="ctr" defTabSz="914400" rtl="0" eaLnBrk="1" latinLnBrk="0" hangingPunct="1">
                        <a:buNone/>
                      </a:pPr>
                      <a:r>
                        <a:rPr lang="en-US" sz="1200" b="1" kern="1200">
                          <a:solidFill>
                            <a:schemeClr val="bg1"/>
                          </a:solidFill>
                          <a:latin typeface="Optima" panose="02000503060000020004"/>
                          <a:ea typeface="+mn-ea"/>
                          <a:cs typeface="+mn-cs"/>
                        </a:rPr>
                        <a:t>Blocks</a:t>
                      </a:r>
                    </a:p>
                  </a:txBody>
                  <a:tcPr anchor="ctr"/>
                </a:tc>
                <a:tc gridSpan="2">
                  <a:txBody>
                    <a:bodyPr/>
                    <a:lstStyle/>
                    <a:p>
                      <a:pPr marL="0" lvl="0" algn="ctr" defTabSz="914400" rtl="0" eaLnBrk="1" latinLnBrk="0" hangingPunct="1">
                        <a:buNone/>
                      </a:pPr>
                      <a:r>
                        <a:rPr lang="en-US" sz="1200">
                          <a:latin typeface="Optima" panose="02000503060000020004"/>
                        </a:rPr>
                        <a:t>Objects in Blocks</a:t>
                      </a:r>
                      <a:endParaRPr lang="en-US" sz="1200" b="1" kern="1200">
                        <a:solidFill>
                          <a:schemeClr val="bg1"/>
                        </a:solidFill>
                        <a:latin typeface="Optima" panose="02000503060000020004"/>
                        <a:ea typeface="+mn-ea"/>
                        <a:cs typeface="+mn-cs"/>
                      </a:endParaRPr>
                    </a:p>
                  </a:txBody>
                  <a:tcPr anchor="ctr"/>
                </a:tc>
                <a:tc hMerge="1">
                  <a:txBody>
                    <a:bodyPr/>
                    <a:lstStyle/>
                    <a:p>
                      <a:pPr lvl="0" algn="ctr">
                        <a:buNone/>
                      </a:pPr>
                      <a:r>
                        <a:rPr lang="en-US">
                          <a:latin typeface="Optima" panose="02000503060000020004"/>
                        </a:rPr>
                        <a:t>Objects in Blocks</a:t>
                      </a:r>
                    </a:p>
                  </a:txBody>
                  <a:tcPr anchor="ctr"/>
                </a:tc>
                <a:tc>
                  <a:txBody>
                    <a:bodyPr/>
                    <a:lstStyle/>
                    <a:p>
                      <a:pPr lvl="0" algn="ctr">
                        <a:buNone/>
                      </a:pPr>
                      <a:r>
                        <a:rPr lang="en-US" sz="1200">
                          <a:latin typeface="Optima" panose="02000503060000020004"/>
                        </a:rPr>
                        <a:t>License Block Pricing </a:t>
                      </a:r>
                    </a:p>
                    <a:p>
                      <a:pPr lvl="0" algn="ctr">
                        <a:buNone/>
                      </a:pPr>
                      <a:r>
                        <a:rPr lang="en-US" sz="1200">
                          <a:latin typeface="Optima" panose="02000503060000020004"/>
                        </a:rPr>
                        <a:t>(1 Block - 10 Seat /User Licenses) - 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Optima" panose="02000503060000020004"/>
                        </a:rPr>
                        <a:t>Assumptions &amp; Estimations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Optima" panose="02000503060000020004"/>
                        </a:rPr>
                        <a:t>Total Blocks - B</a:t>
                      </a:r>
                    </a:p>
                  </a:txBody>
                  <a:tcPr anchor="ctr"/>
                </a:tc>
                <a:tc>
                  <a:txBody>
                    <a:bodyPr/>
                    <a:lstStyle/>
                    <a:p>
                      <a:pPr lvl="0" algn="ctr">
                        <a:buNone/>
                      </a:pPr>
                      <a:r>
                        <a:rPr lang="en-US" sz="1200">
                          <a:latin typeface="Optima" panose="02000503060000020004"/>
                        </a:rPr>
                        <a:t>Total Price (Euro)</a:t>
                      </a:r>
                    </a:p>
                    <a:p>
                      <a:pPr lvl="0" algn="ctr">
                        <a:buNone/>
                      </a:pPr>
                      <a:r>
                        <a:rPr lang="en-US" sz="1200">
                          <a:latin typeface="Optima" panose="02000503060000020004"/>
                        </a:rPr>
                        <a:t>C = A * B</a:t>
                      </a:r>
                    </a:p>
                  </a:txBody>
                  <a:tcPr anchor="ctr"/>
                </a:tc>
                <a:extLst>
                  <a:ext uri="{0D108BD9-81ED-4DB2-BD59-A6C34878D82A}">
                    <a16:rowId xmlns:a16="http://schemas.microsoft.com/office/drawing/2014/main" val="854333095"/>
                  </a:ext>
                </a:extLst>
              </a:tr>
              <a:tr h="269630">
                <a:tc gridSpan="3">
                  <a:txBody>
                    <a:bodyPr/>
                    <a:lstStyle/>
                    <a:p>
                      <a:pPr algn="l" rtl="0" eaLnBrk="1" latinLnBrk="0" hangingPunct="1">
                        <a:lnSpc>
                          <a:spcPct val="90000"/>
                        </a:lnSpc>
                        <a:spcBef>
                          <a:spcPct val="0"/>
                        </a:spcBef>
                        <a:buNone/>
                      </a:pPr>
                      <a:r>
                        <a:rPr lang="en-US" sz="1200" b="1" kern="1200">
                          <a:solidFill>
                            <a:srgbClr val="10479B"/>
                          </a:solidFill>
                          <a:latin typeface="Optima"/>
                          <a:ea typeface="+mj-ea"/>
                          <a:cs typeface="Arial"/>
                        </a:rPr>
                        <a:t>Multi Domain Master Data Governance</a:t>
                      </a:r>
                    </a:p>
                  </a:txBody>
                  <a:tcPr anchor="ctr"/>
                </a:tc>
                <a:tc hMerge="1">
                  <a:txBody>
                    <a:bodyPr/>
                    <a:lstStyle/>
                    <a:p>
                      <a:endParaRPr lang="en-US"/>
                    </a:p>
                  </a:txBody>
                  <a:tcPr/>
                </a:tc>
                <a:tc hMerge="1">
                  <a:txBody>
                    <a:bodyPr/>
                    <a:lstStyle/>
                    <a:p>
                      <a:pPr algn="r"/>
                      <a:endParaRPr lang="en-US" sz="1500">
                        <a:solidFill>
                          <a:srgbClr val="0070C0"/>
                        </a:solidFill>
                        <a:latin typeface="Optima" panose="02000503060000020004"/>
                      </a:endParaRPr>
                    </a:p>
                  </a:txBody>
                  <a:tcPr anchor="ctr"/>
                </a:tc>
                <a:tc>
                  <a:txBody>
                    <a:bodyPr/>
                    <a:lstStyle/>
                    <a:p>
                      <a:pPr algn="ctr"/>
                      <a:r>
                        <a:rPr lang="en-US" sz="1200" b="1" kern="1200">
                          <a:solidFill>
                            <a:srgbClr val="10479B"/>
                          </a:solidFill>
                          <a:latin typeface="Optima"/>
                          <a:ea typeface="+mn-ea"/>
                          <a:cs typeface="Arial"/>
                        </a:rPr>
                        <a:t>(Annual Subscription)</a:t>
                      </a:r>
                      <a:endParaRPr lang="en-US" sz="1200">
                        <a:solidFill>
                          <a:srgbClr val="0070C0"/>
                        </a:solidFill>
                        <a:latin typeface="Optima" panose="02000503060000020004"/>
                      </a:endParaRPr>
                    </a:p>
                  </a:txBody>
                  <a:tcPr anchor="ctr"/>
                </a:tc>
                <a:tc>
                  <a:txBody>
                    <a:bodyPr/>
                    <a:lstStyle/>
                    <a:p>
                      <a:pPr algn="l"/>
                      <a:endParaRPr lang="en-US" sz="1200">
                        <a:solidFill>
                          <a:srgbClr val="0070C0"/>
                        </a:solidFill>
                        <a:latin typeface="Optima" panose="02000503060000020004"/>
                      </a:endParaRPr>
                    </a:p>
                  </a:txBody>
                  <a:tcPr anchor="ctr"/>
                </a:tc>
                <a:tc>
                  <a:txBody>
                    <a:bodyPr/>
                    <a:lstStyle/>
                    <a:p>
                      <a:pPr algn="ctr"/>
                      <a:endParaRPr lang="en-US" sz="1200">
                        <a:solidFill>
                          <a:srgbClr val="0070C0"/>
                        </a:solidFill>
                        <a:latin typeface="Optima" panose="02000503060000020004"/>
                      </a:endParaRPr>
                    </a:p>
                  </a:txBody>
                  <a:tcPr anchor="ctr"/>
                </a:tc>
                <a:tc>
                  <a:txBody>
                    <a:bodyPr/>
                    <a:lstStyle/>
                    <a:p>
                      <a:pPr algn="ctr"/>
                      <a:endParaRPr lang="en-US" sz="1200">
                        <a:solidFill>
                          <a:srgbClr val="0070C0"/>
                        </a:solidFill>
                        <a:latin typeface="Optima" panose="02000503060000020004"/>
                      </a:endParaRPr>
                    </a:p>
                  </a:txBody>
                  <a:tcPr anchor="ctr"/>
                </a:tc>
                <a:extLst>
                  <a:ext uri="{0D108BD9-81ED-4DB2-BD59-A6C34878D82A}">
                    <a16:rowId xmlns:a16="http://schemas.microsoft.com/office/drawing/2014/main" val="2959410203"/>
                  </a:ext>
                </a:extLst>
              </a:tr>
              <a:tr h="449383">
                <a:tc gridSpan="2">
                  <a:txBody>
                    <a:bodyPr/>
                    <a:lstStyle/>
                    <a:p>
                      <a:pPr algn="l"/>
                      <a:r>
                        <a:rPr lang="en-US" sz="1200">
                          <a:solidFill>
                            <a:srgbClr val="0070C0"/>
                          </a:solidFill>
                          <a:latin typeface="Optima" panose="02000503060000020004"/>
                        </a:rPr>
                        <a:t>EAM Objects-1</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lnSpc>
                          <a:spcPct val="100000"/>
                        </a:lnSpc>
                        <a:spcBef>
                          <a:spcPts val="0"/>
                        </a:spcBef>
                        <a:spcAft>
                          <a:spcPts val="0"/>
                        </a:spcAft>
                        <a:buNone/>
                      </a:pPr>
                      <a:r>
                        <a:rPr lang="en-US" sz="1200" kern="1200" noProof="0">
                          <a:solidFill>
                            <a:srgbClr val="0070C0"/>
                          </a:solidFill>
                          <a:latin typeface="Optima" panose="02000503060000020004"/>
                          <a:ea typeface="+mn-ea"/>
                          <a:cs typeface="+mn-cs"/>
                        </a:rPr>
                        <a:t>Equipment, Functional Location, Work Center</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€ 49,999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All 100 users  are required</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10</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€ 4,99,990</a:t>
                      </a:r>
                    </a:p>
                  </a:txBody>
                  <a:tcPr marL="7620" marR="7620" marT="7620" marB="0" anchor="ctr"/>
                </a:tc>
                <a:extLst>
                  <a:ext uri="{0D108BD9-81ED-4DB2-BD59-A6C34878D82A}">
                    <a16:rowId xmlns:a16="http://schemas.microsoft.com/office/drawing/2014/main" val="3818514919"/>
                  </a:ext>
                </a:extLst>
              </a:tr>
              <a:tr h="449383">
                <a:tc gridSpan="2">
                  <a:txBody>
                    <a:bodyPr/>
                    <a:lstStyle/>
                    <a:p>
                      <a:pPr algn="l"/>
                      <a:r>
                        <a:rPr lang="en-US" sz="1200">
                          <a:solidFill>
                            <a:srgbClr val="0070C0"/>
                          </a:solidFill>
                          <a:latin typeface="Optima" panose="02000503060000020004"/>
                        </a:rPr>
                        <a:t>EAM Objects-2</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algn="l" defTabSz="914400" rtl="0" eaLnBrk="1" latinLnBrk="0" hangingPunct="1"/>
                      <a:r>
                        <a:rPr lang="en-US" sz="1200" kern="1200">
                          <a:solidFill>
                            <a:srgbClr val="0070C0"/>
                          </a:solidFill>
                          <a:latin typeface="Optima" panose="02000503060000020004"/>
                          <a:ea typeface="+mn-ea"/>
                          <a:cs typeface="+mn-cs"/>
                        </a:rPr>
                        <a:t>Task List, Measuring Points, Maintenance Item, Maintenance Plan, Inspection List</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€ 79,999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Only 40% of users are expected to perform this activity from Reliability &amp; Planning departments</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4</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€ 3,19,996</a:t>
                      </a:r>
                    </a:p>
                  </a:txBody>
                  <a:tcPr marL="7620" marR="7620" marT="7620" marB="0" anchor="ctr"/>
                </a:tc>
                <a:extLst>
                  <a:ext uri="{0D108BD9-81ED-4DB2-BD59-A6C34878D82A}">
                    <a16:rowId xmlns:a16="http://schemas.microsoft.com/office/drawing/2014/main" val="2524434331"/>
                  </a:ext>
                </a:extLst>
              </a:tr>
              <a:tr h="413807">
                <a:tc gridSpan="2">
                  <a:txBody>
                    <a:bodyPr/>
                    <a:lstStyle/>
                    <a:p>
                      <a:pPr algn="l"/>
                      <a:r>
                        <a:rPr lang="en-US" sz="1200">
                          <a:solidFill>
                            <a:srgbClr val="0070C0"/>
                          </a:solidFill>
                          <a:latin typeface="Optima" panose="02000503060000020004"/>
                        </a:rPr>
                        <a:t>EAM Objects-3</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algn="l" defTabSz="914400" rtl="0" eaLnBrk="1" latinLnBrk="0" hangingPunct="1"/>
                      <a:r>
                        <a:rPr lang="en-US" sz="1200" kern="1200">
                          <a:solidFill>
                            <a:srgbClr val="0070C0"/>
                          </a:solidFill>
                          <a:latin typeface="Optima" panose="02000503060000020004"/>
                          <a:ea typeface="+mn-ea"/>
                          <a:cs typeface="+mn-cs"/>
                        </a:rPr>
                        <a:t>eBOM, fBOM, mBOM</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€ 29,999 </a:t>
                      </a:r>
                    </a:p>
                  </a:txBody>
                  <a:tcPr marL="9525" marR="9525" marT="9525"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kern="1200">
                          <a:solidFill>
                            <a:srgbClr val="0070C0"/>
                          </a:solidFill>
                          <a:latin typeface="Optima" panose="02000503060000020004"/>
                          <a:ea typeface="+mn-ea"/>
                          <a:cs typeface="+mn-cs"/>
                        </a:rPr>
                        <a:t>~40% of users are expected to perform this activity from Reliability &amp; Planning departments</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4</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€ 1,19,996</a:t>
                      </a:r>
                    </a:p>
                  </a:txBody>
                  <a:tcPr marL="7620" marR="7620" marT="7620" marB="0" anchor="ctr"/>
                </a:tc>
                <a:extLst>
                  <a:ext uri="{0D108BD9-81ED-4DB2-BD59-A6C34878D82A}">
                    <a16:rowId xmlns:a16="http://schemas.microsoft.com/office/drawing/2014/main" val="844230402"/>
                  </a:ext>
                </a:extLst>
              </a:tr>
              <a:tr h="269630">
                <a:tc gridSpan="2">
                  <a:txBody>
                    <a:bodyPr/>
                    <a:lstStyle/>
                    <a:p>
                      <a:pPr algn="l"/>
                      <a:r>
                        <a:rPr lang="en-US" sz="1200">
                          <a:solidFill>
                            <a:srgbClr val="0070C0"/>
                          </a:solidFill>
                          <a:latin typeface="Optima" panose="02000503060000020004"/>
                        </a:rPr>
                        <a:t>Financial Assets</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buNone/>
                      </a:pPr>
                      <a:r>
                        <a:rPr lang="en-US" sz="1200" kern="1200">
                          <a:solidFill>
                            <a:srgbClr val="0070C0"/>
                          </a:solidFill>
                          <a:latin typeface="Optima" panose="02000503060000020004"/>
                          <a:ea typeface="+mn-ea"/>
                          <a:cs typeface="+mn-cs"/>
                        </a:rPr>
                        <a:t>Financial Asset Registry</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€ 39,999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~20 Users in Finance Controlling are required</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2</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€ 79,998</a:t>
                      </a:r>
                    </a:p>
                  </a:txBody>
                  <a:tcPr marL="7620" marR="7620" marT="7620" marB="0" anchor="ctr"/>
                </a:tc>
                <a:extLst>
                  <a:ext uri="{0D108BD9-81ED-4DB2-BD59-A6C34878D82A}">
                    <a16:rowId xmlns:a16="http://schemas.microsoft.com/office/drawing/2014/main" val="3257553560"/>
                  </a:ext>
                </a:extLst>
              </a:tr>
              <a:tr h="449383">
                <a:tc gridSpan="2">
                  <a:txBody>
                    <a:bodyPr/>
                    <a:lstStyle/>
                    <a:p>
                      <a:pPr algn="l"/>
                      <a:r>
                        <a:rPr lang="en-US" sz="1200">
                          <a:solidFill>
                            <a:srgbClr val="0070C0"/>
                          </a:solidFill>
                          <a:latin typeface="Optima" panose="02000503060000020004"/>
                        </a:rPr>
                        <a:t>Material Master Object</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buNone/>
                      </a:pPr>
                      <a:r>
                        <a:rPr lang="en-US" sz="1200" kern="1200">
                          <a:solidFill>
                            <a:srgbClr val="0070C0"/>
                          </a:solidFill>
                          <a:latin typeface="Optima" panose="02000503060000020004"/>
                          <a:ea typeface="+mn-ea"/>
                          <a:cs typeface="+mn-cs"/>
                        </a:rPr>
                        <a:t>Materials (All Types)</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€ 19,999 </a:t>
                      </a:r>
                    </a:p>
                  </a:txBody>
                  <a:tcPr marL="9525" marR="9525" marT="9525"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kern="1200">
                          <a:solidFill>
                            <a:srgbClr val="0070C0"/>
                          </a:solidFill>
                          <a:latin typeface="Optima" panose="02000503060000020004"/>
                          <a:ea typeface="+mn-ea"/>
                          <a:cs typeface="+mn-cs"/>
                        </a:rPr>
                        <a:t>~50%, 20 users  are required</a:t>
                      </a:r>
                      <a:r>
                        <a:rPr lang="en-IN" sz="1200" b="0" kern="1200">
                          <a:solidFill>
                            <a:srgbClr val="0070C0"/>
                          </a:solidFill>
                          <a:latin typeface="Optima" panose="02000503060000020004"/>
                          <a:ea typeface="+mn-ea"/>
                          <a:cs typeface="+mn-cs"/>
                        </a:rPr>
                        <a:t> to perform this action from Material Planning, Capital Projects etc,</a:t>
                      </a: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2</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€ 39,998</a:t>
                      </a:r>
                    </a:p>
                  </a:txBody>
                  <a:tcPr marL="7620" marR="7620" marT="7620" marB="0" anchor="ctr"/>
                </a:tc>
                <a:extLst>
                  <a:ext uri="{0D108BD9-81ED-4DB2-BD59-A6C34878D82A}">
                    <a16:rowId xmlns:a16="http://schemas.microsoft.com/office/drawing/2014/main" val="842630375"/>
                  </a:ext>
                </a:extLst>
              </a:tr>
              <a:tr h="449383">
                <a:tc gridSpan="2">
                  <a:txBody>
                    <a:bodyPr/>
                    <a:lstStyle/>
                    <a:p>
                      <a:pPr algn="l"/>
                      <a:r>
                        <a:rPr lang="en-US" sz="1200">
                          <a:solidFill>
                            <a:srgbClr val="0070C0"/>
                          </a:solidFill>
                          <a:latin typeface="Optima" panose="02000503060000020004"/>
                        </a:rPr>
                        <a:t>Service Master Object</a:t>
                      </a:r>
                    </a:p>
                  </a:txBody>
                  <a:tcPr anchor="ctr"/>
                </a:tc>
                <a:tc hMerge="1">
                  <a:txBody>
                    <a:bodyPr/>
                    <a:lstStyle/>
                    <a:p>
                      <a:pPr algn="l"/>
                      <a:endParaRPr lang="en-US" sz="1500">
                        <a:solidFill>
                          <a:srgbClr val="0070C0"/>
                        </a:solidFill>
                        <a:latin typeface="Optima" panose="02000503060000020004"/>
                      </a:endParaRPr>
                    </a:p>
                  </a:txBody>
                  <a:tcPr anchor="ctr"/>
                </a:tc>
                <a:tc>
                  <a:txBody>
                    <a:bodyPr/>
                    <a:lstStyle/>
                    <a:p>
                      <a:pPr marL="0" lvl="0" algn="l" defTabSz="914400" rtl="0" eaLnBrk="1" latinLnBrk="0" hangingPunct="1">
                        <a:buNone/>
                      </a:pPr>
                      <a:r>
                        <a:rPr lang="en-US" sz="1200" kern="1200">
                          <a:solidFill>
                            <a:srgbClr val="0070C0"/>
                          </a:solidFill>
                          <a:latin typeface="Optima" panose="02000503060000020004"/>
                          <a:ea typeface="+mn-ea"/>
                          <a:cs typeface="+mn-cs"/>
                        </a:rPr>
                        <a:t>Services (Service Master Records, Model Service Spec)</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€ 19,999 </a:t>
                      </a:r>
                    </a:p>
                  </a:txBody>
                  <a:tcPr marL="9525" marR="9525" marT="9525"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kern="1200">
                          <a:solidFill>
                            <a:srgbClr val="0070C0"/>
                          </a:solidFill>
                          <a:latin typeface="Optima" panose="02000503060000020004"/>
                          <a:ea typeface="+mn-ea"/>
                          <a:cs typeface="+mn-cs"/>
                        </a:rPr>
                        <a:t>~50%,  20 users  are required</a:t>
                      </a:r>
                      <a:r>
                        <a:rPr lang="en-IN" sz="1200" b="0" kern="1200">
                          <a:solidFill>
                            <a:srgbClr val="0070C0"/>
                          </a:solidFill>
                          <a:latin typeface="Optima" panose="02000503060000020004"/>
                          <a:ea typeface="+mn-ea"/>
                          <a:cs typeface="+mn-cs"/>
                        </a:rPr>
                        <a:t> to perform this action from Service Planning, Capital  Projects etc,</a:t>
                      </a: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2</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€ 39,998</a:t>
                      </a:r>
                    </a:p>
                  </a:txBody>
                  <a:tcPr marL="7620" marR="7620" marT="7620" marB="0" anchor="ctr"/>
                </a:tc>
                <a:extLst>
                  <a:ext uri="{0D108BD9-81ED-4DB2-BD59-A6C34878D82A}">
                    <a16:rowId xmlns:a16="http://schemas.microsoft.com/office/drawing/2014/main" val="2397754731"/>
                  </a:ext>
                </a:extLst>
              </a:tr>
              <a:tr h="449383">
                <a:tc gridSpan="2">
                  <a:txBody>
                    <a:bodyPr/>
                    <a:lstStyle/>
                    <a:p>
                      <a:pPr algn="l"/>
                      <a:r>
                        <a:rPr lang="en-US" sz="1200">
                          <a:solidFill>
                            <a:srgbClr val="0070C0"/>
                          </a:solidFill>
                          <a:latin typeface="Optima"/>
                        </a:rPr>
                        <a:t>iSPIR (Capital Projects)</a:t>
                      </a:r>
                    </a:p>
                  </a:txBody>
                  <a:tcPr anchor="ctr"/>
                </a:tc>
                <a:tc hMerge="1">
                  <a:txBody>
                    <a:bodyPr/>
                    <a:lstStyle/>
                    <a:p>
                      <a:pPr algn="l"/>
                      <a:endParaRPr lang="en-US" sz="1500">
                        <a:solidFill>
                          <a:srgbClr val="0070C0"/>
                        </a:solidFill>
                        <a:latin typeface="Optima"/>
                      </a:endParaRPr>
                    </a:p>
                  </a:txBody>
                  <a:tcPr anchor="ctr"/>
                </a:tc>
                <a:tc>
                  <a:txBody>
                    <a:bodyPr/>
                    <a:lstStyle/>
                    <a:p>
                      <a:pPr marL="0" algn="l" defTabSz="914400" rtl="0" eaLnBrk="1" latinLnBrk="0" hangingPunct="1"/>
                      <a:r>
                        <a:rPr lang="en-US" sz="1200" kern="1200">
                          <a:solidFill>
                            <a:srgbClr val="0070C0"/>
                          </a:solidFill>
                          <a:latin typeface="Optima" panose="02000503060000020004"/>
                          <a:ea typeface="+mn-ea"/>
                          <a:cs typeface="+mn-cs"/>
                        </a:rPr>
                        <a:t>Spare Parts Interchangeability Records</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€ 29,999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~10%, 10 Users from Capital Projects,  Materials &amp; Service Planning </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1</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€ 29,999</a:t>
                      </a:r>
                    </a:p>
                  </a:txBody>
                  <a:tcPr marL="7620" marR="7620" marT="7620" marB="0" anchor="ctr"/>
                </a:tc>
                <a:extLst>
                  <a:ext uri="{0D108BD9-81ED-4DB2-BD59-A6C34878D82A}">
                    <a16:rowId xmlns:a16="http://schemas.microsoft.com/office/drawing/2014/main" val="3487523687"/>
                  </a:ext>
                </a:extLst>
              </a:tr>
              <a:tr h="433400">
                <a:tc gridSpan="2">
                  <a:txBody>
                    <a:bodyPr/>
                    <a:lstStyle/>
                    <a:p>
                      <a:pPr marL="0" algn="l" defTabSz="914400" rtl="0" eaLnBrk="1" latinLnBrk="0" hangingPunct="1">
                        <a:lnSpc>
                          <a:spcPct val="90000"/>
                        </a:lnSpc>
                        <a:spcBef>
                          <a:spcPct val="0"/>
                        </a:spcBef>
                        <a:buNone/>
                        <a:defRPr/>
                      </a:pPr>
                      <a:r>
                        <a:rPr lang="en-US" sz="1200" kern="1200">
                          <a:solidFill>
                            <a:srgbClr val="0070C0"/>
                          </a:solidFill>
                          <a:latin typeface="Optima"/>
                          <a:ea typeface="+mn-ea"/>
                          <a:cs typeface="+mn-cs"/>
                        </a:rPr>
                        <a:t>Business Partner</a:t>
                      </a:r>
                    </a:p>
                  </a:txBody>
                  <a:tcPr anchor="ctr"/>
                </a:tc>
                <a:tc hMerge="1">
                  <a:txBody>
                    <a:bodyPr/>
                    <a:lstStyle/>
                    <a:p>
                      <a:pPr marL="0" algn="l" defTabSz="914400" rtl="0" eaLnBrk="1" latinLnBrk="0" hangingPunct="1">
                        <a:lnSpc>
                          <a:spcPct val="90000"/>
                        </a:lnSpc>
                        <a:spcBef>
                          <a:spcPct val="0"/>
                        </a:spcBef>
                        <a:buNone/>
                        <a:defRPr/>
                      </a:pPr>
                      <a:endParaRPr lang="en-US" sz="1500" kern="1200">
                        <a:solidFill>
                          <a:srgbClr val="0070C0"/>
                        </a:solidFill>
                        <a:latin typeface="Optima"/>
                        <a:ea typeface="+mn-ea"/>
                        <a:cs typeface="+mn-cs"/>
                      </a:endParaRPr>
                    </a:p>
                  </a:txBody>
                  <a:tcPr anchor="ctr"/>
                </a:tc>
                <a:tc>
                  <a:txBody>
                    <a:bodyPr/>
                    <a:lstStyle/>
                    <a:p>
                      <a:pPr marL="0" algn="l" defTabSz="914400" rtl="0" eaLnBrk="1" latinLnBrk="0" hangingPunct="1"/>
                      <a:r>
                        <a:rPr lang="en-US" sz="1200" kern="1200">
                          <a:solidFill>
                            <a:srgbClr val="0070C0"/>
                          </a:solidFill>
                          <a:latin typeface="Optima" panose="02000503060000020004"/>
                          <a:ea typeface="+mn-ea"/>
                          <a:cs typeface="+mn-cs"/>
                        </a:rPr>
                        <a:t>Vendor On-Boarding, Customer On-Boarding</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€ 29,999 </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~50%, 10 Users of SCM, Category Management team  are expected to manage vendor life cycle</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1</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€ 29,999</a:t>
                      </a:r>
                    </a:p>
                  </a:txBody>
                  <a:tcPr marL="7620" marR="7620" marT="7620" marB="0" anchor="ctr"/>
                </a:tc>
                <a:extLst>
                  <a:ext uri="{0D108BD9-81ED-4DB2-BD59-A6C34878D82A}">
                    <a16:rowId xmlns:a16="http://schemas.microsoft.com/office/drawing/2014/main" val="574059786"/>
                  </a:ext>
                </a:extLst>
              </a:tr>
              <a:tr h="269630">
                <a:tc gridSpan="2">
                  <a:txBody>
                    <a:bodyPr/>
                    <a:lstStyle/>
                    <a:p>
                      <a:pPr marL="0" algn="l" defTabSz="914400" rtl="0" eaLnBrk="1" latinLnBrk="0" hangingPunct="1">
                        <a:lnSpc>
                          <a:spcPct val="90000"/>
                        </a:lnSpc>
                        <a:spcBef>
                          <a:spcPct val="0"/>
                        </a:spcBef>
                        <a:buNone/>
                        <a:defRPr/>
                      </a:pPr>
                      <a:r>
                        <a:rPr lang="en-US" sz="1200" kern="1200">
                          <a:solidFill>
                            <a:srgbClr val="0070C0"/>
                          </a:solidFill>
                          <a:latin typeface="Optima"/>
                          <a:ea typeface="+mn-ea"/>
                          <a:cs typeface="+mn-cs"/>
                        </a:rPr>
                        <a:t>AI Lens / AI Agent</a:t>
                      </a:r>
                    </a:p>
                  </a:txBody>
                  <a:tcPr anchor="ct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a:solidFill>
                            <a:srgbClr val="0070C0"/>
                          </a:solidFill>
                          <a:latin typeface="Optima" panose="02000503060000020004" pitchFamily="2" charset="0"/>
                          <a:ea typeface="+mn-ea"/>
                          <a:cs typeface="+mn-cs"/>
                        </a:rPr>
                        <a:t>One Use – Case</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€ 19,999</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~2 User Cases are leveraged for the customer</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2</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€ 39,998</a:t>
                      </a:r>
                    </a:p>
                  </a:txBody>
                  <a:tcPr marL="7620" marR="7620" marT="7620" marB="0" anchor="ctr"/>
                </a:tc>
                <a:extLst>
                  <a:ext uri="{0D108BD9-81ED-4DB2-BD59-A6C34878D82A}">
                    <a16:rowId xmlns:a16="http://schemas.microsoft.com/office/drawing/2014/main" val="2813709320"/>
                  </a:ext>
                </a:extLst>
              </a:tr>
              <a:tr h="629136">
                <a:tc gridSpan="2">
                  <a:txBody>
                    <a:bodyPr/>
                    <a:lstStyle/>
                    <a:p>
                      <a:pPr marL="0" algn="l" defTabSz="914400" rtl="0" eaLnBrk="1" latinLnBrk="0" hangingPunct="1">
                        <a:lnSpc>
                          <a:spcPct val="90000"/>
                        </a:lnSpc>
                        <a:spcBef>
                          <a:spcPct val="0"/>
                        </a:spcBef>
                        <a:buNone/>
                        <a:defRPr/>
                      </a:pPr>
                      <a:r>
                        <a:rPr lang="en-US" sz="1200" kern="1200">
                          <a:solidFill>
                            <a:srgbClr val="0070C0"/>
                          </a:solidFill>
                          <a:latin typeface="Optima"/>
                          <a:ea typeface="+mn-ea"/>
                          <a:cs typeface="+mn-cs"/>
                        </a:rPr>
                        <a:t>Workbench</a:t>
                      </a:r>
                    </a:p>
                  </a:txBody>
                  <a:tcPr anchor="ct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a:solidFill>
                            <a:srgbClr val="0070C0"/>
                          </a:solidFill>
                          <a:latin typeface="Optima" panose="02000503060000020004" pitchFamily="2" charset="0"/>
                          <a:ea typeface="+mn-ea"/>
                          <a:cs typeface="+mn-cs"/>
                        </a:rPr>
                        <a:t>Data Quality &amp; Governance Suite Configuration / Deduplication / Data Routing / Integration Workbench</a:t>
                      </a:r>
                    </a:p>
                  </a:txBody>
                  <a:tcPr anchor="ctr"/>
                </a:tc>
                <a:tc>
                  <a:txBody>
                    <a:bodyPr/>
                    <a:lstStyle/>
                    <a:p>
                      <a:pPr marL="0" lvl="0" algn="ctr" defTabSz="914400" rtl="0" eaLnBrk="1" fontAlgn="b" latinLnBrk="0" hangingPunct="1">
                        <a:lnSpc>
                          <a:spcPct val="100000"/>
                        </a:lnSpc>
                        <a:spcBef>
                          <a:spcPts val="0"/>
                        </a:spcBef>
                        <a:spcAft>
                          <a:spcPts val="0"/>
                        </a:spcAft>
                        <a:buNone/>
                      </a:pPr>
                      <a:r>
                        <a:rPr lang="en-IN" sz="1200" b="1" kern="1200">
                          <a:solidFill>
                            <a:srgbClr val="0070C0"/>
                          </a:solidFill>
                          <a:latin typeface="Optima" panose="02000503060000020004"/>
                          <a:ea typeface="+mn-ea"/>
                          <a:cs typeface="+mn-cs"/>
                        </a:rPr>
                        <a:t>€ 49,999 (One Seat / User License)</a:t>
                      </a:r>
                    </a:p>
                  </a:txBody>
                  <a:tcPr marL="9525" marR="9525" marT="9525" anchor="ctr"/>
                </a:tc>
                <a:tc>
                  <a:txBody>
                    <a:bodyPr/>
                    <a:lstStyle/>
                    <a:p>
                      <a:pPr marL="0" lvl="0" algn="l" defTabSz="914400" rtl="0" eaLnBrk="1" fontAlgn="b" latinLnBrk="0" hangingPunct="1">
                        <a:lnSpc>
                          <a:spcPct val="100000"/>
                        </a:lnSpc>
                        <a:spcBef>
                          <a:spcPts val="0"/>
                        </a:spcBef>
                        <a:spcAft>
                          <a:spcPts val="0"/>
                        </a:spcAft>
                        <a:buNone/>
                      </a:pPr>
                      <a:r>
                        <a:rPr lang="en-US" sz="1200" b="0" kern="1200">
                          <a:solidFill>
                            <a:srgbClr val="0070C0"/>
                          </a:solidFill>
                          <a:latin typeface="Optima" panose="02000503060000020004"/>
                          <a:ea typeface="+mn-ea"/>
                          <a:cs typeface="+mn-cs"/>
                        </a:rPr>
                        <a:t>~1 Users are expected to perform this activity</a:t>
                      </a:r>
                      <a:endParaRPr lang="en-IN" sz="1200" b="0" kern="1200">
                        <a:solidFill>
                          <a:srgbClr val="0070C0"/>
                        </a:solidFill>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r>
                        <a:rPr lang="en-US" sz="1200" b="1" kern="1200">
                          <a:solidFill>
                            <a:srgbClr val="0070C0"/>
                          </a:solidFill>
                          <a:latin typeface="Optima" panose="02000503060000020004"/>
                          <a:ea typeface="+mn-ea"/>
                          <a:cs typeface="+mn-cs"/>
                        </a:rPr>
                        <a:t>1</a:t>
                      </a:r>
                      <a:endParaRPr lang="en-IN" sz="1200" b="1" kern="1200">
                        <a:solidFill>
                          <a:srgbClr val="0070C0"/>
                        </a:solidFill>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latin typeface="Optima" panose="02000503060000020004"/>
                        </a:rPr>
                        <a:t>€ 49,999</a:t>
                      </a:r>
                    </a:p>
                  </a:txBody>
                  <a:tcPr marL="7620" marR="7620" marT="7620" marB="0" anchor="ctr"/>
                </a:tc>
                <a:extLst>
                  <a:ext uri="{0D108BD9-81ED-4DB2-BD59-A6C34878D82A}">
                    <a16:rowId xmlns:a16="http://schemas.microsoft.com/office/drawing/2014/main" val="3021622757"/>
                  </a:ext>
                </a:extLst>
              </a:tr>
              <a:tr h="269630">
                <a:tc gridSpan="2">
                  <a:txBody>
                    <a:bodyPr/>
                    <a:lstStyle/>
                    <a:p>
                      <a:pPr marL="0" algn="l" defTabSz="914400" rtl="0" eaLnBrk="1" latinLnBrk="0" hangingPunct="1">
                        <a:lnSpc>
                          <a:spcPct val="90000"/>
                        </a:lnSpc>
                        <a:spcBef>
                          <a:spcPct val="0"/>
                        </a:spcBef>
                        <a:buNone/>
                        <a:defRPr/>
                      </a:pPr>
                      <a:endParaRPr lang="en-US" sz="1200" kern="1200">
                        <a:solidFill>
                          <a:srgbClr val="0070C0"/>
                        </a:solidFill>
                        <a:latin typeface="Optima"/>
                        <a:ea typeface="+mn-ea"/>
                        <a:cs typeface="+mn-cs"/>
                      </a:endParaRPr>
                    </a:p>
                  </a:txBody>
                  <a:tcPr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a:solidFill>
                          <a:srgbClr val="0070C0"/>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lnSpc>
                          <a:spcPct val="100000"/>
                        </a:lnSpc>
                        <a:spcBef>
                          <a:spcPts val="0"/>
                        </a:spcBef>
                        <a:spcAft>
                          <a:spcPts val="0"/>
                        </a:spcAft>
                        <a:buNone/>
                      </a:pPr>
                      <a:endParaRPr lang="en-IN" sz="1200" b="1" kern="1200">
                        <a:solidFill>
                          <a:srgbClr val="0070C0"/>
                        </a:solidFill>
                        <a:latin typeface="Optima" panose="02000503060000020004"/>
                        <a:ea typeface="+mn-ea"/>
                        <a:cs typeface="+mn-cs"/>
                      </a:endParaRPr>
                    </a:p>
                  </a:txBody>
                  <a:tcPr marL="9525" marR="9525" marT="9525" anchor="ctr"/>
                </a:tc>
                <a:tc>
                  <a:txBody>
                    <a:bodyPr/>
                    <a:lstStyle/>
                    <a:p>
                      <a:pPr marL="0" lvl="0" algn="r" defTabSz="914400" rtl="0" eaLnBrk="1" fontAlgn="b" latinLnBrk="0" hangingPunct="1">
                        <a:lnSpc>
                          <a:spcPct val="100000"/>
                        </a:lnSpc>
                        <a:spcBef>
                          <a:spcPts val="0"/>
                        </a:spcBef>
                        <a:spcAft>
                          <a:spcPts val="0"/>
                        </a:spcAft>
                        <a:buNone/>
                      </a:pPr>
                      <a:r>
                        <a:rPr lang="en-US" sz="1200" b="1" kern="1200">
                          <a:solidFill>
                            <a:srgbClr val="0070C0"/>
                          </a:solidFill>
                          <a:highlight>
                            <a:srgbClr val="FFFF00"/>
                          </a:highlight>
                          <a:latin typeface="Optima" panose="02000503060000020004"/>
                          <a:ea typeface="+mn-ea"/>
                          <a:cs typeface="+mn-cs"/>
                        </a:rPr>
                        <a:t>Total Yearly Subscription</a:t>
                      </a: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marL="0" lvl="0" algn="ctr" defTabSz="914400" rtl="0" eaLnBrk="1" fontAlgn="b" latinLnBrk="0" hangingPunct="1">
                        <a:lnSpc>
                          <a:spcPct val="100000"/>
                        </a:lnSpc>
                        <a:spcBef>
                          <a:spcPts val="0"/>
                        </a:spcBef>
                        <a:spcAft>
                          <a:spcPts val="0"/>
                        </a:spcAft>
                        <a:buNone/>
                      </a:pP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algn="r" fontAlgn="b"/>
                      <a:r>
                        <a:rPr lang="en-IN" sz="1200" b="0" i="0" u="none" strike="noStrike">
                          <a:solidFill>
                            <a:srgbClr val="10479B"/>
                          </a:solidFill>
                          <a:effectLst/>
                          <a:highlight>
                            <a:srgbClr val="FFFF00"/>
                          </a:highlight>
                          <a:latin typeface="Optima" panose="02000503060000020004"/>
                        </a:rPr>
                        <a:t>€ </a:t>
                      </a:r>
                      <a:r>
                        <a:rPr lang="en-IN" sz="1200" b="1" i="0" u="none" strike="noStrike">
                          <a:solidFill>
                            <a:srgbClr val="10479B"/>
                          </a:solidFill>
                          <a:effectLst/>
                          <a:highlight>
                            <a:srgbClr val="FFFF00"/>
                          </a:highlight>
                          <a:latin typeface="Optima" panose="02000503060000020004"/>
                        </a:rPr>
                        <a:t>1,249,971</a:t>
                      </a:r>
                    </a:p>
                  </a:txBody>
                  <a:tcPr marL="7620" marR="7620" marT="7620" marB="0" anchor="ctr"/>
                </a:tc>
                <a:extLst>
                  <a:ext uri="{0D108BD9-81ED-4DB2-BD59-A6C34878D82A}">
                    <a16:rowId xmlns:a16="http://schemas.microsoft.com/office/drawing/2014/main" val="3645377691"/>
                  </a:ext>
                </a:extLst>
              </a:tr>
            </a:tbl>
          </a:graphicData>
        </a:graphic>
      </p:graphicFrame>
      <p:sp>
        <p:nvSpPr>
          <p:cNvPr id="5" name="TextBox 4">
            <a:extLst>
              <a:ext uri="{FF2B5EF4-FFF2-40B4-BE49-F238E27FC236}">
                <a16:creationId xmlns:a16="http://schemas.microsoft.com/office/drawing/2014/main" id="{C24AC24C-22B2-0753-6746-D05730B93C44}"/>
              </a:ext>
            </a:extLst>
          </p:cNvPr>
          <p:cNvSpPr txBox="1"/>
          <p:nvPr/>
        </p:nvSpPr>
        <p:spPr>
          <a:xfrm>
            <a:off x="367749" y="425993"/>
            <a:ext cx="11106496" cy="738664"/>
          </a:xfrm>
          <a:prstGeom prst="rect">
            <a:avLst/>
          </a:prstGeom>
          <a:noFill/>
        </p:spPr>
        <p:txBody>
          <a:bodyPr wrap="square" rtlCol="0">
            <a:spAutoFit/>
          </a:bodyPr>
          <a:lstStyle/>
          <a:p>
            <a:pPr marL="285750" indent="-285750">
              <a:buFont typeface="Wingdings" panose="05000000000000000000" pitchFamily="2" charset="2"/>
              <a:buChar char="Ø"/>
            </a:pPr>
            <a:r>
              <a:rPr lang="en-US" sz="1400">
                <a:solidFill>
                  <a:srgbClr val="10479B"/>
                </a:solidFill>
                <a:latin typeface="Optima" panose="02000503060000020004"/>
              </a:rPr>
              <a:t>Global Asset Centric industry ~100 Maintenance users -  </a:t>
            </a:r>
            <a:r>
              <a:rPr lang="en-US" sz="1400" b="1" i="1">
                <a:solidFill>
                  <a:srgbClr val="10479B"/>
                </a:solidFill>
                <a:latin typeface="Optima" panose="02000503060000020004"/>
              </a:rPr>
              <a:t>Requestors, Stewards, Managers &amp; Approvers</a:t>
            </a:r>
            <a:r>
              <a:rPr lang="en-US" sz="1400">
                <a:solidFill>
                  <a:srgbClr val="10479B"/>
                </a:solidFill>
                <a:latin typeface="Optima" panose="02000503060000020004"/>
              </a:rPr>
              <a:t> to manage Asset data</a:t>
            </a:r>
          </a:p>
          <a:p>
            <a:pPr marL="285750" indent="-285750">
              <a:buFont typeface="Wingdings" panose="05000000000000000000" pitchFamily="2" charset="2"/>
              <a:buChar char="Ø"/>
            </a:pPr>
            <a:r>
              <a:rPr lang="en-US" sz="1400">
                <a:solidFill>
                  <a:srgbClr val="10479B"/>
                </a:solidFill>
                <a:latin typeface="Optima" panose="02000503060000020004"/>
              </a:rPr>
              <a:t>~50 Users from Materials Planning, Inventory &amp; Procurement controls of Materials &amp; Services to manage Supply Chain data</a:t>
            </a:r>
          </a:p>
          <a:p>
            <a:pPr marL="285750" indent="-285750">
              <a:buFont typeface="Wingdings" panose="05000000000000000000" pitchFamily="2" charset="2"/>
              <a:buChar char="Ø"/>
            </a:pPr>
            <a:r>
              <a:rPr lang="en-IN" sz="1400">
                <a:solidFill>
                  <a:srgbClr val="10479B"/>
                </a:solidFill>
                <a:latin typeface="Optima" panose="02000503060000020004"/>
              </a:rPr>
              <a:t>AI Lens / Agents – 2 Use Cases are leveraged</a:t>
            </a:r>
          </a:p>
        </p:txBody>
      </p:sp>
    </p:spTree>
    <p:extLst>
      <p:ext uri="{BB962C8B-B14F-4D97-AF65-F5344CB8AC3E}">
        <p14:creationId xmlns:p14="http://schemas.microsoft.com/office/powerpoint/2010/main" val="1741743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15AF6-8A4A-2997-1770-569B9425B039}"/>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BD7E5D7-F366-E778-26A8-AFC0322B384D}"/>
              </a:ext>
            </a:extLst>
          </p:cNvPr>
          <p:cNvCxnSpPr>
            <a:cxnSpLocks/>
          </p:cNvCxnSpPr>
          <p:nvPr/>
        </p:nvCxnSpPr>
        <p:spPr>
          <a:xfrm>
            <a:off x="194376" y="737906"/>
            <a:ext cx="1145856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D6E9D5-C66A-1E4A-A20E-628943D25DC0}"/>
              </a:ext>
            </a:extLst>
          </p:cNvPr>
          <p:cNvCxnSpPr>
            <a:cxnSpLocks/>
          </p:cNvCxnSpPr>
          <p:nvPr/>
        </p:nvCxnSpPr>
        <p:spPr>
          <a:xfrm>
            <a:off x="8359027" y="3441682"/>
            <a:ext cx="3417867" cy="0"/>
          </a:xfrm>
          <a:prstGeom prst="line">
            <a:avLst/>
          </a:prstGeom>
          <a:noFill/>
          <a:ln w="1905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4C579AB3-D137-8FD3-4CA4-D97161532B2F}"/>
              </a:ext>
            </a:extLst>
          </p:cNvPr>
          <p:cNvCxnSpPr>
            <a:cxnSpLocks/>
          </p:cNvCxnSpPr>
          <p:nvPr/>
        </p:nvCxnSpPr>
        <p:spPr>
          <a:xfrm>
            <a:off x="8355781" y="3934422"/>
            <a:ext cx="3417867" cy="0"/>
          </a:xfrm>
          <a:prstGeom prst="line">
            <a:avLst/>
          </a:prstGeom>
          <a:noFill/>
          <a:ln w="1905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3A732E4D-A237-CFC2-3D3E-376FBF0C5837}"/>
              </a:ext>
            </a:extLst>
          </p:cNvPr>
          <p:cNvCxnSpPr>
            <a:cxnSpLocks/>
          </p:cNvCxnSpPr>
          <p:nvPr/>
        </p:nvCxnSpPr>
        <p:spPr>
          <a:xfrm>
            <a:off x="8362261" y="4582769"/>
            <a:ext cx="3417867" cy="0"/>
          </a:xfrm>
          <a:prstGeom prst="line">
            <a:avLst/>
          </a:prstGeom>
          <a:noFill/>
          <a:ln w="19050" cap="flat" cmpd="sng" algn="ctr">
            <a:solidFill>
              <a:sysClr val="window" lastClr="FFFFFF"/>
            </a:solidFill>
            <a:prstDash val="solid"/>
            <a:miter lim="800000"/>
          </a:ln>
          <a:effectLst/>
        </p:spPr>
      </p:cxnSp>
      <p:sp>
        <p:nvSpPr>
          <p:cNvPr id="28" name="Title 27">
            <a:extLst>
              <a:ext uri="{FF2B5EF4-FFF2-40B4-BE49-F238E27FC236}">
                <a16:creationId xmlns:a16="http://schemas.microsoft.com/office/drawing/2014/main" id="{39EC5A06-6165-8CF6-0931-D003C00BCB6E}"/>
              </a:ext>
            </a:extLst>
          </p:cNvPr>
          <p:cNvSpPr>
            <a:spLocks noGrp="1"/>
          </p:cNvSpPr>
          <p:nvPr>
            <p:ph type="title"/>
          </p:nvPr>
        </p:nvSpPr>
        <p:spPr>
          <a:xfrm>
            <a:off x="200856" y="70112"/>
            <a:ext cx="10463396" cy="503470"/>
          </a:xfrm>
        </p:spPr>
        <p:txBody>
          <a:bodyPr>
            <a:noAutofit/>
          </a:bodyPr>
          <a:lstStyle/>
          <a:p>
            <a:r>
              <a:rPr lang="en-IN" b="1">
                <a:solidFill>
                  <a:srgbClr val="10479B"/>
                </a:solidFill>
                <a:latin typeface="Optima"/>
                <a:cs typeface="+mn-cs"/>
              </a:rPr>
              <a:t>Table of Content</a:t>
            </a:r>
          </a:p>
        </p:txBody>
      </p:sp>
      <p:sp>
        <p:nvSpPr>
          <p:cNvPr id="3" name="TextBox 2">
            <a:extLst>
              <a:ext uri="{FF2B5EF4-FFF2-40B4-BE49-F238E27FC236}">
                <a16:creationId xmlns:a16="http://schemas.microsoft.com/office/drawing/2014/main" id="{8D033422-E04D-F7C5-2E5C-112A0EB72DD8}"/>
              </a:ext>
            </a:extLst>
          </p:cNvPr>
          <p:cNvSpPr txBox="1"/>
          <p:nvPr/>
        </p:nvSpPr>
        <p:spPr>
          <a:xfrm>
            <a:off x="509285" y="774873"/>
            <a:ext cx="11241213" cy="5693866"/>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IN" sz="1400" b="1">
                <a:solidFill>
                  <a:srgbClr val="10479B"/>
                </a:solidFill>
                <a:latin typeface="Optima"/>
                <a:cs typeface="+mn-cs"/>
              </a:rPr>
              <a:t>PiLog’s Data Quality and Governance Suite </a:t>
            </a:r>
            <a:r>
              <a:rPr lang="en-US" sz="1400" b="1">
                <a:solidFill>
                  <a:srgbClr val="10479B"/>
                </a:solidFill>
                <a:latin typeface="Optima"/>
              </a:rPr>
              <a:t>– Powered by AI (Requested by Smitha)</a:t>
            </a:r>
          </a:p>
          <a:p>
            <a:pPr marL="742950" lvl="1" indent="-285750">
              <a:buFont typeface="Courier New" panose="02070309020205020404" pitchFamily="49" charset="0"/>
              <a:buChar char="o"/>
              <a:defRPr/>
            </a:pPr>
            <a:r>
              <a:rPr lang="en-US" sz="1400">
                <a:solidFill>
                  <a:srgbClr val="10479B"/>
                </a:solidFill>
                <a:latin typeface="Optima" pitchFamily="2" charset="0"/>
              </a:rPr>
              <a:t>Solution Overview</a:t>
            </a:r>
          </a:p>
          <a:p>
            <a:pPr marL="742950" lvl="1" indent="-285750">
              <a:buFont typeface="Courier New" panose="02070309020205020404" pitchFamily="49" charset="0"/>
              <a:buChar char="o"/>
              <a:defRPr/>
            </a:pPr>
            <a:r>
              <a:rPr lang="en-US" sz="1400" b="0">
                <a:solidFill>
                  <a:srgbClr val="10479B"/>
                </a:solidFill>
                <a:latin typeface="Optima" pitchFamily="2" charset="0"/>
              </a:rPr>
              <a:t>Business </a:t>
            </a:r>
            <a:r>
              <a:rPr lang="en-US" sz="1400">
                <a:solidFill>
                  <a:srgbClr val="10479B"/>
                </a:solidFill>
                <a:latin typeface="Optima" pitchFamily="2" charset="0"/>
              </a:rPr>
              <a:t>Case</a:t>
            </a:r>
          </a:p>
          <a:p>
            <a:pPr lvl="1">
              <a:defRPr/>
            </a:pPr>
            <a:endParaRPr lang="en-US" sz="1400" b="0">
              <a:solidFill>
                <a:srgbClr val="10479B"/>
              </a:solidFill>
              <a:latin typeface="Optima" pitchFamily="2" charset="0"/>
            </a:endParaRPr>
          </a:p>
          <a:p>
            <a:pPr marR="0" lvl="0" algn="l" defTabSz="914400" rtl="0" eaLnBrk="1" fontAlgn="auto" latinLnBrk="0" hangingPunct="1">
              <a:lnSpc>
                <a:spcPct val="100000"/>
              </a:lnSpc>
              <a:spcBef>
                <a:spcPts val="0"/>
              </a:spcBef>
              <a:spcAft>
                <a:spcPts val="0"/>
              </a:spcAft>
              <a:buClrTx/>
              <a:buSzTx/>
              <a:tabLst/>
              <a:defRPr/>
            </a:pPr>
            <a:r>
              <a:rPr lang="en-US" sz="1400" b="1">
                <a:solidFill>
                  <a:srgbClr val="10479B"/>
                </a:solidFill>
                <a:latin typeface="Optima"/>
                <a:cs typeface="+mn-cs"/>
              </a:rPr>
              <a:t>Go To Market – 2025 &amp; 2026</a:t>
            </a:r>
          </a:p>
          <a:p>
            <a:pPr marR="0" lvl="0" algn="l" defTabSz="914400" rtl="0" eaLnBrk="1" fontAlgn="auto" latinLnBrk="0" hangingPunct="1">
              <a:lnSpc>
                <a:spcPct val="100000"/>
              </a:lnSpc>
              <a:spcBef>
                <a:spcPts val="0"/>
              </a:spcBef>
              <a:spcAft>
                <a:spcPts val="0"/>
              </a:spcAft>
              <a:buClrTx/>
              <a:buSzTx/>
              <a:tabLst/>
              <a:defRPr/>
            </a:pPr>
            <a:endParaRPr lang="en-US" sz="1400" b="1">
              <a:solidFill>
                <a:srgbClr val="10479B"/>
              </a:solidFill>
              <a:latin typeface="Optima"/>
            </a:endParaRPr>
          </a:p>
          <a:p>
            <a:pPr marR="0" lvl="0" algn="l" defTabSz="914400" rtl="0" eaLnBrk="1" fontAlgn="auto" latinLnBrk="0" hangingPunct="1">
              <a:lnSpc>
                <a:spcPct val="100000"/>
              </a:lnSpc>
              <a:spcBef>
                <a:spcPts val="0"/>
              </a:spcBef>
              <a:spcAft>
                <a:spcPts val="0"/>
              </a:spcAft>
              <a:buClrTx/>
              <a:buSzTx/>
              <a:tabLst/>
              <a:defRPr/>
            </a:pPr>
            <a:r>
              <a:rPr lang="en-US" sz="1400" b="1">
                <a:solidFill>
                  <a:srgbClr val="10479B"/>
                </a:solidFill>
                <a:latin typeface="Optima"/>
                <a:cs typeface="+mn-cs"/>
              </a:rPr>
              <a:t>PiLog DQG Suite – Price Catalogue</a:t>
            </a:r>
          </a:p>
          <a:p>
            <a:pPr marR="0" lvl="0" algn="l" defTabSz="914400" rtl="0" eaLnBrk="1" fontAlgn="auto" latinLnBrk="0" hangingPunct="1">
              <a:lnSpc>
                <a:spcPct val="100000"/>
              </a:lnSpc>
              <a:spcBef>
                <a:spcPts val="0"/>
              </a:spcBef>
              <a:spcAft>
                <a:spcPts val="0"/>
              </a:spcAft>
              <a:buClrTx/>
              <a:buSzTx/>
              <a:tabLst/>
              <a:defRPr/>
            </a:pPr>
            <a:endParaRPr lang="en-US" sz="1400" b="1">
              <a:solidFill>
                <a:srgbClr val="10479B"/>
              </a:solidFill>
              <a:latin typeface="Optima"/>
              <a:cs typeface="+mn-cs"/>
            </a:endParaRPr>
          </a:p>
          <a:p>
            <a:pPr>
              <a:defRPr/>
            </a:pPr>
            <a:r>
              <a:rPr lang="en-US" sz="1400" b="1">
                <a:solidFill>
                  <a:srgbClr val="10479B"/>
                </a:solidFill>
                <a:latin typeface="Optima"/>
                <a:cs typeface="+mn-cs"/>
              </a:rPr>
              <a:t>Customer Success Stories &amp; Business Value Management</a:t>
            </a:r>
          </a:p>
          <a:p>
            <a:pPr>
              <a:defRPr/>
            </a:pPr>
            <a:endParaRPr lang="en-US" sz="1400" b="1">
              <a:solidFill>
                <a:srgbClr val="10479B"/>
              </a:solidFill>
              <a:latin typeface="Optima"/>
            </a:endParaRPr>
          </a:p>
          <a:p>
            <a:pPr marR="0" lvl="0" algn="l" defTabSz="914400" rtl="0" eaLnBrk="1" fontAlgn="auto" latinLnBrk="0" hangingPunct="1">
              <a:lnSpc>
                <a:spcPct val="100000"/>
              </a:lnSpc>
              <a:spcBef>
                <a:spcPts val="0"/>
              </a:spcBef>
              <a:spcAft>
                <a:spcPts val="0"/>
              </a:spcAft>
              <a:buClrTx/>
              <a:buSzTx/>
              <a:tabLst/>
              <a:defRPr/>
            </a:pPr>
            <a:r>
              <a:rPr lang="en-US" sz="1400" b="1">
                <a:solidFill>
                  <a:srgbClr val="10479B"/>
                </a:solidFill>
                <a:latin typeface="Optima"/>
                <a:cs typeface="+mn-cs"/>
              </a:rPr>
              <a:t>Competitive Landscape – Solution Comparison Overview </a:t>
            </a:r>
            <a:r>
              <a:rPr lang="en-US" sz="1400">
                <a:solidFill>
                  <a:srgbClr val="10479B"/>
                </a:solidFill>
                <a:latin typeface="Optima"/>
                <a:cs typeface="+mn-cs"/>
              </a:rPr>
              <a:t>“PiLog Suite vs PG MDG EAM SolEx vs Prospecta MDO”</a:t>
            </a:r>
          </a:p>
          <a:p>
            <a:pPr marR="0" lvl="0" algn="l" defTabSz="914400" rtl="0" eaLnBrk="1" fontAlgn="auto" latinLnBrk="0" hangingPunct="1">
              <a:lnSpc>
                <a:spcPct val="100000"/>
              </a:lnSpc>
              <a:spcBef>
                <a:spcPts val="0"/>
              </a:spcBef>
              <a:spcAft>
                <a:spcPts val="0"/>
              </a:spcAft>
              <a:buClrTx/>
              <a:buSzTx/>
              <a:tabLst/>
              <a:defRPr/>
            </a:pPr>
            <a:endParaRPr lang="en-US" sz="1400" b="1">
              <a:solidFill>
                <a:srgbClr val="10479B"/>
              </a:solidFill>
              <a:latin typeface="Optima"/>
              <a:cs typeface="+mn-cs"/>
            </a:endParaRPr>
          </a:p>
          <a:p>
            <a:pPr marR="0" lvl="0" algn="l" defTabSz="914400" rtl="0" eaLnBrk="1" fontAlgn="auto" latinLnBrk="0" hangingPunct="1">
              <a:lnSpc>
                <a:spcPct val="100000"/>
              </a:lnSpc>
              <a:spcBef>
                <a:spcPts val="0"/>
              </a:spcBef>
              <a:spcAft>
                <a:spcPts val="0"/>
              </a:spcAft>
              <a:buClrTx/>
              <a:buSzTx/>
              <a:tabLst/>
              <a:defRPr/>
            </a:pPr>
            <a:r>
              <a:rPr lang="en-US" sz="1400" b="1">
                <a:solidFill>
                  <a:srgbClr val="10479B"/>
                </a:solidFill>
                <a:latin typeface="Optima" pitchFamily="2" charset="0"/>
              </a:rPr>
              <a:t>SAP Store Performance History</a:t>
            </a:r>
          </a:p>
          <a:p>
            <a:pPr marR="0" lvl="0" algn="l" defTabSz="914400" rtl="0" eaLnBrk="1" fontAlgn="auto" latinLnBrk="0" hangingPunct="1">
              <a:lnSpc>
                <a:spcPct val="100000"/>
              </a:lnSpc>
              <a:spcBef>
                <a:spcPts val="0"/>
              </a:spcBef>
              <a:spcAft>
                <a:spcPts val="0"/>
              </a:spcAft>
              <a:buClrTx/>
              <a:buSzTx/>
              <a:tabLst/>
              <a:defRPr/>
            </a:pPr>
            <a:endParaRPr lang="en-US" sz="1400" b="1">
              <a:solidFill>
                <a:srgbClr val="10479B"/>
              </a:solidFill>
              <a:latin typeface="Optima" pitchFamily="2" charset="0"/>
            </a:endParaRPr>
          </a:p>
          <a:p>
            <a:pPr marR="0" lvl="0" algn="l" defTabSz="914400" rtl="0" eaLnBrk="1" fontAlgn="auto" latinLnBrk="0" hangingPunct="1">
              <a:lnSpc>
                <a:spcPct val="100000"/>
              </a:lnSpc>
              <a:spcBef>
                <a:spcPts val="0"/>
              </a:spcBef>
              <a:spcAft>
                <a:spcPts val="0"/>
              </a:spcAft>
              <a:buClrTx/>
              <a:buSzTx/>
              <a:tabLst/>
              <a:defRPr/>
            </a:pPr>
            <a:r>
              <a:rPr lang="en-US" sz="1400" b="1">
                <a:solidFill>
                  <a:srgbClr val="10479B"/>
                </a:solidFill>
                <a:latin typeface="Optima" pitchFamily="2" charset="0"/>
              </a:rPr>
              <a:t>PiLog Data Quality &amp; Governance Suite (PiLog Suite) – Solution Overview</a:t>
            </a:r>
          </a:p>
          <a:p>
            <a:pPr marL="742950" lvl="1" indent="-285750">
              <a:buFont typeface="Courier New" panose="02070309020205020404" pitchFamily="49" charset="0"/>
              <a:buChar char="o"/>
              <a:defRPr/>
            </a:pPr>
            <a:r>
              <a:rPr lang="en-US" sz="1400">
                <a:solidFill>
                  <a:srgbClr val="10479B"/>
                </a:solidFill>
                <a:latin typeface="Optima" pitchFamily="2" charset="0"/>
              </a:rPr>
              <a:t>Data Governance with AI Lens (Copilot)</a:t>
            </a:r>
          </a:p>
          <a:p>
            <a:pPr marL="742950" lvl="1" indent="-285750">
              <a:buFont typeface="Courier New" panose="02070309020205020404" pitchFamily="49" charset="0"/>
              <a:buChar char="o"/>
              <a:defRPr/>
            </a:pPr>
            <a:r>
              <a:rPr lang="en-US" sz="1400">
                <a:solidFill>
                  <a:srgbClr val="10479B"/>
                </a:solidFill>
                <a:latin typeface="Optima" pitchFamily="2" charset="0"/>
              </a:rPr>
              <a:t>Data Quality Management</a:t>
            </a:r>
          </a:p>
          <a:p>
            <a:pPr marL="742950" lvl="1" indent="-285750">
              <a:buFont typeface="Courier New" panose="02070309020205020404" pitchFamily="49" charset="0"/>
              <a:buChar char="o"/>
              <a:defRPr/>
            </a:pPr>
            <a:r>
              <a:rPr lang="en-US" sz="1400">
                <a:solidFill>
                  <a:srgbClr val="10479B"/>
                </a:solidFill>
                <a:latin typeface="Optima" pitchFamily="2" charset="0"/>
              </a:rPr>
              <a:t>iContent Foundry</a:t>
            </a:r>
          </a:p>
          <a:p>
            <a:pPr marL="742950" lvl="1" indent="-285750">
              <a:buFont typeface="Courier New" panose="02070309020205020404" pitchFamily="49" charset="0"/>
              <a:buChar char="o"/>
              <a:defRPr/>
            </a:pPr>
            <a:r>
              <a:rPr lang="en-US" sz="1400">
                <a:solidFill>
                  <a:srgbClr val="10479B"/>
                </a:solidFill>
                <a:latin typeface="Optima" pitchFamily="2" charset="0"/>
              </a:rPr>
              <a:t>Data Migration: Data Extraction, Transformation &amp; Load</a:t>
            </a:r>
          </a:p>
          <a:p>
            <a:pPr marL="742950" lvl="1" indent="-285750">
              <a:buFont typeface="Courier New" panose="02070309020205020404" pitchFamily="49" charset="0"/>
              <a:buChar char="o"/>
              <a:defRPr/>
            </a:pPr>
            <a:r>
              <a:rPr lang="en-US" sz="1400">
                <a:solidFill>
                  <a:srgbClr val="10479B"/>
                </a:solidFill>
                <a:latin typeface="Optima" pitchFamily="2" charset="0"/>
              </a:rPr>
              <a:t>Spare Parts Interchangeability Records (iSPIR) &amp; Financial Asset Register (iFAR)</a:t>
            </a:r>
          </a:p>
          <a:p>
            <a:pPr marL="742950" lvl="1" indent="-285750">
              <a:buFont typeface="Courier New" panose="02070309020205020404" pitchFamily="49" charset="0"/>
              <a:buChar char="o"/>
              <a:defRPr/>
            </a:pPr>
            <a:r>
              <a:rPr lang="en-US" sz="1400">
                <a:solidFill>
                  <a:srgbClr val="10479B"/>
                </a:solidFill>
                <a:latin typeface="Optima" pitchFamily="2" charset="0"/>
              </a:rPr>
              <a:t>Meta Data Optimizers (AI/ML Models)</a:t>
            </a:r>
          </a:p>
          <a:p>
            <a:pPr marL="742950" lvl="1" indent="-285750">
              <a:buFont typeface="Courier New" panose="02070309020205020404" pitchFamily="49" charset="0"/>
              <a:buChar char="o"/>
              <a:defRPr/>
            </a:pPr>
            <a:r>
              <a:rPr lang="en-US" sz="1400">
                <a:solidFill>
                  <a:srgbClr val="10479B"/>
                </a:solidFill>
                <a:latin typeface="Optima" pitchFamily="2" charset="0"/>
              </a:rPr>
              <a:t>Product Roadmap</a:t>
            </a:r>
          </a:p>
          <a:p>
            <a:pPr>
              <a:defRPr/>
            </a:pPr>
            <a:endParaRPr lang="en-US" sz="1400" b="0">
              <a:solidFill>
                <a:srgbClr val="10479B"/>
              </a:solidFill>
              <a:latin typeface="Optima" pitchFamily="2" charset="0"/>
            </a:endParaRPr>
          </a:p>
          <a:p>
            <a:pPr marR="0" lvl="0" algn="l" defTabSz="914400" rtl="0" eaLnBrk="1" fontAlgn="auto" latinLnBrk="0" hangingPunct="1">
              <a:lnSpc>
                <a:spcPct val="100000"/>
              </a:lnSpc>
              <a:spcBef>
                <a:spcPts val="0"/>
              </a:spcBef>
              <a:spcAft>
                <a:spcPts val="0"/>
              </a:spcAft>
              <a:buClrTx/>
              <a:buSzTx/>
              <a:tabLst/>
              <a:defRPr/>
            </a:pPr>
            <a:r>
              <a:rPr lang="en-US" sz="1400" b="1">
                <a:solidFill>
                  <a:srgbClr val="10479B"/>
                </a:solidFill>
                <a:latin typeface="Optima"/>
                <a:cs typeface="+mn-cs"/>
              </a:rPr>
              <a:t>Solution Context Overview</a:t>
            </a:r>
          </a:p>
          <a:p>
            <a:pPr marR="0" lvl="0" algn="l" defTabSz="914400" rtl="0" eaLnBrk="1" fontAlgn="auto" latinLnBrk="0" hangingPunct="1">
              <a:lnSpc>
                <a:spcPct val="100000"/>
              </a:lnSpc>
              <a:spcBef>
                <a:spcPts val="0"/>
              </a:spcBef>
              <a:spcAft>
                <a:spcPts val="0"/>
              </a:spcAft>
              <a:buClrTx/>
              <a:buSzTx/>
              <a:tabLst/>
              <a:defRPr/>
            </a:pPr>
            <a:r>
              <a:rPr lang="en-US" sz="1400">
                <a:solidFill>
                  <a:srgbClr val="10479B"/>
                </a:solidFill>
                <a:latin typeface="Optima"/>
                <a:cs typeface="+mn-cs"/>
              </a:rPr>
              <a:t>Industry Agnostic Standards, Policies, Procedures &amp; Compliance; Use Cases for Asset &amp; Supply Chain Data Management</a:t>
            </a:r>
          </a:p>
        </p:txBody>
      </p:sp>
    </p:spTree>
    <p:extLst>
      <p:ext uri="{BB962C8B-B14F-4D97-AF65-F5344CB8AC3E}">
        <p14:creationId xmlns:p14="http://schemas.microsoft.com/office/powerpoint/2010/main" val="730577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B3D2D-3A4F-15B9-7B68-AC96D7DF571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3340EA2-2B76-0EE8-95A5-D7FBEF0B1C95}"/>
              </a:ext>
            </a:extLst>
          </p:cNvPr>
          <p:cNvSpPr>
            <a:spLocks noGrp="1"/>
          </p:cNvSpPr>
          <p:nvPr>
            <p:ph type="title"/>
          </p:nvPr>
        </p:nvSpPr>
        <p:spPr>
          <a:xfrm>
            <a:off x="194309" y="103162"/>
            <a:ext cx="10255586"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a:defRPr/>
            </a:pPr>
            <a:r>
              <a:rPr lang="en-US" sz="2100" b="1">
                <a:solidFill>
                  <a:srgbClr val="10479B"/>
                </a:solidFill>
                <a:latin typeface="Optima"/>
                <a:cs typeface="Arial"/>
              </a:rPr>
              <a:t>List Price – Multi Domain Data Quality, Content Foundry and Data Migration Licenses</a:t>
            </a:r>
          </a:p>
        </p:txBody>
      </p:sp>
      <p:sp>
        <p:nvSpPr>
          <p:cNvPr id="4" name="Date Placeholder 3">
            <a:extLst>
              <a:ext uri="{FF2B5EF4-FFF2-40B4-BE49-F238E27FC236}">
                <a16:creationId xmlns:a16="http://schemas.microsoft.com/office/drawing/2014/main" id="{9DFCE121-331C-EF2A-E6F2-3C0628C883E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F756DF9F-D4D5-F4FD-A645-A633968D72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57FD662B-A337-E0C7-64C6-2EB2D7F61DC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48C1BFA7-E031-D647-10EE-ED2AF043292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A7B575E9-A095-2863-A912-9C8EB738D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0B790067-B6D5-979B-F6B6-FC5249984884}"/>
              </a:ext>
            </a:extLst>
          </p:cNvPr>
          <p:cNvGraphicFramePr>
            <a:graphicFrameLocks noGrp="1"/>
          </p:cNvGraphicFramePr>
          <p:nvPr>
            <p:extLst>
              <p:ext uri="{D42A27DB-BD31-4B8C-83A1-F6EECF244321}">
                <p14:modId xmlns:p14="http://schemas.microsoft.com/office/powerpoint/2010/main" val="2910896288"/>
              </p:ext>
            </p:extLst>
          </p:nvPr>
        </p:nvGraphicFramePr>
        <p:xfrm>
          <a:off x="194309" y="708571"/>
          <a:ext cx="11803381" cy="5747739"/>
        </p:xfrm>
        <a:graphic>
          <a:graphicData uri="http://schemas.openxmlformats.org/drawingml/2006/table">
            <a:tbl>
              <a:tblPr firstRow="1" bandRow="1">
                <a:tableStyleId>{69012ECD-51FC-41F1-AA8D-1B2483CD663E}</a:tableStyleId>
              </a:tblPr>
              <a:tblGrid>
                <a:gridCol w="9091360">
                  <a:extLst>
                    <a:ext uri="{9D8B030D-6E8A-4147-A177-3AD203B41FA5}">
                      <a16:colId xmlns:a16="http://schemas.microsoft.com/office/drawing/2014/main" val="104005209"/>
                    </a:ext>
                  </a:extLst>
                </a:gridCol>
                <a:gridCol w="2712021">
                  <a:extLst>
                    <a:ext uri="{9D8B030D-6E8A-4147-A177-3AD203B41FA5}">
                      <a16:colId xmlns:a16="http://schemas.microsoft.com/office/drawing/2014/main" val="460685262"/>
                    </a:ext>
                  </a:extLst>
                </a:gridCol>
              </a:tblGrid>
              <a:tr h="528412">
                <a:tc>
                  <a:txBody>
                    <a:bodyPr/>
                    <a:lstStyle/>
                    <a:p>
                      <a:pPr marL="0" lvl="0" algn="ctr" defTabSz="914400" rtl="0" eaLnBrk="1" latinLnBrk="0" hangingPunct="1">
                        <a:buNone/>
                      </a:pPr>
                      <a:r>
                        <a:rPr lang="en-IN" sz="1800" b="1" i="0" kern="1200">
                          <a:solidFill>
                            <a:schemeClr val="bg1"/>
                          </a:solidFill>
                          <a:effectLst/>
                          <a:latin typeface="Optima" panose="02000503060000020004" pitchFamily="2" charset="0"/>
                          <a:ea typeface="+mn-ea"/>
                          <a:cs typeface="+mn-cs"/>
                        </a:rPr>
                        <a:t>AI Driven Data Quality (Per block input of 10,000 records)</a:t>
                      </a:r>
                      <a:endParaRPr lang="en-US" sz="1800" b="1" kern="1200">
                        <a:solidFill>
                          <a:schemeClr val="bg1"/>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buNone/>
                      </a:pPr>
                      <a:r>
                        <a:rPr lang="en-IN" sz="1800" b="1" i="0" kern="1200">
                          <a:solidFill>
                            <a:schemeClr val="bg1"/>
                          </a:solidFill>
                          <a:effectLst/>
                          <a:latin typeface="Optima" panose="02000503060000020004" pitchFamily="2" charset="0"/>
                          <a:ea typeface="+mn-ea"/>
                          <a:cs typeface="+mn-cs"/>
                        </a:rPr>
                        <a:t>Unit Price in Euros</a:t>
                      </a:r>
                    </a:p>
                    <a:p>
                      <a:pPr marL="0" lvl="0" algn="ctr" defTabSz="914400" rtl="0" eaLnBrk="1" fontAlgn="b" latinLnBrk="0" hangingPunct="1">
                        <a:buNone/>
                      </a:pPr>
                      <a:r>
                        <a:rPr lang="en-IN" sz="1800" b="1" i="0" kern="1200">
                          <a:solidFill>
                            <a:schemeClr val="bg1"/>
                          </a:solidFill>
                          <a:effectLst/>
                          <a:latin typeface="Optima" panose="02000503060000020004" pitchFamily="2" charset="0"/>
                          <a:ea typeface="+mn-ea"/>
                          <a:cs typeface="+mn-cs"/>
                        </a:rPr>
                        <a:t>(Annual Subscription)</a:t>
                      </a:r>
                    </a:p>
                  </a:txBody>
                  <a:tcPr marL="9525" marR="9525" marT="9525" anchor="ctr"/>
                </a:tc>
                <a:extLst>
                  <a:ext uri="{0D108BD9-81ED-4DB2-BD59-A6C34878D82A}">
                    <a16:rowId xmlns:a16="http://schemas.microsoft.com/office/drawing/2014/main" val="854333095"/>
                  </a:ext>
                </a:extLst>
              </a:tr>
              <a:tr h="296100">
                <a:tc>
                  <a:txBody>
                    <a:bodyPr/>
                    <a:lstStyle/>
                    <a:p>
                      <a:pPr algn="l" rtl="0" eaLnBrk="1" latinLnBrk="0" hangingPunct="1">
                        <a:lnSpc>
                          <a:spcPct val="90000"/>
                        </a:lnSpc>
                        <a:spcBef>
                          <a:spcPct val="0"/>
                        </a:spcBef>
                        <a:buNone/>
                      </a:pPr>
                      <a:r>
                        <a:rPr lang="en-US" sz="1800" b="1" kern="1200">
                          <a:solidFill>
                            <a:srgbClr val="10479B"/>
                          </a:solidFill>
                          <a:latin typeface="Optima" panose="02000503060000020004" pitchFamily="2" charset="0"/>
                          <a:ea typeface="+mn-ea"/>
                          <a:cs typeface="Arial"/>
                        </a:rPr>
                        <a:t>Multi-Domain Master Data Quality (Cleansing, Standardization, and Accuracy) </a:t>
                      </a:r>
                      <a:endParaRPr lang="en-US" sz="1800" b="1" kern="1200">
                        <a:solidFill>
                          <a:srgbClr val="10479B"/>
                        </a:solidFill>
                        <a:latin typeface="Optima" panose="02000503060000020004" pitchFamily="2" charset="0"/>
                        <a:ea typeface="+mj-ea"/>
                        <a:cs typeface="Arial"/>
                      </a:endParaRPr>
                    </a:p>
                  </a:txBody>
                  <a:tcPr anchor="ctr"/>
                </a:tc>
                <a:tc>
                  <a:txBody>
                    <a:bodyPr/>
                    <a:lstStyle/>
                    <a:p>
                      <a:pPr algn="ctr"/>
                      <a:endParaRPr lang="en-US" sz="1500">
                        <a:solidFill>
                          <a:srgbClr val="0070C0"/>
                        </a:solidFill>
                        <a:latin typeface="Optima" panose="02000503060000020004" pitchFamily="2" charset="0"/>
                      </a:endParaRPr>
                    </a:p>
                  </a:txBody>
                  <a:tcPr anchor="ctr"/>
                </a:tc>
                <a:extLst>
                  <a:ext uri="{0D108BD9-81ED-4DB2-BD59-A6C34878D82A}">
                    <a16:rowId xmlns:a16="http://schemas.microsoft.com/office/drawing/2014/main" val="2959410203"/>
                  </a:ext>
                </a:extLst>
              </a:tr>
              <a:tr h="293717">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Material, Service, Asset &amp; EAM Objects – </a:t>
                      </a:r>
                      <a:r>
                        <a:rPr lang="en-IN" sz="1500" b="1" kern="1200">
                          <a:solidFill>
                            <a:srgbClr val="0070C0"/>
                          </a:solidFill>
                          <a:latin typeface="Optima" panose="02000503060000020004" pitchFamily="2" charset="0"/>
                          <a:ea typeface="+mn-ea"/>
                          <a:cs typeface="+mn-cs"/>
                        </a:rPr>
                        <a:t>Basic</a:t>
                      </a:r>
                      <a:r>
                        <a:rPr lang="en-IN" sz="1500" kern="1200">
                          <a:solidFill>
                            <a:srgbClr val="0070C0"/>
                          </a:solidFill>
                          <a:latin typeface="Optima" panose="02000503060000020004" pitchFamily="2" charset="0"/>
                          <a:ea typeface="+mn-ea"/>
                          <a:cs typeface="+mn-cs"/>
                        </a:rPr>
                        <a:t> Cleansing &amp; Structuring</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a:ea typeface="+mn-ea"/>
                          <a:cs typeface="+mn-cs"/>
                        </a:rPr>
                        <a:t>  € </a:t>
                      </a:r>
                      <a:r>
                        <a:rPr lang="en-IN" sz="1500" b="1" kern="1200">
                          <a:solidFill>
                            <a:srgbClr val="0070C0"/>
                          </a:solidFill>
                          <a:latin typeface="Optima" panose="02000503060000020004" pitchFamily="2" charset="0"/>
                          <a:ea typeface="+mn-ea"/>
                          <a:cs typeface="+mn-cs"/>
                        </a:rPr>
                        <a:t>9,999.00</a:t>
                      </a:r>
                    </a:p>
                  </a:txBody>
                  <a:tcPr marL="9525" marR="9525" marT="9525" anchor="ctr"/>
                </a:tc>
                <a:extLst>
                  <a:ext uri="{0D108BD9-81ED-4DB2-BD59-A6C34878D82A}">
                    <a16:rowId xmlns:a16="http://schemas.microsoft.com/office/drawing/2014/main" val="3818514919"/>
                  </a:ext>
                </a:extLst>
              </a:tr>
              <a:tr h="293717">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Material, Service, Asset &amp; EAM Objects – </a:t>
                      </a:r>
                      <a:r>
                        <a:rPr lang="en-IN" sz="1500" b="1" kern="1200">
                          <a:solidFill>
                            <a:srgbClr val="0070C0"/>
                          </a:solidFill>
                          <a:latin typeface="Optima" panose="02000503060000020004" pitchFamily="2" charset="0"/>
                          <a:ea typeface="+mn-ea"/>
                          <a:cs typeface="+mn-cs"/>
                        </a:rPr>
                        <a:t>Advanced</a:t>
                      </a:r>
                      <a:r>
                        <a:rPr lang="en-IN" sz="1500" kern="1200">
                          <a:solidFill>
                            <a:srgbClr val="0070C0"/>
                          </a:solidFill>
                          <a:latin typeface="Optima" panose="02000503060000020004" pitchFamily="2" charset="0"/>
                          <a:ea typeface="+mn-ea"/>
                          <a:cs typeface="+mn-cs"/>
                        </a:rPr>
                        <a:t> Structuring, Standardization &amp; De-duplication</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14,999.00</a:t>
                      </a:r>
                    </a:p>
                  </a:txBody>
                  <a:tcPr marL="9525" marR="9525" marT="9525" anchor="ctr"/>
                </a:tc>
                <a:extLst>
                  <a:ext uri="{0D108BD9-81ED-4DB2-BD59-A6C34878D82A}">
                    <a16:rowId xmlns:a16="http://schemas.microsoft.com/office/drawing/2014/main" val="2524434331"/>
                  </a:ext>
                </a:extLst>
              </a:tr>
              <a:tr h="293717">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Material, Service, Asset &amp; EAM Objects – </a:t>
                      </a:r>
                      <a:r>
                        <a:rPr lang="en-IN" sz="1500" b="1" kern="1200">
                          <a:solidFill>
                            <a:srgbClr val="0070C0"/>
                          </a:solidFill>
                          <a:latin typeface="Optima" panose="02000503060000020004" pitchFamily="2" charset="0"/>
                          <a:ea typeface="+mn-ea"/>
                          <a:cs typeface="+mn-cs"/>
                        </a:rPr>
                        <a:t>Enrichment</a:t>
                      </a:r>
                      <a:r>
                        <a:rPr lang="en-IN" sz="1500" kern="1200">
                          <a:solidFill>
                            <a:srgbClr val="0070C0"/>
                          </a:solidFill>
                          <a:latin typeface="Optima" panose="02000503060000020004" pitchFamily="2" charset="0"/>
                          <a:ea typeface="+mn-ea"/>
                          <a:cs typeface="+mn-cs"/>
                        </a:rPr>
                        <a:t>, Structuring, Standardization &amp; De-duplication</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19,999.00</a:t>
                      </a:r>
                    </a:p>
                  </a:txBody>
                  <a:tcPr marL="9525" marR="9525" marT="9525" anchor="ctr"/>
                </a:tc>
                <a:extLst>
                  <a:ext uri="{0D108BD9-81ED-4DB2-BD59-A6C34878D82A}">
                    <a16:rowId xmlns:a16="http://schemas.microsoft.com/office/drawing/2014/main" val="844230402"/>
                  </a:ext>
                </a:extLst>
              </a:tr>
              <a:tr h="293717">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Other Objects</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19,999.00</a:t>
                      </a:r>
                    </a:p>
                  </a:txBody>
                  <a:tcPr marL="9525" marR="9525" marT="9525" anchor="ctr"/>
                </a:tc>
                <a:extLst>
                  <a:ext uri="{0D108BD9-81ED-4DB2-BD59-A6C34878D82A}">
                    <a16:rowId xmlns:a16="http://schemas.microsoft.com/office/drawing/2014/main" val="3257553560"/>
                  </a:ext>
                </a:extLst>
              </a:tr>
              <a:tr h="296100">
                <a:tc>
                  <a:txBody>
                    <a:bodyPr/>
                    <a:lstStyle/>
                    <a:p>
                      <a:pPr algn="l" rtl="0" eaLnBrk="1" latinLnBrk="0" hangingPunct="1">
                        <a:lnSpc>
                          <a:spcPct val="90000"/>
                        </a:lnSpc>
                        <a:spcBef>
                          <a:spcPct val="0"/>
                        </a:spcBef>
                        <a:buNone/>
                      </a:pPr>
                      <a:endParaRPr lang="en-US" sz="1800" b="1" kern="1200">
                        <a:solidFill>
                          <a:srgbClr val="10479B"/>
                        </a:solidFill>
                        <a:latin typeface="Optima" panose="02000503060000020004" pitchFamily="2" charset="0"/>
                        <a:ea typeface="+mj-ea"/>
                        <a:cs typeface="Arial"/>
                      </a:endParaRPr>
                    </a:p>
                  </a:txBody>
                  <a:tcPr anchor="ctr"/>
                </a:tc>
                <a:tc>
                  <a:txBody>
                    <a:bodyPr/>
                    <a:lstStyle/>
                    <a:p>
                      <a:pPr algn="ctr"/>
                      <a:endParaRPr lang="en-US" sz="1500">
                        <a:solidFill>
                          <a:srgbClr val="0070C0"/>
                        </a:solidFill>
                        <a:latin typeface="Optima" panose="02000503060000020004" pitchFamily="2" charset="0"/>
                      </a:endParaRPr>
                    </a:p>
                  </a:txBody>
                  <a:tcPr anchor="ctr"/>
                </a:tc>
                <a:extLst>
                  <a:ext uri="{0D108BD9-81ED-4DB2-BD59-A6C34878D82A}">
                    <a16:rowId xmlns:a16="http://schemas.microsoft.com/office/drawing/2014/main" val="3564394449"/>
                  </a:ext>
                </a:extLst>
              </a:tr>
              <a:tr h="296100">
                <a:tc>
                  <a:txBody>
                    <a:bodyPr/>
                    <a:lstStyle/>
                    <a:p>
                      <a:pPr algn="l" rtl="0" eaLnBrk="1" latinLnBrk="0" hangingPunct="1">
                        <a:lnSpc>
                          <a:spcPct val="90000"/>
                        </a:lnSpc>
                        <a:spcBef>
                          <a:spcPct val="0"/>
                        </a:spcBef>
                        <a:buNone/>
                      </a:pPr>
                      <a:r>
                        <a:rPr lang="en-US" sz="1800" b="1" kern="1200">
                          <a:solidFill>
                            <a:srgbClr val="10479B"/>
                          </a:solidFill>
                          <a:latin typeface="Optima" panose="02000503060000020004" pitchFamily="2" charset="0"/>
                          <a:ea typeface="+mn-ea"/>
                          <a:cs typeface="Arial"/>
                        </a:rPr>
                        <a:t>iContent Foundry (Per block of 10,000 records – Search and/or Consume) </a:t>
                      </a:r>
                      <a:endParaRPr lang="en-US" sz="1800" b="1" kern="1200">
                        <a:solidFill>
                          <a:srgbClr val="10479B"/>
                        </a:solidFill>
                        <a:latin typeface="Optima" panose="02000503060000020004" pitchFamily="2" charset="0"/>
                        <a:ea typeface="+mj-ea"/>
                        <a:cs typeface="Arial"/>
                      </a:endParaRPr>
                    </a:p>
                  </a:txBody>
                  <a:tcPr anchor="ctr"/>
                </a:tc>
                <a:tc>
                  <a:txBody>
                    <a:bodyPr/>
                    <a:lstStyle/>
                    <a:p>
                      <a:pPr algn="ctr"/>
                      <a:endParaRPr lang="en-US" sz="1500">
                        <a:solidFill>
                          <a:srgbClr val="0070C0"/>
                        </a:solidFill>
                        <a:latin typeface="Optima" panose="02000503060000020004" pitchFamily="2" charset="0"/>
                      </a:endParaRPr>
                    </a:p>
                  </a:txBody>
                  <a:tcPr anchor="ctr"/>
                </a:tc>
                <a:extLst>
                  <a:ext uri="{0D108BD9-81ED-4DB2-BD59-A6C34878D82A}">
                    <a16:rowId xmlns:a16="http://schemas.microsoft.com/office/drawing/2014/main" val="842630375"/>
                  </a:ext>
                </a:extLst>
              </a:tr>
              <a:tr h="293717">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Material, Service, Asset Objects (Models &amp; Parts)</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a:ea typeface="+mn-ea"/>
                          <a:cs typeface="+mn-cs"/>
                        </a:rPr>
                        <a:t>  € </a:t>
                      </a:r>
                      <a:r>
                        <a:rPr lang="en-IN" sz="1500" b="1" kern="1200">
                          <a:solidFill>
                            <a:srgbClr val="0070C0"/>
                          </a:solidFill>
                          <a:latin typeface="Optima" panose="02000503060000020004" pitchFamily="2" charset="0"/>
                          <a:ea typeface="+mn-ea"/>
                          <a:cs typeface="+mn-cs"/>
                        </a:rPr>
                        <a:t>9,999.00</a:t>
                      </a:r>
                    </a:p>
                  </a:txBody>
                  <a:tcPr marL="9525" marR="9525" marT="9525" anchor="ctr"/>
                </a:tc>
                <a:extLst>
                  <a:ext uri="{0D108BD9-81ED-4DB2-BD59-A6C34878D82A}">
                    <a16:rowId xmlns:a16="http://schemas.microsoft.com/office/drawing/2014/main" val="71099959"/>
                  </a:ext>
                </a:extLst>
              </a:tr>
              <a:tr h="293717">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EAM Objects – Generic FC:CC:RC, BoMs, Maintenance Objects</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14,999.00</a:t>
                      </a:r>
                    </a:p>
                  </a:txBody>
                  <a:tcPr marL="9525" marR="9525" marT="9525" anchor="ctr"/>
                </a:tc>
                <a:extLst>
                  <a:ext uri="{0D108BD9-81ED-4DB2-BD59-A6C34878D82A}">
                    <a16:rowId xmlns:a16="http://schemas.microsoft.com/office/drawing/2014/main" val="1995305784"/>
                  </a:ext>
                </a:extLst>
              </a:tr>
              <a:tr h="29371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IN" sz="1500" kern="1200">
                        <a:solidFill>
                          <a:srgbClr val="0070C0"/>
                        </a:solidFill>
                        <a:latin typeface="Optima" panose="02000503060000020004" pitchFamily="2" charset="0"/>
                        <a:ea typeface="+mn-ea"/>
                        <a:cs typeface="+mn-cs"/>
                      </a:endParaRPr>
                    </a:p>
                  </a:txBody>
                  <a:tcPr marL="9525" marR="9525" marT="9525" anchor="ctr"/>
                </a:tc>
                <a:tc>
                  <a:txBody>
                    <a:bodyPr/>
                    <a:lstStyle/>
                    <a:p>
                      <a:pPr marL="0" algn="ctr" defTabSz="914400" rtl="0" eaLnBrk="1" fontAlgn="b" latinLnBrk="0" hangingPunct="1"/>
                      <a:endParaRPr lang="en-IN" sz="1500" b="1" kern="1200">
                        <a:solidFill>
                          <a:srgbClr val="0070C0"/>
                        </a:solidFill>
                        <a:latin typeface="Optima" panose="02000503060000020004" pitchFamily="2" charset="0"/>
                        <a:ea typeface="+mn-ea"/>
                        <a:cs typeface="+mn-cs"/>
                      </a:endParaRPr>
                    </a:p>
                  </a:txBody>
                  <a:tcPr marL="9525" marR="9525" marT="9525" anchor="ctr"/>
                </a:tc>
                <a:extLst>
                  <a:ext uri="{0D108BD9-81ED-4DB2-BD59-A6C34878D82A}">
                    <a16:rowId xmlns:a16="http://schemas.microsoft.com/office/drawing/2014/main" val="3469498182"/>
                  </a:ext>
                </a:extLst>
              </a:tr>
              <a:tr h="29371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500" kern="1200">
                          <a:solidFill>
                            <a:srgbClr val="0070C0"/>
                          </a:solidFill>
                          <a:latin typeface="Optima" panose="02000503060000020004" pitchFamily="2" charset="0"/>
                          <a:ea typeface="+mn-ea"/>
                          <a:cs typeface="+mn-cs"/>
                        </a:rPr>
                        <a:t>Material or Service or Asset Taxonomy (Block of 500 Templates)</a:t>
                      </a: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500" b="1" kern="1200">
                          <a:solidFill>
                            <a:srgbClr val="0070C0"/>
                          </a:solidFill>
                          <a:latin typeface="Optima" panose="02000503060000020004"/>
                          <a:ea typeface="+mn-ea"/>
                          <a:cs typeface="+mn-cs"/>
                        </a:rPr>
                        <a:t>  € </a:t>
                      </a:r>
                      <a:r>
                        <a:rPr lang="en-IN" sz="1500" b="1" kern="1200">
                          <a:solidFill>
                            <a:srgbClr val="0070C0"/>
                          </a:solidFill>
                          <a:latin typeface="Optima" panose="02000503060000020004" pitchFamily="2" charset="0"/>
                          <a:ea typeface="+mn-ea"/>
                          <a:cs typeface="+mn-cs"/>
                        </a:rPr>
                        <a:t>9,999.00</a:t>
                      </a:r>
                    </a:p>
                  </a:txBody>
                  <a:tcPr marL="9525" marR="9525" marT="9525" anchor="ctr"/>
                </a:tc>
                <a:extLst>
                  <a:ext uri="{0D108BD9-81ED-4DB2-BD59-A6C34878D82A}">
                    <a16:rowId xmlns:a16="http://schemas.microsoft.com/office/drawing/2014/main" val="2346944768"/>
                  </a:ext>
                </a:extLst>
              </a:tr>
              <a:tr h="293717">
                <a:tc>
                  <a:txBody>
                    <a:bodyPr/>
                    <a:lstStyle/>
                    <a:p>
                      <a:pPr marL="0" algn="l" defTabSz="914400" rtl="0" eaLnBrk="1" fontAlgn="b" latinLnBrk="0" hangingPunct="1"/>
                      <a:endParaRPr lang="en-IN" sz="1500" b="1" kern="1200">
                        <a:solidFill>
                          <a:srgbClr val="0070C0"/>
                        </a:solidFill>
                        <a:latin typeface="Optima" panose="02000503060000020004" pitchFamily="2" charset="0"/>
                        <a:ea typeface="+mn-ea"/>
                        <a:cs typeface="+mn-cs"/>
                      </a:endParaRPr>
                    </a:p>
                  </a:txBody>
                  <a:tcPr marL="9525" marR="9525" marT="9525" anchor="ctr"/>
                </a:tc>
                <a:tc>
                  <a:txBody>
                    <a:bodyPr/>
                    <a:lstStyle/>
                    <a:p>
                      <a:pPr marL="0" algn="ctr" defTabSz="914400" rtl="0" eaLnBrk="1" fontAlgn="b" latinLnBrk="0" hangingPunct="1"/>
                      <a:endParaRPr lang="en-IN" sz="1500" b="1" kern="1200">
                        <a:solidFill>
                          <a:srgbClr val="0070C0"/>
                        </a:solidFill>
                        <a:latin typeface="Optima" panose="02000503060000020004" pitchFamily="2" charset="0"/>
                        <a:ea typeface="+mn-ea"/>
                        <a:cs typeface="+mn-cs"/>
                      </a:endParaRPr>
                    </a:p>
                  </a:txBody>
                  <a:tcPr marL="9525" marR="9525" marT="9525" anchor="ctr"/>
                </a:tc>
                <a:extLst>
                  <a:ext uri="{0D108BD9-81ED-4DB2-BD59-A6C34878D82A}">
                    <a16:rowId xmlns:a16="http://schemas.microsoft.com/office/drawing/2014/main" val="755169675"/>
                  </a:ext>
                </a:extLst>
              </a:tr>
              <a:tr h="293717">
                <a:tc>
                  <a:txBody>
                    <a:bodyPr/>
                    <a:lstStyle/>
                    <a:p>
                      <a:pPr marL="0" algn="l" defTabSz="914400" rtl="0" eaLnBrk="1" fontAlgn="b" latinLnBrk="0" hangingPunct="1"/>
                      <a:r>
                        <a:rPr lang="en-IN" sz="1500" b="1" kern="1200">
                          <a:solidFill>
                            <a:srgbClr val="0070C0"/>
                          </a:solidFill>
                          <a:latin typeface="Optima" panose="02000503060000020004" pitchFamily="2" charset="0"/>
                          <a:ea typeface="+mn-ea"/>
                          <a:cs typeface="+mn-cs"/>
                        </a:rPr>
                        <a:t>OEM or Operator Classification Integration Module (Establish &amp; Maintain)</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29,999.00</a:t>
                      </a:r>
                    </a:p>
                  </a:txBody>
                  <a:tcPr marL="9525" marR="9525" marT="9525" anchor="ctr"/>
                </a:tc>
                <a:extLst>
                  <a:ext uri="{0D108BD9-81ED-4DB2-BD59-A6C34878D82A}">
                    <a16:rowId xmlns:a16="http://schemas.microsoft.com/office/drawing/2014/main" val="1765137034"/>
                  </a:ext>
                </a:extLst>
              </a:tr>
              <a:tr h="293717">
                <a:tc>
                  <a:txBody>
                    <a:bodyPr/>
                    <a:lstStyle/>
                    <a:p>
                      <a:pPr marL="0" algn="l" defTabSz="914400" rtl="0" eaLnBrk="1" fontAlgn="b" latinLnBrk="0" hangingPunct="1">
                        <a:lnSpc>
                          <a:spcPct val="90000"/>
                        </a:lnSpc>
                        <a:spcBef>
                          <a:spcPct val="0"/>
                        </a:spcBef>
                        <a:buNone/>
                      </a:pPr>
                      <a:endParaRPr lang="en-IN" sz="1800" b="1" kern="1200">
                        <a:solidFill>
                          <a:srgbClr val="10479B"/>
                        </a:solidFill>
                        <a:latin typeface="Optima" panose="02000503060000020004" pitchFamily="2" charset="0"/>
                        <a:ea typeface="+mj-ea"/>
                        <a:cs typeface="Arial"/>
                      </a:endParaRPr>
                    </a:p>
                  </a:txBody>
                  <a:tcPr marL="9525" marR="9525" marT="9525" anchor="ctr"/>
                </a:tc>
                <a:tc>
                  <a:txBody>
                    <a:bodyPr/>
                    <a:lstStyle/>
                    <a:p>
                      <a:pPr marL="0" algn="ctr" defTabSz="914400" rtl="0" eaLnBrk="1" fontAlgn="b" latinLnBrk="0" hangingPunct="1"/>
                      <a:endParaRPr lang="en-IN" sz="1500" b="1" kern="1200">
                        <a:solidFill>
                          <a:srgbClr val="0070C0"/>
                        </a:solidFill>
                        <a:latin typeface="Optima" panose="02000503060000020004" pitchFamily="2" charset="0"/>
                        <a:ea typeface="+mn-ea"/>
                        <a:cs typeface="+mn-cs"/>
                      </a:endParaRPr>
                    </a:p>
                  </a:txBody>
                  <a:tcPr marL="9525" marR="9525" marT="9525" anchor="ctr"/>
                </a:tc>
                <a:extLst>
                  <a:ext uri="{0D108BD9-81ED-4DB2-BD59-A6C34878D82A}">
                    <a16:rowId xmlns:a16="http://schemas.microsoft.com/office/drawing/2014/main" val="120718188"/>
                  </a:ext>
                </a:extLst>
              </a:tr>
              <a:tr h="293717">
                <a:tc>
                  <a:txBody>
                    <a:bodyPr/>
                    <a:lstStyle/>
                    <a:p>
                      <a:pPr marL="0" algn="l" defTabSz="914400" rtl="0" eaLnBrk="1" fontAlgn="b" latinLnBrk="0" hangingPunct="1">
                        <a:lnSpc>
                          <a:spcPct val="90000"/>
                        </a:lnSpc>
                        <a:spcBef>
                          <a:spcPct val="0"/>
                        </a:spcBef>
                        <a:buNone/>
                      </a:pPr>
                      <a:r>
                        <a:rPr lang="en-US" sz="1800" b="1" kern="1200">
                          <a:solidFill>
                            <a:srgbClr val="10479B"/>
                          </a:solidFill>
                          <a:latin typeface="Optima" panose="02000503060000020004" pitchFamily="2" charset="0"/>
                          <a:ea typeface="+mj-ea"/>
                          <a:cs typeface="Arial"/>
                        </a:rPr>
                        <a:t> Data Migration (Per block of 10,000 records)</a:t>
                      </a:r>
                      <a:endParaRPr lang="en-IN" sz="1800" b="1" kern="1200">
                        <a:solidFill>
                          <a:srgbClr val="10479B"/>
                        </a:solidFill>
                        <a:latin typeface="Optima" panose="02000503060000020004" pitchFamily="2" charset="0"/>
                        <a:ea typeface="+mj-ea"/>
                        <a:cs typeface="Arial"/>
                      </a:endParaRPr>
                    </a:p>
                  </a:txBody>
                  <a:tcPr marL="9525" marR="9525" marT="9525" anchor="ctr"/>
                </a:tc>
                <a:tc>
                  <a:txBody>
                    <a:bodyPr/>
                    <a:lstStyle/>
                    <a:p>
                      <a:pPr marL="0" algn="ctr" defTabSz="914400" rtl="0" eaLnBrk="1" fontAlgn="b" latinLnBrk="0" hangingPunct="1"/>
                      <a:endParaRPr lang="en-IN" sz="1500" b="1" kern="1200">
                        <a:solidFill>
                          <a:srgbClr val="0070C0"/>
                        </a:solidFill>
                        <a:latin typeface="Optima" panose="02000503060000020004" pitchFamily="2" charset="0"/>
                        <a:ea typeface="+mn-ea"/>
                        <a:cs typeface="+mn-cs"/>
                      </a:endParaRPr>
                    </a:p>
                  </a:txBody>
                  <a:tcPr marL="9525" marR="9525" marT="9525" anchor="ctr"/>
                </a:tc>
                <a:extLst>
                  <a:ext uri="{0D108BD9-81ED-4DB2-BD59-A6C34878D82A}">
                    <a16:rowId xmlns:a16="http://schemas.microsoft.com/office/drawing/2014/main" val="432255878"/>
                  </a:ext>
                </a:extLst>
              </a:tr>
              <a:tr h="293717">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Master or Meta Data</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a:ea typeface="+mn-ea"/>
                          <a:cs typeface="+mn-cs"/>
                        </a:rPr>
                        <a:t>  € </a:t>
                      </a:r>
                      <a:r>
                        <a:rPr lang="en-IN" sz="1500" b="1" kern="1200">
                          <a:solidFill>
                            <a:srgbClr val="0070C0"/>
                          </a:solidFill>
                          <a:latin typeface="Optima" panose="02000503060000020004" pitchFamily="2" charset="0"/>
                          <a:ea typeface="+mn-ea"/>
                          <a:cs typeface="+mn-cs"/>
                        </a:rPr>
                        <a:t>2,999.00</a:t>
                      </a:r>
                    </a:p>
                  </a:txBody>
                  <a:tcPr marL="9525" marR="9525" marT="9525" anchor="ctr"/>
                </a:tc>
                <a:extLst>
                  <a:ext uri="{0D108BD9-81ED-4DB2-BD59-A6C34878D82A}">
                    <a16:rowId xmlns:a16="http://schemas.microsoft.com/office/drawing/2014/main" val="268330701"/>
                  </a:ext>
                </a:extLst>
              </a:tr>
              <a:tr h="293717">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Transactional Data</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999.00</a:t>
                      </a:r>
                    </a:p>
                  </a:txBody>
                  <a:tcPr marL="9525" marR="9525" marT="9525" anchor="ctr"/>
                </a:tc>
                <a:extLst>
                  <a:ext uri="{0D108BD9-81ED-4DB2-BD59-A6C34878D82A}">
                    <a16:rowId xmlns:a16="http://schemas.microsoft.com/office/drawing/2014/main" val="959311750"/>
                  </a:ext>
                </a:extLst>
              </a:tr>
            </a:tbl>
          </a:graphicData>
        </a:graphic>
      </p:graphicFrame>
    </p:spTree>
    <p:extLst>
      <p:ext uri="{BB962C8B-B14F-4D97-AF65-F5344CB8AC3E}">
        <p14:creationId xmlns:p14="http://schemas.microsoft.com/office/powerpoint/2010/main" val="1365014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D3197-1ACF-1E97-6167-C5A036AC407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FA03C41-73AF-A25C-76ED-18292625FD71}"/>
              </a:ext>
            </a:extLst>
          </p:cNvPr>
          <p:cNvSpPr>
            <a:spLocks noGrp="1"/>
          </p:cNvSpPr>
          <p:nvPr>
            <p:ph type="title"/>
          </p:nvPr>
        </p:nvSpPr>
        <p:spPr>
          <a:xfrm>
            <a:off x="194309" y="49615"/>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a:defRPr/>
            </a:pPr>
            <a:r>
              <a:rPr lang="en-US" sz="2100" b="1">
                <a:solidFill>
                  <a:srgbClr val="10479B"/>
                </a:solidFill>
                <a:latin typeface="Optima"/>
                <a:cs typeface="Arial"/>
              </a:rPr>
              <a:t>List Price – Multi Domain Data Quality &amp; iContent Foundry Licenses (Example 1)</a:t>
            </a:r>
          </a:p>
        </p:txBody>
      </p:sp>
      <p:sp>
        <p:nvSpPr>
          <p:cNvPr id="4" name="Date Placeholder 3">
            <a:extLst>
              <a:ext uri="{FF2B5EF4-FFF2-40B4-BE49-F238E27FC236}">
                <a16:creationId xmlns:a16="http://schemas.microsoft.com/office/drawing/2014/main" id="{70CCD1CA-C269-522E-2E19-D5B454357F1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34520737-A16A-D4B5-FED1-BA33F26EA8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4389E0FA-C7AC-6821-23F2-633ED7DB782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4BC7508-0AF3-95DA-946F-D9862CE8C31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FFE2E4F1-A62D-802A-13D0-93DDE25F4E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80018BAE-3F5A-469C-97BE-0EE7BA60333B}"/>
              </a:ext>
            </a:extLst>
          </p:cNvPr>
          <p:cNvGraphicFramePr>
            <a:graphicFrameLocks noGrp="1"/>
          </p:cNvGraphicFramePr>
          <p:nvPr/>
        </p:nvGraphicFramePr>
        <p:xfrm>
          <a:off x="412955" y="1583941"/>
          <a:ext cx="11244150" cy="2192162"/>
        </p:xfrm>
        <a:graphic>
          <a:graphicData uri="http://schemas.openxmlformats.org/drawingml/2006/table">
            <a:tbl>
              <a:tblPr firstRow="1" bandRow="1">
                <a:tableStyleId>{69012ECD-51FC-41F1-AA8D-1B2483CD663E}</a:tableStyleId>
              </a:tblPr>
              <a:tblGrid>
                <a:gridCol w="6725264">
                  <a:extLst>
                    <a:ext uri="{9D8B030D-6E8A-4147-A177-3AD203B41FA5}">
                      <a16:colId xmlns:a16="http://schemas.microsoft.com/office/drawing/2014/main" val="104005209"/>
                    </a:ext>
                  </a:extLst>
                </a:gridCol>
                <a:gridCol w="2418058">
                  <a:extLst>
                    <a:ext uri="{9D8B030D-6E8A-4147-A177-3AD203B41FA5}">
                      <a16:colId xmlns:a16="http://schemas.microsoft.com/office/drawing/2014/main" val="460685262"/>
                    </a:ext>
                  </a:extLst>
                </a:gridCol>
                <a:gridCol w="2100828">
                  <a:extLst>
                    <a:ext uri="{9D8B030D-6E8A-4147-A177-3AD203B41FA5}">
                      <a16:colId xmlns:a16="http://schemas.microsoft.com/office/drawing/2014/main" val="1842643061"/>
                    </a:ext>
                  </a:extLst>
                </a:gridCol>
              </a:tblGrid>
              <a:tr h="547954">
                <a:tc>
                  <a:txBody>
                    <a:bodyPr/>
                    <a:lstStyle/>
                    <a:p>
                      <a:pPr marL="0" lvl="0" algn="ctr" defTabSz="914400" rtl="0" eaLnBrk="1" latinLnBrk="0" hangingPunct="1">
                        <a:buNone/>
                      </a:pPr>
                      <a:r>
                        <a:rPr lang="en-IN" sz="1200" b="1" i="0" kern="1200">
                          <a:solidFill>
                            <a:schemeClr val="bg1"/>
                          </a:solidFill>
                          <a:effectLst/>
                          <a:latin typeface="Optima" panose="02000503060000020004" pitchFamily="2" charset="0"/>
                          <a:ea typeface="+mn-ea"/>
                          <a:cs typeface="+mn-cs"/>
                        </a:rPr>
                        <a:t>AI Driven Data Quality (Per block input of 10,000 records)</a:t>
                      </a:r>
                      <a:endParaRPr lang="en-US" sz="1200" b="1" kern="1200">
                        <a:solidFill>
                          <a:schemeClr val="bg1"/>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Unit Price in Euros</a:t>
                      </a:r>
                    </a:p>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latin typeface="Optima" panose="02000503060000020004"/>
                        </a:rPr>
                        <a:t>Total Price (Euro)</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extLst>
                  <a:ext uri="{0D108BD9-81ED-4DB2-BD59-A6C34878D82A}">
                    <a16:rowId xmlns:a16="http://schemas.microsoft.com/office/drawing/2014/main" val="854333095"/>
                  </a:ext>
                </a:extLst>
              </a:tr>
              <a:tr h="306992">
                <a:tc>
                  <a:txBody>
                    <a:bodyPr/>
                    <a:lstStyle/>
                    <a:p>
                      <a:pPr algn="l" rtl="0" eaLnBrk="1" latinLnBrk="0" hangingPunct="1">
                        <a:lnSpc>
                          <a:spcPct val="90000"/>
                        </a:lnSpc>
                        <a:spcBef>
                          <a:spcPct val="0"/>
                        </a:spcBef>
                        <a:buNone/>
                      </a:pPr>
                      <a:r>
                        <a:rPr lang="en-US" sz="1200" b="1" kern="1200">
                          <a:solidFill>
                            <a:srgbClr val="10479B"/>
                          </a:solidFill>
                          <a:latin typeface="Optima" panose="02000503060000020004" pitchFamily="2" charset="0"/>
                          <a:ea typeface="+mn-ea"/>
                          <a:cs typeface="Arial"/>
                        </a:rPr>
                        <a:t>Multi-Domain Master Data Quality (Cleansing, Standardization, and Accuracy) </a:t>
                      </a:r>
                      <a:endParaRPr lang="en-US" sz="1200" b="1" kern="1200">
                        <a:solidFill>
                          <a:srgbClr val="10479B"/>
                        </a:solidFill>
                        <a:latin typeface="Optima" panose="02000503060000020004" pitchFamily="2" charset="0"/>
                        <a:ea typeface="+mj-ea"/>
                        <a:cs typeface="Arial"/>
                      </a:endParaRPr>
                    </a:p>
                  </a:txBody>
                  <a:tcPr anchor="ctr"/>
                </a:tc>
                <a:tc>
                  <a:txBody>
                    <a:bodyPr/>
                    <a:lstStyle/>
                    <a:p>
                      <a:pPr algn="ctr"/>
                      <a:endParaRPr lang="en-US" sz="1200">
                        <a:solidFill>
                          <a:srgbClr val="0070C0"/>
                        </a:solidFill>
                        <a:latin typeface="Optima" panose="02000503060000020004" pitchFamily="2" charset="0"/>
                      </a:endParaRPr>
                    </a:p>
                  </a:txBody>
                  <a:tcPr anchor="ctr"/>
                </a:tc>
                <a:tc>
                  <a:txBody>
                    <a:bodyPr/>
                    <a:lstStyle/>
                    <a:p>
                      <a:pPr algn="ctr"/>
                      <a:endParaRPr lang="en-US" sz="1200">
                        <a:solidFill>
                          <a:srgbClr val="0070C0"/>
                        </a:solidFill>
                        <a:latin typeface="Optima" panose="02000503060000020004" pitchFamily="2" charset="0"/>
                      </a:endParaRPr>
                    </a:p>
                  </a:txBody>
                  <a:tcPr anchor="ctr"/>
                </a:tc>
                <a:extLst>
                  <a:ext uri="{0D108BD9-81ED-4DB2-BD59-A6C34878D82A}">
                    <a16:rowId xmlns:a16="http://schemas.microsoft.com/office/drawing/2014/main" val="2959410203"/>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Material, Service, Asset &amp; EAM Objects – </a:t>
                      </a:r>
                      <a:r>
                        <a:rPr lang="en-IN" sz="1200" b="1" kern="1200">
                          <a:solidFill>
                            <a:srgbClr val="0070C0"/>
                          </a:solidFill>
                          <a:latin typeface="Optima" panose="02000503060000020004" pitchFamily="2" charset="0"/>
                          <a:ea typeface="+mn-ea"/>
                          <a:cs typeface="+mn-cs"/>
                        </a:rPr>
                        <a:t>Basic</a:t>
                      </a:r>
                      <a:r>
                        <a:rPr lang="en-IN" sz="1200" kern="1200">
                          <a:solidFill>
                            <a:srgbClr val="0070C0"/>
                          </a:solidFill>
                          <a:latin typeface="Optima" panose="02000503060000020004" pitchFamily="2" charset="0"/>
                          <a:ea typeface="+mn-ea"/>
                          <a:cs typeface="+mn-cs"/>
                        </a:rPr>
                        <a:t> Cleansing &amp; Structuring</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9,999.00</a:t>
                      </a:r>
                    </a:p>
                  </a:txBody>
                  <a:tcPr marL="9525" marR="9525" marT="9525" anchor="ctr"/>
                </a:tc>
                <a:tc>
                  <a:txBody>
                    <a:bodyPr/>
                    <a:lstStyle/>
                    <a:p>
                      <a:pPr marL="0" algn="r" defTabSz="914400" rtl="0" eaLnBrk="1" fontAlgn="b" latinLnBrk="0" hangingPunct="1"/>
                      <a:r>
                        <a:rPr lang="en-IN" sz="1200" b="1" kern="1200">
                          <a:solidFill>
                            <a:srgbClr val="10479B"/>
                          </a:solidFill>
                          <a:latin typeface="Optima" panose="02000503060000020004"/>
                          <a:ea typeface="+mn-ea"/>
                          <a:cs typeface="+mn-cs"/>
                        </a:rPr>
                        <a:t>€ </a:t>
                      </a:r>
                      <a:r>
                        <a:rPr lang="en-IN" sz="1200" b="1" kern="1200">
                          <a:solidFill>
                            <a:srgbClr val="10479B"/>
                          </a:solidFill>
                          <a:latin typeface="Optima" panose="02000503060000020004" pitchFamily="2" charset="0"/>
                          <a:ea typeface="+mn-ea"/>
                          <a:cs typeface="+mn-cs"/>
                        </a:rPr>
                        <a:t>9,999.00</a:t>
                      </a:r>
                    </a:p>
                  </a:txBody>
                  <a:tcPr marL="9525" marR="9525" marT="9525" anchor="ctr"/>
                </a:tc>
                <a:extLst>
                  <a:ext uri="{0D108BD9-81ED-4DB2-BD59-A6C34878D82A}">
                    <a16:rowId xmlns:a16="http://schemas.microsoft.com/office/drawing/2014/main" val="3818514919"/>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Material, Service, Asset &amp; EAM Objects – </a:t>
                      </a:r>
                      <a:r>
                        <a:rPr lang="en-IN" sz="1200" b="1" kern="1200">
                          <a:solidFill>
                            <a:srgbClr val="0070C0"/>
                          </a:solidFill>
                          <a:latin typeface="Optima" panose="02000503060000020004" pitchFamily="2" charset="0"/>
                          <a:ea typeface="+mn-ea"/>
                          <a:cs typeface="+mn-cs"/>
                        </a:rPr>
                        <a:t>Advanced</a:t>
                      </a:r>
                      <a:r>
                        <a:rPr lang="en-IN" sz="1200" kern="1200">
                          <a:solidFill>
                            <a:srgbClr val="0070C0"/>
                          </a:solidFill>
                          <a:latin typeface="Optima" panose="02000503060000020004" pitchFamily="2" charset="0"/>
                          <a:ea typeface="+mn-ea"/>
                          <a:cs typeface="+mn-cs"/>
                        </a:rPr>
                        <a:t> Structuring, Standardization &amp; De-duplication</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14,999.00</a:t>
                      </a:r>
                    </a:p>
                  </a:txBody>
                  <a:tcPr marL="9525" marR="9525" marT="9525" anchor="ctr"/>
                </a:tc>
                <a:tc>
                  <a:txBody>
                    <a:bodyPr/>
                    <a:lstStyle/>
                    <a:p>
                      <a:pPr marL="0" algn="r" defTabSz="914400" rtl="0" eaLnBrk="1" fontAlgn="b" latinLnBrk="0" hangingPunct="1"/>
                      <a:r>
                        <a:rPr lang="en-IN" sz="1200" b="1" kern="1200">
                          <a:solidFill>
                            <a:srgbClr val="10479B"/>
                          </a:solidFill>
                          <a:latin typeface="Optima" panose="02000503060000020004" pitchFamily="2" charset="0"/>
                          <a:ea typeface="+mn-ea"/>
                          <a:cs typeface="+mn-cs"/>
                        </a:rPr>
                        <a:t> </a:t>
                      </a:r>
                      <a:r>
                        <a:rPr lang="en-IN" sz="1200" b="1" kern="1200">
                          <a:solidFill>
                            <a:srgbClr val="10479B"/>
                          </a:solidFill>
                          <a:latin typeface="Optima" panose="02000503060000020004"/>
                          <a:ea typeface="+mn-ea"/>
                          <a:cs typeface="+mn-cs"/>
                        </a:rPr>
                        <a:t>€ </a:t>
                      </a:r>
                      <a:r>
                        <a:rPr lang="en-IN" sz="1200" b="1" kern="1200">
                          <a:solidFill>
                            <a:srgbClr val="10479B"/>
                          </a:solidFill>
                          <a:latin typeface="Optima" panose="02000503060000020004" pitchFamily="2" charset="0"/>
                          <a:ea typeface="+mn-ea"/>
                          <a:cs typeface="+mn-cs"/>
                        </a:rPr>
                        <a:t>14,999.00</a:t>
                      </a:r>
                    </a:p>
                  </a:txBody>
                  <a:tcPr marL="9525" marR="9525" marT="9525" anchor="ctr"/>
                </a:tc>
                <a:extLst>
                  <a:ext uri="{0D108BD9-81ED-4DB2-BD59-A6C34878D82A}">
                    <a16:rowId xmlns:a16="http://schemas.microsoft.com/office/drawing/2014/main" val="2524434331"/>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Material, Service, Asset &amp; EAM Objects – </a:t>
                      </a:r>
                      <a:r>
                        <a:rPr lang="en-IN" sz="1200" b="1" kern="1200">
                          <a:solidFill>
                            <a:srgbClr val="0070C0"/>
                          </a:solidFill>
                          <a:latin typeface="Optima" panose="02000503060000020004" pitchFamily="2" charset="0"/>
                          <a:ea typeface="+mn-ea"/>
                          <a:cs typeface="+mn-cs"/>
                        </a:rPr>
                        <a:t>Enrichment</a:t>
                      </a:r>
                      <a:r>
                        <a:rPr lang="en-IN" sz="1200" kern="1200">
                          <a:solidFill>
                            <a:srgbClr val="0070C0"/>
                          </a:solidFill>
                          <a:latin typeface="Optima" panose="02000503060000020004" pitchFamily="2" charset="0"/>
                          <a:ea typeface="+mn-ea"/>
                          <a:cs typeface="+mn-cs"/>
                        </a:rPr>
                        <a:t>, Structuring, Standardization &amp; De-duplication</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19,999.00</a:t>
                      </a:r>
                    </a:p>
                  </a:txBody>
                  <a:tcPr marL="9525" marR="9525" marT="9525" anchor="ctr"/>
                </a:tc>
                <a:tc>
                  <a:txBody>
                    <a:bodyPr/>
                    <a:lstStyle/>
                    <a:p>
                      <a:pPr marL="0" algn="r" defTabSz="914400" rtl="0" eaLnBrk="1" fontAlgn="b" latinLnBrk="0" hangingPunct="1"/>
                      <a:r>
                        <a:rPr lang="en-IN" sz="1200" b="1" kern="1200">
                          <a:solidFill>
                            <a:srgbClr val="10479B"/>
                          </a:solidFill>
                          <a:latin typeface="Optima" panose="02000503060000020004" pitchFamily="2" charset="0"/>
                          <a:ea typeface="+mn-ea"/>
                          <a:cs typeface="+mn-cs"/>
                        </a:rPr>
                        <a:t> </a:t>
                      </a:r>
                      <a:r>
                        <a:rPr lang="en-IN" sz="1200" b="1" kern="1200">
                          <a:solidFill>
                            <a:srgbClr val="10479B"/>
                          </a:solidFill>
                          <a:latin typeface="Optima" panose="02000503060000020004"/>
                          <a:ea typeface="+mn-ea"/>
                          <a:cs typeface="+mn-cs"/>
                        </a:rPr>
                        <a:t>€ </a:t>
                      </a:r>
                      <a:r>
                        <a:rPr lang="en-IN" sz="1200" b="1" kern="1200">
                          <a:solidFill>
                            <a:srgbClr val="10479B"/>
                          </a:solidFill>
                          <a:latin typeface="Optima" panose="02000503060000020004" pitchFamily="2" charset="0"/>
                          <a:ea typeface="+mn-ea"/>
                          <a:cs typeface="+mn-cs"/>
                        </a:rPr>
                        <a:t>19,999.00</a:t>
                      </a:r>
                    </a:p>
                  </a:txBody>
                  <a:tcPr marL="9525" marR="9525" marT="9525" anchor="ctr"/>
                </a:tc>
                <a:extLst>
                  <a:ext uri="{0D108BD9-81ED-4DB2-BD59-A6C34878D82A}">
                    <a16:rowId xmlns:a16="http://schemas.microsoft.com/office/drawing/2014/main" val="844230402"/>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Other Objects</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19,999.00</a:t>
                      </a:r>
                    </a:p>
                  </a:txBody>
                  <a:tcPr marL="9525" marR="9525" marT="9525" anchor="ctr"/>
                </a:tc>
                <a:tc>
                  <a:txBody>
                    <a:bodyPr/>
                    <a:lstStyle/>
                    <a:p>
                      <a:pPr marL="0" algn="r" defTabSz="914400" rtl="0" eaLnBrk="1" fontAlgn="b" latinLnBrk="0" hangingPunct="1"/>
                      <a:r>
                        <a:rPr lang="en-IN" sz="1200" b="1" kern="1200">
                          <a:solidFill>
                            <a:srgbClr val="10479B"/>
                          </a:solidFill>
                          <a:latin typeface="Optima" panose="02000503060000020004" pitchFamily="2" charset="0"/>
                          <a:ea typeface="+mn-ea"/>
                          <a:cs typeface="+mn-cs"/>
                        </a:rPr>
                        <a:t> </a:t>
                      </a:r>
                      <a:r>
                        <a:rPr lang="en-IN" sz="1200" b="1" kern="1200">
                          <a:solidFill>
                            <a:srgbClr val="10479B"/>
                          </a:solidFill>
                          <a:latin typeface="Optima" panose="02000503060000020004"/>
                          <a:ea typeface="+mn-ea"/>
                          <a:cs typeface="+mn-cs"/>
                        </a:rPr>
                        <a:t>€ </a:t>
                      </a:r>
                      <a:r>
                        <a:rPr lang="en-IN" sz="1200" b="1" kern="1200">
                          <a:solidFill>
                            <a:srgbClr val="10479B"/>
                          </a:solidFill>
                          <a:latin typeface="Optima" panose="02000503060000020004" pitchFamily="2" charset="0"/>
                          <a:ea typeface="+mn-ea"/>
                          <a:cs typeface="+mn-cs"/>
                        </a:rPr>
                        <a:t>19,999.00</a:t>
                      </a:r>
                    </a:p>
                  </a:txBody>
                  <a:tcPr marL="9525" marR="9525" marT="9525" anchor="ctr"/>
                </a:tc>
                <a:extLst>
                  <a:ext uri="{0D108BD9-81ED-4DB2-BD59-A6C34878D82A}">
                    <a16:rowId xmlns:a16="http://schemas.microsoft.com/office/drawing/2014/main" val="3257553560"/>
                  </a:ext>
                </a:extLst>
              </a:tr>
              <a:tr h="306992">
                <a:tc>
                  <a:txBody>
                    <a:bodyPr/>
                    <a:lstStyle/>
                    <a:p>
                      <a:pPr algn="l" rtl="0" eaLnBrk="1" latinLnBrk="0" hangingPunct="1">
                        <a:lnSpc>
                          <a:spcPct val="90000"/>
                        </a:lnSpc>
                        <a:spcBef>
                          <a:spcPct val="0"/>
                        </a:spcBef>
                        <a:buNone/>
                      </a:pPr>
                      <a:endParaRPr lang="en-US" sz="1200" b="1" kern="1200">
                        <a:solidFill>
                          <a:srgbClr val="10479B"/>
                        </a:solidFill>
                        <a:latin typeface="Optima" panose="02000503060000020004" pitchFamily="2" charset="0"/>
                        <a:ea typeface="+mj-ea"/>
                        <a:cs typeface="Arial"/>
                      </a:endParaRPr>
                    </a:p>
                  </a:txBody>
                  <a:tcPr anchor="ctr"/>
                </a:tc>
                <a:tc>
                  <a:txBody>
                    <a:bodyPr/>
                    <a:lstStyle/>
                    <a:p>
                      <a:pPr marL="0" lvl="0" algn="r" defTabSz="914400" rtl="0" eaLnBrk="1" fontAlgn="b" latinLnBrk="0" hangingPunct="1">
                        <a:lnSpc>
                          <a:spcPct val="100000"/>
                        </a:lnSpc>
                        <a:spcBef>
                          <a:spcPts val="0"/>
                        </a:spcBef>
                        <a:spcAft>
                          <a:spcPts val="0"/>
                        </a:spcAft>
                        <a:buNone/>
                      </a:pPr>
                      <a:r>
                        <a:rPr lang="en-US" sz="1200" b="1" kern="1200">
                          <a:solidFill>
                            <a:srgbClr val="0070C0"/>
                          </a:solidFill>
                          <a:highlight>
                            <a:srgbClr val="FFFF00"/>
                          </a:highlight>
                          <a:latin typeface="Optima" panose="02000503060000020004"/>
                          <a:ea typeface="+mn-ea"/>
                          <a:cs typeface="+mn-cs"/>
                        </a:rPr>
                        <a:t>Total Yearly Subscription</a:t>
                      </a: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marL="0" algn="r" defTabSz="914400" rtl="0" eaLnBrk="1" fontAlgn="b" latinLnBrk="0" hangingPunct="1"/>
                      <a:r>
                        <a:rPr lang="en-IN" sz="1200" b="1" kern="1200">
                          <a:solidFill>
                            <a:srgbClr val="10479B"/>
                          </a:solidFill>
                          <a:highlight>
                            <a:srgbClr val="FFFF00"/>
                          </a:highlight>
                          <a:latin typeface="Optima" panose="02000503060000020004" pitchFamily="2" charset="0"/>
                          <a:ea typeface="+mn-ea"/>
                          <a:cs typeface="+mn-cs"/>
                        </a:rPr>
                        <a:t>€ 64,996.00</a:t>
                      </a:r>
                    </a:p>
                  </a:txBody>
                  <a:tcPr marL="7620" marR="7620" marT="7620" marB="0" anchor="ctr"/>
                </a:tc>
                <a:extLst>
                  <a:ext uri="{0D108BD9-81ED-4DB2-BD59-A6C34878D82A}">
                    <a16:rowId xmlns:a16="http://schemas.microsoft.com/office/drawing/2014/main" val="3564394449"/>
                  </a:ext>
                </a:extLst>
              </a:tr>
            </a:tbl>
          </a:graphicData>
        </a:graphic>
      </p:graphicFrame>
      <p:sp>
        <p:nvSpPr>
          <p:cNvPr id="5" name="TextBox 4">
            <a:extLst>
              <a:ext uri="{FF2B5EF4-FFF2-40B4-BE49-F238E27FC236}">
                <a16:creationId xmlns:a16="http://schemas.microsoft.com/office/drawing/2014/main" id="{7F95B673-6B94-D320-1506-717FEB59CC1A}"/>
              </a:ext>
            </a:extLst>
          </p:cNvPr>
          <p:cNvSpPr txBox="1"/>
          <p:nvPr/>
        </p:nvSpPr>
        <p:spPr>
          <a:xfrm>
            <a:off x="328420" y="541344"/>
            <a:ext cx="11106496" cy="1169551"/>
          </a:xfrm>
          <a:prstGeom prst="rect">
            <a:avLst/>
          </a:prstGeom>
          <a:noFill/>
        </p:spPr>
        <p:txBody>
          <a:bodyPr wrap="square" rtlCol="0">
            <a:spAutoFit/>
          </a:bodyPr>
          <a:lstStyle/>
          <a:p>
            <a:pPr marL="285750" indent="-285750">
              <a:buFont typeface="Wingdings" panose="05000000000000000000" pitchFamily="2" charset="2"/>
              <a:buChar char="Ø"/>
            </a:pPr>
            <a:r>
              <a:rPr lang="en-US" sz="1400">
                <a:solidFill>
                  <a:srgbClr val="10479B"/>
                </a:solidFill>
                <a:latin typeface="Optima" panose="02000503060000020004"/>
              </a:rPr>
              <a:t>Global Asset Centric industry ~500K Assets &amp; associated objects; ~100K Materials, ~30K Services, ~150K HR Master etc.</a:t>
            </a:r>
          </a:p>
          <a:p>
            <a:pPr marL="285750" indent="-285750">
              <a:buFont typeface="Wingdings" panose="05000000000000000000" pitchFamily="2" charset="2"/>
              <a:buChar char="Ø"/>
            </a:pPr>
            <a:r>
              <a:rPr lang="en-US" sz="1400">
                <a:solidFill>
                  <a:srgbClr val="10479B"/>
                </a:solidFill>
                <a:latin typeface="Optima" panose="02000503060000020004"/>
              </a:rPr>
              <a:t>Asset, Work Centers, FLOC etc. would require Basic Cleansing</a:t>
            </a:r>
          </a:p>
          <a:p>
            <a:pPr marL="285750" indent="-285750">
              <a:buFont typeface="Wingdings" panose="05000000000000000000" pitchFamily="2" charset="2"/>
              <a:buChar char="Ø"/>
            </a:pPr>
            <a:r>
              <a:rPr lang="en-IN" sz="1400">
                <a:solidFill>
                  <a:srgbClr val="10479B"/>
                </a:solidFill>
                <a:latin typeface="Optima" panose="02000503060000020004"/>
              </a:rPr>
              <a:t>Finance, HR, Maintenance Items, Plans would require Advanced Cleansing</a:t>
            </a:r>
          </a:p>
          <a:p>
            <a:pPr marL="285750" indent="-285750">
              <a:buFont typeface="Wingdings" panose="05000000000000000000" pitchFamily="2" charset="2"/>
              <a:buChar char="Ø"/>
            </a:pPr>
            <a:r>
              <a:rPr lang="en-IN" sz="1400">
                <a:solidFill>
                  <a:srgbClr val="10479B"/>
                </a:solidFill>
                <a:latin typeface="Optima" panose="02000503060000020004"/>
              </a:rPr>
              <a:t>Tasks List, Inspection, MPC etc. require Advance Cleansing</a:t>
            </a:r>
          </a:p>
          <a:p>
            <a:pPr marL="285750" indent="-285750">
              <a:buFont typeface="Wingdings" panose="05000000000000000000" pitchFamily="2" charset="2"/>
              <a:buChar char="Ø"/>
            </a:pPr>
            <a:endParaRPr lang="en-IN" sz="1400">
              <a:solidFill>
                <a:srgbClr val="10479B"/>
              </a:solidFill>
              <a:latin typeface="Optima" panose="02000503060000020004"/>
            </a:endParaRPr>
          </a:p>
        </p:txBody>
      </p:sp>
      <p:sp>
        <p:nvSpPr>
          <p:cNvPr id="9" name="TextBox 8">
            <a:extLst>
              <a:ext uri="{FF2B5EF4-FFF2-40B4-BE49-F238E27FC236}">
                <a16:creationId xmlns:a16="http://schemas.microsoft.com/office/drawing/2014/main" id="{DD99056D-FBE0-257E-A255-AED72F9B9EA4}"/>
              </a:ext>
            </a:extLst>
          </p:cNvPr>
          <p:cNvSpPr txBox="1"/>
          <p:nvPr/>
        </p:nvSpPr>
        <p:spPr>
          <a:xfrm>
            <a:off x="412955" y="3956244"/>
            <a:ext cx="11106496" cy="692497"/>
          </a:xfrm>
          <a:prstGeom prst="rect">
            <a:avLst/>
          </a:prstGeom>
          <a:noFill/>
        </p:spPr>
        <p:txBody>
          <a:bodyPr wrap="square" rtlCol="0">
            <a:spAutoFit/>
          </a:bodyPr>
          <a:lstStyle/>
          <a:p>
            <a:pPr marL="285750" indent="-285750">
              <a:buFont typeface="Wingdings" panose="05000000000000000000" pitchFamily="2" charset="2"/>
              <a:buChar char="Ø"/>
            </a:pPr>
            <a:r>
              <a:rPr lang="en-US" sz="1300">
                <a:solidFill>
                  <a:srgbClr val="10479B"/>
                </a:solidFill>
                <a:latin typeface="Optima" panose="02000503060000020004"/>
              </a:rPr>
              <a:t>~30,000 Search and/or Consume Material, Service, Asset Objects (Models &amp; Parts)</a:t>
            </a:r>
          </a:p>
          <a:p>
            <a:pPr marL="285750" indent="-285750">
              <a:buFont typeface="Wingdings" panose="05000000000000000000" pitchFamily="2" charset="2"/>
              <a:buChar char="Ø"/>
            </a:pPr>
            <a:r>
              <a:rPr lang="en-US" sz="1300">
                <a:solidFill>
                  <a:srgbClr val="10479B"/>
                </a:solidFill>
                <a:latin typeface="Optima" panose="02000503060000020004"/>
              </a:rPr>
              <a:t>~20,000 EAM Objects – Generic FC:CC:RC, BoMs, Maintenance Objects</a:t>
            </a:r>
          </a:p>
          <a:p>
            <a:pPr marL="285750" indent="-285750">
              <a:buFont typeface="Wingdings" panose="05000000000000000000" pitchFamily="2" charset="2"/>
              <a:buChar char="Ø"/>
            </a:pPr>
            <a:r>
              <a:rPr lang="en-US" sz="1300">
                <a:solidFill>
                  <a:srgbClr val="10479B"/>
                </a:solidFill>
                <a:latin typeface="Optima" panose="02000503060000020004"/>
              </a:rPr>
              <a:t>~3 OEM or Operator Classification Integration Module (Establish &amp; Maintain)</a:t>
            </a:r>
            <a:endParaRPr lang="en-US" sz="1400">
              <a:solidFill>
                <a:srgbClr val="10479B"/>
              </a:solidFill>
              <a:latin typeface="Optima" panose="02000503060000020004"/>
            </a:endParaRPr>
          </a:p>
        </p:txBody>
      </p:sp>
      <p:graphicFrame>
        <p:nvGraphicFramePr>
          <p:cNvPr id="10" name="Table 9">
            <a:extLst>
              <a:ext uri="{FF2B5EF4-FFF2-40B4-BE49-F238E27FC236}">
                <a16:creationId xmlns:a16="http://schemas.microsoft.com/office/drawing/2014/main" id="{43F0A0A3-8115-80FD-0581-60D64B89E20B}"/>
              </a:ext>
            </a:extLst>
          </p:cNvPr>
          <p:cNvGraphicFramePr>
            <a:graphicFrameLocks noGrp="1"/>
          </p:cNvGraphicFramePr>
          <p:nvPr/>
        </p:nvGraphicFramePr>
        <p:xfrm>
          <a:off x="412955" y="4694168"/>
          <a:ext cx="11106498" cy="1724033"/>
        </p:xfrm>
        <a:graphic>
          <a:graphicData uri="http://schemas.openxmlformats.org/drawingml/2006/table">
            <a:tbl>
              <a:tblPr firstRow="1" bandRow="1">
                <a:tableStyleId>{69012ECD-51FC-41F1-AA8D-1B2483CD663E}</a:tableStyleId>
              </a:tblPr>
              <a:tblGrid>
                <a:gridCol w="5861190">
                  <a:extLst>
                    <a:ext uri="{9D8B030D-6E8A-4147-A177-3AD203B41FA5}">
                      <a16:colId xmlns:a16="http://schemas.microsoft.com/office/drawing/2014/main" val="104005209"/>
                    </a:ext>
                  </a:extLst>
                </a:gridCol>
                <a:gridCol w="1748436">
                  <a:extLst>
                    <a:ext uri="{9D8B030D-6E8A-4147-A177-3AD203B41FA5}">
                      <a16:colId xmlns:a16="http://schemas.microsoft.com/office/drawing/2014/main" val="460685262"/>
                    </a:ext>
                  </a:extLst>
                </a:gridCol>
                <a:gridCol w="1748436">
                  <a:extLst>
                    <a:ext uri="{9D8B030D-6E8A-4147-A177-3AD203B41FA5}">
                      <a16:colId xmlns:a16="http://schemas.microsoft.com/office/drawing/2014/main" val="3969306322"/>
                    </a:ext>
                  </a:extLst>
                </a:gridCol>
                <a:gridCol w="1748436">
                  <a:extLst>
                    <a:ext uri="{9D8B030D-6E8A-4147-A177-3AD203B41FA5}">
                      <a16:colId xmlns:a16="http://schemas.microsoft.com/office/drawing/2014/main" val="1842643061"/>
                    </a:ext>
                  </a:extLst>
                </a:gridCol>
              </a:tblGrid>
              <a:tr h="434468">
                <a:tc>
                  <a:txBody>
                    <a:bodyPr/>
                    <a:lstStyle/>
                    <a:p>
                      <a:pPr marL="0" lvl="0" algn="ctr" defTabSz="914400" rtl="0" eaLnBrk="1" latinLnBrk="0" hangingPunct="1">
                        <a:buNone/>
                      </a:pPr>
                      <a:r>
                        <a:rPr lang="en-IN" sz="1200" b="1" i="0" kern="1200">
                          <a:solidFill>
                            <a:schemeClr val="bg1"/>
                          </a:solidFill>
                          <a:effectLst/>
                          <a:latin typeface="Optima" panose="02000503060000020004" pitchFamily="2" charset="0"/>
                          <a:ea typeface="+mn-ea"/>
                          <a:cs typeface="+mn-cs"/>
                        </a:rPr>
                        <a:t>AI Driven Data Quality (Per block input of 10,000 records)</a:t>
                      </a:r>
                      <a:endParaRPr lang="en-US" sz="1200" b="1" kern="1200">
                        <a:solidFill>
                          <a:schemeClr val="bg1"/>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Unit Price in Euros</a:t>
                      </a:r>
                    </a:p>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tc>
                  <a:txBody>
                    <a:bodyPr/>
                    <a:lstStyle/>
                    <a:p>
                      <a:pPr marL="0" lvl="0" algn="ctr" defTabSz="914400" rtl="0" eaLnBrk="1" fontAlgn="b" latinLnBrk="0" hangingPunct="1">
                        <a:buNone/>
                      </a:pPr>
                      <a:r>
                        <a:rPr lang="en-US" sz="1200" b="1" i="0" kern="1200">
                          <a:solidFill>
                            <a:schemeClr val="bg1"/>
                          </a:solidFill>
                          <a:effectLst/>
                          <a:latin typeface="Optima" panose="02000503060000020004" pitchFamily="2" charset="0"/>
                          <a:ea typeface="+mn-ea"/>
                          <a:cs typeface="+mn-cs"/>
                        </a:rPr>
                        <a:t>Quantity</a:t>
                      </a:r>
                      <a:endParaRPr lang="en-IN" sz="1200" b="1" i="0" kern="1200">
                        <a:solidFill>
                          <a:schemeClr val="bg1"/>
                        </a:solidFill>
                        <a:effectLst/>
                        <a:latin typeface="Optima" panose="02000503060000020004" pitchFamily="2" charset="0"/>
                        <a:ea typeface="+mn-ea"/>
                        <a:cs typeface="+mn-cs"/>
                      </a:endParaRP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latin typeface="Optima" panose="02000503060000020004"/>
                        </a:rPr>
                        <a:t>Total Price (Euro)</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extLst>
                  <a:ext uri="{0D108BD9-81ED-4DB2-BD59-A6C34878D82A}">
                    <a16:rowId xmlns:a16="http://schemas.microsoft.com/office/drawing/2014/main" val="854333095"/>
                  </a:ext>
                </a:extLst>
              </a:tr>
              <a:tr h="243412">
                <a:tc>
                  <a:txBody>
                    <a:bodyPr/>
                    <a:lstStyle/>
                    <a:p>
                      <a:pPr algn="l" rtl="0" eaLnBrk="1" latinLnBrk="0" hangingPunct="1">
                        <a:lnSpc>
                          <a:spcPct val="90000"/>
                        </a:lnSpc>
                        <a:spcBef>
                          <a:spcPct val="0"/>
                        </a:spcBef>
                        <a:buNone/>
                      </a:pPr>
                      <a:r>
                        <a:rPr lang="en-US" sz="1200" b="1" kern="1200">
                          <a:solidFill>
                            <a:srgbClr val="10479B"/>
                          </a:solidFill>
                          <a:latin typeface="Optima" panose="02000503060000020004" pitchFamily="2" charset="0"/>
                          <a:ea typeface="+mn-ea"/>
                          <a:cs typeface="Arial"/>
                        </a:rPr>
                        <a:t>iContent Foundry (Per block of 10,000 records – Search and/or Consume) </a:t>
                      </a:r>
                      <a:endParaRPr lang="en-US" sz="1200" b="1" kern="1200">
                        <a:solidFill>
                          <a:srgbClr val="10479B"/>
                        </a:solidFill>
                        <a:latin typeface="Optima" panose="02000503060000020004" pitchFamily="2" charset="0"/>
                        <a:ea typeface="+mj-ea"/>
                        <a:cs typeface="Arial"/>
                      </a:endParaRPr>
                    </a:p>
                  </a:txBody>
                  <a:tcPr anchor="ctr"/>
                </a:tc>
                <a:tc>
                  <a:txBody>
                    <a:bodyPr/>
                    <a:lstStyle/>
                    <a:p>
                      <a:pPr algn="ctr"/>
                      <a:endParaRPr lang="en-US" sz="1200">
                        <a:solidFill>
                          <a:srgbClr val="0070C0"/>
                        </a:solidFill>
                        <a:latin typeface="Optima" panose="02000503060000020004" pitchFamily="2" charset="0"/>
                      </a:endParaRPr>
                    </a:p>
                  </a:txBody>
                  <a:tcPr anchor="ctr"/>
                </a:tc>
                <a:tc>
                  <a:txBody>
                    <a:bodyPr/>
                    <a:lstStyle/>
                    <a:p>
                      <a:pPr algn="ctr"/>
                      <a:endParaRPr lang="en-US" sz="1200">
                        <a:solidFill>
                          <a:srgbClr val="0070C0"/>
                        </a:solidFill>
                        <a:latin typeface="Optima" panose="02000503060000020004" pitchFamily="2" charset="0"/>
                      </a:endParaRPr>
                    </a:p>
                  </a:txBody>
                  <a:tcPr anchor="ctr"/>
                </a:tc>
                <a:tc>
                  <a:txBody>
                    <a:bodyPr/>
                    <a:lstStyle/>
                    <a:p>
                      <a:pPr algn="ctr"/>
                      <a:endParaRPr lang="en-US" sz="1200">
                        <a:solidFill>
                          <a:srgbClr val="0070C0"/>
                        </a:solidFill>
                        <a:latin typeface="Optima" panose="02000503060000020004" pitchFamily="2" charset="0"/>
                      </a:endParaRPr>
                    </a:p>
                  </a:txBody>
                  <a:tcPr anchor="ctr"/>
                </a:tc>
                <a:extLst>
                  <a:ext uri="{0D108BD9-81ED-4DB2-BD59-A6C34878D82A}">
                    <a16:rowId xmlns:a16="http://schemas.microsoft.com/office/drawing/2014/main" val="842630375"/>
                  </a:ext>
                </a:extLst>
              </a:tr>
              <a:tr h="204214">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Material, Service, Asset Objects (Models &amp; Parts)</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9,999.00</a:t>
                      </a:r>
                    </a:p>
                  </a:txBody>
                  <a:tcPr marL="9525" marR="9525" marT="9525" anchor="ctr"/>
                </a:tc>
                <a:tc>
                  <a:txBody>
                    <a:bodyPr/>
                    <a:lstStyle/>
                    <a:p>
                      <a:pPr marL="0" algn="ctr" defTabSz="914400" rtl="0" eaLnBrk="1" fontAlgn="b" latinLnBrk="0" hangingPunct="1"/>
                      <a:r>
                        <a:rPr lang="en-US" sz="1200" b="1" kern="1200">
                          <a:solidFill>
                            <a:srgbClr val="0070C0"/>
                          </a:solidFill>
                          <a:latin typeface="Optima" panose="02000503060000020004" pitchFamily="2" charset="0"/>
                          <a:ea typeface="+mn-ea"/>
                          <a:cs typeface="+mn-cs"/>
                        </a:rPr>
                        <a:t>3</a:t>
                      </a:r>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algn="r" defTabSz="914400" rtl="0" eaLnBrk="1" fontAlgn="b" latinLnBrk="0" hangingPunct="1"/>
                      <a:r>
                        <a:rPr lang="en-IN" sz="1200" b="1" kern="1200">
                          <a:solidFill>
                            <a:srgbClr val="0070C0"/>
                          </a:solidFill>
                          <a:latin typeface="Optima" panose="02000503060000020004"/>
                          <a:ea typeface="+mn-ea"/>
                          <a:cs typeface="+mn-cs"/>
                        </a:rPr>
                        <a:t>€ 29,997.00</a:t>
                      </a:r>
                    </a:p>
                  </a:txBody>
                  <a:tcPr marL="7620" marR="7620" marT="7620" marB="0" anchor="b"/>
                </a:tc>
                <a:extLst>
                  <a:ext uri="{0D108BD9-81ED-4DB2-BD59-A6C34878D82A}">
                    <a16:rowId xmlns:a16="http://schemas.microsoft.com/office/drawing/2014/main" val="71099959"/>
                  </a:ext>
                </a:extLst>
              </a:tr>
              <a:tr h="204214">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EAM Objects – Generic FC:CC:RC, BoMs, Maintenance Objects</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14,999.00</a:t>
                      </a:r>
                    </a:p>
                  </a:txBody>
                  <a:tcPr marL="9525" marR="9525" marT="9525" anchor="ctr"/>
                </a:tc>
                <a:tc>
                  <a:txBody>
                    <a:bodyPr/>
                    <a:lstStyle/>
                    <a:p>
                      <a:pPr marL="0" algn="ctr" defTabSz="914400" rtl="0" eaLnBrk="1" fontAlgn="b" latinLnBrk="0" hangingPunct="1"/>
                      <a:r>
                        <a:rPr lang="en-US" sz="1200" b="1" kern="1200">
                          <a:solidFill>
                            <a:srgbClr val="0070C0"/>
                          </a:solidFill>
                          <a:latin typeface="Optima" panose="02000503060000020004" pitchFamily="2" charset="0"/>
                          <a:ea typeface="+mn-ea"/>
                          <a:cs typeface="+mn-cs"/>
                        </a:rPr>
                        <a:t>2</a:t>
                      </a:r>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algn="r" defTabSz="914400" rtl="0" eaLnBrk="1" fontAlgn="b" latinLnBrk="0" hangingPunct="1"/>
                      <a:r>
                        <a:rPr lang="en-IN" sz="1200" b="1" kern="1200">
                          <a:solidFill>
                            <a:srgbClr val="0070C0"/>
                          </a:solidFill>
                          <a:latin typeface="Optima" panose="02000503060000020004"/>
                          <a:ea typeface="+mn-ea"/>
                          <a:cs typeface="+mn-cs"/>
                        </a:rPr>
                        <a:t>€ 29,998.00</a:t>
                      </a:r>
                    </a:p>
                  </a:txBody>
                  <a:tcPr marL="7620" marR="7620" marT="7620" marB="0" anchor="b"/>
                </a:tc>
                <a:extLst>
                  <a:ext uri="{0D108BD9-81ED-4DB2-BD59-A6C34878D82A}">
                    <a16:rowId xmlns:a16="http://schemas.microsoft.com/office/drawing/2014/main" val="1995305784"/>
                  </a:ext>
                </a:extLst>
              </a:tr>
              <a:tr h="300870">
                <a:tc>
                  <a:txBody>
                    <a:bodyPr/>
                    <a:lstStyle/>
                    <a:p>
                      <a:pPr marL="0" algn="l" defTabSz="914400" rtl="0" eaLnBrk="1" fontAlgn="b" latinLnBrk="0" hangingPunct="1"/>
                      <a:r>
                        <a:rPr lang="en-IN" sz="1200" b="1" kern="1200">
                          <a:solidFill>
                            <a:srgbClr val="0070C0"/>
                          </a:solidFill>
                          <a:latin typeface="Optima" panose="02000503060000020004" pitchFamily="2" charset="0"/>
                          <a:ea typeface="+mn-ea"/>
                          <a:cs typeface="+mn-cs"/>
                        </a:rPr>
                        <a:t>OEM or Operator Classification Integration Module (Establish &amp; Maintain)</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29,999.00</a:t>
                      </a:r>
                    </a:p>
                  </a:txBody>
                  <a:tcPr marL="9525" marR="9525" marT="9525" anchor="ctr"/>
                </a:tc>
                <a:tc>
                  <a:txBody>
                    <a:bodyPr/>
                    <a:lstStyle/>
                    <a:p>
                      <a:pPr marL="0" algn="ctr" defTabSz="914400" rtl="0" eaLnBrk="1" fontAlgn="b" latinLnBrk="0" hangingPunct="1"/>
                      <a:r>
                        <a:rPr lang="en-US" sz="1200" b="1" kern="1200">
                          <a:solidFill>
                            <a:srgbClr val="0070C0"/>
                          </a:solidFill>
                          <a:latin typeface="Optima" panose="02000503060000020004" pitchFamily="2" charset="0"/>
                          <a:ea typeface="+mn-ea"/>
                          <a:cs typeface="+mn-cs"/>
                        </a:rPr>
                        <a:t>3</a:t>
                      </a:r>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algn="r" defTabSz="914400" rtl="0" eaLnBrk="1" fontAlgn="b" latinLnBrk="0" hangingPunct="1"/>
                      <a:r>
                        <a:rPr lang="en-IN" sz="1200" b="1" kern="1200">
                          <a:solidFill>
                            <a:srgbClr val="0070C0"/>
                          </a:solidFill>
                          <a:latin typeface="Optima" panose="02000503060000020004"/>
                          <a:ea typeface="+mn-ea"/>
                          <a:cs typeface="+mn-cs"/>
                        </a:rPr>
                        <a:t>€ 89,997.00</a:t>
                      </a:r>
                    </a:p>
                  </a:txBody>
                  <a:tcPr marL="7620" marR="7620" marT="7620" marB="0" anchor="b"/>
                </a:tc>
                <a:extLst>
                  <a:ext uri="{0D108BD9-81ED-4DB2-BD59-A6C34878D82A}">
                    <a16:rowId xmlns:a16="http://schemas.microsoft.com/office/drawing/2014/main" val="1765137034"/>
                  </a:ext>
                </a:extLst>
              </a:tr>
              <a:tr h="170407">
                <a:tc>
                  <a:txBody>
                    <a:bodyPr/>
                    <a:lstStyle/>
                    <a:p>
                      <a:pPr marL="0" algn="l" defTabSz="914400" rtl="0" eaLnBrk="1" fontAlgn="b" latinLnBrk="0" hangingPunct="1">
                        <a:lnSpc>
                          <a:spcPct val="90000"/>
                        </a:lnSpc>
                        <a:spcBef>
                          <a:spcPct val="0"/>
                        </a:spcBef>
                        <a:buNone/>
                      </a:pPr>
                      <a:endParaRPr lang="en-IN" sz="1200" b="1" kern="1200">
                        <a:solidFill>
                          <a:srgbClr val="10479B"/>
                        </a:solidFill>
                        <a:latin typeface="Optima" panose="02000503060000020004" pitchFamily="2" charset="0"/>
                        <a:ea typeface="+mj-ea"/>
                        <a:cs typeface="Arial"/>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a:solidFill>
                            <a:srgbClr val="0070C0"/>
                          </a:solidFill>
                          <a:highlight>
                            <a:srgbClr val="FFFF00"/>
                          </a:highlight>
                          <a:latin typeface="Optima" panose="02000503060000020004"/>
                          <a:ea typeface="+mn-ea"/>
                          <a:cs typeface="+mn-cs"/>
                        </a:rPr>
                        <a:t>Total Yearly Subscription</a:t>
                      </a: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marL="0" algn="r" defTabSz="914400" rtl="0" eaLnBrk="1" fontAlgn="b" latinLnBrk="0" hangingPunct="1"/>
                      <a:r>
                        <a:rPr lang="en-IN" sz="1200" b="1" kern="1200">
                          <a:solidFill>
                            <a:srgbClr val="10479B"/>
                          </a:solidFill>
                          <a:highlight>
                            <a:srgbClr val="FFFF00"/>
                          </a:highlight>
                          <a:latin typeface="Optima" panose="02000503060000020004" pitchFamily="2" charset="0"/>
                          <a:ea typeface="+mn-ea"/>
                          <a:cs typeface="+mn-cs"/>
                        </a:rPr>
                        <a:t>€ 149,992.00</a:t>
                      </a:r>
                    </a:p>
                  </a:txBody>
                  <a:tcPr marL="7620" marR="7620" marT="7620" marB="0" anchor="b"/>
                </a:tc>
                <a:extLst>
                  <a:ext uri="{0D108BD9-81ED-4DB2-BD59-A6C34878D82A}">
                    <a16:rowId xmlns:a16="http://schemas.microsoft.com/office/drawing/2014/main" val="120718188"/>
                  </a:ext>
                </a:extLst>
              </a:tr>
            </a:tbl>
          </a:graphicData>
        </a:graphic>
      </p:graphicFrame>
    </p:spTree>
    <p:extLst>
      <p:ext uri="{BB962C8B-B14F-4D97-AF65-F5344CB8AC3E}">
        <p14:creationId xmlns:p14="http://schemas.microsoft.com/office/powerpoint/2010/main" val="153190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A06E-C2FC-77FE-3C46-CFD3EECD2BC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22A2064A-FA85-EDF9-79C8-69F29097470D}"/>
              </a:ext>
            </a:extLst>
          </p:cNvPr>
          <p:cNvSpPr>
            <a:spLocks noGrp="1"/>
          </p:cNvSpPr>
          <p:nvPr>
            <p:ph type="title"/>
          </p:nvPr>
        </p:nvSpPr>
        <p:spPr>
          <a:xfrm>
            <a:off x="194309" y="49615"/>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a:defRPr/>
            </a:pPr>
            <a:r>
              <a:rPr lang="en-US" sz="2100" b="1">
                <a:solidFill>
                  <a:srgbClr val="10479B"/>
                </a:solidFill>
                <a:latin typeface="Optima"/>
                <a:cs typeface="Arial"/>
              </a:rPr>
              <a:t>List Price – Multi Domain Data Quality &amp; iContent Foundry Licenses (Example 2)</a:t>
            </a:r>
          </a:p>
        </p:txBody>
      </p:sp>
      <p:sp>
        <p:nvSpPr>
          <p:cNvPr id="4" name="Date Placeholder 3">
            <a:extLst>
              <a:ext uri="{FF2B5EF4-FFF2-40B4-BE49-F238E27FC236}">
                <a16:creationId xmlns:a16="http://schemas.microsoft.com/office/drawing/2014/main" id="{8BBB049B-0396-1113-2212-F44400D764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A0368D94-6A50-C697-DE7A-36C21C7C0F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C19FC0F9-A22F-527B-50DB-A5A5A2B7BF7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6393ECFC-882F-E55B-E222-18B3421DADA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A91DA1A6-36C7-5579-D707-E9D244BE0D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5F0E23D7-122E-5BC8-2100-006C50144801}"/>
              </a:ext>
            </a:extLst>
          </p:cNvPr>
          <p:cNvGraphicFramePr>
            <a:graphicFrameLocks noGrp="1"/>
          </p:cNvGraphicFramePr>
          <p:nvPr/>
        </p:nvGraphicFramePr>
        <p:xfrm>
          <a:off x="412955" y="1583941"/>
          <a:ext cx="11244150" cy="2192162"/>
        </p:xfrm>
        <a:graphic>
          <a:graphicData uri="http://schemas.openxmlformats.org/drawingml/2006/table">
            <a:tbl>
              <a:tblPr firstRow="1" bandRow="1">
                <a:tableStyleId>{69012ECD-51FC-41F1-AA8D-1B2483CD663E}</a:tableStyleId>
              </a:tblPr>
              <a:tblGrid>
                <a:gridCol w="6725264">
                  <a:extLst>
                    <a:ext uri="{9D8B030D-6E8A-4147-A177-3AD203B41FA5}">
                      <a16:colId xmlns:a16="http://schemas.microsoft.com/office/drawing/2014/main" val="104005209"/>
                    </a:ext>
                  </a:extLst>
                </a:gridCol>
                <a:gridCol w="2418058">
                  <a:extLst>
                    <a:ext uri="{9D8B030D-6E8A-4147-A177-3AD203B41FA5}">
                      <a16:colId xmlns:a16="http://schemas.microsoft.com/office/drawing/2014/main" val="460685262"/>
                    </a:ext>
                  </a:extLst>
                </a:gridCol>
                <a:gridCol w="2100828">
                  <a:extLst>
                    <a:ext uri="{9D8B030D-6E8A-4147-A177-3AD203B41FA5}">
                      <a16:colId xmlns:a16="http://schemas.microsoft.com/office/drawing/2014/main" val="1842643061"/>
                    </a:ext>
                  </a:extLst>
                </a:gridCol>
              </a:tblGrid>
              <a:tr h="547954">
                <a:tc>
                  <a:txBody>
                    <a:bodyPr/>
                    <a:lstStyle/>
                    <a:p>
                      <a:pPr marL="0" lvl="0" algn="ctr" defTabSz="914400" rtl="0" eaLnBrk="1" latinLnBrk="0" hangingPunct="1">
                        <a:buNone/>
                      </a:pPr>
                      <a:r>
                        <a:rPr lang="en-IN" sz="1200" b="1" i="0" kern="1200">
                          <a:solidFill>
                            <a:schemeClr val="bg1"/>
                          </a:solidFill>
                          <a:effectLst/>
                          <a:latin typeface="Optima" panose="02000503060000020004" pitchFamily="2" charset="0"/>
                          <a:ea typeface="+mn-ea"/>
                          <a:cs typeface="+mn-cs"/>
                        </a:rPr>
                        <a:t>AI Driven Data Quality (Per block input of 10,000 records)</a:t>
                      </a:r>
                      <a:endParaRPr lang="en-US" sz="1200" b="1" kern="1200">
                        <a:solidFill>
                          <a:schemeClr val="bg1"/>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Unit Price in Euros</a:t>
                      </a:r>
                    </a:p>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latin typeface="Optima" panose="02000503060000020004"/>
                        </a:rPr>
                        <a:t>Total Price (Euro)</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extLst>
                  <a:ext uri="{0D108BD9-81ED-4DB2-BD59-A6C34878D82A}">
                    <a16:rowId xmlns:a16="http://schemas.microsoft.com/office/drawing/2014/main" val="854333095"/>
                  </a:ext>
                </a:extLst>
              </a:tr>
              <a:tr h="306992">
                <a:tc>
                  <a:txBody>
                    <a:bodyPr/>
                    <a:lstStyle/>
                    <a:p>
                      <a:pPr algn="l" rtl="0" eaLnBrk="1" latinLnBrk="0" hangingPunct="1">
                        <a:lnSpc>
                          <a:spcPct val="90000"/>
                        </a:lnSpc>
                        <a:spcBef>
                          <a:spcPct val="0"/>
                        </a:spcBef>
                        <a:buNone/>
                      </a:pPr>
                      <a:r>
                        <a:rPr lang="en-US" sz="1200" b="1" kern="1200">
                          <a:solidFill>
                            <a:srgbClr val="10479B"/>
                          </a:solidFill>
                          <a:latin typeface="Optima" panose="02000503060000020004" pitchFamily="2" charset="0"/>
                          <a:ea typeface="+mn-ea"/>
                          <a:cs typeface="Arial"/>
                        </a:rPr>
                        <a:t>Multi-Domain Master Data Quality (Cleansing, Standardization, and Accuracy) </a:t>
                      </a:r>
                      <a:endParaRPr lang="en-US" sz="1200" b="1" kern="1200">
                        <a:solidFill>
                          <a:srgbClr val="10479B"/>
                        </a:solidFill>
                        <a:latin typeface="Optima" panose="02000503060000020004" pitchFamily="2" charset="0"/>
                        <a:ea typeface="+mj-ea"/>
                        <a:cs typeface="Arial"/>
                      </a:endParaRPr>
                    </a:p>
                  </a:txBody>
                  <a:tcPr anchor="ctr"/>
                </a:tc>
                <a:tc>
                  <a:txBody>
                    <a:bodyPr/>
                    <a:lstStyle/>
                    <a:p>
                      <a:pPr algn="ctr"/>
                      <a:endParaRPr lang="en-US" sz="1200">
                        <a:solidFill>
                          <a:srgbClr val="0070C0"/>
                        </a:solidFill>
                        <a:latin typeface="Optima" panose="02000503060000020004" pitchFamily="2" charset="0"/>
                      </a:endParaRPr>
                    </a:p>
                  </a:txBody>
                  <a:tcPr anchor="ctr"/>
                </a:tc>
                <a:tc>
                  <a:txBody>
                    <a:bodyPr/>
                    <a:lstStyle/>
                    <a:p>
                      <a:pPr algn="ctr"/>
                      <a:endParaRPr lang="en-US" sz="1200">
                        <a:solidFill>
                          <a:srgbClr val="0070C0"/>
                        </a:solidFill>
                        <a:latin typeface="Optima" panose="02000503060000020004" pitchFamily="2" charset="0"/>
                      </a:endParaRPr>
                    </a:p>
                  </a:txBody>
                  <a:tcPr anchor="ctr"/>
                </a:tc>
                <a:extLst>
                  <a:ext uri="{0D108BD9-81ED-4DB2-BD59-A6C34878D82A}">
                    <a16:rowId xmlns:a16="http://schemas.microsoft.com/office/drawing/2014/main" val="2959410203"/>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Material, Service, Asset &amp; EAM Objects – </a:t>
                      </a:r>
                      <a:r>
                        <a:rPr lang="en-IN" sz="1200" b="1" kern="1200">
                          <a:solidFill>
                            <a:srgbClr val="0070C0"/>
                          </a:solidFill>
                          <a:latin typeface="Optima" panose="02000503060000020004" pitchFamily="2" charset="0"/>
                          <a:ea typeface="+mn-ea"/>
                          <a:cs typeface="+mn-cs"/>
                        </a:rPr>
                        <a:t>Basic</a:t>
                      </a:r>
                      <a:r>
                        <a:rPr lang="en-IN" sz="1200" kern="1200">
                          <a:solidFill>
                            <a:srgbClr val="0070C0"/>
                          </a:solidFill>
                          <a:latin typeface="Optima" panose="02000503060000020004" pitchFamily="2" charset="0"/>
                          <a:ea typeface="+mn-ea"/>
                          <a:cs typeface="+mn-cs"/>
                        </a:rPr>
                        <a:t> Cleansing &amp; Structuring</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9,999.00</a:t>
                      </a:r>
                    </a:p>
                  </a:txBody>
                  <a:tcPr marL="9525" marR="9525" marT="9525" anchor="ctr"/>
                </a:tc>
                <a:tc>
                  <a:txBody>
                    <a:bodyPr/>
                    <a:lstStyle/>
                    <a:p>
                      <a:pPr marL="0" algn="r" defTabSz="914400" rtl="0" eaLnBrk="1" fontAlgn="b" latinLnBrk="0" hangingPunct="1"/>
                      <a:r>
                        <a:rPr lang="en-IN" sz="1200" b="1" kern="1200">
                          <a:solidFill>
                            <a:srgbClr val="10479B"/>
                          </a:solidFill>
                          <a:latin typeface="Optima" panose="02000503060000020004"/>
                          <a:ea typeface="+mn-ea"/>
                          <a:cs typeface="+mn-cs"/>
                        </a:rPr>
                        <a:t>€ </a:t>
                      </a:r>
                      <a:r>
                        <a:rPr lang="en-IN" sz="1200" b="1" kern="1200">
                          <a:solidFill>
                            <a:srgbClr val="10479B"/>
                          </a:solidFill>
                          <a:latin typeface="Optima" panose="02000503060000020004" pitchFamily="2" charset="0"/>
                          <a:ea typeface="+mn-ea"/>
                          <a:cs typeface="+mn-cs"/>
                        </a:rPr>
                        <a:t>9,999.00</a:t>
                      </a:r>
                    </a:p>
                  </a:txBody>
                  <a:tcPr marL="9525" marR="9525" marT="9525" anchor="ctr"/>
                </a:tc>
                <a:extLst>
                  <a:ext uri="{0D108BD9-81ED-4DB2-BD59-A6C34878D82A}">
                    <a16:rowId xmlns:a16="http://schemas.microsoft.com/office/drawing/2014/main" val="3818514919"/>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Material, Service, Asset &amp; EAM Objects – </a:t>
                      </a:r>
                      <a:r>
                        <a:rPr lang="en-IN" sz="1200" b="1" kern="1200">
                          <a:solidFill>
                            <a:srgbClr val="0070C0"/>
                          </a:solidFill>
                          <a:latin typeface="Optima" panose="02000503060000020004" pitchFamily="2" charset="0"/>
                          <a:ea typeface="+mn-ea"/>
                          <a:cs typeface="+mn-cs"/>
                        </a:rPr>
                        <a:t>Advanced</a:t>
                      </a:r>
                      <a:r>
                        <a:rPr lang="en-IN" sz="1200" kern="1200">
                          <a:solidFill>
                            <a:srgbClr val="0070C0"/>
                          </a:solidFill>
                          <a:latin typeface="Optima" panose="02000503060000020004" pitchFamily="2" charset="0"/>
                          <a:ea typeface="+mn-ea"/>
                          <a:cs typeface="+mn-cs"/>
                        </a:rPr>
                        <a:t> Structuring, Standardization &amp; De-duplication</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14,999.00</a:t>
                      </a:r>
                    </a:p>
                  </a:txBody>
                  <a:tcPr marL="9525" marR="9525" marT="9525" anchor="ctr"/>
                </a:tc>
                <a:tc>
                  <a:txBody>
                    <a:bodyPr/>
                    <a:lstStyle/>
                    <a:p>
                      <a:pPr marL="0" algn="r" defTabSz="914400" rtl="0" eaLnBrk="1" fontAlgn="b" latinLnBrk="0" hangingPunct="1"/>
                      <a:r>
                        <a:rPr lang="en-IN" sz="1200" b="1" kern="1200">
                          <a:solidFill>
                            <a:srgbClr val="10479B"/>
                          </a:solidFill>
                          <a:latin typeface="Optima" panose="02000503060000020004" pitchFamily="2" charset="0"/>
                          <a:ea typeface="+mn-ea"/>
                          <a:cs typeface="+mn-cs"/>
                        </a:rPr>
                        <a:t> </a:t>
                      </a:r>
                      <a:r>
                        <a:rPr lang="en-IN" sz="1200" b="1" kern="1200">
                          <a:solidFill>
                            <a:srgbClr val="10479B"/>
                          </a:solidFill>
                          <a:latin typeface="Optima" panose="02000503060000020004"/>
                          <a:ea typeface="+mn-ea"/>
                          <a:cs typeface="+mn-cs"/>
                        </a:rPr>
                        <a:t>€ </a:t>
                      </a:r>
                      <a:r>
                        <a:rPr lang="en-IN" sz="1200" b="1" kern="1200">
                          <a:solidFill>
                            <a:srgbClr val="10479B"/>
                          </a:solidFill>
                          <a:latin typeface="Optima" panose="02000503060000020004" pitchFamily="2" charset="0"/>
                          <a:ea typeface="+mn-ea"/>
                          <a:cs typeface="+mn-cs"/>
                        </a:rPr>
                        <a:t>14,999.00</a:t>
                      </a:r>
                    </a:p>
                  </a:txBody>
                  <a:tcPr marL="9525" marR="9525" marT="9525" anchor="ctr"/>
                </a:tc>
                <a:extLst>
                  <a:ext uri="{0D108BD9-81ED-4DB2-BD59-A6C34878D82A}">
                    <a16:rowId xmlns:a16="http://schemas.microsoft.com/office/drawing/2014/main" val="2524434331"/>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Material, Service, Asset &amp; EAM Objects – </a:t>
                      </a:r>
                      <a:r>
                        <a:rPr lang="en-IN" sz="1200" b="1" kern="1200">
                          <a:solidFill>
                            <a:srgbClr val="0070C0"/>
                          </a:solidFill>
                          <a:latin typeface="Optima" panose="02000503060000020004" pitchFamily="2" charset="0"/>
                          <a:ea typeface="+mn-ea"/>
                          <a:cs typeface="+mn-cs"/>
                        </a:rPr>
                        <a:t>Enrichment</a:t>
                      </a:r>
                      <a:r>
                        <a:rPr lang="en-IN" sz="1200" kern="1200">
                          <a:solidFill>
                            <a:srgbClr val="0070C0"/>
                          </a:solidFill>
                          <a:latin typeface="Optima" panose="02000503060000020004" pitchFamily="2" charset="0"/>
                          <a:ea typeface="+mn-ea"/>
                          <a:cs typeface="+mn-cs"/>
                        </a:rPr>
                        <a:t>, Structuring, Standardization &amp; De-duplication</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19,999.00</a:t>
                      </a:r>
                    </a:p>
                  </a:txBody>
                  <a:tcPr marL="9525" marR="9525" marT="9525" anchor="ctr"/>
                </a:tc>
                <a:tc>
                  <a:txBody>
                    <a:bodyPr/>
                    <a:lstStyle/>
                    <a:p>
                      <a:pPr marL="0" algn="r" defTabSz="914400" rtl="0" eaLnBrk="1" fontAlgn="b" latinLnBrk="0" hangingPunct="1"/>
                      <a:r>
                        <a:rPr lang="en-IN" sz="1200" b="1" kern="1200">
                          <a:solidFill>
                            <a:srgbClr val="10479B"/>
                          </a:solidFill>
                          <a:latin typeface="Optima" panose="02000503060000020004" pitchFamily="2" charset="0"/>
                          <a:ea typeface="+mn-ea"/>
                          <a:cs typeface="+mn-cs"/>
                        </a:rPr>
                        <a:t> </a:t>
                      </a:r>
                      <a:r>
                        <a:rPr lang="en-IN" sz="1200" b="1" kern="1200">
                          <a:solidFill>
                            <a:srgbClr val="10479B"/>
                          </a:solidFill>
                          <a:latin typeface="Optima" panose="02000503060000020004"/>
                          <a:ea typeface="+mn-ea"/>
                          <a:cs typeface="+mn-cs"/>
                        </a:rPr>
                        <a:t>€ </a:t>
                      </a:r>
                      <a:r>
                        <a:rPr lang="en-IN" sz="1200" b="1" kern="1200">
                          <a:solidFill>
                            <a:srgbClr val="10479B"/>
                          </a:solidFill>
                          <a:latin typeface="Optima" panose="02000503060000020004" pitchFamily="2" charset="0"/>
                          <a:ea typeface="+mn-ea"/>
                          <a:cs typeface="+mn-cs"/>
                        </a:rPr>
                        <a:t>19,999.00</a:t>
                      </a:r>
                    </a:p>
                  </a:txBody>
                  <a:tcPr marL="9525" marR="9525" marT="9525" anchor="ctr"/>
                </a:tc>
                <a:extLst>
                  <a:ext uri="{0D108BD9-81ED-4DB2-BD59-A6C34878D82A}">
                    <a16:rowId xmlns:a16="http://schemas.microsoft.com/office/drawing/2014/main" val="844230402"/>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Other Objects</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19,999.00</a:t>
                      </a:r>
                    </a:p>
                  </a:txBody>
                  <a:tcPr marL="9525" marR="9525" marT="9525" anchor="ctr"/>
                </a:tc>
                <a:tc>
                  <a:txBody>
                    <a:bodyPr/>
                    <a:lstStyle/>
                    <a:p>
                      <a:pPr marL="0" algn="r" defTabSz="914400" rtl="0" eaLnBrk="1" fontAlgn="b" latinLnBrk="0" hangingPunct="1"/>
                      <a:r>
                        <a:rPr lang="en-IN" sz="1200" b="1" kern="1200">
                          <a:solidFill>
                            <a:srgbClr val="10479B"/>
                          </a:solidFill>
                          <a:latin typeface="Optima" panose="02000503060000020004" pitchFamily="2" charset="0"/>
                          <a:ea typeface="+mn-ea"/>
                          <a:cs typeface="+mn-cs"/>
                        </a:rPr>
                        <a:t> </a:t>
                      </a:r>
                      <a:r>
                        <a:rPr lang="en-IN" sz="1200" b="1" kern="1200">
                          <a:solidFill>
                            <a:srgbClr val="10479B"/>
                          </a:solidFill>
                          <a:latin typeface="Optima" panose="02000503060000020004"/>
                          <a:ea typeface="+mn-ea"/>
                          <a:cs typeface="+mn-cs"/>
                        </a:rPr>
                        <a:t>€ </a:t>
                      </a:r>
                      <a:r>
                        <a:rPr lang="en-IN" sz="1200" b="1" kern="1200">
                          <a:solidFill>
                            <a:srgbClr val="10479B"/>
                          </a:solidFill>
                          <a:latin typeface="Optima" panose="02000503060000020004" pitchFamily="2" charset="0"/>
                          <a:ea typeface="+mn-ea"/>
                          <a:cs typeface="+mn-cs"/>
                        </a:rPr>
                        <a:t>19,999.00</a:t>
                      </a:r>
                    </a:p>
                  </a:txBody>
                  <a:tcPr marL="9525" marR="9525" marT="9525" anchor="ctr"/>
                </a:tc>
                <a:extLst>
                  <a:ext uri="{0D108BD9-81ED-4DB2-BD59-A6C34878D82A}">
                    <a16:rowId xmlns:a16="http://schemas.microsoft.com/office/drawing/2014/main" val="3257553560"/>
                  </a:ext>
                </a:extLst>
              </a:tr>
              <a:tr h="306992">
                <a:tc>
                  <a:txBody>
                    <a:bodyPr/>
                    <a:lstStyle/>
                    <a:p>
                      <a:pPr algn="l" rtl="0" eaLnBrk="1" latinLnBrk="0" hangingPunct="1">
                        <a:lnSpc>
                          <a:spcPct val="90000"/>
                        </a:lnSpc>
                        <a:spcBef>
                          <a:spcPct val="0"/>
                        </a:spcBef>
                        <a:buNone/>
                      </a:pPr>
                      <a:endParaRPr lang="en-US" sz="1200" b="1" kern="1200">
                        <a:solidFill>
                          <a:srgbClr val="10479B"/>
                        </a:solidFill>
                        <a:latin typeface="Optima" panose="02000503060000020004" pitchFamily="2" charset="0"/>
                        <a:ea typeface="+mj-ea"/>
                        <a:cs typeface="Arial"/>
                      </a:endParaRPr>
                    </a:p>
                  </a:txBody>
                  <a:tcPr anchor="ctr"/>
                </a:tc>
                <a:tc>
                  <a:txBody>
                    <a:bodyPr/>
                    <a:lstStyle/>
                    <a:p>
                      <a:pPr marL="0" lvl="0" algn="r" defTabSz="914400" rtl="0" eaLnBrk="1" fontAlgn="b" latinLnBrk="0" hangingPunct="1">
                        <a:lnSpc>
                          <a:spcPct val="100000"/>
                        </a:lnSpc>
                        <a:spcBef>
                          <a:spcPts val="0"/>
                        </a:spcBef>
                        <a:spcAft>
                          <a:spcPts val="0"/>
                        </a:spcAft>
                        <a:buNone/>
                      </a:pPr>
                      <a:r>
                        <a:rPr lang="en-US" sz="1200" b="1" kern="1200">
                          <a:solidFill>
                            <a:srgbClr val="0070C0"/>
                          </a:solidFill>
                          <a:highlight>
                            <a:srgbClr val="FFFF00"/>
                          </a:highlight>
                          <a:latin typeface="Optima" panose="02000503060000020004"/>
                          <a:ea typeface="+mn-ea"/>
                          <a:cs typeface="+mn-cs"/>
                        </a:rPr>
                        <a:t>Total Yearly Subscription</a:t>
                      </a: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marL="0" algn="r" defTabSz="914400" rtl="0" eaLnBrk="1" fontAlgn="b" latinLnBrk="0" hangingPunct="1"/>
                      <a:r>
                        <a:rPr lang="en-IN" sz="1200" b="1" kern="1200">
                          <a:solidFill>
                            <a:srgbClr val="10479B"/>
                          </a:solidFill>
                          <a:highlight>
                            <a:srgbClr val="FFFF00"/>
                          </a:highlight>
                          <a:latin typeface="Optima" panose="02000503060000020004" pitchFamily="2" charset="0"/>
                          <a:ea typeface="+mn-ea"/>
                          <a:cs typeface="+mn-cs"/>
                        </a:rPr>
                        <a:t>€ 64,996.00</a:t>
                      </a:r>
                    </a:p>
                  </a:txBody>
                  <a:tcPr marL="7620" marR="7620" marT="7620" marB="0" anchor="ctr"/>
                </a:tc>
                <a:extLst>
                  <a:ext uri="{0D108BD9-81ED-4DB2-BD59-A6C34878D82A}">
                    <a16:rowId xmlns:a16="http://schemas.microsoft.com/office/drawing/2014/main" val="3564394449"/>
                  </a:ext>
                </a:extLst>
              </a:tr>
            </a:tbl>
          </a:graphicData>
        </a:graphic>
      </p:graphicFrame>
      <p:sp>
        <p:nvSpPr>
          <p:cNvPr id="5" name="TextBox 4">
            <a:extLst>
              <a:ext uri="{FF2B5EF4-FFF2-40B4-BE49-F238E27FC236}">
                <a16:creationId xmlns:a16="http://schemas.microsoft.com/office/drawing/2014/main" id="{10DA5962-0969-0C26-F1FD-3D0C46935846}"/>
              </a:ext>
            </a:extLst>
          </p:cNvPr>
          <p:cNvSpPr txBox="1"/>
          <p:nvPr/>
        </p:nvSpPr>
        <p:spPr>
          <a:xfrm>
            <a:off x="328420" y="541344"/>
            <a:ext cx="11106496" cy="1169551"/>
          </a:xfrm>
          <a:prstGeom prst="rect">
            <a:avLst/>
          </a:prstGeom>
          <a:noFill/>
        </p:spPr>
        <p:txBody>
          <a:bodyPr wrap="square" rtlCol="0">
            <a:spAutoFit/>
          </a:bodyPr>
          <a:lstStyle/>
          <a:p>
            <a:pPr marL="285750" indent="-285750">
              <a:buFont typeface="Wingdings" panose="05000000000000000000" pitchFamily="2" charset="2"/>
              <a:buChar char="Ø"/>
            </a:pPr>
            <a:r>
              <a:rPr lang="en-US" sz="1400">
                <a:solidFill>
                  <a:srgbClr val="10479B"/>
                </a:solidFill>
                <a:latin typeface="Optima" panose="02000503060000020004"/>
              </a:rPr>
              <a:t>Global Asset Centric industry ~100K Assets &amp; associated objects; ~25K Materials, ~10K Services, ~20K HR Master etc.</a:t>
            </a:r>
          </a:p>
          <a:p>
            <a:pPr marL="285750" indent="-285750">
              <a:buFont typeface="Wingdings" panose="05000000000000000000" pitchFamily="2" charset="2"/>
              <a:buChar char="Ø"/>
            </a:pPr>
            <a:r>
              <a:rPr lang="en-US" sz="1400">
                <a:solidFill>
                  <a:srgbClr val="10479B"/>
                </a:solidFill>
                <a:latin typeface="Optima" panose="02000503060000020004"/>
              </a:rPr>
              <a:t>Asset, Work Centers, FLOC etc. would require Basic Cleansing</a:t>
            </a:r>
          </a:p>
          <a:p>
            <a:pPr marL="285750" indent="-285750">
              <a:buFont typeface="Wingdings" panose="05000000000000000000" pitchFamily="2" charset="2"/>
              <a:buChar char="Ø"/>
            </a:pPr>
            <a:r>
              <a:rPr lang="en-IN" sz="1400">
                <a:solidFill>
                  <a:srgbClr val="10479B"/>
                </a:solidFill>
                <a:latin typeface="Optima" panose="02000503060000020004"/>
              </a:rPr>
              <a:t>Finance, HR, Maintenance Items, Plans would require Advanced Cleansing</a:t>
            </a:r>
          </a:p>
          <a:p>
            <a:pPr marL="285750" indent="-285750">
              <a:buFont typeface="Wingdings" panose="05000000000000000000" pitchFamily="2" charset="2"/>
              <a:buChar char="Ø"/>
            </a:pPr>
            <a:r>
              <a:rPr lang="en-IN" sz="1400">
                <a:solidFill>
                  <a:srgbClr val="10479B"/>
                </a:solidFill>
                <a:latin typeface="Optima" panose="02000503060000020004"/>
              </a:rPr>
              <a:t>Tasks List, Inspection, MPC etc. require Advance Cleansing</a:t>
            </a:r>
          </a:p>
          <a:p>
            <a:pPr marL="285750" indent="-285750">
              <a:buFont typeface="Wingdings" panose="05000000000000000000" pitchFamily="2" charset="2"/>
              <a:buChar char="Ø"/>
            </a:pPr>
            <a:endParaRPr lang="en-IN" sz="1400">
              <a:solidFill>
                <a:srgbClr val="10479B"/>
              </a:solidFill>
              <a:latin typeface="Optima" panose="02000503060000020004"/>
            </a:endParaRPr>
          </a:p>
        </p:txBody>
      </p:sp>
      <p:sp>
        <p:nvSpPr>
          <p:cNvPr id="9" name="TextBox 8">
            <a:extLst>
              <a:ext uri="{FF2B5EF4-FFF2-40B4-BE49-F238E27FC236}">
                <a16:creationId xmlns:a16="http://schemas.microsoft.com/office/drawing/2014/main" id="{34A5B7D4-F403-7C91-E7EB-8CE962619E64}"/>
              </a:ext>
            </a:extLst>
          </p:cNvPr>
          <p:cNvSpPr txBox="1"/>
          <p:nvPr/>
        </p:nvSpPr>
        <p:spPr>
          <a:xfrm>
            <a:off x="412955" y="3956244"/>
            <a:ext cx="11106496" cy="692497"/>
          </a:xfrm>
          <a:prstGeom prst="rect">
            <a:avLst/>
          </a:prstGeom>
          <a:noFill/>
        </p:spPr>
        <p:txBody>
          <a:bodyPr wrap="square" rtlCol="0">
            <a:spAutoFit/>
          </a:bodyPr>
          <a:lstStyle/>
          <a:p>
            <a:pPr marL="285750" indent="-285750">
              <a:buFont typeface="Wingdings" panose="05000000000000000000" pitchFamily="2" charset="2"/>
              <a:buChar char="Ø"/>
            </a:pPr>
            <a:r>
              <a:rPr lang="en-US" sz="1300">
                <a:solidFill>
                  <a:srgbClr val="10479B"/>
                </a:solidFill>
                <a:latin typeface="Optima" panose="02000503060000020004"/>
              </a:rPr>
              <a:t>~8,000 Search and/or Consume Material, Service, Asset Objects (Models &amp; Parts)</a:t>
            </a:r>
          </a:p>
          <a:p>
            <a:pPr marL="285750" indent="-285750">
              <a:buFont typeface="Wingdings" panose="05000000000000000000" pitchFamily="2" charset="2"/>
              <a:buChar char="Ø"/>
            </a:pPr>
            <a:r>
              <a:rPr lang="en-US" sz="1300">
                <a:solidFill>
                  <a:srgbClr val="10479B"/>
                </a:solidFill>
                <a:latin typeface="Optima" panose="02000503060000020004"/>
              </a:rPr>
              <a:t>7,000 EAM Objects – Generic FC:CC:RC, BoMs, Maintenance Objects</a:t>
            </a:r>
          </a:p>
          <a:p>
            <a:pPr marL="285750" indent="-285750">
              <a:buFont typeface="Wingdings" panose="05000000000000000000" pitchFamily="2" charset="2"/>
              <a:buChar char="Ø"/>
            </a:pPr>
            <a:r>
              <a:rPr lang="en-US" sz="1300">
                <a:solidFill>
                  <a:srgbClr val="10479B"/>
                </a:solidFill>
                <a:latin typeface="Optima" panose="02000503060000020004"/>
              </a:rPr>
              <a:t>~1 OEM or Operator Classification Integration Module (Establish &amp; Maintain)</a:t>
            </a:r>
            <a:endParaRPr lang="en-US" sz="1400">
              <a:solidFill>
                <a:srgbClr val="10479B"/>
              </a:solidFill>
              <a:latin typeface="Optima" panose="02000503060000020004"/>
            </a:endParaRPr>
          </a:p>
        </p:txBody>
      </p:sp>
      <p:graphicFrame>
        <p:nvGraphicFramePr>
          <p:cNvPr id="10" name="Table 9">
            <a:extLst>
              <a:ext uri="{FF2B5EF4-FFF2-40B4-BE49-F238E27FC236}">
                <a16:creationId xmlns:a16="http://schemas.microsoft.com/office/drawing/2014/main" id="{B0430BB7-4E61-F4D2-AE5A-C5247859EA46}"/>
              </a:ext>
            </a:extLst>
          </p:cNvPr>
          <p:cNvGraphicFramePr>
            <a:graphicFrameLocks noGrp="1"/>
          </p:cNvGraphicFramePr>
          <p:nvPr>
            <p:extLst>
              <p:ext uri="{D42A27DB-BD31-4B8C-83A1-F6EECF244321}">
                <p14:modId xmlns:p14="http://schemas.microsoft.com/office/powerpoint/2010/main" val="842211152"/>
              </p:ext>
            </p:extLst>
          </p:nvPr>
        </p:nvGraphicFramePr>
        <p:xfrm>
          <a:off x="412955" y="4694168"/>
          <a:ext cx="11106498" cy="1724033"/>
        </p:xfrm>
        <a:graphic>
          <a:graphicData uri="http://schemas.openxmlformats.org/drawingml/2006/table">
            <a:tbl>
              <a:tblPr firstRow="1" bandRow="1">
                <a:tableStyleId>{69012ECD-51FC-41F1-AA8D-1B2483CD663E}</a:tableStyleId>
              </a:tblPr>
              <a:tblGrid>
                <a:gridCol w="5861190">
                  <a:extLst>
                    <a:ext uri="{9D8B030D-6E8A-4147-A177-3AD203B41FA5}">
                      <a16:colId xmlns:a16="http://schemas.microsoft.com/office/drawing/2014/main" val="104005209"/>
                    </a:ext>
                  </a:extLst>
                </a:gridCol>
                <a:gridCol w="1748436">
                  <a:extLst>
                    <a:ext uri="{9D8B030D-6E8A-4147-A177-3AD203B41FA5}">
                      <a16:colId xmlns:a16="http://schemas.microsoft.com/office/drawing/2014/main" val="460685262"/>
                    </a:ext>
                  </a:extLst>
                </a:gridCol>
                <a:gridCol w="1748436">
                  <a:extLst>
                    <a:ext uri="{9D8B030D-6E8A-4147-A177-3AD203B41FA5}">
                      <a16:colId xmlns:a16="http://schemas.microsoft.com/office/drawing/2014/main" val="3969306322"/>
                    </a:ext>
                  </a:extLst>
                </a:gridCol>
                <a:gridCol w="1748436">
                  <a:extLst>
                    <a:ext uri="{9D8B030D-6E8A-4147-A177-3AD203B41FA5}">
                      <a16:colId xmlns:a16="http://schemas.microsoft.com/office/drawing/2014/main" val="1842643061"/>
                    </a:ext>
                  </a:extLst>
                </a:gridCol>
              </a:tblGrid>
              <a:tr h="434468">
                <a:tc>
                  <a:txBody>
                    <a:bodyPr/>
                    <a:lstStyle/>
                    <a:p>
                      <a:pPr marL="0" lvl="0" algn="ctr" defTabSz="914400" rtl="0" eaLnBrk="1" latinLnBrk="0" hangingPunct="1">
                        <a:buNone/>
                      </a:pPr>
                      <a:r>
                        <a:rPr lang="en-IN" sz="1200" b="1" i="0" kern="1200">
                          <a:solidFill>
                            <a:schemeClr val="bg1"/>
                          </a:solidFill>
                          <a:effectLst/>
                          <a:latin typeface="Optima" panose="02000503060000020004" pitchFamily="2" charset="0"/>
                          <a:ea typeface="+mn-ea"/>
                          <a:cs typeface="+mn-cs"/>
                        </a:rPr>
                        <a:t>AI Driven Data Quality (Per block input of 10,000 records)</a:t>
                      </a:r>
                      <a:endParaRPr lang="en-US" sz="1200" b="1" kern="1200">
                        <a:solidFill>
                          <a:schemeClr val="bg1"/>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Unit Price in Euros</a:t>
                      </a:r>
                    </a:p>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tc>
                  <a:txBody>
                    <a:bodyPr/>
                    <a:lstStyle/>
                    <a:p>
                      <a:pPr marL="0" lvl="0" algn="ctr" defTabSz="914400" rtl="0" eaLnBrk="1" fontAlgn="b" latinLnBrk="0" hangingPunct="1">
                        <a:buNone/>
                      </a:pPr>
                      <a:r>
                        <a:rPr lang="en-US" sz="1200" b="1" i="0" kern="1200">
                          <a:solidFill>
                            <a:schemeClr val="bg1"/>
                          </a:solidFill>
                          <a:effectLst/>
                          <a:latin typeface="Optima" panose="02000503060000020004" pitchFamily="2" charset="0"/>
                          <a:ea typeface="+mn-ea"/>
                          <a:cs typeface="+mn-cs"/>
                        </a:rPr>
                        <a:t>Quantity</a:t>
                      </a:r>
                      <a:endParaRPr lang="en-IN" sz="1200" b="1" i="0" kern="1200">
                        <a:solidFill>
                          <a:schemeClr val="bg1"/>
                        </a:solidFill>
                        <a:effectLst/>
                        <a:latin typeface="Optima" panose="02000503060000020004" pitchFamily="2" charset="0"/>
                        <a:ea typeface="+mn-ea"/>
                        <a:cs typeface="+mn-cs"/>
                      </a:endParaRP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latin typeface="Optima" panose="02000503060000020004"/>
                        </a:rPr>
                        <a:t>Total Price (Euro)</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extLst>
                  <a:ext uri="{0D108BD9-81ED-4DB2-BD59-A6C34878D82A}">
                    <a16:rowId xmlns:a16="http://schemas.microsoft.com/office/drawing/2014/main" val="854333095"/>
                  </a:ext>
                </a:extLst>
              </a:tr>
              <a:tr h="243412">
                <a:tc>
                  <a:txBody>
                    <a:bodyPr/>
                    <a:lstStyle/>
                    <a:p>
                      <a:pPr algn="l" rtl="0" eaLnBrk="1" latinLnBrk="0" hangingPunct="1">
                        <a:lnSpc>
                          <a:spcPct val="90000"/>
                        </a:lnSpc>
                        <a:spcBef>
                          <a:spcPct val="0"/>
                        </a:spcBef>
                        <a:buNone/>
                      </a:pPr>
                      <a:r>
                        <a:rPr lang="en-US" sz="1200" b="1" kern="1200">
                          <a:solidFill>
                            <a:srgbClr val="10479B"/>
                          </a:solidFill>
                          <a:latin typeface="Optima" panose="02000503060000020004" pitchFamily="2" charset="0"/>
                          <a:ea typeface="+mn-ea"/>
                          <a:cs typeface="Arial"/>
                        </a:rPr>
                        <a:t>iContent Foundry (Per block of 10,000 records – Search and/or Consume) </a:t>
                      </a:r>
                      <a:endParaRPr lang="en-US" sz="1200" b="1" kern="1200">
                        <a:solidFill>
                          <a:srgbClr val="10479B"/>
                        </a:solidFill>
                        <a:latin typeface="Optima" panose="02000503060000020004" pitchFamily="2" charset="0"/>
                        <a:ea typeface="+mj-ea"/>
                        <a:cs typeface="Arial"/>
                      </a:endParaRPr>
                    </a:p>
                  </a:txBody>
                  <a:tcPr anchor="ctr"/>
                </a:tc>
                <a:tc>
                  <a:txBody>
                    <a:bodyPr/>
                    <a:lstStyle/>
                    <a:p>
                      <a:pPr algn="ctr"/>
                      <a:endParaRPr lang="en-US" sz="1200">
                        <a:solidFill>
                          <a:srgbClr val="0070C0"/>
                        </a:solidFill>
                        <a:latin typeface="Optima" panose="02000503060000020004" pitchFamily="2" charset="0"/>
                      </a:endParaRPr>
                    </a:p>
                  </a:txBody>
                  <a:tcPr anchor="ctr"/>
                </a:tc>
                <a:tc>
                  <a:txBody>
                    <a:bodyPr/>
                    <a:lstStyle/>
                    <a:p>
                      <a:pPr algn="ctr"/>
                      <a:endParaRPr lang="en-US" sz="1200">
                        <a:solidFill>
                          <a:srgbClr val="0070C0"/>
                        </a:solidFill>
                        <a:latin typeface="Optima" panose="02000503060000020004" pitchFamily="2" charset="0"/>
                      </a:endParaRPr>
                    </a:p>
                  </a:txBody>
                  <a:tcPr anchor="ctr"/>
                </a:tc>
                <a:tc>
                  <a:txBody>
                    <a:bodyPr/>
                    <a:lstStyle/>
                    <a:p>
                      <a:pPr algn="ctr"/>
                      <a:endParaRPr lang="en-US" sz="1200">
                        <a:solidFill>
                          <a:srgbClr val="0070C0"/>
                        </a:solidFill>
                        <a:latin typeface="Optima" panose="02000503060000020004" pitchFamily="2" charset="0"/>
                      </a:endParaRPr>
                    </a:p>
                  </a:txBody>
                  <a:tcPr anchor="ctr"/>
                </a:tc>
                <a:extLst>
                  <a:ext uri="{0D108BD9-81ED-4DB2-BD59-A6C34878D82A}">
                    <a16:rowId xmlns:a16="http://schemas.microsoft.com/office/drawing/2014/main" val="842630375"/>
                  </a:ext>
                </a:extLst>
              </a:tr>
              <a:tr h="204214">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Material, Service, Asset Objects (Models &amp; Parts)</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9,999.00</a:t>
                      </a:r>
                    </a:p>
                  </a:txBody>
                  <a:tcPr marL="9525" marR="9525" marT="9525" anchor="ctr"/>
                </a:tc>
                <a:tc>
                  <a:txBody>
                    <a:bodyPr/>
                    <a:lstStyle/>
                    <a:p>
                      <a:pPr marL="0" algn="ctr" defTabSz="914400" rtl="0" eaLnBrk="1" fontAlgn="b" latinLnBrk="0" hangingPunct="1"/>
                      <a:r>
                        <a:rPr lang="en-US" sz="1200" b="1" kern="1200">
                          <a:solidFill>
                            <a:srgbClr val="0070C0"/>
                          </a:solidFill>
                          <a:latin typeface="Optima" panose="02000503060000020004" pitchFamily="2" charset="0"/>
                          <a:ea typeface="+mn-ea"/>
                          <a:cs typeface="+mn-cs"/>
                        </a:rPr>
                        <a:t>1</a:t>
                      </a:r>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algn="r" rtl="0" fontAlgn="b"/>
                      <a:r>
                        <a:rPr lang="en-IN" sz="1200" b="1" i="0" u="none" strike="noStrike">
                          <a:solidFill>
                            <a:srgbClr val="10479B"/>
                          </a:solidFill>
                          <a:effectLst/>
                          <a:latin typeface="Optima" panose="02000503060000020004"/>
                        </a:rPr>
                        <a:t>€ 9,999.00</a:t>
                      </a:r>
                    </a:p>
                  </a:txBody>
                  <a:tcPr marL="7620" marR="7620" marT="7620" marB="0" anchor="b"/>
                </a:tc>
                <a:extLst>
                  <a:ext uri="{0D108BD9-81ED-4DB2-BD59-A6C34878D82A}">
                    <a16:rowId xmlns:a16="http://schemas.microsoft.com/office/drawing/2014/main" val="71099959"/>
                  </a:ext>
                </a:extLst>
              </a:tr>
              <a:tr h="204214">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EAM Objects – Generic FC:CC:RC, BoMs, Maintenance Objects</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14,999.00</a:t>
                      </a:r>
                    </a:p>
                  </a:txBody>
                  <a:tcPr marL="9525" marR="9525" marT="9525" anchor="ctr"/>
                </a:tc>
                <a:tc>
                  <a:txBody>
                    <a:bodyPr/>
                    <a:lstStyle/>
                    <a:p>
                      <a:pPr marL="0" algn="ctr" defTabSz="914400" rtl="0" eaLnBrk="1" fontAlgn="b" latinLnBrk="0" hangingPunct="1"/>
                      <a:r>
                        <a:rPr lang="en-US" sz="1200" b="1" kern="1200">
                          <a:solidFill>
                            <a:srgbClr val="0070C0"/>
                          </a:solidFill>
                          <a:latin typeface="Optima" panose="02000503060000020004" pitchFamily="2" charset="0"/>
                          <a:ea typeface="+mn-ea"/>
                          <a:cs typeface="+mn-cs"/>
                        </a:rPr>
                        <a:t>1</a:t>
                      </a:r>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algn="r" rtl="0" fontAlgn="b"/>
                      <a:r>
                        <a:rPr lang="en-IN" sz="1200" b="1" i="0" u="none" strike="noStrike">
                          <a:solidFill>
                            <a:srgbClr val="10479B"/>
                          </a:solidFill>
                          <a:effectLst/>
                          <a:latin typeface="Optima" panose="02000503060000020004"/>
                        </a:rPr>
                        <a:t>€ 14,999.00</a:t>
                      </a:r>
                    </a:p>
                  </a:txBody>
                  <a:tcPr marL="7620" marR="7620" marT="7620" marB="0" anchor="b"/>
                </a:tc>
                <a:extLst>
                  <a:ext uri="{0D108BD9-81ED-4DB2-BD59-A6C34878D82A}">
                    <a16:rowId xmlns:a16="http://schemas.microsoft.com/office/drawing/2014/main" val="1995305784"/>
                  </a:ext>
                </a:extLst>
              </a:tr>
              <a:tr h="300870">
                <a:tc>
                  <a:txBody>
                    <a:bodyPr/>
                    <a:lstStyle/>
                    <a:p>
                      <a:pPr marL="0" algn="l" defTabSz="914400" rtl="0" eaLnBrk="1" fontAlgn="b" latinLnBrk="0" hangingPunct="1"/>
                      <a:r>
                        <a:rPr lang="en-IN" sz="1200" b="1" kern="1200">
                          <a:solidFill>
                            <a:srgbClr val="0070C0"/>
                          </a:solidFill>
                          <a:latin typeface="Optima" panose="02000503060000020004" pitchFamily="2" charset="0"/>
                          <a:ea typeface="+mn-ea"/>
                          <a:cs typeface="+mn-cs"/>
                        </a:rPr>
                        <a:t>OEM or Operator Classification Integration Module (Establish &amp; Maintain)</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29,999.00</a:t>
                      </a:r>
                    </a:p>
                  </a:txBody>
                  <a:tcPr marL="9525" marR="9525" marT="9525" anchor="ctr"/>
                </a:tc>
                <a:tc>
                  <a:txBody>
                    <a:bodyPr/>
                    <a:lstStyle/>
                    <a:p>
                      <a:pPr marL="0" algn="ctr" defTabSz="914400" rtl="0" eaLnBrk="1" fontAlgn="b" latinLnBrk="0" hangingPunct="1"/>
                      <a:r>
                        <a:rPr lang="en-US" sz="1200" b="1" kern="1200">
                          <a:solidFill>
                            <a:srgbClr val="0070C0"/>
                          </a:solidFill>
                          <a:latin typeface="Optima" panose="02000503060000020004" pitchFamily="2" charset="0"/>
                          <a:ea typeface="+mn-ea"/>
                          <a:cs typeface="+mn-cs"/>
                        </a:rPr>
                        <a:t>1</a:t>
                      </a:r>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algn="r" rtl="0" fontAlgn="b"/>
                      <a:r>
                        <a:rPr lang="en-IN" sz="1200" b="1" i="0" u="none" strike="noStrike">
                          <a:solidFill>
                            <a:srgbClr val="10479B"/>
                          </a:solidFill>
                          <a:effectLst/>
                          <a:latin typeface="Optima" panose="02000503060000020004"/>
                        </a:rPr>
                        <a:t>€ 29,999.00</a:t>
                      </a:r>
                    </a:p>
                  </a:txBody>
                  <a:tcPr marL="7620" marR="7620" marT="7620" marB="0" anchor="b"/>
                </a:tc>
                <a:extLst>
                  <a:ext uri="{0D108BD9-81ED-4DB2-BD59-A6C34878D82A}">
                    <a16:rowId xmlns:a16="http://schemas.microsoft.com/office/drawing/2014/main" val="1765137034"/>
                  </a:ext>
                </a:extLst>
              </a:tr>
              <a:tr h="170407">
                <a:tc>
                  <a:txBody>
                    <a:bodyPr/>
                    <a:lstStyle/>
                    <a:p>
                      <a:pPr marL="0" algn="l" defTabSz="914400" rtl="0" eaLnBrk="1" fontAlgn="b" latinLnBrk="0" hangingPunct="1">
                        <a:lnSpc>
                          <a:spcPct val="90000"/>
                        </a:lnSpc>
                        <a:spcBef>
                          <a:spcPct val="0"/>
                        </a:spcBef>
                        <a:buNone/>
                      </a:pPr>
                      <a:endParaRPr lang="en-IN" sz="1200" b="1" kern="1200">
                        <a:solidFill>
                          <a:srgbClr val="10479B"/>
                        </a:solidFill>
                        <a:latin typeface="Optima" panose="02000503060000020004" pitchFamily="2" charset="0"/>
                        <a:ea typeface="+mj-ea"/>
                        <a:cs typeface="Arial"/>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a:solidFill>
                            <a:srgbClr val="0070C0"/>
                          </a:solidFill>
                          <a:highlight>
                            <a:srgbClr val="FFFF00"/>
                          </a:highlight>
                          <a:latin typeface="Optima" panose="02000503060000020004"/>
                          <a:ea typeface="+mn-ea"/>
                          <a:cs typeface="+mn-cs"/>
                        </a:rPr>
                        <a:t>Total Yearly Subscription</a:t>
                      </a: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highlight>
                            <a:srgbClr val="FFFF00"/>
                          </a:highlight>
                          <a:latin typeface="Optima" panose="02000503060000020004"/>
                        </a:rPr>
                        <a:t>€ 54,997.00</a:t>
                      </a:r>
                    </a:p>
                  </a:txBody>
                  <a:tcPr marL="7620" marR="7620" marT="7620" marB="0" anchor="b"/>
                </a:tc>
                <a:extLst>
                  <a:ext uri="{0D108BD9-81ED-4DB2-BD59-A6C34878D82A}">
                    <a16:rowId xmlns:a16="http://schemas.microsoft.com/office/drawing/2014/main" val="120718188"/>
                  </a:ext>
                </a:extLst>
              </a:tr>
            </a:tbl>
          </a:graphicData>
        </a:graphic>
      </p:graphicFrame>
    </p:spTree>
    <p:extLst>
      <p:ext uri="{BB962C8B-B14F-4D97-AF65-F5344CB8AC3E}">
        <p14:creationId xmlns:p14="http://schemas.microsoft.com/office/powerpoint/2010/main" val="2527984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9111E-4ACF-5035-E83F-BEB2566ABA2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10A3645-29D0-AE4D-BE66-0879570DB74D}"/>
              </a:ext>
            </a:extLst>
          </p:cNvPr>
          <p:cNvSpPr>
            <a:spLocks noGrp="1"/>
          </p:cNvSpPr>
          <p:nvPr>
            <p:ph type="title"/>
          </p:nvPr>
        </p:nvSpPr>
        <p:spPr>
          <a:xfrm>
            <a:off x="194309" y="49615"/>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a:defRPr/>
            </a:pPr>
            <a:r>
              <a:rPr lang="en-US" sz="2400" b="1">
                <a:solidFill>
                  <a:srgbClr val="10479B"/>
                </a:solidFill>
                <a:latin typeface="Optima"/>
                <a:cs typeface="Arial"/>
              </a:rPr>
              <a:t>List Price – Data Migration Licenses (Example 1)</a:t>
            </a:r>
          </a:p>
        </p:txBody>
      </p:sp>
      <p:sp>
        <p:nvSpPr>
          <p:cNvPr id="4" name="Date Placeholder 3">
            <a:extLst>
              <a:ext uri="{FF2B5EF4-FFF2-40B4-BE49-F238E27FC236}">
                <a16:creationId xmlns:a16="http://schemas.microsoft.com/office/drawing/2014/main" id="{6E9CAD5D-8596-13BA-FF83-C2836EA8045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FDF9593D-558B-3D9E-2900-470EFCCDE5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F7904930-CD02-936D-2F44-3BAC5B6DB27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D4325867-766E-2E37-D53C-2182BEE0532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432D7A0C-8423-B4CB-911F-C8732C9DA2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8F028235-96E9-524F-52C2-6E3C02897CAD}"/>
              </a:ext>
            </a:extLst>
          </p:cNvPr>
          <p:cNvGraphicFramePr>
            <a:graphicFrameLocks noGrp="1"/>
          </p:cNvGraphicFramePr>
          <p:nvPr>
            <p:extLst>
              <p:ext uri="{D42A27DB-BD31-4B8C-83A1-F6EECF244321}">
                <p14:modId xmlns:p14="http://schemas.microsoft.com/office/powerpoint/2010/main" val="1451098078"/>
              </p:ext>
            </p:extLst>
          </p:nvPr>
        </p:nvGraphicFramePr>
        <p:xfrm>
          <a:off x="462116" y="1308637"/>
          <a:ext cx="11106498" cy="1594772"/>
        </p:xfrm>
        <a:graphic>
          <a:graphicData uri="http://schemas.openxmlformats.org/drawingml/2006/table">
            <a:tbl>
              <a:tblPr firstRow="1" bandRow="1">
                <a:tableStyleId>{69012ECD-51FC-41F1-AA8D-1B2483CD663E}</a:tableStyleId>
              </a:tblPr>
              <a:tblGrid>
                <a:gridCol w="5861190">
                  <a:extLst>
                    <a:ext uri="{9D8B030D-6E8A-4147-A177-3AD203B41FA5}">
                      <a16:colId xmlns:a16="http://schemas.microsoft.com/office/drawing/2014/main" val="104005209"/>
                    </a:ext>
                  </a:extLst>
                </a:gridCol>
                <a:gridCol w="1748436">
                  <a:extLst>
                    <a:ext uri="{9D8B030D-6E8A-4147-A177-3AD203B41FA5}">
                      <a16:colId xmlns:a16="http://schemas.microsoft.com/office/drawing/2014/main" val="460685262"/>
                    </a:ext>
                  </a:extLst>
                </a:gridCol>
                <a:gridCol w="1748436">
                  <a:extLst>
                    <a:ext uri="{9D8B030D-6E8A-4147-A177-3AD203B41FA5}">
                      <a16:colId xmlns:a16="http://schemas.microsoft.com/office/drawing/2014/main" val="207383844"/>
                    </a:ext>
                  </a:extLst>
                </a:gridCol>
                <a:gridCol w="1748436">
                  <a:extLst>
                    <a:ext uri="{9D8B030D-6E8A-4147-A177-3AD203B41FA5}">
                      <a16:colId xmlns:a16="http://schemas.microsoft.com/office/drawing/2014/main" val="1842643061"/>
                    </a:ext>
                  </a:extLst>
                </a:gridCol>
              </a:tblGrid>
              <a:tr h="547954">
                <a:tc>
                  <a:txBody>
                    <a:bodyPr/>
                    <a:lstStyle/>
                    <a:p>
                      <a:pPr marL="0" lvl="0" algn="ctr" defTabSz="914400" rtl="0" eaLnBrk="1" latinLnBrk="0" hangingPunct="1">
                        <a:buNone/>
                      </a:pPr>
                      <a:r>
                        <a:rPr lang="en-IN" sz="1200" b="1" i="0" kern="1200">
                          <a:solidFill>
                            <a:schemeClr val="bg1"/>
                          </a:solidFill>
                          <a:effectLst/>
                          <a:latin typeface="Optima" panose="02000503060000020004" pitchFamily="2" charset="0"/>
                          <a:ea typeface="+mn-ea"/>
                          <a:cs typeface="+mn-cs"/>
                        </a:rPr>
                        <a:t>AI Driven Data Quality (Per block input of 10,000 records)</a:t>
                      </a:r>
                      <a:endParaRPr lang="en-US" sz="1200" b="1" kern="1200">
                        <a:solidFill>
                          <a:schemeClr val="bg1"/>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Unit Price in Euros</a:t>
                      </a:r>
                    </a:p>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tc>
                  <a:txBody>
                    <a:bodyPr/>
                    <a:lstStyle/>
                    <a:p>
                      <a:pPr marL="0" lvl="0" algn="ctr" defTabSz="914400" rtl="0" eaLnBrk="1" fontAlgn="b" latinLnBrk="0" hangingPunct="1">
                        <a:buNone/>
                      </a:pPr>
                      <a:r>
                        <a:rPr lang="en-US" sz="1200" b="1" i="0" kern="1200">
                          <a:solidFill>
                            <a:schemeClr val="bg1"/>
                          </a:solidFill>
                          <a:effectLst/>
                          <a:latin typeface="Optima" panose="02000503060000020004" pitchFamily="2" charset="0"/>
                          <a:ea typeface="+mn-ea"/>
                          <a:cs typeface="+mn-cs"/>
                        </a:rPr>
                        <a:t>Quantity</a:t>
                      </a:r>
                      <a:endParaRPr lang="en-IN" sz="1200" b="1" i="0" kern="1200">
                        <a:solidFill>
                          <a:schemeClr val="bg1"/>
                        </a:solidFill>
                        <a:effectLst/>
                        <a:latin typeface="Optima" panose="02000503060000020004" pitchFamily="2" charset="0"/>
                        <a:ea typeface="+mn-ea"/>
                        <a:cs typeface="+mn-cs"/>
                      </a:endParaRP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latin typeface="Optima" panose="02000503060000020004"/>
                        </a:rPr>
                        <a:t>Total Price (Euro)</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extLst>
                  <a:ext uri="{0D108BD9-81ED-4DB2-BD59-A6C34878D82A}">
                    <a16:rowId xmlns:a16="http://schemas.microsoft.com/office/drawing/2014/main" val="854333095"/>
                  </a:ext>
                </a:extLst>
              </a:tr>
              <a:tr h="274150">
                <a:tc>
                  <a:txBody>
                    <a:bodyPr/>
                    <a:lstStyle/>
                    <a:p>
                      <a:pPr marL="0" algn="l" defTabSz="914400" rtl="0" eaLnBrk="1" fontAlgn="b" latinLnBrk="0" hangingPunct="1">
                        <a:lnSpc>
                          <a:spcPct val="90000"/>
                        </a:lnSpc>
                        <a:spcBef>
                          <a:spcPct val="0"/>
                        </a:spcBef>
                        <a:buNone/>
                      </a:pPr>
                      <a:r>
                        <a:rPr lang="en-US" sz="1200" b="1" kern="1200">
                          <a:solidFill>
                            <a:srgbClr val="10479B"/>
                          </a:solidFill>
                          <a:latin typeface="Optima" panose="02000503060000020004" pitchFamily="2" charset="0"/>
                          <a:ea typeface="+mj-ea"/>
                          <a:cs typeface="Arial"/>
                        </a:rPr>
                        <a:t> Data Migration (Per block of 10,000 records)</a:t>
                      </a:r>
                      <a:endParaRPr lang="en-IN" sz="1200" b="1" kern="1200">
                        <a:solidFill>
                          <a:srgbClr val="10479B"/>
                        </a:solidFill>
                        <a:latin typeface="Optima" panose="02000503060000020004" pitchFamily="2" charset="0"/>
                        <a:ea typeface="+mj-ea"/>
                        <a:cs typeface="Arial"/>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extLst>
                  <a:ext uri="{0D108BD9-81ED-4DB2-BD59-A6C34878D82A}">
                    <a16:rowId xmlns:a16="http://schemas.microsoft.com/office/drawing/2014/main" val="432255878"/>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Master or Meta Data</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2,999.00</a:t>
                      </a:r>
                    </a:p>
                  </a:txBody>
                  <a:tcPr marL="9525" marR="9525" marT="9525" anchor="ctr"/>
                </a:tc>
                <a:tc>
                  <a:txBody>
                    <a:bodyPr/>
                    <a:lstStyle/>
                    <a:p>
                      <a:pPr marL="0" algn="ctr" defTabSz="914400" rtl="0" eaLnBrk="1" fontAlgn="b" latinLnBrk="0" hangingPunct="1"/>
                      <a:r>
                        <a:rPr lang="en-US" sz="1200" b="0" kern="1200">
                          <a:solidFill>
                            <a:srgbClr val="0070C0"/>
                          </a:solidFill>
                          <a:latin typeface="Optima" panose="02000503060000020004" pitchFamily="2" charset="0"/>
                          <a:ea typeface="+mn-ea"/>
                          <a:cs typeface="+mn-cs"/>
                        </a:rPr>
                        <a:t>50</a:t>
                      </a:r>
                      <a:endParaRPr lang="en-IN" sz="1200" b="0" kern="1200">
                        <a:solidFill>
                          <a:srgbClr val="0070C0"/>
                        </a:solidFill>
                        <a:latin typeface="Optima" panose="02000503060000020004" pitchFamily="2" charset="0"/>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€ 149,950.00</a:t>
                      </a:r>
                    </a:p>
                  </a:txBody>
                  <a:tcPr marL="7620" marR="7620" marT="7620" marB="0" anchor="ctr"/>
                </a:tc>
                <a:extLst>
                  <a:ext uri="{0D108BD9-81ED-4DB2-BD59-A6C34878D82A}">
                    <a16:rowId xmlns:a16="http://schemas.microsoft.com/office/drawing/2014/main" val="268330701"/>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Transactional Data</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999.00</a:t>
                      </a:r>
                    </a:p>
                  </a:txBody>
                  <a:tcPr marL="9525" marR="9525" marT="9525" anchor="ctr"/>
                </a:tc>
                <a:tc>
                  <a:txBody>
                    <a:bodyPr/>
                    <a:lstStyle/>
                    <a:p>
                      <a:pPr marL="0" algn="ctr" defTabSz="914400" rtl="0" eaLnBrk="1" fontAlgn="b" latinLnBrk="0" hangingPunct="1"/>
                      <a:r>
                        <a:rPr lang="en-US" sz="1200" b="0" kern="1200">
                          <a:solidFill>
                            <a:srgbClr val="0070C0"/>
                          </a:solidFill>
                          <a:latin typeface="Optima" panose="02000503060000020004" pitchFamily="2" charset="0"/>
                          <a:ea typeface="+mn-ea"/>
                          <a:cs typeface="+mn-cs"/>
                        </a:rPr>
                        <a:t>1000</a:t>
                      </a:r>
                      <a:endParaRPr lang="en-IN" sz="1200" b="0" kern="1200">
                        <a:solidFill>
                          <a:srgbClr val="0070C0"/>
                        </a:solidFill>
                        <a:latin typeface="Optima" panose="02000503060000020004" pitchFamily="2" charset="0"/>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€ 999,000.00</a:t>
                      </a:r>
                    </a:p>
                  </a:txBody>
                  <a:tcPr marL="7620" marR="7620" marT="7620" marB="0" anchor="ctr"/>
                </a:tc>
                <a:extLst>
                  <a:ext uri="{0D108BD9-81ED-4DB2-BD59-A6C34878D82A}">
                    <a16:rowId xmlns:a16="http://schemas.microsoft.com/office/drawing/2014/main" val="959311750"/>
                  </a:ext>
                </a:extLst>
              </a:tr>
              <a:tr h="257556">
                <a:tc>
                  <a:txBody>
                    <a:bodyPr/>
                    <a:lstStyle/>
                    <a:p>
                      <a:pPr marL="0" algn="l" defTabSz="914400" rtl="0" eaLnBrk="1" fontAlgn="b" latinLnBrk="0" hangingPunct="1"/>
                      <a:endParaRPr lang="en-IN" sz="1200" kern="1200">
                        <a:solidFill>
                          <a:srgbClr val="0070C0"/>
                        </a:solidFill>
                        <a:latin typeface="Optima" panose="02000503060000020004" pitchFamily="2" charset="0"/>
                        <a:ea typeface="+mn-ea"/>
                        <a:cs typeface="+mn-cs"/>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a:solidFill>
                            <a:srgbClr val="0070C0"/>
                          </a:solidFill>
                          <a:highlight>
                            <a:srgbClr val="FFFF00"/>
                          </a:highlight>
                          <a:latin typeface="Optima" panose="02000503060000020004"/>
                          <a:ea typeface="+mn-ea"/>
                          <a:cs typeface="+mn-cs"/>
                        </a:rPr>
                        <a:t>Total Yearly Subscription</a:t>
                      </a: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highlight>
                            <a:srgbClr val="FFFF00"/>
                          </a:highlight>
                          <a:latin typeface="Optima" panose="02000503060000020004"/>
                        </a:rPr>
                        <a:t>€ 1,148,950.00</a:t>
                      </a:r>
                    </a:p>
                  </a:txBody>
                  <a:tcPr marL="7620" marR="7620" marT="7620" marB="0" anchor="ctr"/>
                </a:tc>
                <a:extLst>
                  <a:ext uri="{0D108BD9-81ED-4DB2-BD59-A6C34878D82A}">
                    <a16:rowId xmlns:a16="http://schemas.microsoft.com/office/drawing/2014/main" val="218597948"/>
                  </a:ext>
                </a:extLst>
              </a:tr>
            </a:tbl>
          </a:graphicData>
        </a:graphic>
      </p:graphicFrame>
      <p:sp>
        <p:nvSpPr>
          <p:cNvPr id="5" name="TextBox 4">
            <a:extLst>
              <a:ext uri="{FF2B5EF4-FFF2-40B4-BE49-F238E27FC236}">
                <a16:creationId xmlns:a16="http://schemas.microsoft.com/office/drawing/2014/main" id="{0F7DB51E-8586-05BB-DE06-48EB30367BB1}"/>
              </a:ext>
            </a:extLst>
          </p:cNvPr>
          <p:cNvSpPr txBox="1"/>
          <p:nvPr/>
        </p:nvSpPr>
        <p:spPr>
          <a:xfrm>
            <a:off x="338253" y="574927"/>
            <a:ext cx="11106496" cy="738664"/>
          </a:xfrm>
          <a:prstGeom prst="rect">
            <a:avLst/>
          </a:prstGeom>
          <a:noFill/>
        </p:spPr>
        <p:txBody>
          <a:bodyPr wrap="square" rtlCol="0">
            <a:spAutoFit/>
          </a:bodyPr>
          <a:lstStyle/>
          <a:p>
            <a:pPr marL="285750" indent="-285750">
              <a:buFont typeface="Wingdings" panose="05000000000000000000" pitchFamily="2" charset="2"/>
              <a:buChar char="Ø"/>
            </a:pPr>
            <a:r>
              <a:rPr lang="en-US" sz="1400">
                <a:solidFill>
                  <a:srgbClr val="10479B"/>
                </a:solidFill>
                <a:latin typeface="Optima" panose="02000503060000020004"/>
              </a:rPr>
              <a:t>Example 1: High volume Data Migration to Rise with SAP</a:t>
            </a:r>
          </a:p>
          <a:p>
            <a:pPr marL="285750" indent="-285750">
              <a:buFont typeface="Wingdings" panose="05000000000000000000" pitchFamily="2" charset="2"/>
              <a:buChar char="Ø"/>
            </a:pPr>
            <a:r>
              <a:rPr lang="en-US" sz="1400">
                <a:solidFill>
                  <a:srgbClr val="10479B"/>
                </a:solidFill>
                <a:latin typeface="Optima" panose="02000503060000020004"/>
              </a:rPr>
              <a:t>Master &amp; Meta Data Covering Assets, Supply Chain, Finance HR etc. ~500K</a:t>
            </a:r>
          </a:p>
          <a:p>
            <a:pPr marL="285750" indent="-285750">
              <a:buFont typeface="Wingdings" panose="05000000000000000000" pitchFamily="2" charset="2"/>
              <a:buChar char="Ø"/>
            </a:pPr>
            <a:r>
              <a:rPr lang="en-IN" sz="1400">
                <a:solidFill>
                  <a:srgbClr val="10479B"/>
                </a:solidFill>
                <a:latin typeface="Optima" panose="02000503060000020004"/>
              </a:rPr>
              <a:t>Transactional Data across </a:t>
            </a:r>
            <a:r>
              <a:rPr lang="en-US" sz="1400">
                <a:solidFill>
                  <a:srgbClr val="10479B"/>
                </a:solidFill>
                <a:latin typeface="Optima" panose="02000503060000020004"/>
              </a:rPr>
              <a:t>Assets, Supply Chain, Finance HR etc. business processes ~10M</a:t>
            </a:r>
            <a:endParaRPr lang="en-IN" sz="1400">
              <a:solidFill>
                <a:srgbClr val="10479B"/>
              </a:solidFill>
              <a:latin typeface="Optima" panose="02000503060000020004"/>
            </a:endParaRPr>
          </a:p>
        </p:txBody>
      </p:sp>
      <p:sp>
        <p:nvSpPr>
          <p:cNvPr id="9" name="Title 1">
            <a:extLst>
              <a:ext uri="{FF2B5EF4-FFF2-40B4-BE49-F238E27FC236}">
                <a16:creationId xmlns:a16="http://schemas.microsoft.com/office/drawing/2014/main" id="{5413310B-2F15-E52D-20D5-2692F4D2C165}"/>
              </a:ext>
            </a:extLst>
          </p:cNvPr>
          <p:cNvSpPr txBox="1">
            <a:spLocks/>
          </p:cNvSpPr>
          <p:nvPr/>
        </p:nvSpPr>
        <p:spPr>
          <a:xfrm>
            <a:off x="274944" y="3121955"/>
            <a:ext cx="10848892" cy="55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rgbClr val="2D63AF"/>
                </a:solidFill>
                <a:latin typeface="Optima" charset="0"/>
                <a:ea typeface="+mj-ea"/>
                <a:cs typeface="Optima" charset="0"/>
              </a:defRPr>
            </a:lvl1pPr>
          </a:lstStyle>
          <a:p>
            <a:pPr>
              <a:defRPr/>
            </a:pPr>
            <a:r>
              <a:rPr lang="en-US" sz="2400" b="1">
                <a:solidFill>
                  <a:srgbClr val="10479B"/>
                </a:solidFill>
                <a:latin typeface="Optima"/>
                <a:cs typeface="Arial"/>
              </a:rPr>
              <a:t>List Price – Data Migration Licenses (Example 2)</a:t>
            </a:r>
          </a:p>
        </p:txBody>
      </p:sp>
      <p:graphicFrame>
        <p:nvGraphicFramePr>
          <p:cNvPr id="10" name="Table 9">
            <a:extLst>
              <a:ext uri="{FF2B5EF4-FFF2-40B4-BE49-F238E27FC236}">
                <a16:creationId xmlns:a16="http://schemas.microsoft.com/office/drawing/2014/main" id="{A651140F-0476-BE4B-CE46-BB83BF8DDD3D}"/>
              </a:ext>
            </a:extLst>
          </p:cNvPr>
          <p:cNvGraphicFramePr>
            <a:graphicFrameLocks noGrp="1"/>
          </p:cNvGraphicFramePr>
          <p:nvPr>
            <p:extLst>
              <p:ext uri="{D42A27DB-BD31-4B8C-83A1-F6EECF244321}">
                <p14:modId xmlns:p14="http://schemas.microsoft.com/office/powerpoint/2010/main" val="3884189891"/>
              </p:ext>
            </p:extLst>
          </p:nvPr>
        </p:nvGraphicFramePr>
        <p:xfrm>
          <a:off x="462116" y="4411378"/>
          <a:ext cx="11106498" cy="1594772"/>
        </p:xfrm>
        <a:graphic>
          <a:graphicData uri="http://schemas.openxmlformats.org/drawingml/2006/table">
            <a:tbl>
              <a:tblPr firstRow="1" bandRow="1">
                <a:tableStyleId>{69012ECD-51FC-41F1-AA8D-1B2483CD663E}</a:tableStyleId>
              </a:tblPr>
              <a:tblGrid>
                <a:gridCol w="5861190">
                  <a:extLst>
                    <a:ext uri="{9D8B030D-6E8A-4147-A177-3AD203B41FA5}">
                      <a16:colId xmlns:a16="http://schemas.microsoft.com/office/drawing/2014/main" val="104005209"/>
                    </a:ext>
                  </a:extLst>
                </a:gridCol>
                <a:gridCol w="1748436">
                  <a:extLst>
                    <a:ext uri="{9D8B030D-6E8A-4147-A177-3AD203B41FA5}">
                      <a16:colId xmlns:a16="http://schemas.microsoft.com/office/drawing/2014/main" val="460685262"/>
                    </a:ext>
                  </a:extLst>
                </a:gridCol>
                <a:gridCol w="1748436">
                  <a:extLst>
                    <a:ext uri="{9D8B030D-6E8A-4147-A177-3AD203B41FA5}">
                      <a16:colId xmlns:a16="http://schemas.microsoft.com/office/drawing/2014/main" val="207383844"/>
                    </a:ext>
                  </a:extLst>
                </a:gridCol>
                <a:gridCol w="1748436">
                  <a:extLst>
                    <a:ext uri="{9D8B030D-6E8A-4147-A177-3AD203B41FA5}">
                      <a16:colId xmlns:a16="http://schemas.microsoft.com/office/drawing/2014/main" val="1842643061"/>
                    </a:ext>
                  </a:extLst>
                </a:gridCol>
              </a:tblGrid>
              <a:tr h="547954">
                <a:tc>
                  <a:txBody>
                    <a:bodyPr/>
                    <a:lstStyle/>
                    <a:p>
                      <a:pPr marL="0" lvl="0" algn="ctr" defTabSz="914400" rtl="0" eaLnBrk="1" latinLnBrk="0" hangingPunct="1">
                        <a:buNone/>
                      </a:pPr>
                      <a:r>
                        <a:rPr lang="en-IN" sz="1200" b="1" i="0" kern="1200">
                          <a:solidFill>
                            <a:schemeClr val="bg1"/>
                          </a:solidFill>
                          <a:effectLst/>
                          <a:latin typeface="Optima" panose="02000503060000020004" pitchFamily="2" charset="0"/>
                          <a:ea typeface="+mn-ea"/>
                          <a:cs typeface="+mn-cs"/>
                        </a:rPr>
                        <a:t>AI Driven Data Quality (Per block input of 10,000 records)</a:t>
                      </a:r>
                      <a:endParaRPr lang="en-US" sz="1200" b="1" kern="1200">
                        <a:solidFill>
                          <a:schemeClr val="bg1"/>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Unit Price in Euros</a:t>
                      </a:r>
                    </a:p>
                    <a:p>
                      <a:pPr marL="0" lvl="0" algn="ctr" defTabSz="914400" rtl="0" eaLnBrk="1" fontAlgn="b" latinLnBrk="0" hangingPunct="1">
                        <a:buNone/>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tc>
                  <a:txBody>
                    <a:bodyPr/>
                    <a:lstStyle/>
                    <a:p>
                      <a:pPr marL="0" lvl="0" algn="ctr" defTabSz="914400" rtl="0" eaLnBrk="1" fontAlgn="b" latinLnBrk="0" hangingPunct="1">
                        <a:buNone/>
                      </a:pPr>
                      <a:r>
                        <a:rPr lang="en-US" sz="1200" b="1" i="0" kern="1200">
                          <a:solidFill>
                            <a:schemeClr val="bg1"/>
                          </a:solidFill>
                          <a:effectLst/>
                          <a:latin typeface="Optima" panose="02000503060000020004" pitchFamily="2" charset="0"/>
                          <a:ea typeface="+mn-ea"/>
                          <a:cs typeface="+mn-cs"/>
                        </a:rPr>
                        <a:t>Quantity</a:t>
                      </a:r>
                      <a:endParaRPr lang="en-IN" sz="1200" b="1" i="0" kern="1200">
                        <a:solidFill>
                          <a:schemeClr val="bg1"/>
                        </a:solidFill>
                        <a:effectLst/>
                        <a:latin typeface="Optima" panose="02000503060000020004" pitchFamily="2" charset="0"/>
                        <a:ea typeface="+mn-ea"/>
                        <a:cs typeface="+mn-cs"/>
                      </a:endParaRP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a:latin typeface="Optima" panose="02000503060000020004"/>
                        </a:rPr>
                        <a:t>Total Price (Euro)</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200" b="1" i="0" kern="1200">
                          <a:solidFill>
                            <a:schemeClr val="bg1"/>
                          </a:solidFill>
                          <a:effectLst/>
                          <a:latin typeface="Optima" panose="02000503060000020004" pitchFamily="2" charset="0"/>
                          <a:ea typeface="+mn-ea"/>
                          <a:cs typeface="+mn-cs"/>
                        </a:rPr>
                        <a:t>(Annual Subscription)</a:t>
                      </a:r>
                    </a:p>
                  </a:txBody>
                  <a:tcPr marL="9525" marR="9525" marT="9525" anchor="ctr"/>
                </a:tc>
                <a:extLst>
                  <a:ext uri="{0D108BD9-81ED-4DB2-BD59-A6C34878D82A}">
                    <a16:rowId xmlns:a16="http://schemas.microsoft.com/office/drawing/2014/main" val="854333095"/>
                  </a:ext>
                </a:extLst>
              </a:tr>
              <a:tr h="274150">
                <a:tc>
                  <a:txBody>
                    <a:bodyPr/>
                    <a:lstStyle/>
                    <a:p>
                      <a:pPr marL="0" algn="l" defTabSz="914400" rtl="0" eaLnBrk="1" fontAlgn="b" latinLnBrk="0" hangingPunct="1">
                        <a:lnSpc>
                          <a:spcPct val="90000"/>
                        </a:lnSpc>
                        <a:spcBef>
                          <a:spcPct val="0"/>
                        </a:spcBef>
                        <a:buNone/>
                      </a:pPr>
                      <a:r>
                        <a:rPr lang="en-US" sz="1200" b="1" kern="1200">
                          <a:solidFill>
                            <a:srgbClr val="10479B"/>
                          </a:solidFill>
                          <a:latin typeface="Optima" panose="02000503060000020004" pitchFamily="2" charset="0"/>
                          <a:ea typeface="+mj-ea"/>
                          <a:cs typeface="Arial"/>
                        </a:rPr>
                        <a:t> Data Migration (Per block of 10,000 records)</a:t>
                      </a:r>
                      <a:endParaRPr lang="en-IN" sz="1200" b="1" kern="1200">
                        <a:solidFill>
                          <a:srgbClr val="10479B"/>
                        </a:solidFill>
                        <a:latin typeface="Optima" panose="02000503060000020004" pitchFamily="2" charset="0"/>
                        <a:ea typeface="+mj-ea"/>
                        <a:cs typeface="Arial"/>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extLst>
                  <a:ext uri="{0D108BD9-81ED-4DB2-BD59-A6C34878D82A}">
                    <a16:rowId xmlns:a16="http://schemas.microsoft.com/office/drawing/2014/main" val="432255878"/>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Master or Meta Data</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2,999.00</a:t>
                      </a:r>
                    </a:p>
                  </a:txBody>
                  <a:tcPr marL="9525" marR="9525" marT="9525" anchor="ctr"/>
                </a:tc>
                <a:tc>
                  <a:txBody>
                    <a:bodyPr/>
                    <a:lstStyle/>
                    <a:p>
                      <a:pPr marL="0" algn="ctr" defTabSz="914400" rtl="0" eaLnBrk="1" fontAlgn="b" latinLnBrk="0" hangingPunct="1"/>
                      <a:r>
                        <a:rPr lang="en-US" sz="1200" b="0" kern="1200">
                          <a:solidFill>
                            <a:srgbClr val="0070C0"/>
                          </a:solidFill>
                          <a:latin typeface="Optima" panose="02000503060000020004" pitchFamily="2" charset="0"/>
                          <a:ea typeface="+mn-ea"/>
                          <a:cs typeface="+mn-cs"/>
                        </a:rPr>
                        <a:t>10</a:t>
                      </a:r>
                      <a:endParaRPr lang="en-IN" sz="1200" b="0" kern="1200">
                        <a:solidFill>
                          <a:srgbClr val="0070C0"/>
                        </a:solidFill>
                        <a:latin typeface="Optima" panose="02000503060000020004" pitchFamily="2" charset="0"/>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€ 29,990.00</a:t>
                      </a:r>
                    </a:p>
                  </a:txBody>
                  <a:tcPr marL="7620" marR="7620" marT="7620" marB="0" anchor="ctr"/>
                </a:tc>
                <a:extLst>
                  <a:ext uri="{0D108BD9-81ED-4DB2-BD59-A6C34878D82A}">
                    <a16:rowId xmlns:a16="http://schemas.microsoft.com/office/drawing/2014/main" val="268330701"/>
                  </a:ext>
                </a:extLst>
              </a:tr>
              <a:tr h="257556">
                <a:tc>
                  <a:txBody>
                    <a:bodyPr/>
                    <a:lstStyle/>
                    <a:p>
                      <a:pPr marL="0" algn="l" defTabSz="914400" rtl="0" eaLnBrk="1" fontAlgn="b" latinLnBrk="0" hangingPunct="1"/>
                      <a:r>
                        <a:rPr lang="en-IN" sz="1200" kern="1200">
                          <a:solidFill>
                            <a:srgbClr val="0070C0"/>
                          </a:solidFill>
                          <a:latin typeface="Optima" panose="02000503060000020004" pitchFamily="2" charset="0"/>
                          <a:ea typeface="+mn-ea"/>
                          <a:cs typeface="+mn-cs"/>
                        </a:rPr>
                        <a:t>Transactional Data</a:t>
                      </a:r>
                    </a:p>
                  </a:txBody>
                  <a:tcPr marL="9525" marR="9525" marT="9525" anchor="ctr"/>
                </a:tc>
                <a:tc>
                  <a:txBody>
                    <a:bodyPr/>
                    <a:lstStyle/>
                    <a:p>
                      <a:pPr marL="0" algn="ctr" defTabSz="914400" rtl="0" eaLnBrk="1" fontAlgn="b" latinLnBrk="0" hangingPunct="1"/>
                      <a:r>
                        <a:rPr lang="en-IN" sz="1200" b="1" kern="1200">
                          <a:solidFill>
                            <a:srgbClr val="0070C0"/>
                          </a:solidFill>
                          <a:latin typeface="Optima" panose="02000503060000020004" pitchFamily="2" charset="0"/>
                          <a:ea typeface="+mn-ea"/>
                          <a:cs typeface="+mn-cs"/>
                        </a:rPr>
                        <a:t> </a:t>
                      </a:r>
                      <a:r>
                        <a:rPr lang="en-IN" sz="1200" b="1" kern="1200">
                          <a:solidFill>
                            <a:srgbClr val="0070C0"/>
                          </a:solidFill>
                          <a:latin typeface="Optima" panose="02000503060000020004"/>
                          <a:ea typeface="+mn-ea"/>
                          <a:cs typeface="+mn-cs"/>
                        </a:rPr>
                        <a:t>€ </a:t>
                      </a:r>
                      <a:r>
                        <a:rPr lang="en-IN" sz="1200" b="1" kern="1200">
                          <a:solidFill>
                            <a:srgbClr val="0070C0"/>
                          </a:solidFill>
                          <a:latin typeface="Optima" panose="02000503060000020004" pitchFamily="2" charset="0"/>
                          <a:ea typeface="+mn-ea"/>
                          <a:cs typeface="+mn-cs"/>
                        </a:rPr>
                        <a:t>999.00</a:t>
                      </a:r>
                    </a:p>
                  </a:txBody>
                  <a:tcPr marL="9525" marR="9525" marT="9525" anchor="ctr"/>
                </a:tc>
                <a:tc>
                  <a:txBody>
                    <a:bodyPr/>
                    <a:lstStyle/>
                    <a:p>
                      <a:pPr marL="0" algn="ctr" defTabSz="914400" rtl="0" eaLnBrk="1" fontAlgn="b" latinLnBrk="0" hangingPunct="1"/>
                      <a:r>
                        <a:rPr lang="en-US" sz="1200" b="0" kern="1200">
                          <a:solidFill>
                            <a:srgbClr val="0070C0"/>
                          </a:solidFill>
                          <a:latin typeface="Optima" panose="02000503060000020004" pitchFamily="2" charset="0"/>
                          <a:ea typeface="+mn-ea"/>
                          <a:cs typeface="+mn-cs"/>
                        </a:rPr>
                        <a:t>100</a:t>
                      </a:r>
                      <a:endParaRPr lang="en-IN" sz="1200" b="0" kern="1200">
                        <a:solidFill>
                          <a:srgbClr val="0070C0"/>
                        </a:solidFill>
                        <a:latin typeface="Optima" panose="02000503060000020004" pitchFamily="2" charset="0"/>
                        <a:ea typeface="+mn-ea"/>
                        <a:cs typeface="+mn-cs"/>
                      </a:endParaRPr>
                    </a:p>
                  </a:txBody>
                  <a:tcPr marL="9525" marR="9525" marT="9525" anchor="ctr"/>
                </a:tc>
                <a:tc>
                  <a:txBody>
                    <a:bodyPr/>
                    <a:lstStyle/>
                    <a:p>
                      <a:pPr algn="r" fontAlgn="b"/>
                      <a:r>
                        <a:rPr lang="en-IN" sz="1200" b="1" i="0" u="none" strike="noStrike">
                          <a:solidFill>
                            <a:srgbClr val="10479B"/>
                          </a:solidFill>
                          <a:effectLst/>
                          <a:latin typeface="Optima" panose="02000503060000020004"/>
                        </a:rPr>
                        <a:t>€ 99,900.00</a:t>
                      </a:r>
                    </a:p>
                  </a:txBody>
                  <a:tcPr marL="7620" marR="7620" marT="7620" marB="0" anchor="ctr"/>
                </a:tc>
                <a:extLst>
                  <a:ext uri="{0D108BD9-81ED-4DB2-BD59-A6C34878D82A}">
                    <a16:rowId xmlns:a16="http://schemas.microsoft.com/office/drawing/2014/main" val="959311750"/>
                  </a:ext>
                </a:extLst>
              </a:tr>
              <a:tr h="257556">
                <a:tc>
                  <a:txBody>
                    <a:bodyPr/>
                    <a:lstStyle/>
                    <a:p>
                      <a:pPr marL="0" algn="l" defTabSz="914400" rtl="0" eaLnBrk="1" fontAlgn="b" latinLnBrk="0" hangingPunct="1"/>
                      <a:endParaRPr lang="en-IN" sz="1200" kern="1200">
                        <a:solidFill>
                          <a:srgbClr val="0070C0"/>
                        </a:solidFill>
                        <a:latin typeface="Optima" panose="02000503060000020004" pitchFamily="2" charset="0"/>
                        <a:ea typeface="+mn-ea"/>
                        <a:cs typeface="+mn-cs"/>
                      </a:endParaRPr>
                    </a:p>
                  </a:txBody>
                  <a:tcPr marL="9525" marR="9525" marT="9525" anchor="ctr"/>
                </a:tc>
                <a:tc>
                  <a:txBody>
                    <a:bodyPr/>
                    <a:lstStyle/>
                    <a:p>
                      <a:pPr marL="0" algn="ctr" defTabSz="914400" rtl="0" eaLnBrk="1" fontAlgn="b" latinLnBrk="0" hangingPunct="1"/>
                      <a:endParaRPr lang="en-IN" sz="1200" b="1" kern="1200">
                        <a:solidFill>
                          <a:srgbClr val="0070C0"/>
                        </a:solidFill>
                        <a:latin typeface="Optima" panose="02000503060000020004" pitchFamily="2" charset="0"/>
                        <a:ea typeface="+mn-ea"/>
                        <a:cs typeface="+mn-cs"/>
                      </a:endParaRPr>
                    </a:p>
                  </a:txBody>
                  <a:tcPr marL="9525" marR="9525" marT="952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kern="1200">
                          <a:solidFill>
                            <a:srgbClr val="0070C0"/>
                          </a:solidFill>
                          <a:highlight>
                            <a:srgbClr val="FFFF00"/>
                          </a:highlight>
                          <a:latin typeface="Optima" panose="02000503060000020004"/>
                          <a:ea typeface="+mn-ea"/>
                          <a:cs typeface="+mn-cs"/>
                        </a:rPr>
                        <a:t>Total Yearly Subscription</a:t>
                      </a:r>
                      <a:endParaRPr lang="en-IN" sz="1200" b="1" kern="1200">
                        <a:solidFill>
                          <a:srgbClr val="0070C0"/>
                        </a:solidFill>
                        <a:highlight>
                          <a:srgbClr val="FFFF00"/>
                        </a:highlight>
                        <a:latin typeface="Optima" panose="02000503060000020004"/>
                        <a:ea typeface="+mn-ea"/>
                        <a:cs typeface="+mn-cs"/>
                      </a:endParaRPr>
                    </a:p>
                  </a:txBody>
                  <a:tcPr marL="9525" marR="9525" marT="9525" anchor="ctr"/>
                </a:tc>
                <a:tc>
                  <a:txBody>
                    <a:bodyPr/>
                    <a:lstStyle/>
                    <a:p>
                      <a:pPr algn="r" fontAlgn="b"/>
                      <a:r>
                        <a:rPr lang="en-IN" sz="1200" b="1" i="0" u="none" strike="noStrike">
                          <a:solidFill>
                            <a:srgbClr val="10479B"/>
                          </a:solidFill>
                          <a:effectLst/>
                          <a:highlight>
                            <a:srgbClr val="FFFF00"/>
                          </a:highlight>
                          <a:latin typeface="Optima" panose="02000503060000020004"/>
                        </a:rPr>
                        <a:t>€ 1,29,890.00</a:t>
                      </a:r>
                    </a:p>
                  </a:txBody>
                  <a:tcPr marL="7620" marR="7620" marT="7620" marB="0" anchor="ctr"/>
                </a:tc>
                <a:extLst>
                  <a:ext uri="{0D108BD9-81ED-4DB2-BD59-A6C34878D82A}">
                    <a16:rowId xmlns:a16="http://schemas.microsoft.com/office/drawing/2014/main" val="218597948"/>
                  </a:ext>
                </a:extLst>
              </a:tr>
            </a:tbl>
          </a:graphicData>
        </a:graphic>
      </p:graphicFrame>
      <p:sp>
        <p:nvSpPr>
          <p:cNvPr id="11" name="TextBox 10">
            <a:extLst>
              <a:ext uri="{FF2B5EF4-FFF2-40B4-BE49-F238E27FC236}">
                <a16:creationId xmlns:a16="http://schemas.microsoft.com/office/drawing/2014/main" id="{3DBE29D4-5B93-2BEF-8D3C-AA5E28E1A24C}"/>
              </a:ext>
            </a:extLst>
          </p:cNvPr>
          <p:cNvSpPr txBox="1"/>
          <p:nvPr/>
        </p:nvSpPr>
        <p:spPr>
          <a:xfrm>
            <a:off x="418888" y="3647267"/>
            <a:ext cx="11106496" cy="738664"/>
          </a:xfrm>
          <a:prstGeom prst="rect">
            <a:avLst/>
          </a:prstGeom>
          <a:noFill/>
        </p:spPr>
        <p:txBody>
          <a:bodyPr wrap="square" rtlCol="0">
            <a:spAutoFit/>
          </a:bodyPr>
          <a:lstStyle/>
          <a:p>
            <a:pPr marL="285750" indent="-285750">
              <a:buFont typeface="Wingdings" panose="05000000000000000000" pitchFamily="2" charset="2"/>
              <a:buChar char="Ø"/>
            </a:pPr>
            <a:r>
              <a:rPr lang="en-US" sz="1400">
                <a:solidFill>
                  <a:srgbClr val="10479B"/>
                </a:solidFill>
                <a:latin typeface="Optima" panose="02000503060000020004"/>
              </a:rPr>
              <a:t>Example 1: Mediocre volume Data Migration to Grow with SAP</a:t>
            </a:r>
          </a:p>
          <a:p>
            <a:pPr marL="285750" indent="-285750">
              <a:buFont typeface="Wingdings" panose="05000000000000000000" pitchFamily="2" charset="2"/>
              <a:buChar char="Ø"/>
            </a:pPr>
            <a:r>
              <a:rPr lang="en-US" sz="1400">
                <a:solidFill>
                  <a:srgbClr val="10479B"/>
                </a:solidFill>
                <a:latin typeface="Optima" panose="02000503060000020004"/>
              </a:rPr>
              <a:t>Master &amp; Meta Data Covering Assets, Supply Chain, Finance HR etc. ~100K</a:t>
            </a:r>
          </a:p>
          <a:p>
            <a:pPr marL="285750" indent="-285750">
              <a:buFont typeface="Wingdings" panose="05000000000000000000" pitchFamily="2" charset="2"/>
              <a:buChar char="Ø"/>
            </a:pPr>
            <a:r>
              <a:rPr lang="en-IN" sz="1400">
                <a:solidFill>
                  <a:srgbClr val="10479B"/>
                </a:solidFill>
                <a:latin typeface="Optima" panose="02000503060000020004"/>
              </a:rPr>
              <a:t>Transactional Data across </a:t>
            </a:r>
            <a:r>
              <a:rPr lang="en-US" sz="1400">
                <a:solidFill>
                  <a:srgbClr val="10479B"/>
                </a:solidFill>
                <a:latin typeface="Optima" panose="02000503060000020004"/>
              </a:rPr>
              <a:t>Assets, Supply Chain, Finance HR etc. business processes ~1M</a:t>
            </a:r>
            <a:endParaRPr lang="en-IN" sz="1400">
              <a:solidFill>
                <a:srgbClr val="10479B"/>
              </a:solidFill>
              <a:latin typeface="Optima" panose="02000503060000020004"/>
            </a:endParaRPr>
          </a:p>
        </p:txBody>
      </p:sp>
    </p:spTree>
    <p:extLst>
      <p:ext uri="{BB962C8B-B14F-4D97-AF65-F5344CB8AC3E}">
        <p14:creationId xmlns:p14="http://schemas.microsoft.com/office/powerpoint/2010/main" val="2351697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1A5D5-C765-C40D-6AA9-7662D31CB84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8ED515A-54A4-B163-2934-6190148800AC}"/>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a:defRPr/>
            </a:pPr>
            <a:r>
              <a:rPr lang="en-US" sz="2400" b="1">
                <a:solidFill>
                  <a:srgbClr val="10479B"/>
                </a:solidFill>
                <a:latin typeface="Optima"/>
                <a:cs typeface="Arial"/>
              </a:rPr>
              <a:t>List Price</a:t>
            </a:r>
          </a:p>
        </p:txBody>
      </p:sp>
      <p:sp>
        <p:nvSpPr>
          <p:cNvPr id="4" name="Date Placeholder 3">
            <a:extLst>
              <a:ext uri="{FF2B5EF4-FFF2-40B4-BE49-F238E27FC236}">
                <a16:creationId xmlns:a16="http://schemas.microsoft.com/office/drawing/2014/main" id="{88F216E0-383F-9BF2-D699-B32734F06C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F1257F46-9086-F4F9-59FA-4CE5D66AB4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2" name="Footer Placeholder 4">
            <a:extLst>
              <a:ext uri="{FF2B5EF4-FFF2-40B4-BE49-F238E27FC236}">
                <a16:creationId xmlns:a16="http://schemas.microsoft.com/office/drawing/2014/main" id="{8FBE9F2F-9B0A-B1D3-B66A-99AB8666767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0E657FBC-9B9A-8FB0-4B8A-7CB7AD4AD21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455ED3AC-B80F-BE64-47C8-B54A941C5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8" name="Table 7">
            <a:extLst>
              <a:ext uri="{FF2B5EF4-FFF2-40B4-BE49-F238E27FC236}">
                <a16:creationId xmlns:a16="http://schemas.microsoft.com/office/drawing/2014/main" id="{6198D5AD-0955-2243-61D4-E65CF2334CBD}"/>
              </a:ext>
            </a:extLst>
          </p:cNvPr>
          <p:cNvGraphicFramePr>
            <a:graphicFrameLocks noGrp="1"/>
          </p:cNvGraphicFramePr>
          <p:nvPr/>
        </p:nvGraphicFramePr>
        <p:xfrm>
          <a:off x="194308" y="587892"/>
          <a:ext cx="11803381" cy="3547183"/>
        </p:xfrm>
        <a:graphic>
          <a:graphicData uri="http://schemas.openxmlformats.org/drawingml/2006/table">
            <a:tbl>
              <a:tblPr firstRow="1" bandRow="1">
                <a:tableStyleId>{69012ECD-51FC-41F1-AA8D-1B2483CD663E}</a:tableStyleId>
              </a:tblPr>
              <a:tblGrid>
                <a:gridCol w="7326954">
                  <a:extLst>
                    <a:ext uri="{9D8B030D-6E8A-4147-A177-3AD203B41FA5}">
                      <a16:colId xmlns:a16="http://schemas.microsoft.com/office/drawing/2014/main" val="104005209"/>
                    </a:ext>
                  </a:extLst>
                </a:gridCol>
                <a:gridCol w="4476427">
                  <a:extLst>
                    <a:ext uri="{9D8B030D-6E8A-4147-A177-3AD203B41FA5}">
                      <a16:colId xmlns:a16="http://schemas.microsoft.com/office/drawing/2014/main" val="460685262"/>
                    </a:ext>
                  </a:extLst>
                </a:gridCol>
              </a:tblGrid>
              <a:tr h="351274">
                <a:tc>
                  <a:txBody>
                    <a:bodyPr/>
                    <a:lstStyle/>
                    <a:p>
                      <a:pPr marL="0" lvl="0" algn="ctr" defTabSz="914400" rtl="0" eaLnBrk="1" latinLnBrk="0" hangingPunct="1">
                        <a:buNone/>
                      </a:pPr>
                      <a:r>
                        <a:rPr lang="en-IN" sz="1800" b="1" i="0" kern="1200">
                          <a:solidFill>
                            <a:schemeClr val="bg1"/>
                          </a:solidFill>
                          <a:effectLst/>
                          <a:latin typeface="Optima" panose="02000503060000020004" pitchFamily="2" charset="0"/>
                          <a:ea typeface="+mn-ea"/>
                          <a:cs typeface="+mn-cs"/>
                        </a:rPr>
                        <a:t>Value Levers/Packs (Per block input of 10,000 records)</a:t>
                      </a:r>
                      <a:endParaRPr lang="en-US" sz="1800" b="1" kern="1200">
                        <a:solidFill>
                          <a:schemeClr val="bg1"/>
                        </a:solidFill>
                        <a:latin typeface="Optima" panose="02000503060000020004" pitchFamily="2" charset="0"/>
                        <a:ea typeface="+mn-ea"/>
                        <a:cs typeface="+mn-cs"/>
                      </a:endParaRPr>
                    </a:p>
                  </a:txBody>
                  <a:tcPr anchor="ctr"/>
                </a:tc>
                <a:tc>
                  <a:txBody>
                    <a:bodyPr/>
                    <a:lstStyle/>
                    <a:p>
                      <a:pPr marL="0" lvl="0" algn="ctr" defTabSz="914400" rtl="0" eaLnBrk="1" fontAlgn="b" latinLnBrk="0" hangingPunct="1">
                        <a:buNone/>
                      </a:pPr>
                      <a:r>
                        <a:rPr lang="en-IN" sz="1800" b="1" i="0" kern="1200">
                          <a:solidFill>
                            <a:schemeClr val="bg1"/>
                          </a:solidFill>
                          <a:effectLst/>
                          <a:latin typeface="Optima" panose="02000503060000020004" pitchFamily="2" charset="0"/>
                          <a:ea typeface="+mn-ea"/>
                          <a:cs typeface="+mn-cs"/>
                        </a:rPr>
                        <a:t>Lumpsum Price or One Time Cost in Euros</a:t>
                      </a:r>
                    </a:p>
                  </a:txBody>
                  <a:tcPr marL="9525" marR="9525" marT="9525" anchor="ctr"/>
                </a:tc>
                <a:extLst>
                  <a:ext uri="{0D108BD9-81ED-4DB2-BD59-A6C34878D82A}">
                    <a16:rowId xmlns:a16="http://schemas.microsoft.com/office/drawing/2014/main" val="854333095"/>
                  </a:ext>
                </a:extLst>
              </a:tr>
              <a:tr h="454489">
                <a:tc>
                  <a:txBody>
                    <a:bodyPr/>
                    <a:lstStyle/>
                    <a:p>
                      <a:pPr algn="l" rtl="0" eaLnBrk="1" latinLnBrk="0" hangingPunct="1">
                        <a:lnSpc>
                          <a:spcPct val="90000"/>
                        </a:lnSpc>
                        <a:spcBef>
                          <a:spcPct val="0"/>
                        </a:spcBef>
                        <a:buNone/>
                      </a:pPr>
                      <a:r>
                        <a:rPr lang="fi-FI" sz="1800" b="1" kern="1200">
                          <a:solidFill>
                            <a:srgbClr val="10479B"/>
                          </a:solidFill>
                          <a:latin typeface="Optima" panose="02000503060000020004" pitchFamily="2" charset="0"/>
                          <a:ea typeface="+mj-ea"/>
                          <a:cs typeface="Arial"/>
                        </a:rPr>
                        <a:t>Meta Data Optimizer (AI/</a:t>
                      </a:r>
                      <a:r>
                        <a:rPr lang="fi-FI" sz="1800" b="1" kern="1200">
                          <a:solidFill>
                            <a:srgbClr val="10479B"/>
                          </a:solidFill>
                          <a:latin typeface="Optima" panose="02000503060000020004" pitchFamily="2" charset="0"/>
                          <a:ea typeface="+mn-ea"/>
                          <a:cs typeface="Arial"/>
                        </a:rPr>
                        <a:t>ML Models</a:t>
                      </a:r>
                      <a:r>
                        <a:rPr lang="fi-FI" sz="1800" b="1" kern="1200">
                          <a:solidFill>
                            <a:srgbClr val="10479B"/>
                          </a:solidFill>
                          <a:latin typeface="Optima" panose="02000503060000020004" pitchFamily="2" charset="0"/>
                          <a:ea typeface="+mj-ea"/>
                          <a:cs typeface="Arial"/>
                        </a:rPr>
                        <a:t>)</a:t>
                      </a:r>
                      <a:endParaRPr lang="en-US" sz="1800" b="1" kern="1200">
                        <a:solidFill>
                          <a:srgbClr val="10479B"/>
                        </a:solidFill>
                        <a:latin typeface="Optima" panose="02000503060000020004" pitchFamily="2" charset="0"/>
                        <a:ea typeface="+mj-ea"/>
                        <a:cs typeface="Arial"/>
                      </a:endParaRPr>
                    </a:p>
                  </a:txBody>
                  <a:tcPr anchor="ctr"/>
                </a:tc>
                <a:tc>
                  <a:txBody>
                    <a:bodyPr/>
                    <a:lstStyle/>
                    <a:p>
                      <a:pPr algn="ctr"/>
                      <a:endParaRPr lang="en-US" sz="1500">
                        <a:solidFill>
                          <a:srgbClr val="0070C0"/>
                        </a:solidFill>
                        <a:latin typeface="Optima" panose="02000503060000020004" pitchFamily="2" charset="0"/>
                      </a:endParaRPr>
                    </a:p>
                  </a:txBody>
                  <a:tcPr anchor="ctr"/>
                </a:tc>
                <a:extLst>
                  <a:ext uri="{0D108BD9-81ED-4DB2-BD59-A6C34878D82A}">
                    <a16:rowId xmlns:a16="http://schemas.microsoft.com/office/drawing/2014/main" val="2959410203"/>
                  </a:ext>
                </a:extLst>
              </a:tr>
              <a:tr h="454489">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Asset Criticality Analyzer</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24,999.00</a:t>
                      </a:r>
                    </a:p>
                  </a:txBody>
                  <a:tcPr marL="9525" marR="9525" marT="9525" anchor="ctr"/>
                </a:tc>
                <a:extLst>
                  <a:ext uri="{0D108BD9-81ED-4DB2-BD59-A6C34878D82A}">
                    <a16:rowId xmlns:a16="http://schemas.microsoft.com/office/drawing/2014/main" val="3818514919"/>
                  </a:ext>
                </a:extLst>
              </a:tr>
              <a:tr h="454489">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Planning Meta Data Modeler</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34,999.00</a:t>
                      </a:r>
                    </a:p>
                  </a:txBody>
                  <a:tcPr marL="9525" marR="9525" marT="9525" anchor="ctr"/>
                </a:tc>
                <a:extLst>
                  <a:ext uri="{0D108BD9-81ED-4DB2-BD59-A6C34878D82A}">
                    <a16:rowId xmlns:a16="http://schemas.microsoft.com/office/drawing/2014/main" val="2524434331"/>
                  </a:ext>
                </a:extLst>
              </a:tr>
              <a:tr h="454489">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Scheduling Meta Data Modeler</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44,999.00</a:t>
                      </a:r>
                    </a:p>
                  </a:txBody>
                  <a:tcPr marL="9525" marR="9525" marT="9525" anchor="ctr"/>
                </a:tc>
                <a:extLst>
                  <a:ext uri="{0D108BD9-81ED-4DB2-BD59-A6C34878D82A}">
                    <a16:rowId xmlns:a16="http://schemas.microsoft.com/office/drawing/2014/main" val="844230402"/>
                  </a:ext>
                </a:extLst>
              </a:tr>
              <a:tr h="454489">
                <a:tc>
                  <a:txBody>
                    <a:bodyPr/>
                    <a:lstStyle/>
                    <a:p>
                      <a:pPr marL="0" algn="l" defTabSz="914400" rtl="0" eaLnBrk="1" fontAlgn="b" latinLnBrk="0" hangingPunct="1"/>
                      <a:r>
                        <a:rPr lang="en-IN" sz="1500" kern="1200">
                          <a:solidFill>
                            <a:srgbClr val="0070C0"/>
                          </a:solidFill>
                          <a:latin typeface="Optima" panose="02000503060000020004" pitchFamily="2" charset="0"/>
                          <a:ea typeface="+mn-ea"/>
                          <a:cs typeface="+mn-cs"/>
                        </a:rPr>
                        <a:t>Materials Criticality Analyzer</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24,999.00</a:t>
                      </a:r>
                    </a:p>
                  </a:txBody>
                  <a:tcPr marL="9525" marR="9525" marT="9525" anchor="ctr"/>
                </a:tc>
                <a:extLst>
                  <a:ext uri="{0D108BD9-81ED-4DB2-BD59-A6C34878D82A}">
                    <a16:rowId xmlns:a16="http://schemas.microsoft.com/office/drawing/2014/main" val="3257553560"/>
                  </a:ext>
                </a:extLst>
              </a:tr>
              <a:tr h="454489">
                <a:tc>
                  <a:txBody>
                    <a:bodyPr/>
                    <a:lstStyle/>
                    <a:p>
                      <a:pPr marL="0" algn="l" defTabSz="914400" rtl="0" eaLnBrk="1" fontAlgn="b" latinLnBrk="0" hangingPunct="1"/>
                      <a:r>
                        <a:rPr lang="it-IT" sz="1500" kern="1200">
                          <a:solidFill>
                            <a:srgbClr val="0070C0"/>
                          </a:solidFill>
                          <a:latin typeface="Optima" panose="02000503060000020004" pitchFamily="2" charset="0"/>
                          <a:ea typeface="+mn-ea"/>
                          <a:cs typeface="+mn-cs"/>
                        </a:rPr>
                        <a:t>Inventory &amp; Procurement Meta Data Modeler</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24,999.00</a:t>
                      </a:r>
                    </a:p>
                  </a:txBody>
                  <a:tcPr marL="9525" marR="9525" marT="9525" anchor="ctr"/>
                </a:tc>
                <a:extLst>
                  <a:ext uri="{0D108BD9-81ED-4DB2-BD59-A6C34878D82A}">
                    <a16:rowId xmlns:a16="http://schemas.microsoft.com/office/drawing/2014/main" val="1995305784"/>
                  </a:ext>
                </a:extLst>
              </a:tr>
              <a:tr h="454489">
                <a:tc>
                  <a:txBody>
                    <a:bodyPr/>
                    <a:lstStyle/>
                    <a:p>
                      <a:pPr marL="0" algn="l" defTabSz="914400" rtl="0" eaLnBrk="1" fontAlgn="b" latinLnBrk="0" hangingPunct="1"/>
                      <a:r>
                        <a:rPr lang="it-IT" sz="1500" kern="1200">
                          <a:solidFill>
                            <a:srgbClr val="0070C0"/>
                          </a:solidFill>
                          <a:latin typeface="Optima" panose="02000503060000020004" pitchFamily="2" charset="0"/>
                          <a:ea typeface="+mn-ea"/>
                          <a:cs typeface="+mn-cs"/>
                        </a:rPr>
                        <a:t>Service Master Data Generator + Configuration Workbench</a:t>
                      </a:r>
                    </a:p>
                  </a:txBody>
                  <a:tcPr marL="9525" marR="9525" marT="9525" anchor="ctr"/>
                </a:tc>
                <a:tc>
                  <a:txBody>
                    <a:bodyPr/>
                    <a:lstStyle/>
                    <a:p>
                      <a:pPr marL="0" algn="ctr" defTabSz="914400" rtl="0" eaLnBrk="1" fontAlgn="b" latinLnBrk="0" hangingPunct="1"/>
                      <a:r>
                        <a:rPr lang="en-IN" sz="1500" b="1" kern="1200">
                          <a:solidFill>
                            <a:srgbClr val="0070C0"/>
                          </a:solidFill>
                          <a:latin typeface="Optima" panose="02000503060000020004" pitchFamily="2" charset="0"/>
                          <a:ea typeface="+mn-ea"/>
                          <a:cs typeface="+mn-cs"/>
                        </a:rPr>
                        <a:t> </a:t>
                      </a:r>
                      <a:r>
                        <a:rPr lang="en-IN" sz="1500" b="1" kern="1200">
                          <a:solidFill>
                            <a:srgbClr val="0070C0"/>
                          </a:solidFill>
                          <a:latin typeface="Optima" panose="02000503060000020004"/>
                          <a:ea typeface="+mn-ea"/>
                          <a:cs typeface="+mn-cs"/>
                        </a:rPr>
                        <a:t>€ </a:t>
                      </a:r>
                      <a:r>
                        <a:rPr lang="en-IN" sz="1500" b="1" kern="1200">
                          <a:solidFill>
                            <a:srgbClr val="0070C0"/>
                          </a:solidFill>
                          <a:latin typeface="Optima" panose="02000503060000020004" pitchFamily="2" charset="0"/>
                          <a:ea typeface="+mn-ea"/>
                          <a:cs typeface="+mn-cs"/>
                        </a:rPr>
                        <a:t>14,999.00</a:t>
                      </a:r>
                    </a:p>
                  </a:txBody>
                  <a:tcPr marL="9525" marR="9525" marT="9525" anchor="ctr"/>
                </a:tc>
                <a:extLst>
                  <a:ext uri="{0D108BD9-81ED-4DB2-BD59-A6C34878D82A}">
                    <a16:rowId xmlns:a16="http://schemas.microsoft.com/office/drawing/2014/main" val="534445887"/>
                  </a:ext>
                </a:extLst>
              </a:tr>
            </a:tbl>
          </a:graphicData>
        </a:graphic>
      </p:graphicFrame>
    </p:spTree>
    <p:extLst>
      <p:ext uri="{BB962C8B-B14F-4D97-AF65-F5344CB8AC3E}">
        <p14:creationId xmlns:p14="http://schemas.microsoft.com/office/powerpoint/2010/main" val="185102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1BCFF-ADFE-8CDE-74AB-EBC79956A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44C64D-4671-9C39-68EA-6C0942545AA8}"/>
              </a:ext>
            </a:extLst>
          </p:cNvPr>
          <p:cNvSpPr>
            <a:spLocks noGrp="1"/>
          </p:cNvSpPr>
          <p:nvPr>
            <p:ph type="title"/>
          </p:nvPr>
        </p:nvSpPr>
        <p:spPr/>
        <p:txBody>
          <a:bodyPr/>
          <a:lstStyle/>
          <a:p>
            <a:r>
              <a:rPr lang="en-US" sz="3200" b="1"/>
              <a:t>Customer Success Stories &amp; Business Value Management</a:t>
            </a:r>
            <a:br>
              <a:rPr lang="en-US" b="1"/>
            </a:br>
            <a:endParaRPr lang="en-IN"/>
          </a:p>
        </p:txBody>
      </p:sp>
      <p:sp>
        <p:nvSpPr>
          <p:cNvPr id="3" name="Text Placeholder 2">
            <a:extLst>
              <a:ext uri="{FF2B5EF4-FFF2-40B4-BE49-F238E27FC236}">
                <a16:creationId xmlns:a16="http://schemas.microsoft.com/office/drawing/2014/main" id="{922194C5-2F02-040C-ADA1-76E570D30B84}"/>
              </a:ext>
            </a:extLst>
          </p:cNvPr>
          <p:cNvSpPr>
            <a:spLocks noGrp="1"/>
          </p:cNvSpPr>
          <p:nvPr>
            <p:ph type="body" idx="1"/>
          </p:nvPr>
        </p:nvSpPr>
        <p:spPr/>
        <p:txBody>
          <a:bodyPr>
            <a:normAutofit/>
          </a:bodyPr>
          <a:lstStyle/>
          <a:p>
            <a:pPr algn="just"/>
            <a:r>
              <a:rPr lang="en-ZA" b="1" i="1">
                <a:solidFill>
                  <a:srgbClr val="00B0F0"/>
                </a:solidFill>
                <a:ea typeface="+mj-ea"/>
                <a:sym typeface="+mn-ea"/>
              </a:rPr>
              <a:t>“</a:t>
            </a:r>
            <a:r>
              <a:rPr lang="en-US" b="1" i="1">
                <a:solidFill>
                  <a:srgbClr val="00B0F0"/>
                </a:solidFill>
                <a:ea typeface="+mj-ea"/>
              </a:rPr>
              <a:t>Continually Enabling Value &amp; Customer WoW</a:t>
            </a:r>
            <a:r>
              <a:rPr lang="en-ZA" b="1" i="1">
                <a:solidFill>
                  <a:srgbClr val="00B0F0"/>
                </a:solidFill>
                <a:ea typeface="+mj-ea"/>
                <a:sym typeface="+mn-ea"/>
              </a:rPr>
              <a:t>”</a:t>
            </a:r>
            <a:endParaRPr lang="en-US" b="1" i="1">
              <a:solidFill>
                <a:srgbClr val="00B0F0"/>
              </a:solidFill>
              <a:ea typeface="+mj-ea"/>
            </a:endParaRPr>
          </a:p>
          <a:p>
            <a:pPr algn="just"/>
            <a:endParaRPr lang="en-IN" i="1"/>
          </a:p>
        </p:txBody>
      </p:sp>
      <p:sp>
        <p:nvSpPr>
          <p:cNvPr id="4" name="Date Placeholder 3">
            <a:extLst>
              <a:ext uri="{FF2B5EF4-FFF2-40B4-BE49-F238E27FC236}">
                <a16:creationId xmlns:a16="http://schemas.microsoft.com/office/drawing/2014/main" id="{E65F4903-B613-633A-345F-13CF12FA34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AE857C4B-0DC6-DF0D-AABF-8C21155812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8" name="Footer Placeholder 4">
            <a:extLst>
              <a:ext uri="{FF2B5EF4-FFF2-40B4-BE49-F238E27FC236}">
                <a16:creationId xmlns:a16="http://schemas.microsoft.com/office/drawing/2014/main" id="{59B48E45-5D34-9581-E92C-541014C4FDD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5" name="Footer Placeholder 4">
            <a:extLst>
              <a:ext uri="{FF2B5EF4-FFF2-40B4-BE49-F238E27FC236}">
                <a16:creationId xmlns:a16="http://schemas.microsoft.com/office/drawing/2014/main" id="{0141AFAB-8A6C-6FBC-7810-2B4E5DE06D5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7" name="Graphic 6">
            <a:extLst>
              <a:ext uri="{FF2B5EF4-FFF2-40B4-BE49-F238E27FC236}">
                <a16:creationId xmlns:a16="http://schemas.microsoft.com/office/drawing/2014/main" id="{9B2F8C42-10B2-6B6D-45D1-BA6403B240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420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68AC-8599-8C8A-3C66-BE41C62A205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2F7A963-E7A9-2899-137F-A6FDE1490B01}"/>
              </a:ext>
            </a:extLst>
          </p:cNvPr>
          <p:cNvSpPr>
            <a:spLocks noGrp="1"/>
          </p:cNvSpPr>
          <p:nvPr>
            <p:ph type="dt" sz="half" idx="10"/>
          </p:nvPr>
        </p:nvSpPr>
        <p:spPr>
          <a:xfrm>
            <a:off x="59608" y="6520284"/>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391E4BDC-5BEC-9DF2-5F09-590F3E14D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5EA4341-53B4-C3D7-CE1C-C7498C1F8950}"/>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Industry Experience(1/3)</a:t>
            </a:r>
            <a:endParaRPr lang="en-US" sz="2400" b="1">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EFC1873B-8DC3-BC06-1484-7480656FAD0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157DAE1F-6F04-4844-C838-2C70EA94B45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10" name="Rectangle 9">
            <a:extLst>
              <a:ext uri="{FF2B5EF4-FFF2-40B4-BE49-F238E27FC236}">
                <a16:creationId xmlns:a16="http://schemas.microsoft.com/office/drawing/2014/main" id="{13C44FDB-FBEB-89AB-4901-09DC8377BB74}"/>
              </a:ext>
            </a:extLst>
          </p:cNvPr>
          <p:cNvSpPr/>
          <p:nvPr/>
        </p:nvSpPr>
        <p:spPr>
          <a:xfrm>
            <a:off x="781300" y="734400"/>
            <a:ext cx="3863589" cy="369332"/>
          </a:xfrm>
          <a:prstGeom prst="rect">
            <a:avLst/>
          </a:prstGeom>
        </p:spPr>
        <p:txBody>
          <a:bodyPr wrap="square">
            <a:spAutoFit/>
          </a:bodyPr>
          <a:lstStyle/>
          <a:p>
            <a:pPr marL="84455">
              <a:defRPr/>
            </a:pPr>
            <a:r>
              <a:rPr lang="en-US" b="1">
                <a:solidFill>
                  <a:srgbClr val="00B0F0"/>
                </a:solidFill>
                <a:latin typeface="Optima" charset="0"/>
                <a:ea typeface="Optima" charset="0"/>
                <a:cs typeface="Optima" charset="0"/>
              </a:rPr>
              <a:t>Mill Products, Mining &amp; Chemicals</a:t>
            </a:r>
          </a:p>
        </p:txBody>
      </p:sp>
      <p:pic>
        <p:nvPicPr>
          <p:cNvPr id="18" name="Picture 17" descr="Vedanta_v2">
            <a:extLst>
              <a:ext uri="{FF2B5EF4-FFF2-40B4-BE49-F238E27FC236}">
                <a16:creationId xmlns:a16="http://schemas.microsoft.com/office/drawing/2014/main" id="{B0A39633-6E4A-E571-DADA-49BC6A786FB5}"/>
              </a:ext>
            </a:extLst>
          </p:cNvPr>
          <p:cNvPicPr>
            <a:picLocks noChangeAspect="1"/>
          </p:cNvPicPr>
          <p:nvPr/>
        </p:nvPicPr>
        <p:blipFill>
          <a:blip r:embed="rId4"/>
          <a:stretch>
            <a:fillRect/>
          </a:stretch>
        </p:blipFill>
        <p:spPr>
          <a:xfrm>
            <a:off x="1838719" y="1318007"/>
            <a:ext cx="1548765" cy="429260"/>
          </a:xfrm>
          <a:prstGeom prst="rect">
            <a:avLst/>
          </a:prstGeom>
        </p:spPr>
      </p:pic>
      <p:pic>
        <p:nvPicPr>
          <p:cNvPr id="19" name="Picture 18" descr="Impala_v2">
            <a:extLst>
              <a:ext uri="{FF2B5EF4-FFF2-40B4-BE49-F238E27FC236}">
                <a16:creationId xmlns:a16="http://schemas.microsoft.com/office/drawing/2014/main" id="{49F1FB72-C337-7F13-FE7A-F888252F12F0}"/>
              </a:ext>
            </a:extLst>
          </p:cNvPr>
          <p:cNvPicPr>
            <a:picLocks noChangeAspect="1"/>
          </p:cNvPicPr>
          <p:nvPr/>
        </p:nvPicPr>
        <p:blipFill>
          <a:blip r:embed="rId5"/>
          <a:stretch>
            <a:fillRect/>
          </a:stretch>
        </p:blipFill>
        <p:spPr>
          <a:xfrm>
            <a:off x="3425584" y="1253237"/>
            <a:ext cx="982980" cy="486410"/>
          </a:xfrm>
          <a:prstGeom prst="rect">
            <a:avLst/>
          </a:prstGeom>
        </p:spPr>
      </p:pic>
      <p:pic>
        <p:nvPicPr>
          <p:cNvPr id="20" name="Picture 19" descr="Lonmin">
            <a:extLst>
              <a:ext uri="{FF2B5EF4-FFF2-40B4-BE49-F238E27FC236}">
                <a16:creationId xmlns:a16="http://schemas.microsoft.com/office/drawing/2014/main" id="{14087434-6FC7-F72B-E6BE-7B6C63B01BF9}"/>
              </a:ext>
            </a:extLst>
          </p:cNvPr>
          <p:cNvPicPr>
            <a:picLocks noChangeAspect="1"/>
          </p:cNvPicPr>
          <p:nvPr/>
        </p:nvPicPr>
        <p:blipFill>
          <a:blip r:embed="rId6"/>
          <a:stretch>
            <a:fillRect/>
          </a:stretch>
        </p:blipFill>
        <p:spPr>
          <a:xfrm>
            <a:off x="4486669" y="1379602"/>
            <a:ext cx="589280" cy="296545"/>
          </a:xfrm>
          <a:prstGeom prst="rect">
            <a:avLst/>
          </a:prstGeom>
        </p:spPr>
      </p:pic>
      <p:pic>
        <p:nvPicPr>
          <p:cNvPr id="21" name="Picture 20" descr="Balco">
            <a:extLst>
              <a:ext uri="{FF2B5EF4-FFF2-40B4-BE49-F238E27FC236}">
                <a16:creationId xmlns:a16="http://schemas.microsoft.com/office/drawing/2014/main" id="{E23DDD9C-1141-07B5-D3B7-0BB4C1606BB1}"/>
              </a:ext>
            </a:extLst>
          </p:cNvPr>
          <p:cNvPicPr>
            <a:picLocks noChangeAspect="1"/>
          </p:cNvPicPr>
          <p:nvPr/>
        </p:nvPicPr>
        <p:blipFill>
          <a:blip r:embed="rId7"/>
          <a:stretch>
            <a:fillRect/>
          </a:stretch>
        </p:blipFill>
        <p:spPr>
          <a:xfrm>
            <a:off x="5056264" y="1287527"/>
            <a:ext cx="898525" cy="449580"/>
          </a:xfrm>
          <a:prstGeom prst="rect">
            <a:avLst/>
          </a:prstGeom>
        </p:spPr>
      </p:pic>
      <p:pic>
        <p:nvPicPr>
          <p:cNvPr id="22" name="Picture 21" descr="Xstrata">
            <a:extLst>
              <a:ext uri="{FF2B5EF4-FFF2-40B4-BE49-F238E27FC236}">
                <a16:creationId xmlns:a16="http://schemas.microsoft.com/office/drawing/2014/main" id="{B2093F56-5E68-6348-2430-6CF084F856CA}"/>
              </a:ext>
            </a:extLst>
          </p:cNvPr>
          <p:cNvPicPr>
            <a:picLocks noChangeAspect="1"/>
          </p:cNvPicPr>
          <p:nvPr/>
        </p:nvPicPr>
        <p:blipFill>
          <a:blip r:embed="rId8"/>
          <a:stretch>
            <a:fillRect/>
          </a:stretch>
        </p:blipFill>
        <p:spPr>
          <a:xfrm>
            <a:off x="3250959" y="1900302"/>
            <a:ext cx="853440" cy="427355"/>
          </a:xfrm>
          <a:prstGeom prst="rect">
            <a:avLst/>
          </a:prstGeom>
        </p:spPr>
      </p:pic>
      <p:pic>
        <p:nvPicPr>
          <p:cNvPr id="23" name="Picture 22" descr="Vale">
            <a:extLst>
              <a:ext uri="{FF2B5EF4-FFF2-40B4-BE49-F238E27FC236}">
                <a16:creationId xmlns:a16="http://schemas.microsoft.com/office/drawing/2014/main" id="{B5F548F7-9A10-4009-626E-49E2ED1482EC}"/>
              </a:ext>
            </a:extLst>
          </p:cNvPr>
          <p:cNvPicPr>
            <a:picLocks noChangeAspect="1"/>
          </p:cNvPicPr>
          <p:nvPr/>
        </p:nvPicPr>
        <p:blipFill>
          <a:blip r:embed="rId9"/>
          <a:stretch>
            <a:fillRect/>
          </a:stretch>
        </p:blipFill>
        <p:spPr>
          <a:xfrm>
            <a:off x="4979111" y="2839485"/>
            <a:ext cx="1052830" cy="529590"/>
          </a:xfrm>
          <a:prstGeom prst="rect">
            <a:avLst/>
          </a:prstGeom>
        </p:spPr>
      </p:pic>
      <p:pic>
        <p:nvPicPr>
          <p:cNvPr id="24" name="Picture 23" descr="Angla_American">
            <a:extLst>
              <a:ext uri="{FF2B5EF4-FFF2-40B4-BE49-F238E27FC236}">
                <a16:creationId xmlns:a16="http://schemas.microsoft.com/office/drawing/2014/main" id="{4115D146-2360-94C5-63AE-D83324E04C54}"/>
              </a:ext>
            </a:extLst>
          </p:cNvPr>
          <p:cNvPicPr>
            <a:picLocks noChangeAspect="1"/>
          </p:cNvPicPr>
          <p:nvPr/>
        </p:nvPicPr>
        <p:blipFill>
          <a:blip r:embed="rId10"/>
          <a:stretch>
            <a:fillRect/>
          </a:stretch>
        </p:blipFill>
        <p:spPr>
          <a:xfrm>
            <a:off x="1036079" y="1895222"/>
            <a:ext cx="1222375" cy="617855"/>
          </a:xfrm>
          <a:prstGeom prst="rect">
            <a:avLst/>
          </a:prstGeom>
        </p:spPr>
      </p:pic>
      <p:pic>
        <p:nvPicPr>
          <p:cNvPr id="25" name="Picture 24" descr="MA'ADEN">
            <a:extLst>
              <a:ext uri="{FF2B5EF4-FFF2-40B4-BE49-F238E27FC236}">
                <a16:creationId xmlns:a16="http://schemas.microsoft.com/office/drawing/2014/main" id="{F297CBEE-0BBE-F3A3-99F0-325334BB06B4}"/>
              </a:ext>
            </a:extLst>
          </p:cNvPr>
          <p:cNvPicPr>
            <a:picLocks noChangeAspect="1"/>
          </p:cNvPicPr>
          <p:nvPr/>
        </p:nvPicPr>
        <p:blipFill>
          <a:blip r:embed="rId11">
            <a:extLst>
              <a:ext uri="{28A0092B-C50C-407E-A947-70E740481C1C}">
                <a14:useLocalDpi xmlns:a14="http://schemas.microsoft.com/office/drawing/2010/main"/>
              </a:ext>
            </a:extLst>
          </a:blip>
          <a:srcRect l="-738" t="18222" r="738" b="10691"/>
          <a:stretch/>
        </p:blipFill>
        <p:spPr>
          <a:xfrm>
            <a:off x="4235756" y="2350295"/>
            <a:ext cx="1438450" cy="514350"/>
          </a:xfrm>
          <a:prstGeom prst="rect">
            <a:avLst/>
          </a:prstGeom>
        </p:spPr>
      </p:pic>
      <p:pic>
        <p:nvPicPr>
          <p:cNvPr id="26" name="Picture 25" descr="aloco">
            <a:extLst>
              <a:ext uri="{FF2B5EF4-FFF2-40B4-BE49-F238E27FC236}">
                <a16:creationId xmlns:a16="http://schemas.microsoft.com/office/drawing/2014/main" id="{CFBECCD6-2794-BBC5-2890-3B7375AB1096}"/>
              </a:ext>
            </a:extLst>
          </p:cNvPr>
          <p:cNvPicPr>
            <a:picLocks noChangeAspect="1"/>
          </p:cNvPicPr>
          <p:nvPr/>
        </p:nvPicPr>
        <p:blipFill>
          <a:blip r:embed="rId12"/>
          <a:stretch>
            <a:fillRect/>
          </a:stretch>
        </p:blipFill>
        <p:spPr>
          <a:xfrm>
            <a:off x="2675649" y="1806957"/>
            <a:ext cx="601980" cy="545465"/>
          </a:xfrm>
          <a:prstGeom prst="rect">
            <a:avLst/>
          </a:prstGeom>
        </p:spPr>
      </p:pic>
      <p:pic>
        <p:nvPicPr>
          <p:cNvPr id="27" name="Picture 26" descr="rion">
            <a:extLst>
              <a:ext uri="{FF2B5EF4-FFF2-40B4-BE49-F238E27FC236}">
                <a16:creationId xmlns:a16="http://schemas.microsoft.com/office/drawing/2014/main" id="{FC8FC282-C62D-A9F6-6BA9-8AB2B3512CAE}"/>
              </a:ext>
            </a:extLst>
          </p:cNvPr>
          <p:cNvPicPr>
            <a:picLocks noChangeAspect="1"/>
          </p:cNvPicPr>
          <p:nvPr/>
        </p:nvPicPr>
        <p:blipFill>
          <a:blip r:embed="rId13"/>
          <a:stretch>
            <a:fillRect/>
          </a:stretch>
        </p:blipFill>
        <p:spPr>
          <a:xfrm>
            <a:off x="3935489" y="1911097"/>
            <a:ext cx="963930" cy="441325"/>
          </a:xfrm>
          <a:prstGeom prst="rect">
            <a:avLst/>
          </a:prstGeom>
        </p:spPr>
      </p:pic>
      <p:pic>
        <p:nvPicPr>
          <p:cNvPr id="28" name="Picture 27" descr="Harmony">
            <a:extLst>
              <a:ext uri="{FF2B5EF4-FFF2-40B4-BE49-F238E27FC236}">
                <a16:creationId xmlns:a16="http://schemas.microsoft.com/office/drawing/2014/main" id="{15511F70-3488-7967-C45B-7E42D1F66F32}"/>
              </a:ext>
            </a:extLst>
          </p:cNvPr>
          <p:cNvPicPr>
            <a:picLocks noChangeAspect="1"/>
          </p:cNvPicPr>
          <p:nvPr/>
        </p:nvPicPr>
        <p:blipFill>
          <a:blip r:embed="rId14"/>
          <a:stretch>
            <a:fillRect/>
          </a:stretch>
        </p:blipFill>
        <p:spPr>
          <a:xfrm>
            <a:off x="4946408" y="1857757"/>
            <a:ext cx="1028065" cy="514350"/>
          </a:xfrm>
          <a:prstGeom prst="rect">
            <a:avLst/>
          </a:prstGeom>
        </p:spPr>
      </p:pic>
      <p:pic>
        <p:nvPicPr>
          <p:cNvPr id="29" name="Picture 28" descr="Bhpdilliton">
            <a:extLst>
              <a:ext uri="{FF2B5EF4-FFF2-40B4-BE49-F238E27FC236}">
                <a16:creationId xmlns:a16="http://schemas.microsoft.com/office/drawing/2014/main" id="{7CCDD1C5-EB89-F402-C413-6B9342B82F25}"/>
              </a:ext>
            </a:extLst>
          </p:cNvPr>
          <p:cNvPicPr>
            <a:picLocks noChangeAspect="1"/>
          </p:cNvPicPr>
          <p:nvPr/>
        </p:nvPicPr>
        <p:blipFill>
          <a:blip r:embed="rId15"/>
          <a:stretch>
            <a:fillRect/>
          </a:stretch>
        </p:blipFill>
        <p:spPr>
          <a:xfrm>
            <a:off x="1411364" y="2839467"/>
            <a:ext cx="1313815" cy="540385"/>
          </a:xfrm>
          <a:prstGeom prst="rect">
            <a:avLst/>
          </a:prstGeom>
        </p:spPr>
      </p:pic>
      <p:pic>
        <p:nvPicPr>
          <p:cNvPr id="30" name="Picture 29" descr="Severstal">
            <a:extLst>
              <a:ext uri="{FF2B5EF4-FFF2-40B4-BE49-F238E27FC236}">
                <a16:creationId xmlns:a16="http://schemas.microsoft.com/office/drawing/2014/main" id="{5A66EEC0-A690-B0BB-BB80-809F50710795}"/>
              </a:ext>
            </a:extLst>
          </p:cNvPr>
          <p:cNvPicPr>
            <a:picLocks noChangeAspect="1"/>
          </p:cNvPicPr>
          <p:nvPr/>
        </p:nvPicPr>
        <p:blipFill>
          <a:blip r:embed="rId16"/>
          <a:stretch>
            <a:fillRect/>
          </a:stretch>
        </p:blipFill>
        <p:spPr>
          <a:xfrm>
            <a:off x="2732234" y="2864550"/>
            <a:ext cx="1059180" cy="532765"/>
          </a:xfrm>
          <a:prstGeom prst="rect">
            <a:avLst/>
          </a:prstGeom>
        </p:spPr>
      </p:pic>
      <p:pic>
        <p:nvPicPr>
          <p:cNvPr id="31" name="Picture 30" descr="download">
            <a:extLst>
              <a:ext uri="{FF2B5EF4-FFF2-40B4-BE49-F238E27FC236}">
                <a16:creationId xmlns:a16="http://schemas.microsoft.com/office/drawing/2014/main" id="{8EA24D9D-AA5A-FEA4-148D-DDAD380C2EF1}"/>
              </a:ext>
            </a:extLst>
          </p:cNvPr>
          <p:cNvPicPr>
            <a:picLocks noChangeAspect="1"/>
          </p:cNvPicPr>
          <p:nvPr/>
        </p:nvPicPr>
        <p:blipFill>
          <a:blip r:embed="rId17"/>
          <a:stretch>
            <a:fillRect/>
          </a:stretch>
        </p:blipFill>
        <p:spPr>
          <a:xfrm>
            <a:off x="1824114" y="1857757"/>
            <a:ext cx="884555" cy="159385"/>
          </a:xfrm>
          <a:prstGeom prst="rect">
            <a:avLst/>
          </a:prstGeom>
        </p:spPr>
      </p:pic>
      <p:pic>
        <p:nvPicPr>
          <p:cNvPr id="32" name="Picture 31" descr="Anglo_Gold_Ashanti">
            <a:extLst>
              <a:ext uri="{FF2B5EF4-FFF2-40B4-BE49-F238E27FC236}">
                <a16:creationId xmlns:a16="http://schemas.microsoft.com/office/drawing/2014/main" id="{57B3E4DC-94AB-B754-C047-0CC00B82A0B0}"/>
              </a:ext>
            </a:extLst>
          </p:cNvPr>
          <p:cNvPicPr>
            <a:picLocks noChangeAspect="1"/>
          </p:cNvPicPr>
          <p:nvPr/>
        </p:nvPicPr>
        <p:blipFill>
          <a:blip r:embed="rId18"/>
          <a:stretch>
            <a:fillRect/>
          </a:stretch>
        </p:blipFill>
        <p:spPr>
          <a:xfrm>
            <a:off x="3839264" y="2908065"/>
            <a:ext cx="1156335" cy="550545"/>
          </a:xfrm>
          <a:prstGeom prst="rect">
            <a:avLst/>
          </a:prstGeom>
        </p:spPr>
      </p:pic>
      <p:pic>
        <p:nvPicPr>
          <p:cNvPr id="33" name="Picture 32" descr="hindustan zinc">
            <a:extLst>
              <a:ext uri="{FF2B5EF4-FFF2-40B4-BE49-F238E27FC236}">
                <a16:creationId xmlns:a16="http://schemas.microsoft.com/office/drawing/2014/main" id="{A173E578-7FDE-65AE-7611-625B65B17A31}"/>
              </a:ext>
            </a:extLst>
          </p:cNvPr>
          <p:cNvPicPr>
            <a:picLocks noChangeAspect="1"/>
          </p:cNvPicPr>
          <p:nvPr/>
        </p:nvPicPr>
        <p:blipFill>
          <a:blip r:embed="rId19"/>
          <a:stretch>
            <a:fillRect/>
          </a:stretch>
        </p:blipFill>
        <p:spPr>
          <a:xfrm>
            <a:off x="1082434" y="2459102"/>
            <a:ext cx="1409065" cy="435610"/>
          </a:xfrm>
          <a:prstGeom prst="rect">
            <a:avLst/>
          </a:prstGeom>
        </p:spPr>
      </p:pic>
      <p:sp>
        <p:nvSpPr>
          <p:cNvPr id="70" name="Rounded Rectangle 75">
            <a:extLst>
              <a:ext uri="{FF2B5EF4-FFF2-40B4-BE49-F238E27FC236}">
                <a16:creationId xmlns:a16="http://schemas.microsoft.com/office/drawing/2014/main" id="{691B15D8-E83E-35B3-B540-625254C5A53A}"/>
              </a:ext>
            </a:extLst>
          </p:cNvPr>
          <p:cNvSpPr/>
          <p:nvPr/>
        </p:nvSpPr>
        <p:spPr>
          <a:xfrm>
            <a:off x="584462" y="1133222"/>
            <a:ext cx="11076495" cy="3977717"/>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71" name="Picture 30" descr="272121">
            <a:extLst>
              <a:ext uri="{FF2B5EF4-FFF2-40B4-BE49-F238E27FC236}">
                <a16:creationId xmlns:a16="http://schemas.microsoft.com/office/drawing/2014/main" id="{7C13DCC5-4926-8C80-3EC9-2EC55FD2E7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08339" y="2521967"/>
            <a:ext cx="1275715" cy="215265"/>
          </a:xfrm>
          <a:prstGeom prst="rect">
            <a:avLst/>
          </a:prstGeom>
        </p:spPr>
      </p:pic>
      <p:pic>
        <p:nvPicPr>
          <p:cNvPr id="92" name="Picture 91">
            <a:extLst>
              <a:ext uri="{FF2B5EF4-FFF2-40B4-BE49-F238E27FC236}">
                <a16:creationId xmlns:a16="http://schemas.microsoft.com/office/drawing/2014/main" id="{2FB1D971-1CFA-FC8A-2EE6-3842D1C2DF8D}"/>
              </a:ext>
            </a:extLst>
          </p:cNvPr>
          <p:cNvPicPr>
            <a:picLocks noChangeAspect="1"/>
          </p:cNvPicPr>
          <p:nvPr/>
        </p:nvPicPr>
        <p:blipFill>
          <a:blip r:embed="rId22"/>
          <a:stretch>
            <a:fillRect/>
          </a:stretch>
        </p:blipFill>
        <p:spPr>
          <a:xfrm>
            <a:off x="1138744" y="1359130"/>
            <a:ext cx="685370" cy="458671"/>
          </a:xfrm>
          <a:prstGeom prst="rect">
            <a:avLst/>
          </a:prstGeom>
        </p:spPr>
      </p:pic>
      <p:pic>
        <p:nvPicPr>
          <p:cNvPr id="93" name="Picture 92" descr="Technip">
            <a:extLst>
              <a:ext uri="{FF2B5EF4-FFF2-40B4-BE49-F238E27FC236}">
                <a16:creationId xmlns:a16="http://schemas.microsoft.com/office/drawing/2014/main" id="{AAA6D690-C014-2BCC-A18E-30B4A7F2E4D6}"/>
              </a:ext>
            </a:extLst>
          </p:cNvPr>
          <p:cNvPicPr>
            <a:picLocks noChangeAspect="1"/>
          </p:cNvPicPr>
          <p:nvPr/>
        </p:nvPicPr>
        <p:blipFill>
          <a:blip r:embed="rId23"/>
          <a:stretch>
            <a:fillRect/>
          </a:stretch>
        </p:blipFill>
        <p:spPr>
          <a:xfrm>
            <a:off x="7071356" y="2854348"/>
            <a:ext cx="977900" cy="491490"/>
          </a:xfrm>
          <a:prstGeom prst="rect">
            <a:avLst/>
          </a:prstGeom>
        </p:spPr>
      </p:pic>
      <p:pic>
        <p:nvPicPr>
          <p:cNvPr id="94" name="Picture 93" descr="sastech">
            <a:extLst>
              <a:ext uri="{FF2B5EF4-FFF2-40B4-BE49-F238E27FC236}">
                <a16:creationId xmlns:a16="http://schemas.microsoft.com/office/drawing/2014/main" id="{07247EEC-6928-5D3D-A545-A8525BA762EC}"/>
              </a:ext>
            </a:extLst>
          </p:cNvPr>
          <p:cNvPicPr>
            <a:picLocks noChangeAspect="1"/>
          </p:cNvPicPr>
          <p:nvPr/>
        </p:nvPicPr>
        <p:blipFill>
          <a:blip r:embed="rId24"/>
          <a:stretch>
            <a:fillRect/>
          </a:stretch>
        </p:blipFill>
        <p:spPr>
          <a:xfrm>
            <a:off x="7268206" y="1240178"/>
            <a:ext cx="699770" cy="699770"/>
          </a:xfrm>
          <a:prstGeom prst="rect">
            <a:avLst/>
          </a:prstGeom>
        </p:spPr>
      </p:pic>
      <p:pic>
        <p:nvPicPr>
          <p:cNvPr id="95" name="Picture 94" descr="science and technology south africa logo">
            <a:extLst>
              <a:ext uri="{FF2B5EF4-FFF2-40B4-BE49-F238E27FC236}">
                <a16:creationId xmlns:a16="http://schemas.microsoft.com/office/drawing/2014/main" id="{DF678CD7-D515-F885-A48A-D191EA39ADC9}"/>
              </a:ext>
            </a:extLst>
          </p:cNvPr>
          <p:cNvPicPr>
            <a:picLocks noChangeAspect="1"/>
          </p:cNvPicPr>
          <p:nvPr/>
        </p:nvPicPr>
        <p:blipFill>
          <a:blip r:embed="rId25"/>
          <a:stretch>
            <a:fillRect/>
          </a:stretch>
        </p:blipFill>
        <p:spPr>
          <a:xfrm>
            <a:off x="8072751" y="1414803"/>
            <a:ext cx="1054100" cy="417830"/>
          </a:xfrm>
          <a:prstGeom prst="rect">
            <a:avLst/>
          </a:prstGeom>
        </p:spPr>
      </p:pic>
      <p:pic>
        <p:nvPicPr>
          <p:cNvPr id="96" name="Picture 95" descr="jg summit olefins">
            <a:extLst>
              <a:ext uri="{FF2B5EF4-FFF2-40B4-BE49-F238E27FC236}">
                <a16:creationId xmlns:a16="http://schemas.microsoft.com/office/drawing/2014/main" id="{F637C30E-C9AB-0C6A-70DF-E3B25EF4F5A6}"/>
              </a:ext>
            </a:extLst>
          </p:cNvPr>
          <p:cNvPicPr>
            <a:picLocks noChangeAspect="1"/>
          </p:cNvPicPr>
          <p:nvPr/>
        </p:nvPicPr>
        <p:blipFill>
          <a:blip r:embed="rId26"/>
          <a:stretch>
            <a:fillRect/>
          </a:stretch>
        </p:blipFill>
        <p:spPr>
          <a:xfrm>
            <a:off x="9138916" y="1384323"/>
            <a:ext cx="1323340" cy="579755"/>
          </a:xfrm>
          <a:prstGeom prst="rect">
            <a:avLst/>
          </a:prstGeom>
        </p:spPr>
      </p:pic>
      <p:pic>
        <p:nvPicPr>
          <p:cNvPr id="97" name="Picture 96" descr="la condesa logo">
            <a:extLst>
              <a:ext uri="{FF2B5EF4-FFF2-40B4-BE49-F238E27FC236}">
                <a16:creationId xmlns:a16="http://schemas.microsoft.com/office/drawing/2014/main" id="{3E642E0E-5587-F26D-1DBE-C7E1E3A5D416}"/>
              </a:ext>
            </a:extLst>
          </p:cNvPr>
          <p:cNvPicPr>
            <a:picLocks noChangeAspect="1"/>
          </p:cNvPicPr>
          <p:nvPr/>
        </p:nvPicPr>
        <p:blipFill>
          <a:blip r:embed="rId27"/>
          <a:stretch>
            <a:fillRect/>
          </a:stretch>
        </p:blipFill>
        <p:spPr>
          <a:xfrm>
            <a:off x="10186666" y="1433218"/>
            <a:ext cx="833120" cy="500380"/>
          </a:xfrm>
          <a:prstGeom prst="rect">
            <a:avLst/>
          </a:prstGeom>
        </p:spPr>
      </p:pic>
      <p:pic>
        <p:nvPicPr>
          <p:cNvPr id="98" name="Picture 97" descr="Sabic">
            <a:extLst>
              <a:ext uri="{FF2B5EF4-FFF2-40B4-BE49-F238E27FC236}">
                <a16:creationId xmlns:a16="http://schemas.microsoft.com/office/drawing/2014/main" id="{210B94D3-9691-D9E8-6B14-7118EF4950D6}"/>
              </a:ext>
            </a:extLst>
          </p:cNvPr>
          <p:cNvPicPr>
            <a:picLocks noChangeAspect="1"/>
          </p:cNvPicPr>
          <p:nvPr/>
        </p:nvPicPr>
        <p:blipFill>
          <a:blip r:embed="rId28"/>
          <a:stretch>
            <a:fillRect/>
          </a:stretch>
        </p:blipFill>
        <p:spPr>
          <a:xfrm>
            <a:off x="6146796" y="1334158"/>
            <a:ext cx="1084580" cy="548640"/>
          </a:xfrm>
          <a:prstGeom prst="rect">
            <a:avLst/>
          </a:prstGeom>
        </p:spPr>
      </p:pic>
      <p:pic>
        <p:nvPicPr>
          <p:cNvPr id="99" name="Picture 98" descr="Sable">
            <a:extLst>
              <a:ext uri="{FF2B5EF4-FFF2-40B4-BE49-F238E27FC236}">
                <a16:creationId xmlns:a16="http://schemas.microsoft.com/office/drawing/2014/main" id="{A88EC52F-CDD8-AEAB-7266-AC18363B6A71}"/>
              </a:ext>
            </a:extLst>
          </p:cNvPr>
          <p:cNvPicPr>
            <a:picLocks noChangeAspect="1"/>
          </p:cNvPicPr>
          <p:nvPr/>
        </p:nvPicPr>
        <p:blipFill>
          <a:blip r:embed="rId29"/>
          <a:stretch>
            <a:fillRect/>
          </a:stretch>
        </p:blipFill>
        <p:spPr>
          <a:xfrm>
            <a:off x="7063736" y="1882798"/>
            <a:ext cx="954405" cy="477520"/>
          </a:xfrm>
          <a:prstGeom prst="rect">
            <a:avLst/>
          </a:prstGeom>
        </p:spPr>
      </p:pic>
      <p:pic>
        <p:nvPicPr>
          <p:cNvPr id="100" name="Picture 99" descr="Natref">
            <a:extLst>
              <a:ext uri="{FF2B5EF4-FFF2-40B4-BE49-F238E27FC236}">
                <a16:creationId xmlns:a16="http://schemas.microsoft.com/office/drawing/2014/main" id="{149FA79E-E849-98EE-B324-F8CB254D2253}"/>
              </a:ext>
            </a:extLst>
          </p:cNvPr>
          <p:cNvPicPr>
            <a:picLocks noChangeAspect="1"/>
          </p:cNvPicPr>
          <p:nvPr/>
        </p:nvPicPr>
        <p:blipFill>
          <a:blip r:embed="rId30"/>
          <a:stretch>
            <a:fillRect/>
          </a:stretch>
        </p:blipFill>
        <p:spPr>
          <a:xfrm>
            <a:off x="8837926" y="1964078"/>
            <a:ext cx="873760" cy="439420"/>
          </a:xfrm>
          <a:prstGeom prst="rect">
            <a:avLst/>
          </a:prstGeom>
        </p:spPr>
      </p:pic>
      <p:pic>
        <p:nvPicPr>
          <p:cNvPr id="101" name="Picture 100" descr="Sasol">
            <a:extLst>
              <a:ext uri="{FF2B5EF4-FFF2-40B4-BE49-F238E27FC236}">
                <a16:creationId xmlns:a16="http://schemas.microsoft.com/office/drawing/2014/main" id="{E409EFFB-D7B3-2AA6-5CD1-0E6D66BA7F0A}"/>
              </a:ext>
            </a:extLst>
          </p:cNvPr>
          <p:cNvPicPr>
            <a:picLocks noChangeAspect="1"/>
          </p:cNvPicPr>
          <p:nvPr/>
        </p:nvPicPr>
        <p:blipFill>
          <a:blip r:embed="rId31"/>
          <a:stretch>
            <a:fillRect/>
          </a:stretch>
        </p:blipFill>
        <p:spPr>
          <a:xfrm>
            <a:off x="8030206" y="1939948"/>
            <a:ext cx="1062355" cy="537210"/>
          </a:xfrm>
          <a:prstGeom prst="rect">
            <a:avLst/>
          </a:prstGeom>
        </p:spPr>
      </p:pic>
      <p:pic>
        <p:nvPicPr>
          <p:cNvPr id="102" name="Picture 101" descr="qafac">
            <a:extLst>
              <a:ext uri="{FF2B5EF4-FFF2-40B4-BE49-F238E27FC236}">
                <a16:creationId xmlns:a16="http://schemas.microsoft.com/office/drawing/2014/main" id="{7ECADFC6-66C5-84DC-77C4-9DD603D9084A}"/>
              </a:ext>
            </a:extLst>
          </p:cNvPr>
          <p:cNvPicPr>
            <a:picLocks noChangeAspect="1"/>
          </p:cNvPicPr>
          <p:nvPr/>
        </p:nvPicPr>
        <p:blipFill>
          <a:blip r:embed="rId32"/>
          <a:stretch>
            <a:fillRect/>
          </a:stretch>
        </p:blipFill>
        <p:spPr>
          <a:xfrm>
            <a:off x="9532616" y="2049803"/>
            <a:ext cx="607695" cy="607695"/>
          </a:xfrm>
          <a:prstGeom prst="rect">
            <a:avLst/>
          </a:prstGeom>
        </p:spPr>
      </p:pic>
      <p:pic>
        <p:nvPicPr>
          <p:cNvPr id="103" name="Picture 102" descr="polyfil logo">
            <a:extLst>
              <a:ext uri="{FF2B5EF4-FFF2-40B4-BE49-F238E27FC236}">
                <a16:creationId xmlns:a16="http://schemas.microsoft.com/office/drawing/2014/main" id="{B38B522A-8FD2-4815-6D55-3826FD95D8F6}"/>
              </a:ext>
            </a:extLst>
          </p:cNvPr>
          <p:cNvPicPr>
            <a:picLocks noChangeAspect="1"/>
          </p:cNvPicPr>
          <p:nvPr/>
        </p:nvPicPr>
        <p:blipFill>
          <a:blip r:embed="rId33">
            <a:extLst>
              <a:ext uri="{28A0092B-C50C-407E-A947-70E740481C1C}">
                <a14:useLocalDpi xmlns:a14="http://schemas.microsoft.com/office/drawing/2010/main"/>
              </a:ext>
            </a:extLst>
          </a:blip>
          <a:srcRect/>
          <a:stretch>
            <a:fillRect/>
          </a:stretch>
        </p:blipFill>
        <p:spPr>
          <a:xfrm>
            <a:off x="10104751" y="1939948"/>
            <a:ext cx="948055" cy="407035"/>
          </a:xfrm>
          <a:prstGeom prst="rect">
            <a:avLst/>
          </a:prstGeom>
        </p:spPr>
      </p:pic>
      <p:pic>
        <p:nvPicPr>
          <p:cNvPr id="104" name="Picture 103" descr="Sadara">
            <a:extLst>
              <a:ext uri="{FF2B5EF4-FFF2-40B4-BE49-F238E27FC236}">
                <a16:creationId xmlns:a16="http://schemas.microsoft.com/office/drawing/2014/main" id="{ED856334-5D6F-4250-EB6E-4C6BE4729F6C}"/>
              </a:ext>
            </a:extLst>
          </p:cNvPr>
          <p:cNvPicPr>
            <a:picLocks noChangeAspect="1"/>
          </p:cNvPicPr>
          <p:nvPr/>
        </p:nvPicPr>
        <p:blipFill>
          <a:blip r:embed="rId34"/>
          <a:stretch>
            <a:fillRect/>
          </a:stretch>
        </p:blipFill>
        <p:spPr>
          <a:xfrm>
            <a:off x="10186666" y="2403498"/>
            <a:ext cx="866140" cy="433070"/>
          </a:xfrm>
          <a:prstGeom prst="rect">
            <a:avLst/>
          </a:prstGeom>
        </p:spPr>
      </p:pic>
      <p:pic>
        <p:nvPicPr>
          <p:cNvPr id="105" name="Picture 104" descr="arrazi logo">
            <a:extLst>
              <a:ext uri="{FF2B5EF4-FFF2-40B4-BE49-F238E27FC236}">
                <a16:creationId xmlns:a16="http://schemas.microsoft.com/office/drawing/2014/main" id="{C28558A3-501B-39E8-7775-892A3E7A3956}"/>
              </a:ext>
            </a:extLst>
          </p:cNvPr>
          <p:cNvPicPr>
            <a:picLocks noChangeAspect="1"/>
          </p:cNvPicPr>
          <p:nvPr/>
        </p:nvPicPr>
        <p:blipFill>
          <a:blip r:embed="rId35">
            <a:extLst>
              <a:ext uri="{28A0092B-C50C-407E-A947-70E740481C1C}">
                <a14:useLocalDpi xmlns:a14="http://schemas.microsoft.com/office/drawing/2010/main"/>
              </a:ext>
            </a:extLst>
          </a:blip>
          <a:srcRect t="26283" b="20959"/>
          <a:stretch>
            <a:fillRect/>
          </a:stretch>
        </p:blipFill>
        <p:spPr>
          <a:xfrm>
            <a:off x="6204581" y="1964078"/>
            <a:ext cx="905510" cy="478155"/>
          </a:xfrm>
          <a:prstGeom prst="rect">
            <a:avLst/>
          </a:prstGeom>
        </p:spPr>
      </p:pic>
      <p:pic>
        <p:nvPicPr>
          <p:cNvPr id="106" name="Picture 105" descr="tasenee log">
            <a:extLst>
              <a:ext uri="{FF2B5EF4-FFF2-40B4-BE49-F238E27FC236}">
                <a16:creationId xmlns:a16="http://schemas.microsoft.com/office/drawing/2014/main" id="{88560789-8625-9749-0D94-91FAF69AEA5D}"/>
              </a:ext>
            </a:extLst>
          </p:cNvPr>
          <p:cNvPicPr>
            <a:picLocks noChangeAspect="1"/>
          </p:cNvPicPr>
          <p:nvPr/>
        </p:nvPicPr>
        <p:blipFill>
          <a:blip r:embed="rId36">
            <a:extLst>
              <a:ext uri="{28A0092B-C50C-407E-A947-70E740481C1C}">
                <a14:useLocalDpi xmlns:a14="http://schemas.microsoft.com/office/drawing/2010/main"/>
              </a:ext>
            </a:extLst>
          </a:blip>
          <a:srcRect/>
          <a:stretch>
            <a:fillRect/>
          </a:stretch>
        </p:blipFill>
        <p:spPr>
          <a:xfrm>
            <a:off x="8118867" y="2483710"/>
            <a:ext cx="1239760" cy="255905"/>
          </a:xfrm>
          <a:prstGeom prst="rect">
            <a:avLst/>
          </a:prstGeom>
        </p:spPr>
      </p:pic>
      <p:pic>
        <p:nvPicPr>
          <p:cNvPr id="107" name="Picture 106" descr="arya wamraw samaneh co logo">
            <a:extLst>
              <a:ext uri="{FF2B5EF4-FFF2-40B4-BE49-F238E27FC236}">
                <a16:creationId xmlns:a16="http://schemas.microsoft.com/office/drawing/2014/main" id="{75F9EB3D-6715-96D2-F2AA-A7ADF8D7D78D}"/>
              </a:ext>
            </a:extLst>
          </p:cNvPr>
          <p:cNvPicPr>
            <a:picLocks noChangeAspect="1"/>
          </p:cNvPicPr>
          <p:nvPr/>
        </p:nvPicPr>
        <p:blipFill>
          <a:blip r:embed="rId37"/>
          <a:stretch>
            <a:fillRect/>
          </a:stretch>
        </p:blipFill>
        <p:spPr>
          <a:xfrm>
            <a:off x="9422927" y="2899820"/>
            <a:ext cx="812800" cy="385445"/>
          </a:xfrm>
          <a:prstGeom prst="rect">
            <a:avLst/>
          </a:prstGeom>
        </p:spPr>
      </p:pic>
      <p:pic>
        <p:nvPicPr>
          <p:cNvPr id="108" name="Picture 107" descr="sahara net logo">
            <a:extLst>
              <a:ext uri="{FF2B5EF4-FFF2-40B4-BE49-F238E27FC236}">
                <a16:creationId xmlns:a16="http://schemas.microsoft.com/office/drawing/2014/main" id="{B77F82DB-B96A-3B98-48B4-30110EF318F1}"/>
              </a:ext>
            </a:extLst>
          </p:cNvPr>
          <p:cNvPicPr>
            <a:picLocks noChangeAspect="1"/>
          </p:cNvPicPr>
          <p:nvPr/>
        </p:nvPicPr>
        <p:blipFill>
          <a:blip r:embed="rId38"/>
          <a:stretch>
            <a:fillRect/>
          </a:stretch>
        </p:blipFill>
        <p:spPr>
          <a:xfrm>
            <a:off x="10241276" y="2978292"/>
            <a:ext cx="811530" cy="281305"/>
          </a:xfrm>
          <a:prstGeom prst="rect">
            <a:avLst/>
          </a:prstGeom>
        </p:spPr>
      </p:pic>
      <p:pic>
        <p:nvPicPr>
          <p:cNvPr id="109" name="Picture 108" descr="image_2024_12_24T06_23_45_002Z">
            <a:extLst>
              <a:ext uri="{FF2B5EF4-FFF2-40B4-BE49-F238E27FC236}">
                <a16:creationId xmlns:a16="http://schemas.microsoft.com/office/drawing/2014/main" id="{757ADBCB-52BC-DE7E-EF7F-0E4948C2D66B}"/>
              </a:ext>
            </a:extLst>
          </p:cNvPr>
          <p:cNvPicPr>
            <a:picLocks noChangeAspect="1"/>
          </p:cNvPicPr>
          <p:nvPr/>
        </p:nvPicPr>
        <p:blipFill>
          <a:blip r:embed="rId39"/>
          <a:stretch>
            <a:fillRect/>
          </a:stretch>
        </p:blipFill>
        <p:spPr>
          <a:xfrm>
            <a:off x="7037066" y="2373653"/>
            <a:ext cx="921385" cy="462915"/>
          </a:xfrm>
          <a:prstGeom prst="rect">
            <a:avLst/>
          </a:prstGeom>
        </p:spPr>
      </p:pic>
      <p:pic>
        <p:nvPicPr>
          <p:cNvPr id="110" name="Picture 109">
            <a:extLst>
              <a:ext uri="{FF2B5EF4-FFF2-40B4-BE49-F238E27FC236}">
                <a16:creationId xmlns:a16="http://schemas.microsoft.com/office/drawing/2014/main" id="{A3FFCB96-3072-2FF1-B741-5DE5B7D00F38}"/>
              </a:ext>
            </a:extLst>
          </p:cNvPr>
          <p:cNvPicPr/>
          <p:nvPr/>
        </p:nvPicPr>
        <p:blipFill>
          <a:blip r:embed="rId40"/>
          <a:stretch>
            <a:fillRect/>
          </a:stretch>
        </p:blipFill>
        <p:spPr>
          <a:xfrm>
            <a:off x="6240141" y="2403498"/>
            <a:ext cx="823595" cy="582930"/>
          </a:xfrm>
          <a:prstGeom prst="rect">
            <a:avLst/>
          </a:prstGeom>
        </p:spPr>
      </p:pic>
      <p:pic>
        <p:nvPicPr>
          <p:cNvPr id="111" name="Picture 110" descr="1688323778252">
            <a:extLst>
              <a:ext uri="{FF2B5EF4-FFF2-40B4-BE49-F238E27FC236}">
                <a16:creationId xmlns:a16="http://schemas.microsoft.com/office/drawing/2014/main" id="{9C1A473B-0AD0-B2DE-0EE5-3DC5618EE07D}"/>
              </a:ext>
            </a:extLst>
          </p:cNvPr>
          <p:cNvPicPr>
            <a:picLocks noChangeAspect="1"/>
          </p:cNvPicPr>
          <p:nvPr/>
        </p:nvPicPr>
        <p:blipFill>
          <a:blip r:embed="rId41"/>
          <a:stretch>
            <a:fillRect/>
          </a:stretch>
        </p:blipFill>
        <p:spPr>
          <a:xfrm>
            <a:off x="6221091" y="2927373"/>
            <a:ext cx="830580" cy="418465"/>
          </a:xfrm>
          <a:prstGeom prst="rect">
            <a:avLst/>
          </a:prstGeom>
        </p:spPr>
      </p:pic>
      <p:pic>
        <p:nvPicPr>
          <p:cNvPr id="112" name="Picture 32" descr="About Us – Al Hajri Gulf">
            <a:extLst>
              <a:ext uri="{FF2B5EF4-FFF2-40B4-BE49-F238E27FC236}">
                <a16:creationId xmlns:a16="http://schemas.microsoft.com/office/drawing/2014/main" id="{1FE582EE-7739-4BF6-66F0-1C216D1E73A1}"/>
              </a:ext>
            </a:extLst>
          </p:cNvPr>
          <p:cNvPicPr>
            <a:picLocks noChangeAspect="1" noChangeArrowheads="1"/>
          </p:cNvPicPr>
          <p:nvPr/>
        </p:nvPicPr>
        <p:blipFill rotWithShape="1">
          <a:blip r:embed="rId42">
            <a:extLst>
              <a:ext uri="{28A0092B-C50C-407E-A947-70E740481C1C}">
                <a14:useLocalDpi xmlns:a14="http://schemas.microsoft.com/office/drawing/2010/main"/>
              </a:ext>
            </a:extLst>
          </a:blip>
          <a:srcRect/>
          <a:stretch/>
        </p:blipFill>
        <p:spPr bwMode="auto">
          <a:xfrm>
            <a:off x="7991199" y="2761274"/>
            <a:ext cx="754334" cy="58456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Advanced Petrochemical Company | LinkedIn">
            <a:extLst>
              <a:ext uri="{FF2B5EF4-FFF2-40B4-BE49-F238E27FC236}">
                <a16:creationId xmlns:a16="http://schemas.microsoft.com/office/drawing/2014/main" id="{E578D03E-0CDE-3312-6BA1-BE8274C43DCD}"/>
              </a:ext>
            </a:extLst>
          </p:cNvPr>
          <p:cNvPicPr>
            <a:picLocks noChangeAspect="1" noChangeArrowheads="1"/>
          </p:cNvPicPr>
          <p:nvPr/>
        </p:nvPicPr>
        <p:blipFill rotWithShape="1">
          <a:blip r:embed="rId43">
            <a:extLst>
              <a:ext uri="{28A0092B-C50C-407E-A947-70E740481C1C}">
                <a14:useLocalDpi xmlns:a14="http://schemas.microsoft.com/office/drawing/2010/main"/>
              </a:ext>
            </a:extLst>
          </a:blip>
          <a:srcRect/>
          <a:stretch/>
        </p:blipFill>
        <p:spPr bwMode="auto">
          <a:xfrm>
            <a:off x="8659047" y="2751440"/>
            <a:ext cx="670433" cy="66133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Nippon_Steel_">
            <a:extLst>
              <a:ext uri="{FF2B5EF4-FFF2-40B4-BE49-F238E27FC236}">
                <a16:creationId xmlns:a16="http://schemas.microsoft.com/office/drawing/2014/main" id="{934F104B-0735-36BB-6F99-A96D0BECA11C}"/>
              </a:ext>
            </a:extLst>
          </p:cNvPr>
          <p:cNvPicPr>
            <a:picLocks noChangeAspect="1"/>
          </p:cNvPicPr>
          <p:nvPr/>
        </p:nvPicPr>
        <p:blipFill>
          <a:blip r:embed="rId44"/>
          <a:stretch>
            <a:fillRect/>
          </a:stretch>
        </p:blipFill>
        <p:spPr>
          <a:xfrm>
            <a:off x="2221306" y="4303351"/>
            <a:ext cx="1199037" cy="185621"/>
          </a:xfrm>
          <a:prstGeom prst="rect">
            <a:avLst/>
          </a:prstGeom>
        </p:spPr>
      </p:pic>
      <p:pic>
        <p:nvPicPr>
          <p:cNvPr id="115" name="Picture 114" descr="welspun group">
            <a:extLst>
              <a:ext uri="{FF2B5EF4-FFF2-40B4-BE49-F238E27FC236}">
                <a16:creationId xmlns:a16="http://schemas.microsoft.com/office/drawing/2014/main" id="{F1D774DD-064C-BD0F-0CFF-EEAEB29AF951}"/>
              </a:ext>
            </a:extLst>
          </p:cNvPr>
          <p:cNvPicPr>
            <a:picLocks noChangeAspect="1"/>
          </p:cNvPicPr>
          <p:nvPr/>
        </p:nvPicPr>
        <p:blipFill>
          <a:blip r:embed="rId45">
            <a:extLst>
              <a:ext uri="{28A0092B-C50C-407E-A947-70E740481C1C}">
                <a14:useLocalDpi xmlns:a14="http://schemas.microsoft.com/office/drawing/2010/main"/>
              </a:ext>
            </a:extLst>
          </a:blip>
          <a:srcRect l="19978" t="39919" r="20262" b="36566"/>
          <a:stretch>
            <a:fillRect/>
          </a:stretch>
        </p:blipFill>
        <p:spPr>
          <a:xfrm>
            <a:off x="1996317" y="3897414"/>
            <a:ext cx="1736090" cy="369570"/>
          </a:xfrm>
          <a:prstGeom prst="rect">
            <a:avLst/>
          </a:prstGeom>
        </p:spPr>
      </p:pic>
      <p:pic>
        <p:nvPicPr>
          <p:cNvPr id="116" name="Picture 115" descr="Vedanta">
            <a:extLst>
              <a:ext uri="{FF2B5EF4-FFF2-40B4-BE49-F238E27FC236}">
                <a16:creationId xmlns:a16="http://schemas.microsoft.com/office/drawing/2014/main" id="{DA873EE5-7A5B-1B67-C0E6-56B4FE786BE9}"/>
              </a:ext>
            </a:extLst>
          </p:cNvPr>
          <p:cNvPicPr>
            <a:picLocks noChangeAspect="1"/>
          </p:cNvPicPr>
          <p:nvPr/>
        </p:nvPicPr>
        <p:blipFill>
          <a:blip r:embed="rId46"/>
          <a:stretch>
            <a:fillRect/>
          </a:stretch>
        </p:blipFill>
        <p:spPr>
          <a:xfrm>
            <a:off x="3634944" y="4177227"/>
            <a:ext cx="1367047" cy="381245"/>
          </a:xfrm>
          <a:prstGeom prst="rect">
            <a:avLst/>
          </a:prstGeom>
        </p:spPr>
      </p:pic>
      <p:pic>
        <p:nvPicPr>
          <p:cNvPr id="117" name="Picture 116" descr="welspun">
            <a:extLst>
              <a:ext uri="{FF2B5EF4-FFF2-40B4-BE49-F238E27FC236}">
                <a16:creationId xmlns:a16="http://schemas.microsoft.com/office/drawing/2014/main" id="{8EC3FC88-30B1-55D5-132C-AA9E67FB9FE0}"/>
              </a:ext>
            </a:extLst>
          </p:cNvPr>
          <p:cNvPicPr>
            <a:picLocks noChangeAspect="1"/>
          </p:cNvPicPr>
          <p:nvPr/>
        </p:nvPicPr>
        <p:blipFill>
          <a:blip r:embed="rId47"/>
          <a:stretch>
            <a:fillRect/>
          </a:stretch>
        </p:blipFill>
        <p:spPr>
          <a:xfrm>
            <a:off x="1043468" y="4362794"/>
            <a:ext cx="897890" cy="252095"/>
          </a:xfrm>
          <a:prstGeom prst="rect">
            <a:avLst/>
          </a:prstGeom>
        </p:spPr>
      </p:pic>
      <p:pic>
        <p:nvPicPr>
          <p:cNvPr id="118" name="Picture 117" descr="noroot">
            <a:extLst>
              <a:ext uri="{FF2B5EF4-FFF2-40B4-BE49-F238E27FC236}">
                <a16:creationId xmlns:a16="http://schemas.microsoft.com/office/drawing/2014/main" id="{D29B747E-F507-00FC-AB2B-7C2147513F43}"/>
              </a:ext>
            </a:extLst>
          </p:cNvPr>
          <p:cNvPicPr>
            <a:picLocks noChangeAspect="1"/>
          </p:cNvPicPr>
          <p:nvPr/>
        </p:nvPicPr>
        <p:blipFill>
          <a:blip r:embed="rId48">
            <a:extLst>
              <a:ext uri="{28A0092B-C50C-407E-A947-70E740481C1C}">
                <a14:useLocalDpi xmlns:a14="http://schemas.microsoft.com/office/drawing/2010/main"/>
              </a:ext>
            </a:extLst>
          </a:blip>
          <a:srcRect/>
          <a:stretch>
            <a:fillRect/>
          </a:stretch>
        </p:blipFill>
        <p:spPr>
          <a:xfrm>
            <a:off x="1077320" y="4588926"/>
            <a:ext cx="1158240" cy="362585"/>
          </a:xfrm>
          <a:prstGeom prst="rect">
            <a:avLst/>
          </a:prstGeom>
        </p:spPr>
      </p:pic>
      <p:pic>
        <p:nvPicPr>
          <p:cNvPr id="119" name="Picture 118" descr="JINDNL LOGO">
            <a:extLst>
              <a:ext uri="{FF2B5EF4-FFF2-40B4-BE49-F238E27FC236}">
                <a16:creationId xmlns:a16="http://schemas.microsoft.com/office/drawing/2014/main" id="{D3FA138E-234A-B883-D3EB-319A769F3662}"/>
              </a:ext>
            </a:extLst>
          </p:cNvPr>
          <p:cNvPicPr>
            <a:picLocks noChangeAspect="1"/>
          </p:cNvPicPr>
          <p:nvPr/>
        </p:nvPicPr>
        <p:blipFill>
          <a:blip r:embed="rId49"/>
          <a:stretch>
            <a:fillRect/>
          </a:stretch>
        </p:blipFill>
        <p:spPr>
          <a:xfrm>
            <a:off x="3751956" y="4550650"/>
            <a:ext cx="1019175" cy="363220"/>
          </a:xfrm>
          <a:prstGeom prst="rect">
            <a:avLst/>
          </a:prstGeom>
        </p:spPr>
      </p:pic>
      <p:pic>
        <p:nvPicPr>
          <p:cNvPr id="120" name="Picture 119" descr="images (1)">
            <a:extLst>
              <a:ext uri="{FF2B5EF4-FFF2-40B4-BE49-F238E27FC236}">
                <a16:creationId xmlns:a16="http://schemas.microsoft.com/office/drawing/2014/main" id="{A178FEEC-180C-3082-5839-9C4BAB430BA3}"/>
              </a:ext>
            </a:extLst>
          </p:cNvPr>
          <p:cNvPicPr>
            <a:picLocks noChangeAspect="1"/>
          </p:cNvPicPr>
          <p:nvPr/>
        </p:nvPicPr>
        <p:blipFill>
          <a:blip r:embed="rId50"/>
          <a:stretch>
            <a:fillRect/>
          </a:stretch>
        </p:blipFill>
        <p:spPr>
          <a:xfrm>
            <a:off x="5032933" y="3547070"/>
            <a:ext cx="782937" cy="792488"/>
          </a:xfrm>
          <a:prstGeom prst="rect">
            <a:avLst/>
          </a:prstGeom>
        </p:spPr>
      </p:pic>
      <p:pic>
        <p:nvPicPr>
          <p:cNvPr id="121" name="Picture 120" descr="mittal logo">
            <a:extLst>
              <a:ext uri="{FF2B5EF4-FFF2-40B4-BE49-F238E27FC236}">
                <a16:creationId xmlns:a16="http://schemas.microsoft.com/office/drawing/2014/main" id="{419C8D26-CCB6-81C5-1315-7F162494743C}"/>
              </a:ext>
            </a:extLst>
          </p:cNvPr>
          <p:cNvPicPr>
            <a:picLocks noChangeAspect="1"/>
          </p:cNvPicPr>
          <p:nvPr/>
        </p:nvPicPr>
        <p:blipFill>
          <a:blip r:embed="rId51"/>
          <a:stretch>
            <a:fillRect/>
          </a:stretch>
        </p:blipFill>
        <p:spPr>
          <a:xfrm>
            <a:off x="2029141" y="3574465"/>
            <a:ext cx="838201" cy="247615"/>
          </a:xfrm>
          <a:prstGeom prst="rect">
            <a:avLst/>
          </a:prstGeom>
        </p:spPr>
      </p:pic>
      <p:pic>
        <p:nvPicPr>
          <p:cNvPr id="122" name="Picture 2" descr="Emirates Steel Arkan - EMSTEEL | LinkedIn">
            <a:extLst>
              <a:ext uri="{FF2B5EF4-FFF2-40B4-BE49-F238E27FC236}">
                <a16:creationId xmlns:a16="http://schemas.microsoft.com/office/drawing/2014/main" id="{701C9258-EBF8-ABC8-95B8-0777A592C9E8}"/>
              </a:ext>
            </a:extLst>
          </p:cNvPr>
          <p:cNvPicPr>
            <a:picLocks noChangeAspect="1" noChangeArrowheads="1"/>
          </p:cNvPicPr>
          <p:nvPr/>
        </p:nvPicPr>
        <p:blipFill rotWithShape="1">
          <a:blip r:embed="rId52">
            <a:extLst>
              <a:ext uri="{28A0092B-C50C-407E-A947-70E740481C1C}">
                <a14:useLocalDpi xmlns:a14="http://schemas.microsoft.com/office/drawing/2010/main"/>
              </a:ext>
            </a:extLst>
          </a:blip>
          <a:srcRect/>
          <a:stretch/>
        </p:blipFill>
        <p:spPr bwMode="auto">
          <a:xfrm>
            <a:off x="1082434" y="3514866"/>
            <a:ext cx="838201" cy="76815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descr="Jindal Shadeed || Home">
            <a:extLst>
              <a:ext uri="{FF2B5EF4-FFF2-40B4-BE49-F238E27FC236}">
                <a16:creationId xmlns:a16="http://schemas.microsoft.com/office/drawing/2014/main" id="{B7EB98EF-E3F8-F6BE-B253-B56A3E66261F}"/>
              </a:ext>
            </a:extLst>
          </p:cNvPr>
          <p:cNvPicPr>
            <a:picLocks noChangeAspect="1" noChangeArrowheads="1"/>
          </p:cNvPicPr>
          <p:nvPr/>
        </p:nvPicPr>
        <p:blipFill>
          <a:blip r:embed="rId53">
            <a:extLst>
              <a:ext uri="{28A0092B-C50C-407E-A947-70E740481C1C}">
                <a14:useLocalDpi xmlns:a14="http://schemas.microsoft.com/office/drawing/2010/main"/>
              </a:ext>
            </a:extLst>
          </a:blip>
          <a:srcRect/>
          <a:stretch>
            <a:fillRect/>
          </a:stretch>
        </p:blipFill>
        <p:spPr bwMode="auto">
          <a:xfrm>
            <a:off x="4826606" y="4449385"/>
            <a:ext cx="974224" cy="46275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6">
            <a:extLst>
              <a:ext uri="{FF2B5EF4-FFF2-40B4-BE49-F238E27FC236}">
                <a16:creationId xmlns:a16="http://schemas.microsoft.com/office/drawing/2014/main" id="{945EDC3D-071B-B028-C383-66389631ACA0}"/>
              </a:ext>
            </a:extLst>
          </p:cNvPr>
          <p:cNvPicPr>
            <a:picLocks noChangeAspect="1" noChangeArrowheads="1"/>
          </p:cNvPicPr>
          <p:nvPr/>
        </p:nvPicPr>
        <p:blipFill>
          <a:blip r:embed="rId54">
            <a:extLst>
              <a:ext uri="{28A0092B-C50C-407E-A947-70E740481C1C}">
                <a14:useLocalDpi xmlns:a14="http://schemas.microsoft.com/office/drawing/2010/main"/>
              </a:ext>
            </a:extLst>
          </a:blip>
          <a:srcRect/>
          <a:stretch>
            <a:fillRect/>
          </a:stretch>
        </p:blipFill>
        <p:spPr bwMode="auto">
          <a:xfrm>
            <a:off x="3075210" y="3488827"/>
            <a:ext cx="1191050" cy="431295"/>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4" descr="‫United Steel Industrial Company – اتحاد الصناعات الكويتية‬‎">
            <a:extLst>
              <a:ext uri="{FF2B5EF4-FFF2-40B4-BE49-F238E27FC236}">
                <a16:creationId xmlns:a16="http://schemas.microsoft.com/office/drawing/2014/main" id="{209170AD-34D7-AA6D-3420-DD991DE85139}"/>
              </a:ext>
            </a:extLst>
          </p:cNvPr>
          <p:cNvPicPr>
            <a:picLocks noChangeAspect="1" noChangeArrowheads="1"/>
          </p:cNvPicPr>
          <p:nvPr/>
        </p:nvPicPr>
        <p:blipFill rotWithShape="1">
          <a:blip r:embed="rId55">
            <a:extLst>
              <a:ext uri="{28A0092B-C50C-407E-A947-70E740481C1C}">
                <a14:useLocalDpi xmlns:a14="http://schemas.microsoft.com/office/drawing/2010/main"/>
              </a:ext>
            </a:extLst>
          </a:blip>
          <a:srcRect/>
          <a:stretch/>
        </p:blipFill>
        <p:spPr bwMode="auto">
          <a:xfrm>
            <a:off x="4281458" y="3473260"/>
            <a:ext cx="750513" cy="72633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B3ACA58B-B7B5-1A47-05E5-DE2398D420FD}"/>
              </a:ext>
            </a:extLst>
          </p:cNvPr>
          <p:cNvPicPr>
            <a:picLocks noChangeAspect="1"/>
          </p:cNvPicPr>
          <p:nvPr/>
        </p:nvPicPr>
        <p:blipFill>
          <a:blip r:embed="rId56"/>
          <a:stretch>
            <a:fillRect/>
          </a:stretch>
        </p:blipFill>
        <p:spPr>
          <a:xfrm>
            <a:off x="2316235" y="4576692"/>
            <a:ext cx="1269230" cy="423077"/>
          </a:xfrm>
          <a:prstGeom prst="rect">
            <a:avLst/>
          </a:prstGeom>
        </p:spPr>
      </p:pic>
      <p:pic>
        <p:nvPicPr>
          <p:cNvPr id="127" name="Picture 126" descr="Aditya_MP_Birla Group">
            <a:extLst>
              <a:ext uri="{FF2B5EF4-FFF2-40B4-BE49-F238E27FC236}">
                <a16:creationId xmlns:a16="http://schemas.microsoft.com/office/drawing/2014/main" id="{DB5E2D8E-EC1D-BAFE-19E6-1E426CCE1FCA}"/>
              </a:ext>
            </a:extLst>
          </p:cNvPr>
          <p:cNvPicPr>
            <a:picLocks noChangeAspect="1"/>
          </p:cNvPicPr>
          <p:nvPr/>
        </p:nvPicPr>
        <p:blipFill>
          <a:blip r:embed="rId57">
            <a:extLst>
              <a:ext uri="{28A0092B-C50C-407E-A947-70E740481C1C}">
                <a14:useLocalDpi xmlns:a14="http://schemas.microsoft.com/office/drawing/2010/main"/>
              </a:ext>
            </a:extLst>
          </a:blip>
          <a:srcRect b="-952"/>
          <a:stretch/>
        </p:blipFill>
        <p:spPr>
          <a:xfrm>
            <a:off x="6288749" y="3569248"/>
            <a:ext cx="853761" cy="466822"/>
          </a:xfrm>
          <a:prstGeom prst="rect">
            <a:avLst/>
          </a:prstGeom>
        </p:spPr>
      </p:pic>
      <p:pic>
        <p:nvPicPr>
          <p:cNvPr id="128" name="Picture 127" descr="birla-white-cement">
            <a:extLst>
              <a:ext uri="{FF2B5EF4-FFF2-40B4-BE49-F238E27FC236}">
                <a16:creationId xmlns:a16="http://schemas.microsoft.com/office/drawing/2014/main" id="{C0BAFBF6-B80B-BCD8-2DF8-7358A0FDCA87}"/>
              </a:ext>
            </a:extLst>
          </p:cNvPr>
          <p:cNvPicPr>
            <a:picLocks noChangeAspect="1"/>
          </p:cNvPicPr>
          <p:nvPr/>
        </p:nvPicPr>
        <p:blipFill>
          <a:blip r:embed="rId58">
            <a:extLst>
              <a:ext uri="{28A0092B-C50C-407E-A947-70E740481C1C}">
                <a14:useLocalDpi xmlns:a14="http://schemas.microsoft.com/office/drawing/2010/main"/>
              </a:ext>
            </a:extLst>
          </a:blip>
          <a:srcRect l="28400" t="8855" r="23080" b="10622"/>
          <a:stretch>
            <a:fillRect/>
          </a:stretch>
        </p:blipFill>
        <p:spPr>
          <a:xfrm>
            <a:off x="7235968" y="3433690"/>
            <a:ext cx="566609" cy="624749"/>
          </a:xfrm>
          <a:prstGeom prst="rect">
            <a:avLst/>
          </a:prstGeom>
        </p:spPr>
      </p:pic>
      <p:pic>
        <p:nvPicPr>
          <p:cNvPr id="129" name="Picture 128" descr="Ultratech-Cement">
            <a:extLst>
              <a:ext uri="{FF2B5EF4-FFF2-40B4-BE49-F238E27FC236}">
                <a16:creationId xmlns:a16="http://schemas.microsoft.com/office/drawing/2014/main" id="{CA126818-60EC-20F9-C1FC-ABED2CC7F73D}"/>
              </a:ext>
            </a:extLst>
          </p:cNvPr>
          <p:cNvPicPr>
            <a:picLocks noChangeAspect="1"/>
          </p:cNvPicPr>
          <p:nvPr/>
        </p:nvPicPr>
        <p:blipFill>
          <a:blip r:embed="rId59"/>
          <a:stretch>
            <a:fillRect/>
          </a:stretch>
        </p:blipFill>
        <p:spPr>
          <a:xfrm>
            <a:off x="8067380" y="3554983"/>
            <a:ext cx="754334" cy="429552"/>
          </a:xfrm>
          <a:prstGeom prst="rect">
            <a:avLst/>
          </a:prstGeom>
        </p:spPr>
      </p:pic>
      <p:pic>
        <p:nvPicPr>
          <p:cNvPr id="130" name="Picture 129" descr="nuvoco">
            <a:extLst>
              <a:ext uri="{FF2B5EF4-FFF2-40B4-BE49-F238E27FC236}">
                <a16:creationId xmlns:a16="http://schemas.microsoft.com/office/drawing/2014/main" id="{41FD24DE-38F8-F9E1-568A-8010B99543C7}"/>
              </a:ext>
            </a:extLst>
          </p:cNvPr>
          <p:cNvPicPr>
            <a:picLocks noChangeAspect="1"/>
          </p:cNvPicPr>
          <p:nvPr/>
        </p:nvPicPr>
        <p:blipFill>
          <a:blip r:embed="rId60"/>
          <a:stretch>
            <a:fillRect/>
          </a:stretch>
        </p:blipFill>
        <p:spPr>
          <a:xfrm>
            <a:off x="9908536" y="3510591"/>
            <a:ext cx="1111250" cy="507365"/>
          </a:xfrm>
          <a:prstGeom prst="rect">
            <a:avLst/>
          </a:prstGeom>
        </p:spPr>
      </p:pic>
      <p:pic>
        <p:nvPicPr>
          <p:cNvPr id="131" name="Picture 130" descr="wander cement">
            <a:extLst>
              <a:ext uri="{FF2B5EF4-FFF2-40B4-BE49-F238E27FC236}">
                <a16:creationId xmlns:a16="http://schemas.microsoft.com/office/drawing/2014/main" id="{AE72BCE1-47D2-601E-AFC0-26D73B1F5B5B}"/>
              </a:ext>
            </a:extLst>
          </p:cNvPr>
          <p:cNvPicPr>
            <a:picLocks noChangeAspect="1"/>
          </p:cNvPicPr>
          <p:nvPr/>
        </p:nvPicPr>
        <p:blipFill>
          <a:blip r:embed="rId61"/>
          <a:stretch>
            <a:fillRect/>
          </a:stretch>
        </p:blipFill>
        <p:spPr>
          <a:xfrm>
            <a:off x="6269754" y="4183527"/>
            <a:ext cx="1165860" cy="461010"/>
          </a:xfrm>
          <a:prstGeom prst="rect">
            <a:avLst/>
          </a:prstGeom>
        </p:spPr>
      </p:pic>
      <p:pic>
        <p:nvPicPr>
          <p:cNvPr id="132" name="Picture 131" descr="Reliance Cement">
            <a:extLst>
              <a:ext uri="{FF2B5EF4-FFF2-40B4-BE49-F238E27FC236}">
                <a16:creationId xmlns:a16="http://schemas.microsoft.com/office/drawing/2014/main" id="{479CCAF2-F8F7-5BB3-0408-02DBC503BE5D}"/>
              </a:ext>
            </a:extLst>
          </p:cNvPr>
          <p:cNvPicPr>
            <a:picLocks noChangeAspect="1"/>
          </p:cNvPicPr>
          <p:nvPr/>
        </p:nvPicPr>
        <p:blipFill>
          <a:blip r:embed="rId62">
            <a:extLst>
              <a:ext uri="{28A0092B-C50C-407E-A947-70E740481C1C}">
                <a14:useLocalDpi xmlns:a14="http://schemas.microsoft.com/office/drawing/2010/main"/>
              </a:ext>
            </a:extLst>
          </a:blip>
          <a:srcRect b="27255"/>
          <a:stretch/>
        </p:blipFill>
        <p:spPr>
          <a:xfrm>
            <a:off x="7428298" y="4147015"/>
            <a:ext cx="1056005" cy="461010"/>
          </a:xfrm>
          <a:prstGeom prst="rect">
            <a:avLst/>
          </a:prstGeom>
        </p:spPr>
      </p:pic>
      <p:pic>
        <p:nvPicPr>
          <p:cNvPr id="133" name="Picture 132" descr="ppc cement">
            <a:extLst>
              <a:ext uri="{FF2B5EF4-FFF2-40B4-BE49-F238E27FC236}">
                <a16:creationId xmlns:a16="http://schemas.microsoft.com/office/drawing/2014/main" id="{9FEAB7FF-A619-20ED-0706-86A37AC2EE8F}"/>
              </a:ext>
            </a:extLst>
          </p:cNvPr>
          <p:cNvPicPr>
            <a:picLocks noChangeAspect="1"/>
          </p:cNvPicPr>
          <p:nvPr/>
        </p:nvPicPr>
        <p:blipFill>
          <a:blip r:embed="rId63">
            <a:extLst>
              <a:ext uri="{28A0092B-C50C-407E-A947-70E740481C1C}">
                <a14:useLocalDpi xmlns:a14="http://schemas.microsoft.com/office/drawing/2010/main"/>
              </a:ext>
            </a:extLst>
          </a:blip>
          <a:srcRect t="21713" b="13929"/>
          <a:stretch>
            <a:fillRect/>
          </a:stretch>
        </p:blipFill>
        <p:spPr>
          <a:xfrm>
            <a:off x="8583617" y="4170775"/>
            <a:ext cx="1115695" cy="523240"/>
          </a:xfrm>
          <a:prstGeom prst="rect">
            <a:avLst/>
          </a:prstGeom>
        </p:spPr>
      </p:pic>
      <p:pic>
        <p:nvPicPr>
          <p:cNvPr id="134" name="Picture 133" descr="dalmia cement logo">
            <a:extLst>
              <a:ext uri="{FF2B5EF4-FFF2-40B4-BE49-F238E27FC236}">
                <a16:creationId xmlns:a16="http://schemas.microsoft.com/office/drawing/2014/main" id="{7C196D6F-E55B-E26B-80DC-F28F8A249AEB}"/>
              </a:ext>
            </a:extLst>
          </p:cNvPr>
          <p:cNvPicPr>
            <a:picLocks noChangeAspect="1"/>
          </p:cNvPicPr>
          <p:nvPr/>
        </p:nvPicPr>
        <p:blipFill>
          <a:blip r:embed="rId64"/>
          <a:stretch>
            <a:fillRect/>
          </a:stretch>
        </p:blipFill>
        <p:spPr>
          <a:xfrm>
            <a:off x="9905764" y="4074162"/>
            <a:ext cx="1177925" cy="585470"/>
          </a:xfrm>
          <a:prstGeom prst="rect">
            <a:avLst/>
          </a:prstGeom>
        </p:spPr>
      </p:pic>
      <p:pic>
        <p:nvPicPr>
          <p:cNvPr id="135" name="Picture 58" descr="Southern Province Cement Company- SPCC ...">
            <a:extLst>
              <a:ext uri="{FF2B5EF4-FFF2-40B4-BE49-F238E27FC236}">
                <a16:creationId xmlns:a16="http://schemas.microsoft.com/office/drawing/2014/main" id="{A7D0E77F-A3F8-02C3-FB5C-C88836339F85}"/>
              </a:ext>
            </a:extLst>
          </p:cNvPr>
          <p:cNvPicPr>
            <a:picLocks noChangeAspect="1" noChangeArrowheads="1"/>
          </p:cNvPicPr>
          <p:nvPr/>
        </p:nvPicPr>
        <p:blipFill>
          <a:blip r:embed="rId65">
            <a:extLst>
              <a:ext uri="{28A0092B-C50C-407E-A947-70E740481C1C}">
                <a14:useLocalDpi xmlns:a14="http://schemas.microsoft.com/office/drawing/2010/main"/>
              </a:ext>
            </a:extLst>
          </a:blip>
          <a:srcRect/>
          <a:stretch>
            <a:fillRect/>
          </a:stretch>
        </p:blipFill>
        <p:spPr bwMode="auto">
          <a:xfrm>
            <a:off x="9128483" y="3493601"/>
            <a:ext cx="578722" cy="578722"/>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1D8F7E99-6E9B-B6BB-F67D-152B471A6BCA}"/>
              </a:ext>
            </a:extLst>
          </p:cNvPr>
          <p:cNvSpPr/>
          <p:nvPr/>
        </p:nvSpPr>
        <p:spPr>
          <a:xfrm>
            <a:off x="1624775" y="5172589"/>
            <a:ext cx="3332477" cy="369332"/>
          </a:xfrm>
          <a:prstGeom prst="rect">
            <a:avLst/>
          </a:prstGeom>
        </p:spPr>
        <p:txBody>
          <a:bodyPr wrap="square">
            <a:spAutoFit/>
          </a:bodyPr>
          <a:lstStyle/>
          <a:p>
            <a:pPr marL="84455">
              <a:defRPr/>
            </a:pPr>
            <a:r>
              <a:rPr lang="en-US" b="1">
                <a:solidFill>
                  <a:srgbClr val="00B0F0"/>
                </a:solidFill>
                <a:latin typeface="Optima" charset="0"/>
                <a:ea typeface="Optima" charset="0"/>
                <a:cs typeface="Optima" charset="0"/>
                <a:sym typeface="+mn-ea"/>
              </a:rPr>
              <a:t>Aerospace &amp; Defense</a:t>
            </a:r>
            <a:endParaRPr lang="en-US" b="1">
              <a:solidFill>
                <a:srgbClr val="00B0F0"/>
              </a:solidFill>
              <a:latin typeface="Optima" charset="0"/>
              <a:ea typeface="Optima" charset="0"/>
              <a:cs typeface="Optima" charset="0"/>
            </a:endParaRPr>
          </a:p>
        </p:txBody>
      </p:sp>
      <p:pic>
        <p:nvPicPr>
          <p:cNvPr id="137" name="Picture 136" descr="UAE Armed Forces">
            <a:extLst>
              <a:ext uri="{FF2B5EF4-FFF2-40B4-BE49-F238E27FC236}">
                <a16:creationId xmlns:a16="http://schemas.microsoft.com/office/drawing/2014/main" id="{3E8AE27F-BAB5-F25D-8072-0188730B1C47}"/>
              </a:ext>
            </a:extLst>
          </p:cNvPr>
          <p:cNvPicPr>
            <a:picLocks noChangeAspect="1"/>
          </p:cNvPicPr>
          <p:nvPr/>
        </p:nvPicPr>
        <p:blipFill>
          <a:blip r:embed="rId66">
            <a:extLst>
              <a:ext uri="{28A0092B-C50C-407E-A947-70E740481C1C}">
                <a14:useLocalDpi xmlns:a14="http://schemas.microsoft.com/office/drawing/2010/main"/>
              </a:ext>
            </a:extLst>
          </a:blip>
          <a:srcRect/>
          <a:stretch>
            <a:fillRect/>
          </a:stretch>
        </p:blipFill>
        <p:spPr>
          <a:xfrm>
            <a:off x="1767028" y="5670136"/>
            <a:ext cx="542925" cy="493395"/>
          </a:xfrm>
          <a:prstGeom prst="rect">
            <a:avLst/>
          </a:prstGeom>
        </p:spPr>
      </p:pic>
      <p:pic>
        <p:nvPicPr>
          <p:cNvPr id="138" name="Picture 137" descr="Y Magazine">
            <a:extLst>
              <a:ext uri="{FF2B5EF4-FFF2-40B4-BE49-F238E27FC236}">
                <a16:creationId xmlns:a16="http://schemas.microsoft.com/office/drawing/2014/main" id="{8CD0FBC2-138E-CBD9-1BF7-A9D84FC8688B}"/>
              </a:ext>
            </a:extLst>
          </p:cNvPr>
          <p:cNvPicPr>
            <a:picLocks noChangeAspect="1"/>
          </p:cNvPicPr>
          <p:nvPr/>
        </p:nvPicPr>
        <p:blipFill>
          <a:blip r:embed="rId67"/>
          <a:stretch>
            <a:fillRect/>
          </a:stretch>
        </p:blipFill>
        <p:spPr>
          <a:xfrm>
            <a:off x="2387092" y="5584811"/>
            <a:ext cx="637540" cy="637540"/>
          </a:xfrm>
          <a:prstGeom prst="rect">
            <a:avLst/>
          </a:prstGeom>
        </p:spPr>
      </p:pic>
      <p:sp>
        <p:nvSpPr>
          <p:cNvPr id="139" name="Rounded Rectangle 56">
            <a:extLst>
              <a:ext uri="{FF2B5EF4-FFF2-40B4-BE49-F238E27FC236}">
                <a16:creationId xmlns:a16="http://schemas.microsoft.com/office/drawing/2014/main" id="{1FD9B42D-D669-B88D-CCC8-4A0D55177EE6}"/>
              </a:ext>
            </a:extLst>
          </p:cNvPr>
          <p:cNvSpPr/>
          <p:nvPr>
            <p:custDataLst>
              <p:tags r:id="rId1"/>
            </p:custDataLst>
          </p:nvPr>
        </p:nvSpPr>
        <p:spPr>
          <a:xfrm>
            <a:off x="1442298" y="5589090"/>
            <a:ext cx="5216367" cy="665922"/>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40" name="Picture 139" descr="South African Air Force">
            <a:extLst>
              <a:ext uri="{FF2B5EF4-FFF2-40B4-BE49-F238E27FC236}">
                <a16:creationId xmlns:a16="http://schemas.microsoft.com/office/drawing/2014/main" id="{7BC86BE8-8066-8977-0897-749364B992AA}"/>
              </a:ext>
            </a:extLst>
          </p:cNvPr>
          <p:cNvPicPr>
            <a:picLocks noChangeAspect="1"/>
          </p:cNvPicPr>
          <p:nvPr/>
        </p:nvPicPr>
        <p:blipFill>
          <a:blip r:embed="rId68"/>
          <a:stretch>
            <a:fillRect/>
          </a:stretch>
        </p:blipFill>
        <p:spPr>
          <a:xfrm>
            <a:off x="2988349" y="5713702"/>
            <a:ext cx="868975" cy="426756"/>
          </a:xfrm>
          <a:prstGeom prst="rect">
            <a:avLst/>
          </a:prstGeom>
        </p:spPr>
      </p:pic>
      <p:pic>
        <p:nvPicPr>
          <p:cNvPr id="141" name="Picture 140" descr="liy">
            <a:extLst>
              <a:ext uri="{FF2B5EF4-FFF2-40B4-BE49-F238E27FC236}">
                <a16:creationId xmlns:a16="http://schemas.microsoft.com/office/drawing/2014/main" id="{B388FCFD-E7DF-F9BF-89DD-1B83F98F172B}"/>
              </a:ext>
            </a:extLst>
          </p:cNvPr>
          <p:cNvPicPr>
            <a:picLocks noChangeAspect="1"/>
          </p:cNvPicPr>
          <p:nvPr/>
        </p:nvPicPr>
        <p:blipFill>
          <a:blip r:embed="rId69">
            <a:extLst>
              <a:ext uri="{28A0092B-C50C-407E-A947-70E740481C1C}">
                <a14:useLocalDpi xmlns:a14="http://schemas.microsoft.com/office/drawing/2010/main"/>
              </a:ext>
            </a:extLst>
          </a:blip>
          <a:srcRect t="13949" b="16103"/>
          <a:stretch>
            <a:fillRect/>
          </a:stretch>
        </p:blipFill>
        <p:spPr>
          <a:xfrm>
            <a:off x="4526407" y="5738633"/>
            <a:ext cx="1042353" cy="380030"/>
          </a:xfrm>
          <a:prstGeom prst="rect">
            <a:avLst/>
          </a:prstGeom>
        </p:spPr>
      </p:pic>
      <p:pic>
        <p:nvPicPr>
          <p:cNvPr id="142" name="Picture 141" descr="ff">
            <a:extLst>
              <a:ext uri="{FF2B5EF4-FFF2-40B4-BE49-F238E27FC236}">
                <a16:creationId xmlns:a16="http://schemas.microsoft.com/office/drawing/2014/main" id="{9DCAF880-9337-3ACB-E370-93A8CB53D238}"/>
              </a:ext>
            </a:extLst>
          </p:cNvPr>
          <p:cNvPicPr>
            <a:picLocks noChangeAspect="1"/>
          </p:cNvPicPr>
          <p:nvPr/>
        </p:nvPicPr>
        <p:blipFill>
          <a:blip r:embed="rId70">
            <a:extLst>
              <a:ext uri="{28A0092B-C50C-407E-A947-70E740481C1C}">
                <a14:useLocalDpi xmlns:a14="http://schemas.microsoft.com/office/drawing/2010/main"/>
              </a:ext>
            </a:extLst>
          </a:blip>
          <a:srcRect l="-12" t="17049" r="12" b="14536"/>
          <a:stretch>
            <a:fillRect/>
          </a:stretch>
        </p:blipFill>
        <p:spPr>
          <a:xfrm>
            <a:off x="5562795" y="5697993"/>
            <a:ext cx="923055" cy="420669"/>
          </a:xfrm>
          <a:prstGeom prst="rect">
            <a:avLst/>
          </a:prstGeom>
        </p:spPr>
      </p:pic>
      <p:pic>
        <p:nvPicPr>
          <p:cNvPr id="143" name="Picture 34" descr="Home">
            <a:extLst>
              <a:ext uri="{FF2B5EF4-FFF2-40B4-BE49-F238E27FC236}">
                <a16:creationId xmlns:a16="http://schemas.microsoft.com/office/drawing/2014/main" id="{2C40EFFE-8B44-E013-3AE5-53088C12F0D7}"/>
              </a:ext>
            </a:extLst>
          </p:cNvPr>
          <p:cNvPicPr>
            <a:picLocks noChangeAspect="1" noChangeArrowheads="1"/>
          </p:cNvPicPr>
          <p:nvPr/>
        </p:nvPicPr>
        <p:blipFill rotWithShape="1">
          <a:blip r:embed="rId71">
            <a:extLst>
              <a:ext uri="{28A0092B-C50C-407E-A947-70E740481C1C}">
                <a14:useLocalDpi xmlns:a14="http://schemas.microsoft.com/office/drawing/2010/main"/>
              </a:ext>
            </a:extLst>
          </a:blip>
          <a:srcRect l="6845" t="9637" r="63204" b="4933"/>
          <a:stretch/>
        </p:blipFill>
        <p:spPr bwMode="auto">
          <a:xfrm>
            <a:off x="3906482" y="5638226"/>
            <a:ext cx="633177" cy="572632"/>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E52B8E1B-57B8-BF41-3572-BEE68155816E}"/>
              </a:ext>
            </a:extLst>
          </p:cNvPr>
          <p:cNvSpPr/>
          <p:nvPr/>
        </p:nvSpPr>
        <p:spPr>
          <a:xfrm>
            <a:off x="6897814" y="5178127"/>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EC&amp;O</a:t>
            </a:r>
          </a:p>
        </p:txBody>
      </p:sp>
      <p:sp>
        <p:nvSpPr>
          <p:cNvPr id="145" name="Rounded Rectangle 48">
            <a:extLst>
              <a:ext uri="{FF2B5EF4-FFF2-40B4-BE49-F238E27FC236}">
                <a16:creationId xmlns:a16="http://schemas.microsoft.com/office/drawing/2014/main" id="{59194207-5A92-EAE3-917E-23D367CB1D25}"/>
              </a:ext>
            </a:extLst>
          </p:cNvPr>
          <p:cNvSpPr/>
          <p:nvPr>
            <p:custDataLst>
              <p:tags r:id="rId2"/>
            </p:custDataLst>
          </p:nvPr>
        </p:nvSpPr>
        <p:spPr>
          <a:xfrm>
            <a:off x="6900822" y="5577942"/>
            <a:ext cx="3563043" cy="67706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46" name="Picture 145" descr="Olayan Group Logo Vector - (.SVG + .PNG ...">
            <a:extLst>
              <a:ext uri="{FF2B5EF4-FFF2-40B4-BE49-F238E27FC236}">
                <a16:creationId xmlns:a16="http://schemas.microsoft.com/office/drawing/2014/main" id="{0292C15B-7C52-C427-BF31-437DC8B8CDB7}"/>
              </a:ext>
            </a:extLst>
          </p:cNvPr>
          <p:cNvPicPr>
            <a:picLocks noChangeAspect="1"/>
          </p:cNvPicPr>
          <p:nvPr/>
        </p:nvPicPr>
        <p:blipFill>
          <a:blip r:embed="rId72">
            <a:extLst>
              <a:ext uri="{28A0092B-C50C-407E-A947-70E740481C1C}">
                <a14:useLocalDpi xmlns:a14="http://schemas.microsoft.com/office/drawing/2010/main"/>
              </a:ext>
            </a:extLst>
          </a:blip>
          <a:srcRect l="2202" t="27408" r="-610" b="33698"/>
          <a:stretch/>
        </p:blipFill>
        <p:spPr>
          <a:xfrm>
            <a:off x="8004608" y="5738578"/>
            <a:ext cx="1208935" cy="271697"/>
          </a:xfrm>
          <a:prstGeom prst="rect">
            <a:avLst/>
          </a:prstGeom>
        </p:spPr>
      </p:pic>
      <p:pic>
        <p:nvPicPr>
          <p:cNvPr id="147" name="Picture 146" descr="Power International Holding - Wikipedia">
            <a:extLst>
              <a:ext uri="{FF2B5EF4-FFF2-40B4-BE49-F238E27FC236}">
                <a16:creationId xmlns:a16="http://schemas.microsoft.com/office/drawing/2014/main" id="{2D84E1E3-90E8-1541-531D-B438D68E784D}"/>
              </a:ext>
            </a:extLst>
          </p:cNvPr>
          <p:cNvPicPr>
            <a:picLocks noChangeAspect="1"/>
          </p:cNvPicPr>
          <p:nvPr/>
        </p:nvPicPr>
        <p:blipFill>
          <a:blip r:embed="rId73"/>
          <a:stretch>
            <a:fillRect/>
          </a:stretch>
        </p:blipFill>
        <p:spPr>
          <a:xfrm>
            <a:off x="9350031" y="5604549"/>
            <a:ext cx="896711" cy="624568"/>
          </a:xfrm>
          <a:prstGeom prst="rect">
            <a:avLst/>
          </a:prstGeom>
        </p:spPr>
      </p:pic>
      <p:pic>
        <p:nvPicPr>
          <p:cNvPr id="148" name="Picture 147" descr="A black and red logo&#10;&#10;Description automatically generated">
            <a:extLst>
              <a:ext uri="{FF2B5EF4-FFF2-40B4-BE49-F238E27FC236}">
                <a16:creationId xmlns:a16="http://schemas.microsoft.com/office/drawing/2014/main" id="{6220BE6C-BA1C-22A1-4C23-2F7EF0FD56B5}"/>
              </a:ext>
            </a:extLst>
          </p:cNvPr>
          <p:cNvPicPr>
            <a:picLocks noChangeAspect="1"/>
          </p:cNvPicPr>
          <p:nvPr/>
        </p:nvPicPr>
        <p:blipFill>
          <a:blip r:embed="rId74"/>
          <a:stretch>
            <a:fillRect/>
          </a:stretch>
        </p:blipFill>
        <p:spPr>
          <a:xfrm>
            <a:off x="7063255" y="5651714"/>
            <a:ext cx="759450" cy="508650"/>
          </a:xfrm>
          <a:prstGeom prst="rect">
            <a:avLst/>
          </a:prstGeom>
        </p:spPr>
      </p:pic>
      <p:pic>
        <p:nvPicPr>
          <p:cNvPr id="149" name="Picture 148" descr="welspun">
            <a:extLst>
              <a:ext uri="{FF2B5EF4-FFF2-40B4-BE49-F238E27FC236}">
                <a16:creationId xmlns:a16="http://schemas.microsoft.com/office/drawing/2014/main" id="{CE90CCF2-D291-2632-3CB5-29E1D76CBAB8}"/>
              </a:ext>
            </a:extLst>
          </p:cNvPr>
          <p:cNvPicPr>
            <a:picLocks noChangeAspect="1"/>
          </p:cNvPicPr>
          <p:nvPr/>
        </p:nvPicPr>
        <p:blipFill>
          <a:blip r:embed="rId75">
            <a:extLst>
              <a:ext uri="{28A0092B-C50C-407E-A947-70E740481C1C}">
                <a14:useLocalDpi xmlns:a14="http://schemas.microsoft.com/office/drawing/2010/main"/>
              </a:ext>
            </a:extLst>
          </a:blip>
          <a:srcRect t="26270" b="25397"/>
          <a:stretch>
            <a:fillRect/>
          </a:stretch>
        </p:blipFill>
        <p:spPr>
          <a:xfrm>
            <a:off x="6355986" y="4698849"/>
            <a:ext cx="1177925" cy="318758"/>
          </a:xfrm>
          <a:prstGeom prst="rect">
            <a:avLst/>
          </a:prstGeom>
        </p:spPr>
      </p:pic>
      <p:pic>
        <p:nvPicPr>
          <p:cNvPr id="150" name="Picture 149" descr="invista">
            <a:extLst>
              <a:ext uri="{FF2B5EF4-FFF2-40B4-BE49-F238E27FC236}">
                <a16:creationId xmlns:a16="http://schemas.microsoft.com/office/drawing/2014/main" id="{58B00486-AC99-DEC8-1041-70E2C567454C}"/>
              </a:ext>
            </a:extLst>
          </p:cNvPr>
          <p:cNvPicPr>
            <a:picLocks noChangeAspect="1"/>
          </p:cNvPicPr>
          <p:nvPr/>
        </p:nvPicPr>
        <p:blipFill>
          <a:blip r:embed="rId76">
            <a:extLst>
              <a:ext uri="{28A0092B-C50C-407E-A947-70E740481C1C}">
                <a14:useLocalDpi xmlns:a14="http://schemas.microsoft.com/office/drawing/2010/main"/>
              </a:ext>
            </a:extLst>
          </a:blip>
          <a:srcRect l="9503" t="33588" r="11127" b="29217"/>
          <a:stretch>
            <a:fillRect/>
          </a:stretch>
        </p:blipFill>
        <p:spPr>
          <a:xfrm>
            <a:off x="7659164" y="4692045"/>
            <a:ext cx="1020466" cy="318758"/>
          </a:xfrm>
          <a:prstGeom prst="rect">
            <a:avLst/>
          </a:prstGeom>
        </p:spPr>
      </p:pic>
      <p:pic>
        <p:nvPicPr>
          <p:cNvPr id="151" name="Picture 150" descr="Torrent">
            <a:extLst>
              <a:ext uri="{FF2B5EF4-FFF2-40B4-BE49-F238E27FC236}">
                <a16:creationId xmlns:a16="http://schemas.microsoft.com/office/drawing/2014/main" id="{F4CE9ADC-D9D9-2ACC-06BA-B943FDEC3C99}"/>
              </a:ext>
            </a:extLst>
          </p:cNvPr>
          <p:cNvPicPr>
            <a:picLocks noChangeAspect="1"/>
          </p:cNvPicPr>
          <p:nvPr/>
        </p:nvPicPr>
        <p:blipFill>
          <a:blip r:embed="rId77">
            <a:extLst>
              <a:ext uri="{28A0092B-C50C-407E-A947-70E740481C1C}">
                <a14:useLocalDpi xmlns:a14="http://schemas.microsoft.com/office/drawing/2010/main"/>
              </a:ext>
            </a:extLst>
          </a:blip>
          <a:srcRect l="5652" t="21537" r="10000" b="25097"/>
          <a:stretch/>
        </p:blipFill>
        <p:spPr>
          <a:xfrm>
            <a:off x="8791450" y="4614889"/>
            <a:ext cx="926079" cy="434123"/>
          </a:xfrm>
          <a:prstGeom prst="rect">
            <a:avLst/>
          </a:prstGeom>
        </p:spPr>
      </p:pic>
      <p:pic>
        <p:nvPicPr>
          <p:cNvPr id="152" name="Picture 151" descr="Piramal Pharma Solutions Recognized as ...">
            <a:extLst>
              <a:ext uri="{FF2B5EF4-FFF2-40B4-BE49-F238E27FC236}">
                <a16:creationId xmlns:a16="http://schemas.microsoft.com/office/drawing/2014/main" id="{EC15DE8D-30FB-EC9D-A3B7-41B05CCB0D5E}"/>
              </a:ext>
            </a:extLst>
          </p:cNvPr>
          <p:cNvPicPr>
            <a:picLocks noChangeAspect="1"/>
          </p:cNvPicPr>
          <p:nvPr/>
        </p:nvPicPr>
        <p:blipFill>
          <a:blip r:embed="rId78">
            <a:extLst>
              <a:ext uri="{28A0092B-C50C-407E-A947-70E740481C1C}">
                <a14:useLocalDpi xmlns:a14="http://schemas.microsoft.com/office/drawing/2010/main"/>
              </a:ext>
            </a:extLst>
          </a:blip>
          <a:srcRect l="5167" t="19916" r="8585" b="17137"/>
          <a:stretch/>
        </p:blipFill>
        <p:spPr>
          <a:xfrm>
            <a:off x="10006193" y="4690190"/>
            <a:ext cx="879983" cy="333844"/>
          </a:xfrm>
          <a:prstGeom prst="rect">
            <a:avLst/>
          </a:prstGeom>
        </p:spPr>
      </p:pic>
      <p:pic>
        <p:nvPicPr>
          <p:cNvPr id="153" name="Graphic 152">
            <a:extLst>
              <a:ext uri="{FF2B5EF4-FFF2-40B4-BE49-F238E27FC236}">
                <a16:creationId xmlns:a16="http://schemas.microsoft.com/office/drawing/2014/main" id="{2EC9777C-3E00-7F6D-9DB0-E87A05F4EF85}"/>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3563727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3896D-1A96-E415-ED23-080E78CEE6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8426A17-E18D-4492-5693-6B61B08135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129C4FD5-7455-33B8-B762-DD8D82EDA3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E51566D-0553-84D5-EB2E-DD44D9D7C7D8}"/>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Industry Experience(2/3)</a:t>
            </a:r>
            <a:endParaRPr lang="en-US" sz="2400" b="1">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62E1B6F0-6C47-AE1F-9B4C-DAE39844581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146DACD0-A1D2-3089-CD97-24C76476E41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cxnSp>
        <p:nvCxnSpPr>
          <p:cNvPr id="21" name="Straight Connector 20">
            <a:extLst>
              <a:ext uri="{FF2B5EF4-FFF2-40B4-BE49-F238E27FC236}">
                <a16:creationId xmlns:a16="http://schemas.microsoft.com/office/drawing/2014/main" id="{191F09CD-AC41-B514-59D2-420F737724F4}"/>
              </a:ext>
            </a:extLst>
          </p:cNvPr>
          <p:cNvCxnSpPr/>
          <p:nvPr/>
        </p:nvCxnSpPr>
        <p:spPr>
          <a:xfrm>
            <a:off x="2443739" y="1091917"/>
            <a:ext cx="3383342" cy="0"/>
          </a:xfrm>
          <a:prstGeom prst="line">
            <a:avLst/>
          </a:prstGeom>
          <a:noFill/>
          <a:ln w="19050" cap="flat" cmpd="sng" algn="ctr">
            <a:solidFill>
              <a:sysClr val="window" lastClr="FFFFFF"/>
            </a:solidFill>
            <a:prstDash val="solid"/>
            <a:miter lim="800000"/>
          </a:ln>
          <a:effectLst/>
        </p:spPr>
      </p:cxnSp>
      <p:sp>
        <p:nvSpPr>
          <p:cNvPr id="22" name="Rectangle 21">
            <a:extLst>
              <a:ext uri="{FF2B5EF4-FFF2-40B4-BE49-F238E27FC236}">
                <a16:creationId xmlns:a16="http://schemas.microsoft.com/office/drawing/2014/main" id="{1D727AB2-8A2B-179E-06D4-A402B68D7016}"/>
              </a:ext>
            </a:extLst>
          </p:cNvPr>
          <p:cNvSpPr/>
          <p:nvPr/>
        </p:nvSpPr>
        <p:spPr>
          <a:xfrm>
            <a:off x="367749" y="664033"/>
            <a:ext cx="2785724" cy="369332"/>
          </a:xfrm>
          <a:prstGeom prst="rect">
            <a:avLst/>
          </a:prstGeom>
        </p:spPr>
        <p:txBody>
          <a:bodyPr wrap="square">
            <a:spAutoFit/>
          </a:bodyPr>
          <a:lstStyle/>
          <a:p>
            <a:pPr marL="84455">
              <a:defRPr/>
            </a:pPr>
            <a:r>
              <a:rPr lang="en-US" b="1">
                <a:solidFill>
                  <a:srgbClr val="00B0F0"/>
                </a:solidFill>
                <a:latin typeface="Optima" charset="0"/>
                <a:ea typeface="Optima" charset="0"/>
                <a:cs typeface="Optima" charset="0"/>
              </a:rPr>
              <a:t>Oil, Gas, and Energy</a:t>
            </a:r>
          </a:p>
        </p:txBody>
      </p:sp>
      <p:sp>
        <p:nvSpPr>
          <p:cNvPr id="23" name="Rounded Rectangle 64">
            <a:extLst>
              <a:ext uri="{FF2B5EF4-FFF2-40B4-BE49-F238E27FC236}">
                <a16:creationId xmlns:a16="http://schemas.microsoft.com/office/drawing/2014/main" id="{B9AF1AAF-D121-62EC-1327-3F8AC5A948C1}"/>
              </a:ext>
            </a:extLst>
          </p:cNvPr>
          <p:cNvSpPr/>
          <p:nvPr>
            <p:custDataLst>
              <p:tags r:id="rId1"/>
            </p:custDataLst>
          </p:nvPr>
        </p:nvSpPr>
        <p:spPr>
          <a:xfrm>
            <a:off x="383206" y="1033328"/>
            <a:ext cx="11136349" cy="1530763"/>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24" name="Picture 23" descr="ADNOC">
            <a:extLst>
              <a:ext uri="{FF2B5EF4-FFF2-40B4-BE49-F238E27FC236}">
                <a16:creationId xmlns:a16="http://schemas.microsoft.com/office/drawing/2014/main" id="{9A748AA6-474B-45EE-900B-5518357183F0}"/>
              </a:ext>
            </a:extLst>
          </p:cNvPr>
          <p:cNvPicPr>
            <a:picLocks noChangeAspect="1"/>
          </p:cNvPicPr>
          <p:nvPr/>
        </p:nvPicPr>
        <p:blipFill>
          <a:blip r:embed="rId8">
            <a:extLst>
              <a:ext uri="{28A0092B-C50C-407E-A947-70E740481C1C}">
                <a14:useLocalDpi xmlns:a14="http://schemas.microsoft.com/office/drawing/2010/main"/>
              </a:ext>
            </a:extLst>
          </a:blip>
          <a:srcRect l="31464" r="35028"/>
          <a:stretch>
            <a:fillRect/>
          </a:stretch>
        </p:blipFill>
        <p:spPr>
          <a:xfrm>
            <a:off x="4891834" y="1617811"/>
            <a:ext cx="551427" cy="827141"/>
          </a:xfrm>
          <a:prstGeom prst="rect">
            <a:avLst/>
          </a:prstGeom>
        </p:spPr>
      </p:pic>
      <p:pic>
        <p:nvPicPr>
          <p:cNvPr id="25" name="Picture 24" descr="Noble Energy">
            <a:extLst>
              <a:ext uri="{FF2B5EF4-FFF2-40B4-BE49-F238E27FC236}">
                <a16:creationId xmlns:a16="http://schemas.microsoft.com/office/drawing/2014/main" id="{C74702D9-43AD-146F-39F2-7FB57348AF67}"/>
              </a:ext>
            </a:extLst>
          </p:cNvPr>
          <p:cNvPicPr>
            <a:picLocks noChangeAspect="1"/>
          </p:cNvPicPr>
          <p:nvPr/>
        </p:nvPicPr>
        <p:blipFill>
          <a:blip r:embed="rId9">
            <a:extLst>
              <a:ext uri="{28A0092B-C50C-407E-A947-70E740481C1C}">
                <a14:useLocalDpi xmlns:a14="http://schemas.microsoft.com/office/drawing/2010/main"/>
              </a:ext>
            </a:extLst>
          </a:blip>
          <a:srcRect t="17395" b="16988"/>
          <a:stretch/>
        </p:blipFill>
        <p:spPr>
          <a:xfrm>
            <a:off x="6671073" y="1201749"/>
            <a:ext cx="1015161" cy="336916"/>
          </a:xfrm>
          <a:prstGeom prst="rect">
            <a:avLst/>
          </a:prstGeom>
        </p:spPr>
      </p:pic>
      <p:pic>
        <p:nvPicPr>
          <p:cNvPr id="26" name="Picture 25" descr="Cairn">
            <a:extLst>
              <a:ext uri="{FF2B5EF4-FFF2-40B4-BE49-F238E27FC236}">
                <a16:creationId xmlns:a16="http://schemas.microsoft.com/office/drawing/2014/main" id="{1F35D5BA-79AA-A00E-F637-8F4D6A0B4369}"/>
              </a:ext>
            </a:extLst>
          </p:cNvPr>
          <p:cNvPicPr>
            <a:picLocks noChangeAspect="1"/>
          </p:cNvPicPr>
          <p:nvPr/>
        </p:nvPicPr>
        <p:blipFill>
          <a:blip r:embed="rId10">
            <a:extLst>
              <a:ext uri="{28A0092B-C50C-407E-A947-70E740481C1C}">
                <a14:useLocalDpi xmlns:a14="http://schemas.microsoft.com/office/drawing/2010/main"/>
              </a:ext>
            </a:extLst>
          </a:blip>
          <a:srcRect l="14972" t="7527" r="15611" b="8132"/>
          <a:stretch>
            <a:fillRect/>
          </a:stretch>
        </p:blipFill>
        <p:spPr>
          <a:xfrm>
            <a:off x="5556723" y="1130304"/>
            <a:ext cx="781583" cy="479806"/>
          </a:xfrm>
          <a:prstGeom prst="rect">
            <a:avLst/>
          </a:prstGeom>
        </p:spPr>
      </p:pic>
      <p:pic>
        <p:nvPicPr>
          <p:cNvPr id="27" name="Content Placeholder 83" descr="sausi aramco logo">
            <a:extLst>
              <a:ext uri="{FF2B5EF4-FFF2-40B4-BE49-F238E27FC236}">
                <a16:creationId xmlns:a16="http://schemas.microsoft.com/office/drawing/2014/main" id="{66315E9A-DAA9-B697-01DB-77C82C0BA746}"/>
              </a:ext>
            </a:extLst>
          </p:cNvPr>
          <p:cNvPicPr>
            <a:picLocks noChangeAspect="1"/>
          </p:cNvPicPr>
          <p:nvPr>
            <p:custDataLst>
              <p:tags r:id="rId2"/>
            </p:custDataLst>
          </p:nvPr>
        </p:nvPicPr>
        <p:blipFill>
          <a:blip r:embed="rId11">
            <a:extLst>
              <a:ext uri="{28A0092B-C50C-407E-A947-70E740481C1C}">
                <a14:useLocalDpi xmlns:a14="http://schemas.microsoft.com/office/drawing/2010/main"/>
              </a:ext>
            </a:extLst>
          </a:blip>
          <a:srcRect t="23214" b="19841"/>
          <a:stretch>
            <a:fillRect/>
          </a:stretch>
        </p:blipFill>
        <p:spPr>
          <a:xfrm>
            <a:off x="858996" y="1938019"/>
            <a:ext cx="1541013" cy="423087"/>
          </a:xfrm>
          <a:prstGeom prst="rect">
            <a:avLst/>
          </a:prstGeom>
        </p:spPr>
      </p:pic>
      <p:pic>
        <p:nvPicPr>
          <p:cNvPr id="28" name="Picture 27" descr="BP">
            <a:extLst>
              <a:ext uri="{FF2B5EF4-FFF2-40B4-BE49-F238E27FC236}">
                <a16:creationId xmlns:a16="http://schemas.microsoft.com/office/drawing/2014/main" id="{7622A524-E09D-0147-B6D2-CB8957C5D22A}"/>
              </a:ext>
            </a:extLst>
          </p:cNvPr>
          <p:cNvPicPr>
            <a:picLocks noChangeAspect="1"/>
          </p:cNvPicPr>
          <p:nvPr/>
        </p:nvPicPr>
        <p:blipFill>
          <a:blip r:embed="rId12">
            <a:extLst>
              <a:ext uri="{28A0092B-C50C-407E-A947-70E740481C1C}">
                <a14:useLocalDpi xmlns:a14="http://schemas.microsoft.com/office/drawing/2010/main"/>
              </a:ext>
            </a:extLst>
          </a:blip>
          <a:srcRect l="14641" t="12308" r="17680" b="8077"/>
          <a:stretch>
            <a:fillRect/>
          </a:stretch>
        </p:blipFill>
        <p:spPr>
          <a:xfrm>
            <a:off x="2732825" y="1150470"/>
            <a:ext cx="783245" cy="463516"/>
          </a:xfrm>
          <a:prstGeom prst="rect">
            <a:avLst/>
          </a:prstGeom>
        </p:spPr>
      </p:pic>
      <p:pic>
        <p:nvPicPr>
          <p:cNvPr id="29" name="Picture 28" descr="YASREF logo">
            <a:extLst>
              <a:ext uri="{FF2B5EF4-FFF2-40B4-BE49-F238E27FC236}">
                <a16:creationId xmlns:a16="http://schemas.microsoft.com/office/drawing/2014/main" id="{B418258A-9979-FD93-52C0-DEB369A7D8B8}"/>
              </a:ext>
            </a:extLst>
          </p:cNvPr>
          <p:cNvPicPr>
            <a:picLocks noChangeAspect="1"/>
          </p:cNvPicPr>
          <p:nvPr/>
        </p:nvPicPr>
        <p:blipFill>
          <a:blip r:embed="rId13"/>
          <a:stretch>
            <a:fillRect/>
          </a:stretch>
        </p:blipFill>
        <p:spPr>
          <a:xfrm>
            <a:off x="10287117" y="1140859"/>
            <a:ext cx="512611" cy="512611"/>
          </a:xfrm>
          <a:prstGeom prst="rect">
            <a:avLst/>
          </a:prstGeom>
        </p:spPr>
      </p:pic>
      <p:pic>
        <p:nvPicPr>
          <p:cNvPr id="30" name="Picture 29" descr="KJO_logo-300x186-3">
            <a:extLst>
              <a:ext uri="{FF2B5EF4-FFF2-40B4-BE49-F238E27FC236}">
                <a16:creationId xmlns:a16="http://schemas.microsoft.com/office/drawing/2014/main" id="{860CF235-A81C-02E6-576F-2E01DCDC6111}"/>
              </a:ext>
            </a:extLst>
          </p:cNvPr>
          <p:cNvPicPr>
            <a:picLocks noChangeAspect="1"/>
          </p:cNvPicPr>
          <p:nvPr/>
        </p:nvPicPr>
        <p:blipFill>
          <a:blip r:embed="rId14"/>
          <a:stretch>
            <a:fillRect/>
          </a:stretch>
        </p:blipFill>
        <p:spPr>
          <a:xfrm>
            <a:off x="977806" y="1201370"/>
            <a:ext cx="890269" cy="568644"/>
          </a:xfrm>
          <a:prstGeom prst="rect">
            <a:avLst/>
          </a:prstGeom>
        </p:spPr>
      </p:pic>
      <p:pic>
        <p:nvPicPr>
          <p:cNvPr id="31" name="Picture 14" descr="Motiva Reinforces its Commitment to ...">
            <a:extLst>
              <a:ext uri="{FF2B5EF4-FFF2-40B4-BE49-F238E27FC236}">
                <a16:creationId xmlns:a16="http://schemas.microsoft.com/office/drawing/2014/main" id="{841AA489-7D12-2E85-0A99-750E24AAE06D}"/>
              </a:ext>
            </a:extLst>
          </p:cNvPr>
          <p:cNvPicPr>
            <a:picLocks noChangeAspect="1" noChangeArrowheads="1"/>
          </p:cNvPicPr>
          <p:nvPr/>
        </p:nvPicPr>
        <p:blipFill rotWithShape="1">
          <a:blip r:embed="rId15">
            <a:extLst>
              <a:ext uri="{28A0092B-C50C-407E-A947-70E740481C1C}">
                <a14:useLocalDpi xmlns:a14="http://schemas.microsoft.com/office/drawing/2010/main"/>
              </a:ext>
            </a:extLst>
          </a:blip>
          <a:srcRect l="6371" t="39660" r="6371" b="33719"/>
          <a:stretch/>
        </p:blipFill>
        <p:spPr bwMode="auto">
          <a:xfrm>
            <a:off x="9753900" y="1952538"/>
            <a:ext cx="1579043" cy="2517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6">
            <a:extLst>
              <a:ext uri="{FF2B5EF4-FFF2-40B4-BE49-F238E27FC236}">
                <a16:creationId xmlns:a16="http://schemas.microsoft.com/office/drawing/2014/main" id="{D5482F2B-774D-C47C-52AD-4BA04D461A5F}"/>
              </a:ext>
            </a:extLst>
          </p:cNvPr>
          <p:cNvPicPr>
            <a:picLocks noChangeAspect="1" noChangeArrowheads="1"/>
          </p:cNvPicPr>
          <p:nvPr/>
        </p:nvPicPr>
        <p:blipFill rotWithShape="1">
          <a:blip r:embed="rId16">
            <a:extLst>
              <a:ext uri="{28A0092B-C50C-407E-A947-70E740481C1C}">
                <a14:useLocalDpi xmlns:a14="http://schemas.microsoft.com/office/drawing/2010/main"/>
              </a:ext>
            </a:extLst>
          </a:blip>
          <a:srcRect l="2834" t="26983" r="3670" b="27355"/>
          <a:stretch/>
        </p:blipFill>
        <p:spPr bwMode="auto">
          <a:xfrm>
            <a:off x="3153473" y="1889701"/>
            <a:ext cx="772796" cy="3774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Dragon Oil - Exploration and Production ...">
            <a:extLst>
              <a:ext uri="{FF2B5EF4-FFF2-40B4-BE49-F238E27FC236}">
                <a16:creationId xmlns:a16="http://schemas.microsoft.com/office/drawing/2014/main" id="{DD3BFAC7-ABFC-65E2-008D-B72024BAC48F}"/>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933774" y="1923465"/>
            <a:ext cx="542526" cy="50079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Bapco Energies">
            <a:extLst>
              <a:ext uri="{FF2B5EF4-FFF2-40B4-BE49-F238E27FC236}">
                <a16:creationId xmlns:a16="http://schemas.microsoft.com/office/drawing/2014/main" id="{0D01E7B8-49C5-F9F8-986B-AF135B6A557C}"/>
              </a:ext>
            </a:extLst>
          </p:cNvPr>
          <p:cNvPicPr>
            <a:picLocks noChangeAspect="1" noChangeArrowheads="1"/>
          </p:cNvPicPr>
          <p:nvPr/>
        </p:nvPicPr>
        <p:blipFill rotWithShape="1">
          <a:blip r:embed="rId18">
            <a:extLst>
              <a:ext uri="{28A0092B-C50C-407E-A947-70E740481C1C}">
                <a14:useLocalDpi xmlns:a14="http://schemas.microsoft.com/office/drawing/2010/main"/>
              </a:ext>
            </a:extLst>
          </a:blip>
          <a:srcRect l="15433" r="15642"/>
          <a:stretch/>
        </p:blipFill>
        <p:spPr bwMode="auto">
          <a:xfrm>
            <a:off x="9152338" y="1181749"/>
            <a:ext cx="763325" cy="57688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a:extLst>
              <a:ext uri="{FF2B5EF4-FFF2-40B4-BE49-F238E27FC236}">
                <a16:creationId xmlns:a16="http://schemas.microsoft.com/office/drawing/2014/main" id="{A2B4659A-340C-E694-717B-75E65F530735}"/>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4157467" y="1118883"/>
            <a:ext cx="497852" cy="55656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4" descr="OQ8">
            <a:extLst>
              <a:ext uri="{FF2B5EF4-FFF2-40B4-BE49-F238E27FC236}">
                <a16:creationId xmlns:a16="http://schemas.microsoft.com/office/drawing/2014/main" id="{70F15450-6196-83F3-9CCA-5743C29D390E}"/>
              </a:ext>
            </a:extLst>
          </p:cNvPr>
          <p:cNvPicPr>
            <a:picLocks noChangeAspect="1" noChangeArrowheads="1"/>
          </p:cNvPicPr>
          <p:nvPr/>
        </p:nvPicPr>
        <p:blipFill rotWithShape="1">
          <a:blip r:embed="rId20">
            <a:extLst>
              <a:ext uri="{28A0092B-C50C-407E-A947-70E740481C1C}">
                <a14:useLocalDpi xmlns:a14="http://schemas.microsoft.com/office/drawing/2010/main"/>
              </a:ext>
            </a:extLst>
          </a:blip>
          <a:srcRect l="9164" t="13135" r="10000" b="13929"/>
          <a:stretch/>
        </p:blipFill>
        <p:spPr bwMode="auto">
          <a:xfrm>
            <a:off x="5980129" y="1890700"/>
            <a:ext cx="875930" cy="4440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6" descr="Qatargas Logo PNG Vectors Free Download">
            <a:extLst>
              <a:ext uri="{FF2B5EF4-FFF2-40B4-BE49-F238E27FC236}">
                <a16:creationId xmlns:a16="http://schemas.microsoft.com/office/drawing/2014/main" id="{1A913D07-5AE5-225D-B00A-EFCD00F89FC8}"/>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7481324" y="1864169"/>
            <a:ext cx="1004246" cy="4284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8" descr="Downloads">
            <a:extLst>
              <a:ext uri="{FF2B5EF4-FFF2-40B4-BE49-F238E27FC236}">
                <a16:creationId xmlns:a16="http://schemas.microsoft.com/office/drawing/2014/main" id="{063EC1BD-D6BE-1A5A-D279-431A29550A08}"/>
              </a:ext>
            </a:extLst>
          </p:cNvPr>
          <p:cNvPicPr>
            <a:picLocks noChangeAspect="1" noChangeArrowheads="1"/>
          </p:cNvPicPr>
          <p:nvPr/>
        </p:nvPicPr>
        <p:blipFill rotWithShape="1">
          <a:blip r:embed="rId22">
            <a:extLst>
              <a:ext uri="{28A0092B-C50C-407E-A947-70E740481C1C}">
                <a14:useLocalDpi xmlns:a14="http://schemas.microsoft.com/office/drawing/2010/main"/>
              </a:ext>
            </a:extLst>
          </a:blip>
          <a:srcRect/>
          <a:stretch/>
        </p:blipFill>
        <p:spPr bwMode="auto">
          <a:xfrm>
            <a:off x="7983447" y="1299555"/>
            <a:ext cx="894822" cy="298387"/>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367845ED-4D03-F1EE-F316-39625D92AF79}"/>
              </a:ext>
            </a:extLst>
          </p:cNvPr>
          <p:cNvSpPr/>
          <p:nvPr/>
        </p:nvSpPr>
        <p:spPr>
          <a:xfrm>
            <a:off x="429023" y="2728504"/>
            <a:ext cx="3497246" cy="369332"/>
          </a:xfrm>
          <a:prstGeom prst="rect">
            <a:avLst/>
          </a:prstGeom>
        </p:spPr>
        <p:txBody>
          <a:bodyPr wrap="square">
            <a:spAutoFit/>
          </a:bodyPr>
          <a:lstStyle/>
          <a:p>
            <a:pPr marL="84455">
              <a:defRPr/>
            </a:pPr>
            <a:r>
              <a:rPr lang="en-US" b="1">
                <a:solidFill>
                  <a:srgbClr val="00B0F0"/>
                </a:solidFill>
                <a:latin typeface="Optima" charset="0"/>
                <a:ea typeface="Optima" charset="0"/>
                <a:cs typeface="Optima" charset="0"/>
              </a:rPr>
              <a:t>Industrial Manufacturing</a:t>
            </a:r>
          </a:p>
        </p:txBody>
      </p:sp>
      <p:sp>
        <p:nvSpPr>
          <p:cNvPr id="40" name="Rounded Rectangle 49">
            <a:extLst>
              <a:ext uri="{FF2B5EF4-FFF2-40B4-BE49-F238E27FC236}">
                <a16:creationId xmlns:a16="http://schemas.microsoft.com/office/drawing/2014/main" id="{F41355AE-3B9E-60DD-969C-12E5B8596732}"/>
              </a:ext>
            </a:extLst>
          </p:cNvPr>
          <p:cNvSpPr/>
          <p:nvPr>
            <p:custDataLst>
              <p:tags r:id="rId3"/>
            </p:custDataLst>
          </p:nvPr>
        </p:nvSpPr>
        <p:spPr>
          <a:xfrm>
            <a:off x="367749" y="3154536"/>
            <a:ext cx="11136349" cy="685521"/>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1" name="Picture 40" descr="fapa Manufacturing logo">
            <a:extLst>
              <a:ext uri="{FF2B5EF4-FFF2-40B4-BE49-F238E27FC236}">
                <a16:creationId xmlns:a16="http://schemas.microsoft.com/office/drawing/2014/main" id="{A5C86285-90E3-15F8-EDA0-7ACF784C6794}"/>
              </a:ext>
            </a:extLst>
          </p:cNvPr>
          <p:cNvPicPr>
            <a:picLocks noChangeAspect="1"/>
          </p:cNvPicPr>
          <p:nvPr/>
        </p:nvPicPr>
        <p:blipFill>
          <a:blip r:embed="rId23"/>
          <a:stretch>
            <a:fillRect/>
          </a:stretch>
        </p:blipFill>
        <p:spPr>
          <a:xfrm>
            <a:off x="1389926" y="3256853"/>
            <a:ext cx="1257300" cy="473710"/>
          </a:xfrm>
          <a:prstGeom prst="rect">
            <a:avLst/>
          </a:prstGeom>
        </p:spPr>
      </p:pic>
      <p:pic>
        <p:nvPicPr>
          <p:cNvPr id="42" name="Picture 41" descr="rockewell automation">
            <a:extLst>
              <a:ext uri="{FF2B5EF4-FFF2-40B4-BE49-F238E27FC236}">
                <a16:creationId xmlns:a16="http://schemas.microsoft.com/office/drawing/2014/main" id="{76885717-5AF6-9127-3323-2DA4CF3DF735}"/>
              </a:ext>
            </a:extLst>
          </p:cNvPr>
          <p:cNvPicPr>
            <a:picLocks noChangeAspect="1"/>
          </p:cNvPicPr>
          <p:nvPr/>
        </p:nvPicPr>
        <p:blipFill>
          <a:blip r:embed="rId24">
            <a:extLst>
              <a:ext uri="{28A0092B-C50C-407E-A947-70E740481C1C}">
                <a14:useLocalDpi xmlns:a14="http://schemas.microsoft.com/office/drawing/2010/main"/>
              </a:ext>
            </a:extLst>
          </a:blip>
          <a:srcRect/>
          <a:stretch>
            <a:fillRect/>
          </a:stretch>
        </p:blipFill>
        <p:spPr>
          <a:xfrm>
            <a:off x="3296031" y="3348460"/>
            <a:ext cx="1260475" cy="335280"/>
          </a:xfrm>
          <a:prstGeom prst="rect">
            <a:avLst/>
          </a:prstGeom>
        </p:spPr>
      </p:pic>
      <p:pic>
        <p:nvPicPr>
          <p:cNvPr id="43" name="Picture 42" descr="nampak logo">
            <a:extLst>
              <a:ext uri="{FF2B5EF4-FFF2-40B4-BE49-F238E27FC236}">
                <a16:creationId xmlns:a16="http://schemas.microsoft.com/office/drawing/2014/main" id="{EE65BE24-CD43-7855-2AEA-AD76C1D21A58}"/>
              </a:ext>
            </a:extLst>
          </p:cNvPr>
          <p:cNvPicPr>
            <a:picLocks noChangeAspect="1"/>
          </p:cNvPicPr>
          <p:nvPr/>
        </p:nvPicPr>
        <p:blipFill>
          <a:blip r:embed="rId25"/>
          <a:stretch>
            <a:fillRect/>
          </a:stretch>
        </p:blipFill>
        <p:spPr>
          <a:xfrm>
            <a:off x="4926702" y="3267316"/>
            <a:ext cx="1131570" cy="417830"/>
          </a:xfrm>
          <a:prstGeom prst="rect">
            <a:avLst/>
          </a:prstGeom>
        </p:spPr>
      </p:pic>
      <p:pic>
        <p:nvPicPr>
          <p:cNvPr id="44" name="Picture 43" descr="union coop logo">
            <a:extLst>
              <a:ext uri="{FF2B5EF4-FFF2-40B4-BE49-F238E27FC236}">
                <a16:creationId xmlns:a16="http://schemas.microsoft.com/office/drawing/2014/main" id="{7AFB0421-E265-7805-A791-874712295300}"/>
              </a:ext>
            </a:extLst>
          </p:cNvPr>
          <p:cNvPicPr>
            <a:picLocks noChangeAspect="1"/>
          </p:cNvPicPr>
          <p:nvPr/>
        </p:nvPicPr>
        <p:blipFill>
          <a:blip r:embed="rId26"/>
          <a:stretch>
            <a:fillRect/>
          </a:stretch>
        </p:blipFill>
        <p:spPr>
          <a:xfrm>
            <a:off x="6606740" y="3226877"/>
            <a:ext cx="495300" cy="468630"/>
          </a:xfrm>
          <a:prstGeom prst="rect">
            <a:avLst/>
          </a:prstGeom>
        </p:spPr>
      </p:pic>
      <p:sp>
        <p:nvSpPr>
          <p:cNvPr id="45" name="Rounded Rectangle 49">
            <a:extLst>
              <a:ext uri="{FF2B5EF4-FFF2-40B4-BE49-F238E27FC236}">
                <a16:creationId xmlns:a16="http://schemas.microsoft.com/office/drawing/2014/main" id="{71A02D3E-F880-4190-E8DE-ECECDE539049}"/>
              </a:ext>
            </a:extLst>
          </p:cNvPr>
          <p:cNvSpPr/>
          <p:nvPr>
            <p:custDataLst>
              <p:tags r:id="rId4"/>
            </p:custDataLst>
          </p:nvPr>
        </p:nvSpPr>
        <p:spPr>
          <a:xfrm>
            <a:off x="3380084" y="5471029"/>
            <a:ext cx="8124013" cy="1021846"/>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46" name="Picture 45" descr="General Organization for Social Insurance">
            <a:extLst>
              <a:ext uri="{FF2B5EF4-FFF2-40B4-BE49-F238E27FC236}">
                <a16:creationId xmlns:a16="http://schemas.microsoft.com/office/drawing/2014/main" id="{A2C3676F-9ED3-C1AB-B063-9626CB6855AA}"/>
              </a:ext>
            </a:extLst>
          </p:cNvPr>
          <p:cNvPicPr>
            <a:picLocks noChangeAspect="1"/>
          </p:cNvPicPr>
          <p:nvPr/>
        </p:nvPicPr>
        <p:blipFill>
          <a:blip r:embed="rId27">
            <a:extLst>
              <a:ext uri="{28A0092B-C50C-407E-A947-70E740481C1C}">
                <a14:useLocalDpi xmlns:a14="http://schemas.microsoft.com/office/drawing/2010/main"/>
              </a:ext>
            </a:extLst>
          </a:blip>
          <a:srcRect l="11126" t="16436" r="9374" b="17310"/>
          <a:stretch/>
        </p:blipFill>
        <p:spPr>
          <a:xfrm>
            <a:off x="3556860" y="5648427"/>
            <a:ext cx="690884" cy="513600"/>
          </a:xfrm>
          <a:prstGeom prst="rect">
            <a:avLst/>
          </a:prstGeom>
        </p:spPr>
      </p:pic>
      <p:pic>
        <p:nvPicPr>
          <p:cNvPr id="47" name="Picture 46" descr="A logo with a palm tree and text&#10;&#10;Description automatically generated">
            <a:extLst>
              <a:ext uri="{FF2B5EF4-FFF2-40B4-BE49-F238E27FC236}">
                <a16:creationId xmlns:a16="http://schemas.microsoft.com/office/drawing/2014/main" id="{DC55907A-D956-A45A-AF78-DDB537235703}"/>
              </a:ext>
            </a:extLst>
          </p:cNvPr>
          <p:cNvPicPr>
            <a:picLocks noChangeAspect="1"/>
          </p:cNvPicPr>
          <p:nvPr/>
        </p:nvPicPr>
        <p:blipFill>
          <a:blip r:embed="rId28"/>
          <a:stretch>
            <a:fillRect/>
          </a:stretch>
        </p:blipFill>
        <p:spPr>
          <a:xfrm>
            <a:off x="5159602" y="5543356"/>
            <a:ext cx="771329" cy="752247"/>
          </a:xfrm>
          <a:prstGeom prst="rect">
            <a:avLst/>
          </a:prstGeom>
        </p:spPr>
      </p:pic>
      <p:pic>
        <p:nvPicPr>
          <p:cNvPr id="48" name="Picture 4" descr="News Presidential Court: Saeed bin ...">
            <a:extLst>
              <a:ext uri="{FF2B5EF4-FFF2-40B4-BE49-F238E27FC236}">
                <a16:creationId xmlns:a16="http://schemas.microsoft.com/office/drawing/2014/main" id="{57F615E8-B237-4959-5A00-EEAE4E8D5130}"/>
              </a:ext>
            </a:extLst>
          </p:cNvPr>
          <p:cNvPicPr>
            <a:picLocks noChangeAspect="1" noChangeArrowheads="1"/>
          </p:cNvPicPr>
          <p:nvPr/>
        </p:nvPicPr>
        <p:blipFill rotWithShape="1">
          <a:blip r:embed="rId29">
            <a:extLst>
              <a:ext uri="{28A0092B-C50C-407E-A947-70E740481C1C}">
                <a14:useLocalDpi xmlns:a14="http://schemas.microsoft.com/office/drawing/2010/main"/>
              </a:ext>
            </a:extLst>
          </a:blip>
          <a:srcRect/>
          <a:stretch/>
        </p:blipFill>
        <p:spPr bwMode="auto">
          <a:xfrm>
            <a:off x="6787153" y="5661388"/>
            <a:ext cx="2156357" cy="500639"/>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CC73D3D1-9CD9-7270-FC3D-43318B44A6BF}"/>
              </a:ext>
            </a:extLst>
          </p:cNvPr>
          <p:cNvSpPr txBox="1"/>
          <p:nvPr/>
        </p:nvSpPr>
        <p:spPr>
          <a:xfrm>
            <a:off x="3662416" y="5105159"/>
            <a:ext cx="2757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latin typeface="Optima"/>
              </a:rPr>
              <a:t>Public Sector</a:t>
            </a:r>
            <a:endParaRPr lang="en-US">
              <a:solidFill>
                <a:srgbClr val="00B0F0"/>
              </a:solidFill>
            </a:endParaRPr>
          </a:p>
        </p:txBody>
      </p:sp>
      <p:sp>
        <p:nvSpPr>
          <p:cNvPr id="50" name="Rectangle 49">
            <a:extLst>
              <a:ext uri="{FF2B5EF4-FFF2-40B4-BE49-F238E27FC236}">
                <a16:creationId xmlns:a16="http://schemas.microsoft.com/office/drawing/2014/main" id="{B57992BF-DA37-8BFD-48E0-0E8FDFCF91C9}"/>
              </a:ext>
            </a:extLst>
          </p:cNvPr>
          <p:cNvSpPr/>
          <p:nvPr/>
        </p:nvSpPr>
        <p:spPr>
          <a:xfrm>
            <a:off x="377575" y="3925524"/>
            <a:ext cx="3028668"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Consumer Products</a:t>
            </a:r>
          </a:p>
        </p:txBody>
      </p:sp>
      <p:sp>
        <p:nvSpPr>
          <p:cNvPr id="51" name="Rounded Rectangle 38">
            <a:extLst>
              <a:ext uri="{FF2B5EF4-FFF2-40B4-BE49-F238E27FC236}">
                <a16:creationId xmlns:a16="http://schemas.microsoft.com/office/drawing/2014/main" id="{F5C226A3-A70F-4437-2BD2-F419CDEECEBF}"/>
              </a:ext>
            </a:extLst>
          </p:cNvPr>
          <p:cNvSpPr/>
          <p:nvPr>
            <p:custDataLst>
              <p:tags r:id="rId5"/>
            </p:custDataLst>
          </p:nvPr>
        </p:nvSpPr>
        <p:spPr>
          <a:xfrm>
            <a:off x="430837" y="4241266"/>
            <a:ext cx="11088718" cy="722261"/>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52" name="Picture 14">
            <a:extLst>
              <a:ext uri="{FF2B5EF4-FFF2-40B4-BE49-F238E27FC236}">
                <a16:creationId xmlns:a16="http://schemas.microsoft.com/office/drawing/2014/main" id="{9A24B0EA-4893-D3F1-EAA2-2553FBDA8BFF}"/>
              </a:ext>
            </a:extLst>
          </p:cNvPr>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99058" y="4372995"/>
            <a:ext cx="1053810" cy="33112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The South African Breweries Logo Vector ...">
            <a:extLst>
              <a:ext uri="{FF2B5EF4-FFF2-40B4-BE49-F238E27FC236}">
                <a16:creationId xmlns:a16="http://schemas.microsoft.com/office/drawing/2014/main" id="{E2E32765-851E-053C-8333-4B22098BB88C}"/>
              </a:ext>
            </a:extLst>
          </p:cNvPr>
          <p:cNvPicPr>
            <a:picLocks noChangeAspect="1" noChangeArrowheads="1"/>
          </p:cNvPicPr>
          <p:nvPr/>
        </p:nvPicPr>
        <p:blipFill rotWithShape="1">
          <a:blip r:embed="rId31">
            <a:extLst>
              <a:ext uri="{28A0092B-C50C-407E-A947-70E740481C1C}">
                <a14:useLocalDpi xmlns:a14="http://schemas.microsoft.com/office/drawing/2010/main"/>
              </a:ext>
            </a:extLst>
          </a:blip>
          <a:srcRect l="9524" t="56" r="10333"/>
          <a:stretch/>
        </p:blipFill>
        <p:spPr bwMode="auto">
          <a:xfrm>
            <a:off x="7286956" y="4331833"/>
            <a:ext cx="754920" cy="52232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Zambian Breweries Plc (ZAMBRW.zm)">
            <a:extLst>
              <a:ext uri="{FF2B5EF4-FFF2-40B4-BE49-F238E27FC236}">
                <a16:creationId xmlns:a16="http://schemas.microsoft.com/office/drawing/2014/main" id="{E0F3C5B4-6D07-AD50-403F-CBD4BCE63ED6}"/>
              </a:ext>
            </a:extLst>
          </p:cNvPr>
          <p:cNvPicPr>
            <a:picLocks noChangeAspect="1" noChangeArrowheads="1"/>
          </p:cNvPicPr>
          <p:nvPr/>
        </p:nvPicPr>
        <p:blipFill rotWithShape="1">
          <a:blip r:embed="rId32">
            <a:extLst>
              <a:ext uri="{28A0092B-C50C-407E-A947-70E740481C1C}">
                <a14:useLocalDpi xmlns:a14="http://schemas.microsoft.com/office/drawing/2010/main"/>
              </a:ext>
            </a:extLst>
          </a:blip>
          <a:srcRect/>
          <a:stretch/>
        </p:blipFill>
        <p:spPr bwMode="auto">
          <a:xfrm>
            <a:off x="1805599" y="4313934"/>
            <a:ext cx="483152" cy="53963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0" descr="Swaziland Beverages Ltd brewery: Beers ...">
            <a:extLst>
              <a:ext uri="{FF2B5EF4-FFF2-40B4-BE49-F238E27FC236}">
                <a16:creationId xmlns:a16="http://schemas.microsoft.com/office/drawing/2014/main" id="{DCD5AB67-AC46-6A9A-511B-10F89418FFE1}"/>
              </a:ext>
            </a:extLst>
          </p:cNvPr>
          <p:cNvPicPr>
            <a:picLocks noChangeAspect="1" noChangeArrowheads="1"/>
          </p:cNvPicPr>
          <p:nvPr/>
        </p:nvPicPr>
        <p:blipFill rotWithShape="1">
          <a:blip r:embed="rId33">
            <a:extLst>
              <a:ext uri="{28A0092B-C50C-407E-A947-70E740481C1C}">
                <a14:useLocalDpi xmlns:a14="http://schemas.microsoft.com/office/drawing/2010/main"/>
              </a:ext>
            </a:extLst>
          </a:blip>
          <a:srcRect t="30556" b="32543"/>
          <a:stretch/>
        </p:blipFill>
        <p:spPr bwMode="auto">
          <a:xfrm>
            <a:off x="3202470" y="4378962"/>
            <a:ext cx="1267945" cy="46788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4" descr="Tanzania Breweries Limited (TBL.tz)">
            <a:extLst>
              <a:ext uri="{FF2B5EF4-FFF2-40B4-BE49-F238E27FC236}">
                <a16:creationId xmlns:a16="http://schemas.microsoft.com/office/drawing/2014/main" id="{B098BD4C-2A61-355C-D0C0-0623F0B8713A}"/>
              </a:ext>
            </a:extLst>
          </p:cNvPr>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2414391" y="4289917"/>
            <a:ext cx="662921" cy="66292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6" descr="Wilmar Projects :: Photos, videos ...">
            <a:extLst>
              <a:ext uri="{FF2B5EF4-FFF2-40B4-BE49-F238E27FC236}">
                <a16:creationId xmlns:a16="http://schemas.microsoft.com/office/drawing/2014/main" id="{C29A872E-2305-2CAC-90C1-57710A10940F}"/>
              </a:ext>
            </a:extLst>
          </p:cNvPr>
          <p:cNvPicPr>
            <a:picLocks noChangeAspect="1" noChangeArrowheads="1"/>
          </p:cNvPicPr>
          <p:nvPr/>
        </p:nvPicPr>
        <p:blipFill rotWithShape="1">
          <a:blip r:embed="rId35">
            <a:extLst>
              <a:ext uri="{28A0092B-C50C-407E-A947-70E740481C1C}">
                <a14:useLocalDpi xmlns:a14="http://schemas.microsoft.com/office/drawing/2010/main"/>
              </a:ext>
            </a:extLst>
          </a:blip>
          <a:srcRect l="26201" t="31657" r="25270" b="31224"/>
          <a:stretch/>
        </p:blipFill>
        <p:spPr bwMode="auto">
          <a:xfrm>
            <a:off x="4701881" y="4350687"/>
            <a:ext cx="846674" cy="50483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8" descr="Nirma's Marketing Strategies (and ...">
            <a:extLst>
              <a:ext uri="{FF2B5EF4-FFF2-40B4-BE49-F238E27FC236}">
                <a16:creationId xmlns:a16="http://schemas.microsoft.com/office/drawing/2014/main" id="{1D2F04BD-1AA6-5007-76B0-B8F55CFD7703}"/>
              </a:ext>
            </a:extLst>
          </p:cNvPr>
          <p:cNvPicPr>
            <a:picLocks noChangeAspect="1" noChangeArrowheads="1"/>
          </p:cNvPicPr>
          <p:nvPr/>
        </p:nvPicPr>
        <p:blipFill rotWithShape="1">
          <a:blip r:embed="rId36">
            <a:extLst>
              <a:ext uri="{28A0092B-C50C-407E-A947-70E740481C1C}">
                <a14:useLocalDpi xmlns:a14="http://schemas.microsoft.com/office/drawing/2010/main"/>
              </a:ext>
            </a:extLst>
          </a:blip>
          <a:srcRect l="6841" t="24570" r="6888" b="23917"/>
          <a:stretch/>
        </p:blipFill>
        <p:spPr bwMode="auto">
          <a:xfrm>
            <a:off x="9184847" y="4313710"/>
            <a:ext cx="926606" cy="4144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0" descr="Download Free Conagra Brands Logo In ...">
            <a:extLst>
              <a:ext uri="{FF2B5EF4-FFF2-40B4-BE49-F238E27FC236}">
                <a16:creationId xmlns:a16="http://schemas.microsoft.com/office/drawing/2014/main" id="{6E3C7622-63E4-1BF2-4E35-AF0FA8054911}"/>
              </a:ext>
            </a:extLst>
          </p:cNvPr>
          <p:cNvPicPr>
            <a:picLocks noChangeAspect="1" noChangeArrowheads="1"/>
          </p:cNvPicPr>
          <p:nvPr/>
        </p:nvPicPr>
        <p:blipFill rotWithShape="1">
          <a:blip r:embed="rId37">
            <a:extLst>
              <a:ext uri="{28A0092B-C50C-407E-A947-70E740481C1C}">
                <a14:useLocalDpi xmlns:a14="http://schemas.microsoft.com/office/drawing/2010/main"/>
              </a:ext>
            </a:extLst>
          </a:blip>
          <a:srcRect l="3191" t="16037" r="4792" b="16556"/>
          <a:stretch/>
        </p:blipFill>
        <p:spPr bwMode="auto">
          <a:xfrm>
            <a:off x="10468403" y="4313710"/>
            <a:ext cx="689551" cy="50513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2" descr="Jindal Lifestyle Investor Relations">
            <a:extLst>
              <a:ext uri="{FF2B5EF4-FFF2-40B4-BE49-F238E27FC236}">
                <a16:creationId xmlns:a16="http://schemas.microsoft.com/office/drawing/2014/main" id="{4AA31D1E-E108-0589-9C8F-6CDA3511451E}"/>
              </a:ext>
            </a:extLst>
          </p:cNvPr>
          <p:cNvPicPr>
            <a:picLocks noChangeAspect="1" noChangeArrowheads="1"/>
          </p:cNvPicPr>
          <p:nvPr/>
        </p:nvPicPr>
        <p:blipFill rotWithShape="1">
          <a:blip r:embed="rId38">
            <a:extLst>
              <a:ext uri="{28A0092B-C50C-407E-A947-70E740481C1C}">
                <a14:useLocalDpi xmlns:a14="http://schemas.microsoft.com/office/drawing/2010/main"/>
              </a:ext>
            </a:extLst>
          </a:blip>
          <a:srcRect t="22549" b="20066"/>
          <a:stretch/>
        </p:blipFill>
        <p:spPr bwMode="auto">
          <a:xfrm>
            <a:off x="5820367" y="4455073"/>
            <a:ext cx="1137757" cy="29606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4">
            <a:extLst>
              <a:ext uri="{FF2B5EF4-FFF2-40B4-BE49-F238E27FC236}">
                <a16:creationId xmlns:a16="http://schemas.microsoft.com/office/drawing/2014/main" id="{6A2E1679-7FEF-F60C-E6FC-7D6B09BA716A}"/>
              </a:ext>
            </a:extLst>
          </p:cNvPr>
          <p:cNvPicPr>
            <a:picLocks noChangeAspect="1" noChangeArrowheads="1"/>
          </p:cNvPicPr>
          <p:nvPr/>
        </p:nvPicPr>
        <p:blipFill>
          <a:blip r:embed="rId39">
            <a:extLst>
              <a:ext uri="{28A0092B-C50C-407E-A947-70E740481C1C}">
                <a14:useLocalDpi xmlns:a14="http://schemas.microsoft.com/office/drawing/2010/main"/>
              </a:ext>
            </a:extLst>
          </a:blip>
          <a:srcRect/>
          <a:stretch>
            <a:fillRect/>
          </a:stretch>
        </p:blipFill>
        <p:spPr bwMode="auto">
          <a:xfrm>
            <a:off x="8207410" y="4354552"/>
            <a:ext cx="689551" cy="499017"/>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5E1B148E-D3A4-E1E6-90C7-A241023004E4}"/>
              </a:ext>
            </a:extLst>
          </p:cNvPr>
          <p:cNvSpPr/>
          <p:nvPr/>
        </p:nvSpPr>
        <p:spPr>
          <a:xfrm>
            <a:off x="413061" y="5370350"/>
            <a:ext cx="26357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b="1" i="0" u="none" strike="noStrike" kern="1200" cap="none" spc="0" normalizeH="0" baseline="0" noProof="0">
                <a:ln>
                  <a:noFill/>
                </a:ln>
                <a:solidFill>
                  <a:srgbClr val="00B0F0"/>
                </a:solidFill>
                <a:effectLst/>
                <a:uLnTx/>
                <a:uFillTx/>
                <a:latin typeface="Optima" charset="0"/>
                <a:ea typeface="Optima" charset="0"/>
                <a:cs typeface="Optima" charset="0"/>
              </a:rPr>
              <a:t>Telecommunication</a:t>
            </a:r>
          </a:p>
        </p:txBody>
      </p:sp>
      <p:sp>
        <p:nvSpPr>
          <p:cNvPr id="63" name="Rounded Rectangle 46">
            <a:extLst>
              <a:ext uri="{FF2B5EF4-FFF2-40B4-BE49-F238E27FC236}">
                <a16:creationId xmlns:a16="http://schemas.microsoft.com/office/drawing/2014/main" id="{54CFF0BD-147B-8969-D75A-6D37F819B0AA}"/>
              </a:ext>
            </a:extLst>
          </p:cNvPr>
          <p:cNvSpPr/>
          <p:nvPr>
            <p:custDataLst>
              <p:tags r:id="rId6"/>
            </p:custDataLst>
          </p:nvPr>
        </p:nvSpPr>
        <p:spPr>
          <a:xfrm>
            <a:off x="452648" y="5680558"/>
            <a:ext cx="2596201" cy="56134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rgbClr val="00B0F0"/>
              </a:solidFill>
            </a:endParaRPr>
          </a:p>
        </p:txBody>
      </p:sp>
      <p:pic>
        <p:nvPicPr>
          <p:cNvPr id="64" name="Picture 63" descr="telkom">
            <a:extLst>
              <a:ext uri="{FF2B5EF4-FFF2-40B4-BE49-F238E27FC236}">
                <a16:creationId xmlns:a16="http://schemas.microsoft.com/office/drawing/2014/main" id="{0A72DD9F-79DE-CAC6-5687-D538B802D998}"/>
              </a:ext>
            </a:extLst>
          </p:cNvPr>
          <p:cNvPicPr>
            <a:picLocks noChangeAspect="1"/>
          </p:cNvPicPr>
          <p:nvPr/>
        </p:nvPicPr>
        <p:blipFill>
          <a:blip r:embed="rId40">
            <a:extLst>
              <a:ext uri="{28A0092B-C50C-407E-A947-70E740481C1C}">
                <a14:useLocalDpi xmlns:a14="http://schemas.microsoft.com/office/drawing/2010/main"/>
              </a:ext>
            </a:extLst>
          </a:blip>
          <a:srcRect l="9115" t="30856" r="9915" b="29617"/>
          <a:stretch>
            <a:fillRect/>
          </a:stretch>
        </p:blipFill>
        <p:spPr>
          <a:xfrm>
            <a:off x="539010" y="5756123"/>
            <a:ext cx="1243330" cy="403860"/>
          </a:xfrm>
          <a:prstGeom prst="rect">
            <a:avLst/>
          </a:prstGeom>
        </p:spPr>
      </p:pic>
      <p:pic>
        <p:nvPicPr>
          <p:cNvPr id="65" name="Picture 64" descr="mtn">
            <a:extLst>
              <a:ext uri="{FF2B5EF4-FFF2-40B4-BE49-F238E27FC236}">
                <a16:creationId xmlns:a16="http://schemas.microsoft.com/office/drawing/2014/main" id="{023802D3-2165-BED8-4F34-2DD6C41DF760}"/>
              </a:ext>
            </a:extLst>
          </p:cNvPr>
          <p:cNvPicPr>
            <a:picLocks noChangeAspect="1"/>
          </p:cNvPicPr>
          <p:nvPr/>
        </p:nvPicPr>
        <p:blipFill>
          <a:blip r:embed="rId41">
            <a:extLst>
              <a:ext uri="{28A0092B-C50C-407E-A947-70E740481C1C}">
                <a14:useLocalDpi xmlns:a14="http://schemas.microsoft.com/office/drawing/2010/main"/>
              </a:ext>
            </a:extLst>
          </a:blip>
          <a:srcRect l="25915" t="17705" r="27806" b="15628"/>
          <a:stretch>
            <a:fillRect/>
          </a:stretch>
        </p:blipFill>
        <p:spPr>
          <a:xfrm>
            <a:off x="2185725" y="5744988"/>
            <a:ext cx="459105" cy="440055"/>
          </a:xfrm>
          <a:prstGeom prst="rect">
            <a:avLst/>
          </a:prstGeom>
        </p:spPr>
      </p:pic>
      <p:pic>
        <p:nvPicPr>
          <p:cNvPr id="66" name="Picture 65" descr="welspun">
            <a:extLst>
              <a:ext uri="{FF2B5EF4-FFF2-40B4-BE49-F238E27FC236}">
                <a16:creationId xmlns:a16="http://schemas.microsoft.com/office/drawing/2014/main" id="{C853D040-51DD-C6C1-183B-4E85DF823D49}"/>
              </a:ext>
            </a:extLst>
          </p:cNvPr>
          <p:cNvPicPr>
            <a:picLocks noChangeAspect="1"/>
          </p:cNvPicPr>
          <p:nvPr/>
        </p:nvPicPr>
        <p:blipFill>
          <a:blip r:embed="rId42">
            <a:extLst>
              <a:ext uri="{28A0092B-C50C-407E-A947-70E740481C1C}">
                <a14:useLocalDpi xmlns:a14="http://schemas.microsoft.com/office/drawing/2010/main"/>
              </a:ext>
            </a:extLst>
          </a:blip>
          <a:srcRect t="26270" b="25397"/>
          <a:stretch>
            <a:fillRect/>
          </a:stretch>
        </p:blipFill>
        <p:spPr>
          <a:xfrm>
            <a:off x="7507899" y="3316867"/>
            <a:ext cx="1363345" cy="368935"/>
          </a:xfrm>
          <a:prstGeom prst="rect">
            <a:avLst/>
          </a:prstGeom>
        </p:spPr>
      </p:pic>
      <p:pic>
        <p:nvPicPr>
          <p:cNvPr id="67" name="Picture 66" descr="invista">
            <a:extLst>
              <a:ext uri="{FF2B5EF4-FFF2-40B4-BE49-F238E27FC236}">
                <a16:creationId xmlns:a16="http://schemas.microsoft.com/office/drawing/2014/main" id="{6DC68A3E-416C-080E-E731-136A95C792C4}"/>
              </a:ext>
            </a:extLst>
          </p:cNvPr>
          <p:cNvPicPr>
            <a:picLocks noChangeAspect="1"/>
          </p:cNvPicPr>
          <p:nvPr/>
        </p:nvPicPr>
        <p:blipFill>
          <a:blip r:embed="rId43">
            <a:extLst>
              <a:ext uri="{28A0092B-C50C-407E-A947-70E740481C1C}">
                <a14:useLocalDpi xmlns:a14="http://schemas.microsoft.com/office/drawing/2010/main"/>
              </a:ext>
            </a:extLst>
          </a:blip>
          <a:srcRect l="9503" t="33588" r="11127" b="29217"/>
          <a:stretch>
            <a:fillRect/>
          </a:stretch>
        </p:blipFill>
        <p:spPr>
          <a:xfrm>
            <a:off x="9444990" y="3328297"/>
            <a:ext cx="1181100" cy="368935"/>
          </a:xfrm>
          <a:prstGeom prst="rect">
            <a:avLst/>
          </a:prstGeom>
        </p:spPr>
      </p:pic>
      <p:pic>
        <p:nvPicPr>
          <p:cNvPr id="68" name="Picture 67" descr="General Entertainment Autority">
            <a:extLst>
              <a:ext uri="{FF2B5EF4-FFF2-40B4-BE49-F238E27FC236}">
                <a16:creationId xmlns:a16="http://schemas.microsoft.com/office/drawing/2014/main" id="{B7F5E760-6D04-1B5A-A78A-498C0A0EB45A}"/>
              </a:ext>
            </a:extLst>
          </p:cNvPr>
          <p:cNvPicPr>
            <a:picLocks noChangeAspect="1"/>
          </p:cNvPicPr>
          <p:nvPr/>
        </p:nvPicPr>
        <p:blipFill>
          <a:blip r:embed="rId44">
            <a:extLst>
              <a:ext uri="{28A0092B-C50C-407E-A947-70E740481C1C}">
                <a14:useLocalDpi xmlns:a14="http://schemas.microsoft.com/office/drawing/2010/main"/>
              </a:ext>
            </a:extLst>
          </a:blip>
          <a:srcRect l="8633" t="35713" r="8112" b="36305"/>
          <a:stretch/>
        </p:blipFill>
        <p:spPr>
          <a:xfrm>
            <a:off x="9707321" y="5805303"/>
            <a:ext cx="1733262" cy="323166"/>
          </a:xfrm>
          <a:prstGeom prst="rect">
            <a:avLst/>
          </a:prstGeom>
        </p:spPr>
      </p:pic>
      <p:pic>
        <p:nvPicPr>
          <p:cNvPr id="69" name="Picture 95" descr="Neom">
            <a:extLst>
              <a:ext uri="{FF2B5EF4-FFF2-40B4-BE49-F238E27FC236}">
                <a16:creationId xmlns:a16="http://schemas.microsoft.com/office/drawing/2014/main" id="{64BFAD16-C3A7-F7A2-997B-FAEADEBF3793}"/>
              </a:ext>
            </a:extLst>
          </p:cNvPr>
          <p:cNvPicPr>
            <a:picLocks noChangeAspect="1"/>
          </p:cNvPicPr>
          <p:nvPr/>
        </p:nvPicPr>
        <p:blipFill>
          <a:blip r:embed="rId45">
            <a:extLst>
              <a:ext uri="{96DAC541-7B7A-43D3-8B79-37D633B846F1}">
                <asvg:svgBlip xmlns:asvg="http://schemas.microsoft.com/office/drawing/2016/SVG/main" r:embed="rId46"/>
              </a:ext>
            </a:extLst>
          </a:blip>
          <a:srcRect l="22110" t="6219" r="25122" b="-1349"/>
          <a:stretch>
            <a:fillRect/>
          </a:stretch>
        </p:blipFill>
        <p:spPr>
          <a:xfrm>
            <a:off x="4440514" y="5616123"/>
            <a:ext cx="618119" cy="752247"/>
          </a:xfrm>
          <a:prstGeom prst="rect">
            <a:avLst/>
          </a:prstGeom>
        </p:spPr>
      </p:pic>
      <p:pic>
        <p:nvPicPr>
          <p:cNvPr id="70" name="Picture 52" descr="A logo with a palm tree and text&#10;&#10;Description automatically generated">
            <a:extLst>
              <a:ext uri="{FF2B5EF4-FFF2-40B4-BE49-F238E27FC236}">
                <a16:creationId xmlns:a16="http://schemas.microsoft.com/office/drawing/2014/main" id="{198D4B0C-1907-A31A-EE28-F29B46F6D6BF}"/>
              </a:ext>
            </a:extLst>
          </p:cNvPr>
          <p:cNvPicPr>
            <a:picLocks noChangeAspect="1" noChangeArrowheads="1"/>
          </p:cNvPicPr>
          <p:nvPr/>
        </p:nvPicPr>
        <p:blipFill>
          <a:blip r:embed="rId47">
            <a:extLst>
              <a:ext uri="{28A0092B-C50C-407E-A947-70E740481C1C}">
                <a14:useLocalDpi xmlns:a14="http://schemas.microsoft.com/office/drawing/2010/main"/>
              </a:ext>
            </a:extLst>
          </a:blip>
          <a:srcRect/>
          <a:stretch>
            <a:fillRect/>
          </a:stretch>
        </p:blipFill>
        <p:spPr bwMode="auto">
          <a:xfrm>
            <a:off x="6035066" y="5561099"/>
            <a:ext cx="813058" cy="7522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A logo with a circle and text&#10;&#10;Description automatically generated">
            <a:extLst>
              <a:ext uri="{FF2B5EF4-FFF2-40B4-BE49-F238E27FC236}">
                <a16:creationId xmlns:a16="http://schemas.microsoft.com/office/drawing/2014/main" id="{A88BE285-C851-3F93-514B-7C20F67599E7}"/>
              </a:ext>
            </a:extLst>
          </p:cNvPr>
          <p:cNvPicPr>
            <a:picLocks noChangeAspect="1"/>
          </p:cNvPicPr>
          <p:nvPr/>
        </p:nvPicPr>
        <p:blipFill>
          <a:blip r:embed="rId48">
            <a:extLst>
              <a:ext uri="{28A0092B-C50C-407E-A947-70E740481C1C}">
                <a14:useLocalDpi xmlns:a14="http://schemas.microsoft.com/office/drawing/2010/main"/>
              </a:ext>
            </a:extLst>
          </a:blip>
          <a:srcRect t="-1555" b="-2191"/>
          <a:stretch/>
        </p:blipFill>
        <p:spPr>
          <a:xfrm>
            <a:off x="8804193" y="5488164"/>
            <a:ext cx="839614" cy="999584"/>
          </a:xfrm>
          <a:prstGeom prst="rect">
            <a:avLst/>
          </a:prstGeom>
        </p:spPr>
      </p:pic>
      <p:pic>
        <p:nvPicPr>
          <p:cNvPr id="72" name="Graphic 71">
            <a:extLst>
              <a:ext uri="{FF2B5EF4-FFF2-40B4-BE49-F238E27FC236}">
                <a16:creationId xmlns:a16="http://schemas.microsoft.com/office/drawing/2014/main" id="{79950F5C-7D7B-02B0-B917-8966A6D6389D}"/>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3424692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33896D-1A96-E415-ED23-080E78CEE6C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8426A17-E18D-4492-5693-6B61B08135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129C4FD5-7455-33B8-B762-DD8D82EDA3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E51566D-0553-84D5-EB2E-DD44D9D7C7D8}"/>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Industry Experience(2/3)</a:t>
            </a:r>
            <a:endParaRPr lang="en-US" sz="2400" b="1">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62E1B6F0-6C47-AE1F-9B4C-DAE39844581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146DACD0-A1D2-3089-CD97-24C76476E41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cxnSp>
        <p:nvCxnSpPr>
          <p:cNvPr id="21" name="Straight Connector 20">
            <a:extLst>
              <a:ext uri="{FF2B5EF4-FFF2-40B4-BE49-F238E27FC236}">
                <a16:creationId xmlns:a16="http://schemas.microsoft.com/office/drawing/2014/main" id="{191F09CD-AC41-B514-59D2-420F737724F4}"/>
              </a:ext>
            </a:extLst>
          </p:cNvPr>
          <p:cNvCxnSpPr/>
          <p:nvPr/>
        </p:nvCxnSpPr>
        <p:spPr>
          <a:xfrm>
            <a:off x="2443739" y="1091917"/>
            <a:ext cx="3383342" cy="0"/>
          </a:xfrm>
          <a:prstGeom prst="line">
            <a:avLst/>
          </a:prstGeom>
          <a:noFill/>
          <a:ln w="19050" cap="flat" cmpd="sng" algn="ctr">
            <a:solidFill>
              <a:sysClr val="window" lastClr="FFFFFF"/>
            </a:solidFill>
            <a:prstDash val="solid"/>
            <a:miter lim="800000"/>
          </a:ln>
          <a:effectLst/>
        </p:spPr>
      </p:cxnSp>
      <p:sp>
        <p:nvSpPr>
          <p:cNvPr id="22" name="Rectangle 21">
            <a:extLst>
              <a:ext uri="{FF2B5EF4-FFF2-40B4-BE49-F238E27FC236}">
                <a16:creationId xmlns:a16="http://schemas.microsoft.com/office/drawing/2014/main" id="{1D727AB2-8A2B-179E-06D4-A402B68D7016}"/>
              </a:ext>
            </a:extLst>
          </p:cNvPr>
          <p:cNvSpPr/>
          <p:nvPr/>
        </p:nvSpPr>
        <p:spPr>
          <a:xfrm>
            <a:off x="367749" y="664033"/>
            <a:ext cx="2785724" cy="369332"/>
          </a:xfrm>
          <a:prstGeom prst="rect">
            <a:avLst/>
          </a:prstGeom>
        </p:spPr>
        <p:txBody>
          <a:bodyPr wrap="square">
            <a:spAutoFit/>
          </a:bodyPr>
          <a:lstStyle/>
          <a:p>
            <a:pPr marL="84455">
              <a:defRPr/>
            </a:pPr>
            <a:r>
              <a:rPr lang="en-US" b="1">
                <a:solidFill>
                  <a:srgbClr val="00B0F0"/>
                </a:solidFill>
                <a:latin typeface="Optima" charset="0"/>
                <a:ea typeface="Optima" charset="0"/>
                <a:cs typeface="Optima" charset="0"/>
              </a:rPr>
              <a:t>Oil, Gas, and Energy</a:t>
            </a:r>
          </a:p>
        </p:txBody>
      </p:sp>
      <p:sp>
        <p:nvSpPr>
          <p:cNvPr id="23" name="Rounded Rectangle 64">
            <a:extLst>
              <a:ext uri="{FF2B5EF4-FFF2-40B4-BE49-F238E27FC236}">
                <a16:creationId xmlns:a16="http://schemas.microsoft.com/office/drawing/2014/main" id="{B9AF1AAF-D121-62EC-1327-3F8AC5A948C1}"/>
              </a:ext>
            </a:extLst>
          </p:cNvPr>
          <p:cNvSpPr/>
          <p:nvPr>
            <p:custDataLst>
              <p:tags r:id="rId1"/>
            </p:custDataLst>
          </p:nvPr>
        </p:nvSpPr>
        <p:spPr>
          <a:xfrm>
            <a:off x="383206" y="1033328"/>
            <a:ext cx="11136349" cy="1530763"/>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24" name="Picture 23" descr="ADNOC">
            <a:extLst>
              <a:ext uri="{FF2B5EF4-FFF2-40B4-BE49-F238E27FC236}">
                <a16:creationId xmlns:a16="http://schemas.microsoft.com/office/drawing/2014/main" id="{9A748AA6-474B-45EE-900B-5518357183F0}"/>
              </a:ext>
            </a:extLst>
          </p:cNvPr>
          <p:cNvPicPr>
            <a:picLocks noChangeAspect="1"/>
          </p:cNvPicPr>
          <p:nvPr/>
        </p:nvPicPr>
        <p:blipFill>
          <a:blip r:embed="rId8">
            <a:extLst>
              <a:ext uri="{28A0092B-C50C-407E-A947-70E740481C1C}">
                <a14:useLocalDpi xmlns:a14="http://schemas.microsoft.com/office/drawing/2010/main"/>
              </a:ext>
            </a:extLst>
          </a:blip>
          <a:srcRect l="31464" r="35028"/>
          <a:stretch>
            <a:fillRect/>
          </a:stretch>
        </p:blipFill>
        <p:spPr>
          <a:xfrm>
            <a:off x="4891834" y="1617811"/>
            <a:ext cx="551427" cy="827141"/>
          </a:xfrm>
          <a:prstGeom prst="rect">
            <a:avLst/>
          </a:prstGeom>
        </p:spPr>
      </p:pic>
      <p:pic>
        <p:nvPicPr>
          <p:cNvPr id="25" name="Picture 24" descr="Noble Energy">
            <a:extLst>
              <a:ext uri="{FF2B5EF4-FFF2-40B4-BE49-F238E27FC236}">
                <a16:creationId xmlns:a16="http://schemas.microsoft.com/office/drawing/2014/main" id="{C74702D9-43AD-146F-39F2-7FB57348AF67}"/>
              </a:ext>
            </a:extLst>
          </p:cNvPr>
          <p:cNvPicPr>
            <a:picLocks noChangeAspect="1"/>
          </p:cNvPicPr>
          <p:nvPr/>
        </p:nvPicPr>
        <p:blipFill>
          <a:blip r:embed="rId9">
            <a:extLst>
              <a:ext uri="{28A0092B-C50C-407E-A947-70E740481C1C}">
                <a14:useLocalDpi xmlns:a14="http://schemas.microsoft.com/office/drawing/2010/main"/>
              </a:ext>
            </a:extLst>
          </a:blip>
          <a:srcRect t="17395" b="16988"/>
          <a:stretch/>
        </p:blipFill>
        <p:spPr>
          <a:xfrm>
            <a:off x="6671073" y="1201749"/>
            <a:ext cx="1015161" cy="336916"/>
          </a:xfrm>
          <a:prstGeom prst="rect">
            <a:avLst/>
          </a:prstGeom>
        </p:spPr>
      </p:pic>
      <p:pic>
        <p:nvPicPr>
          <p:cNvPr id="26" name="Picture 25" descr="Cairn">
            <a:extLst>
              <a:ext uri="{FF2B5EF4-FFF2-40B4-BE49-F238E27FC236}">
                <a16:creationId xmlns:a16="http://schemas.microsoft.com/office/drawing/2014/main" id="{1F35D5BA-79AA-A00E-F637-8F4D6A0B4369}"/>
              </a:ext>
            </a:extLst>
          </p:cNvPr>
          <p:cNvPicPr>
            <a:picLocks noChangeAspect="1"/>
          </p:cNvPicPr>
          <p:nvPr/>
        </p:nvPicPr>
        <p:blipFill>
          <a:blip r:embed="rId10">
            <a:extLst>
              <a:ext uri="{28A0092B-C50C-407E-A947-70E740481C1C}">
                <a14:useLocalDpi xmlns:a14="http://schemas.microsoft.com/office/drawing/2010/main"/>
              </a:ext>
            </a:extLst>
          </a:blip>
          <a:srcRect l="14972" t="7527" r="15611" b="8132"/>
          <a:stretch>
            <a:fillRect/>
          </a:stretch>
        </p:blipFill>
        <p:spPr>
          <a:xfrm>
            <a:off x="5556723" y="1130304"/>
            <a:ext cx="781583" cy="479806"/>
          </a:xfrm>
          <a:prstGeom prst="rect">
            <a:avLst/>
          </a:prstGeom>
        </p:spPr>
      </p:pic>
      <p:pic>
        <p:nvPicPr>
          <p:cNvPr id="27" name="Content Placeholder 83" descr="sausi aramco logo">
            <a:extLst>
              <a:ext uri="{FF2B5EF4-FFF2-40B4-BE49-F238E27FC236}">
                <a16:creationId xmlns:a16="http://schemas.microsoft.com/office/drawing/2014/main" id="{66315E9A-DAA9-B697-01DB-77C82C0BA746}"/>
              </a:ext>
            </a:extLst>
          </p:cNvPr>
          <p:cNvPicPr>
            <a:picLocks noChangeAspect="1"/>
          </p:cNvPicPr>
          <p:nvPr>
            <p:custDataLst>
              <p:tags r:id="rId2"/>
            </p:custDataLst>
          </p:nvPr>
        </p:nvPicPr>
        <p:blipFill>
          <a:blip r:embed="rId11">
            <a:extLst>
              <a:ext uri="{28A0092B-C50C-407E-A947-70E740481C1C}">
                <a14:useLocalDpi xmlns:a14="http://schemas.microsoft.com/office/drawing/2010/main"/>
              </a:ext>
            </a:extLst>
          </a:blip>
          <a:srcRect t="23214" b="19841"/>
          <a:stretch>
            <a:fillRect/>
          </a:stretch>
        </p:blipFill>
        <p:spPr>
          <a:xfrm>
            <a:off x="858996" y="1938019"/>
            <a:ext cx="1541013" cy="423087"/>
          </a:xfrm>
          <a:prstGeom prst="rect">
            <a:avLst/>
          </a:prstGeom>
        </p:spPr>
      </p:pic>
      <p:pic>
        <p:nvPicPr>
          <p:cNvPr id="28" name="Picture 27" descr="BP">
            <a:extLst>
              <a:ext uri="{FF2B5EF4-FFF2-40B4-BE49-F238E27FC236}">
                <a16:creationId xmlns:a16="http://schemas.microsoft.com/office/drawing/2014/main" id="{7622A524-E09D-0147-B6D2-CB8957C5D22A}"/>
              </a:ext>
            </a:extLst>
          </p:cNvPr>
          <p:cNvPicPr>
            <a:picLocks noChangeAspect="1"/>
          </p:cNvPicPr>
          <p:nvPr/>
        </p:nvPicPr>
        <p:blipFill>
          <a:blip r:embed="rId12">
            <a:extLst>
              <a:ext uri="{28A0092B-C50C-407E-A947-70E740481C1C}">
                <a14:useLocalDpi xmlns:a14="http://schemas.microsoft.com/office/drawing/2010/main"/>
              </a:ext>
            </a:extLst>
          </a:blip>
          <a:srcRect l="14641" t="12308" r="17680" b="8077"/>
          <a:stretch>
            <a:fillRect/>
          </a:stretch>
        </p:blipFill>
        <p:spPr>
          <a:xfrm>
            <a:off x="2732825" y="1150470"/>
            <a:ext cx="783245" cy="463516"/>
          </a:xfrm>
          <a:prstGeom prst="rect">
            <a:avLst/>
          </a:prstGeom>
        </p:spPr>
      </p:pic>
      <p:pic>
        <p:nvPicPr>
          <p:cNvPr id="29" name="Picture 28" descr="YASREF logo">
            <a:extLst>
              <a:ext uri="{FF2B5EF4-FFF2-40B4-BE49-F238E27FC236}">
                <a16:creationId xmlns:a16="http://schemas.microsoft.com/office/drawing/2014/main" id="{B418258A-9979-FD93-52C0-DEB369A7D8B8}"/>
              </a:ext>
            </a:extLst>
          </p:cNvPr>
          <p:cNvPicPr>
            <a:picLocks noChangeAspect="1"/>
          </p:cNvPicPr>
          <p:nvPr/>
        </p:nvPicPr>
        <p:blipFill>
          <a:blip r:embed="rId13"/>
          <a:stretch>
            <a:fillRect/>
          </a:stretch>
        </p:blipFill>
        <p:spPr>
          <a:xfrm>
            <a:off x="10287117" y="1140859"/>
            <a:ext cx="512611" cy="512611"/>
          </a:xfrm>
          <a:prstGeom prst="rect">
            <a:avLst/>
          </a:prstGeom>
        </p:spPr>
      </p:pic>
      <p:pic>
        <p:nvPicPr>
          <p:cNvPr id="30" name="Picture 29" descr="KJO_logo-300x186-3">
            <a:extLst>
              <a:ext uri="{FF2B5EF4-FFF2-40B4-BE49-F238E27FC236}">
                <a16:creationId xmlns:a16="http://schemas.microsoft.com/office/drawing/2014/main" id="{860CF235-A81C-02E6-576F-2E01DCDC6111}"/>
              </a:ext>
            </a:extLst>
          </p:cNvPr>
          <p:cNvPicPr>
            <a:picLocks noChangeAspect="1"/>
          </p:cNvPicPr>
          <p:nvPr/>
        </p:nvPicPr>
        <p:blipFill>
          <a:blip r:embed="rId14"/>
          <a:stretch>
            <a:fillRect/>
          </a:stretch>
        </p:blipFill>
        <p:spPr>
          <a:xfrm>
            <a:off x="977806" y="1201370"/>
            <a:ext cx="890269" cy="568644"/>
          </a:xfrm>
          <a:prstGeom prst="rect">
            <a:avLst/>
          </a:prstGeom>
        </p:spPr>
      </p:pic>
      <p:pic>
        <p:nvPicPr>
          <p:cNvPr id="31" name="Picture 14" descr="Motiva Reinforces its Commitment to ...">
            <a:extLst>
              <a:ext uri="{FF2B5EF4-FFF2-40B4-BE49-F238E27FC236}">
                <a16:creationId xmlns:a16="http://schemas.microsoft.com/office/drawing/2014/main" id="{841AA489-7D12-2E85-0A99-750E24AAE06D}"/>
              </a:ext>
            </a:extLst>
          </p:cNvPr>
          <p:cNvPicPr>
            <a:picLocks noChangeAspect="1" noChangeArrowheads="1"/>
          </p:cNvPicPr>
          <p:nvPr/>
        </p:nvPicPr>
        <p:blipFill rotWithShape="1">
          <a:blip r:embed="rId15">
            <a:extLst>
              <a:ext uri="{28A0092B-C50C-407E-A947-70E740481C1C}">
                <a14:useLocalDpi xmlns:a14="http://schemas.microsoft.com/office/drawing/2010/main"/>
              </a:ext>
            </a:extLst>
          </a:blip>
          <a:srcRect l="6371" t="39660" r="6371" b="33719"/>
          <a:stretch/>
        </p:blipFill>
        <p:spPr bwMode="auto">
          <a:xfrm>
            <a:off x="9753900" y="1952538"/>
            <a:ext cx="1579043" cy="2517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6">
            <a:extLst>
              <a:ext uri="{FF2B5EF4-FFF2-40B4-BE49-F238E27FC236}">
                <a16:creationId xmlns:a16="http://schemas.microsoft.com/office/drawing/2014/main" id="{D5482F2B-774D-C47C-52AD-4BA04D461A5F}"/>
              </a:ext>
            </a:extLst>
          </p:cNvPr>
          <p:cNvPicPr>
            <a:picLocks noChangeAspect="1" noChangeArrowheads="1"/>
          </p:cNvPicPr>
          <p:nvPr/>
        </p:nvPicPr>
        <p:blipFill rotWithShape="1">
          <a:blip r:embed="rId16">
            <a:extLst>
              <a:ext uri="{28A0092B-C50C-407E-A947-70E740481C1C}">
                <a14:useLocalDpi xmlns:a14="http://schemas.microsoft.com/office/drawing/2010/main"/>
              </a:ext>
            </a:extLst>
          </a:blip>
          <a:srcRect l="2834" t="26983" r="3670" b="27355"/>
          <a:stretch/>
        </p:blipFill>
        <p:spPr bwMode="auto">
          <a:xfrm>
            <a:off x="3153473" y="1889701"/>
            <a:ext cx="772796" cy="3774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descr="Dragon Oil - Exploration and Production ...">
            <a:extLst>
              <a:ext uri="{FF2B5EF4-FFF2-40B4-BE49-F238E27FC236}">
                <a16:creationId xmlns:a16="http://schemas.microsoft.com/office/drawing/2014/main" id="{DD3BFAC7-ABFC-65E2-008D-B72024BAC48F}"/>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933774" y="1923465"/>
            <a:ext cx="542526" cy="50079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Bapco Energies">
            <a:extLst>
              <a:ext uri="{FF2B5EF4-FFF2-40B4-BE49-F238E27FC236}">
                <a16:creationId xmlns:a16="http://schemas.microsoft.com/office/drawing/2014/main" id="{0D01E7B8-49C5-F9F8-986B-AF135B6A557C}"/>
              </a:ext>
            </a:extLst>
          </p:cNvPr>
          <p:cNvPicPr>
            <a:picLocks noChangeAspect="1" noChangeArrowheads="1"/>
          </p:cNvPicPr>
          <p:nvPr/>
        </p:nvPicPr>
        <p:blipFill rotWithShape="1">
          <a:blip r:embed="rId18">
            <a:extLst>
              <a:ext uri="{28A0092B-C50C-407E-A947-70E740481C1C}">
                <a14:useLocalDpi xmlns:a14="http://schemas.microsoft.com/office/drawing/2010/main"/>
              </a:ext>
            </a:extLst>
          </a:blip>
          <a:srcRect l="15433" r="15642"/>
          <a:stretch/>
        </p:blipFill>
        <p:spPr bwMode="auto">
          <a:xfrm>
            <a:off x="9152338" y="1181749"/>
            <a:ext cx="763325" cy="57688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a:extLst>
              <a:ext uri="{FF2B5EF4-FFF2-40B4-BE49-F238E27FC236}">
                <a16:creationId xmlns:a16="http://schemas.microsoft.com/office/drawing/2014/main" id="{A2B4659A-340C-E694-717B-75E65F530735}"/>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4157467" y="1118883"/>
            <a:ext cx="497852" cy="55656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4" descr="OQ8">
            <a:extLst>
              <a:ext uri="{FF2B5EF4-FFF2-40B4-BE49-F238E27FC236}">
                <a16:creationId xmlns:a16="http://schemas.microsoft.com/office/drawing/2014/main" id="{70F15450-6196-83F3-9CCA-5743C29D390E}"/>
              </a:ext>
            </a:extLst>
          </p:cNvPr>
          <p:cNvPicPr>
            <a:picLocks noChangeAspect="1" noChangeArrowheads="1"/>
          </p:cNvPicPr>
          <p:nvPr/>
        </p:nvPicPr>
        <p:blipFill rotWithShape="1">
          <a:blip r:embed="rId20">
            <a:extLst>
              <a:ext uri="{28A0092B-C50C-407E-A947-70E740481C1C}">
                <a14:useLocalDpi xmlns:a14="http://schemas.microsoft.com/office/drawing/2010/main"/>
              </a:ext>
            </a:extLst>
          </a:blip>
          <a:srcRect l="9164" t="13135" r="10000" b="13929"/>
          <a:stretch/>
        </p:blipFill>
        <p:spPr bwMode="auto">
          <a:xfrm>
            <a:off x="5980129" y="1890700"/>
            <a:ext cx="875930" cy="4440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6" descr="Qatargas Logo PNG Vectors Free Download">
            <a:extLst>
              <a:ext uri="{FF2B5EF4-FFF2-40B4-BE49-F238E27FC236}">
                <a16:creationId xmlns:a16="http://schemas.microsoft.com/office/drawing/2014/main" id="{1A913D07-5AE5-225D-B00A-EFCD00F89FC8}"/>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7481324" y="1864169"/>
            <a:ext cx="1004246" cy="4284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8" descr="Downloads">
            <a:extLst>
              <a:ext uri="{FF2B5EF4-FFF2-40B4-BE49-F238E27FC236}">
                <a16:creationId xmlns:a16="http://schemas.microsoft.com/office/drawing/2014/main" id="{063EC1BD-D6BE-1A5A-D279-431A29550A08}"/>
              </a:ext>
            </a:extLst>
          </p:cNvPr>
          <p:cNvPicPr>
            <a:picLocks noChangeAspect="1" noChangeArrowheads="1"/>
          </p:cNvPicPr>
          <p:nvPr/>
        </p:nvPicPr>
        <p:blipFill rotWithShape="1">
          <a:blip r:embed="rId22">
            <a:extLst>
              <a:ext uri="{28A0092B-C50C-407E-A947-70E740481C1C}">
                <a14:useLocalDpi xmlns:a14="http://schemas.microsoft.com/office/drawing/2010/main"/>
              </a:ext>
            </a:extLst>
          </a:blip>
          <a:srcRect/>
          <a:stretch/>
        </p:blipFill>
        <p:spPr bwMode="auto">
          <a:xfrm>
            <a:off x="7983447" y="1299555"/>
            <a:ext cx="894822" cy="298387"/>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367845ED-4D03-F1EE-F316-39625D92AF79}"/>
              </a:ext>
            </a:extLst>
          </p:cNvPr>
          <p:cNvSpPr/>
          <p:nvPr/>
        </p:nvSpPr>
        <p:spPr>
          <a:xfrm>
            <a:off x="429023" y="2728504"/>
            <a:ext cx="3497246" cy="369332"/>
          </a:xfrm>
          <a:prstGeom prst="rect">
            <a:avLst/>
          </a:prstGeom>
        </p:spPr>
        <p:txBody>
          <a:bodyPr wrap="square">
            <a:spAutoFit/>
          </a:bodyPr>
          <a:lstStyle/>
          <a:p>
            <a:pPr marL="84455">
              <a:defRPr/>
            </a:pPr>
            <a:r>
              <a:rPr lang="en-US" b="1">
                <a:solidFill>
                  <a:srgbClr val="00B0F0"/>
                </a:solidFill>
                <a:latin typeface="Optima" charset="0"/>
                <a:ea typeface="Optima" charset="0"/>
                <a:cs typeface="Optima" charset="0"/>
              </a:rPr>
              <a:t>Industrial Manufacturing</a:t>
            </a:r>
          </a:p>
        </p:txBody>
      </p:sp>
      <p:sp>
        <p:nvSpPr>
          <p:cNvPr id="40" name="Rounded Rectangle 49">
            <a:extLst>
              <a:ext uri="{FF2B5EF4-FFF2-40B4-BE49-F238E27FC236}">
                <a16:creationId xmlns:a16="http://schemas.microsoft.com/office/drawing/2014/main" id="{F41355AE-3B9E-60DD-969C-12E5B8596732}"/>
              </a:ext>
            </a:extLst>
          </p:cNvPr>
          <p:cNvSpPr/>
          <p:nvPr>
            <p:custDataLst>
              <p:tags r:id="rId3"/>
            </p:custDataLst>
          </p:nvPr>
        </p:nvSpPr>
        <p:spPr>
          <a:xfrm>
            <a:off x="367749" y="3154536"/>
            <a:ext cx="11136349" cy="685521"/>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1" name="Picture 40" descr="fapa Manufacturing logo">
            <a:extLst>
              <a:ext uri="{FF2B5EF4-FFF2-40B4-BE49-F238E27FC236}">
                <a16:creationId xmlns:a16="http://schemas.microsoft.com/office/drawing/2014/main" id="{A5C86285-90E3-15F8-EDA0-7ACF784C6794}"/>
              </a:ext>
            </a:extLst>
          </p:cNvPr>
          <p:cNvPicPr>
            <a:picLocks noChangeAspect="1"/>
          </p:cNvPicPr>
          <p:nvPr/>
        </p:nvPicPr>
        <p:blipFill>
          <a:blip r:embed="rId23"/>
          <a:stretch>
            <a:fillRect/>
          </a:stretch>
        </p:blipFill>
        <p:spPr>
          <a:xfrm>
            <a:off x="1389926" y="3256853"/>
            <a:ext cx="1257300" cy="473710"/>
          </a:xfrm>
          <a:prstGeom prst="rect">
            <a:avLst/>
          </a:prstGeom>
        </p:spPr>
      </p:pic>
      <p:pic>
        <p:nvPicPr>
          <p:cNvPr id="42" name="Picture 41" descr="rockewell automation">
            <a:extLst>
              <a:ext uri="{FF2B5EF4-FFF2-40B4-BE49-F238E27FC236}">
                <a16:creationId xmlns:a16="http://schemas.microsoft.com/office/drawing/2014/main" id="{76885717-5AF6-9127-3323-2DA4CF3DF735}"/>
              </a:ext>
            </a:extLst>
          </p:cNvPr>
          <p:cNvPicPr>
            <a:picLocks noChangeAspect="1"/>
          </p:cNvPicPr>
          <p:nvPr/>
        </p:nvPicPr>
        <p:blipFill>
          <a:blip r:embed="rId24">
            <a:extLst>
              <a:ext uri="{28A0092B-C50C-407E-A947-70E740481C1C}">
                <a14:useLocalDpi xmlns:a14="http://schemas.microsoft.com/office/drawing/2010/main"/>
              </a:ext>
            </a:extLst>
          </a:blip>
          <a:srcRect/>
          <a:stretch>
            <a:fillRect/>
          </a:stretch>
        </p:blipFill>
        <p:spPr>
          <a:xfrm>
            <a:off x="3296031" y="3348460"/>
            <a:ext cx="1260475" cy="335280"/>
          </a:xfrm>
          <a:prstGeom prst="rect">
            <a:avLst/>
          </a:prstGeom>
        </p:spPr>
      </p:pic>
      <p:pic>
        <p:nvPicPr>
          <p:cNvPr id="43" name="Picture 42" descr="nampak logo">
            <a:extLst>
              <a:ext uri="{FF2B5EF4-FFF2-40B4-BE49-F238E27FC236}">
                <a16:creationId xmlns:a16="http://schemas.microsoft.com/office/drawing/2014/main" id="{EE65BE24-CD43-7855-2AEA-AD76C1D21A58}"/>
              </a:ext>
            </a:extLst>
          </p:cNvPr>
          <p:cNvPicPr>
            <a:picLocks noChangeAspect="1"/>
          </p:cNvPicPr>
          <p:nvPr/>
        </p:nvPicPr>
        <p:blipFill>
          <a:blip r:embed="rId25"/>
          <a:stretch>
            <a:fillRect/>
          </a:stretch>
        </p:blipFill>
        <p:spPr>
          <a:xfrm>
            <a:off x="4926702" y="3267316"/>
            <a:ext cx="1131570" cy="417830"/>
          </a:xfrm>
          <a:prstGeom prst="rect">
            <a:avLst/>
          </a:prstGeom>
        </p:spPr>
      </p:pic>
      <p:pic>
        <p:nvPicPr>
          <p:cNvPr id="44" name="Picture 43" descr="union coop logo">
            <a:extLst>
              <a:ext uri="{FF2B5EF4-FFF2-40B4-BE49-F238E27FC236}">
                <a16:creationId xmlns:a16="http://schemas.microsoft.com/office/drawing/2014/main" id="{7AFB0421-E265-7805-A791-874712295300}"/>
              </a:ext>
            </a:extLst>
          </p:cNvPr>
          <p:cNvPicPr>
            <a:picLocks noChangeAspect="1"/>
          </p:cNvPicPr>
          <p:nvPr/>
        </p:nvPicPr>
        <p:blipFill>
          <a:blip r:embed="rId26"/>
          <a:stretch>
            <a:fillRect/>
          </a:stretch>
        </p:blipFill>
        <p:spPr>
          <a:xfrm>
            <a:off x="6606740" y="3226877"/>
            <a:ext cx="495300" cy="468630"/>
          </a:xfrm>
          <a:prstGeom prst="rect">
            <a:avLst/>
          </a:prstGeom>
        </p:spPr>
      </p:pic>
      <p:sp>
        <p:nvSpPr>
          <p:cNvPr id="45" name="Rounded Rectangle 49">
            <a:extLst>
              <a:ext uri="{FF2B5EF4-FFF2-40B4-BE49-F238E27FC236}">
                <a16:creationId xmlns:a16="http://schemas.microsoft.com/office/drawing/2014/main" id="{71A02D3E-F880-4190-E8DE-ECECDE539049}"/>
              </a:ext>
            </a:extLst>
          </p:cNvPr>
          <p:cNvSpPr/>
          <p:nvPr>
            <p:custDataLst>
              <p:tags r:id="rId4"/>
            </p:custDataLst>
          </p:nvPr>
        </p:nvSpPr>
        <p:spPr>
          <a:xfrm>
            <a:off x="3380084" y="5471029"/>
            <a:ext cx="8124013" cy="1021846"/>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46" name="Picture 45" descr="General Organization for Social Insurance">
            <a:extLst>
              <a:ext uri="{FF2B5EF4-FFF2-40B4-BE49-F238E27FC236}">
                <a16:creationId xmlns:a16="http://schemas.microsoft.com/office/drawing/2014/main" id="{A2C3676F-9ED3-C1AB-B063-9626CB6855AA}"/>
              </a:ext>
            </a:extLst>
          </p:cNvPr>
          <p:cNvPicPr>
            <a:picLocks noChangeAspect="1"/>
          </p:cNvPicPr>
          <p:nvPr/>
        </p:nvPicPr>
        <p:blipFill>
          <a:blip r:embed="rId27">
            <a:extLst>
              <a:ext uri="{28A0092B-C50C-407E-A947-70E740481C1C}">
                <a14:useLocalDpi xmlns:a14="http://schemas.microsoft.com/office/drawing/2010/main"/>
              </a:ext>
            </a:extLst>
          </a:blip>
          <a:srcRect l="11126" t="16436" r="9374" b="17310"/>
          <a:stretch/>
        </p:blipFill>
        <p:spPr>
          <a:xfrm>
            <a:off x="3556860" y="5648427"/>
            <a:ext cx="690884" cy="513600"/>
          </a:xfrm>
          <a:prstGeom prst="rect">
            <a:avLst/>
          </a:prstGeom>
        </p:spPr>
      </p:pic>
      <p:pic>
        <p:nvPicPr>
          <p:cNvPr id="47" name="Picture 46" descr="A logo with a palm tree and text&#10;&#10;Description automatically generated">
            <a:extLst>
              <a:ext uri="{FF2B5EF4-FFF2-40B4-BE49-F238E27FC236}">
                <a16:creationId xmlns:a16="http://schemas.microsoft.com/office/drawing/2014/main" id="{DC55907A-D956-A45A-AF78-DDB537235703}"/>
              </a:ext>
            </a:extLst>
          </p:cNvPr>
          <p:cNvPicPr>
            <a:picLocks noChangeAspect="1"/>
          </p:cNvPicPr>
          <p:nvPr/>
        </p:nvPicPr>
        <p:blipFill>
          <a:blip r:embed="rId28"/>
          <a:stretch>
            <a:fillRect/>
          </a:stretch>
        </p:blipFill>
        <p:spPr>
          <a:xfrm>
            <a:off x="5159602" y="5543356"/>
            <a:ext cx="771329" cy="752247"/>
          </a:xfrm>
          <a:prstGeom prst="rect">
            <a:avLst/>
          </a:prstGeom>
        </p:spPr>
      </p:pic>
      <p:pic>
        <p:nvPicPr>
          <p:cNvPr id="48" name="Picture 4" descr="News Presidential Court: Saeed bin ...">
            <a:extLst>
              <a:ext uri="{FF2B5EF4-FFF2-40B4-BE49-F238E27FC236}">
                <a16:creationId xmlns:a16="http://schemas.microsoft.com/office/drawing/2014/main" id="{57F615E8-B237-4959-5A00-EEAE4E8D5130}"/>
              </a:ext>
            </a:extLst>
          </p:cNvPr>
          <p:cNvPicPr>
            <a:picLocks noChangeAspect="1" noChangeArrowheads="1"/>
          </p:cNvPicPr>
          <p:nvPr/>
        </p:nvPicPr>
        <p:blipFill rotWithShape="1">
          <a:blip r:embed="rId29">
            <a:extLst>
              <a:ext uri="{28A0092B-C50C-407E-A947-70E740481C1C}">
                <a14:useLocalDpi xmlns:a14="http://schemas.microsoft.com/office/drawing/2010/main"/>
              </a:ext>
            </a:extLst>
          </a:blip>
          <a:srcRect/>
          <a:stretch/>
        </p:blipFill>
        <p:spPr bwMode="auto">
          <a:xfrm>
            <a:off x="6787153" y="5661388"/>
            <a:ext cx="2156357" cy="500639"/>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CC73D3D1-9CD9-7270-FC3D-43318B44A6BF}"/>
              </a:ext>
            </a:extLst>
          </p:cNvPr>
          <p:cNvSpPr txBox="1"/>
          <p:nvPr/>
        </p:nvSpPr>
        <p:spPr>
          <a:xfrm>
            <a:off x="3662416" y="5105159"/>
            <a:ext cx="2757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latin typeface="Optima"/>
              </a:rPr>
              <a:t>Public Sector</a:t>
            </a:r>
            <a:endParaRPr lang="en-US">
              <a:solidFill>
                <a:srgbClr val="00B0F0"/>
              </a:solidFill>
            </a:endParaRPr>
          </a:p>
        </p:txBody>
      </p:sp>
      <p:sp>
        <p:nvSpPr>
          <p:cNvPr id="50" name="Rectangle 49">
            <a:extLst>
              <a:ext uri="{FF2B5EF4-FFF2-40B4-BE49-F238E27FC236}">
                <a16:creationId xmlns:a16="http://schemas.microsoft.com/office/drawing/2014/main" id="{B57992BF-DA37-8BFD-48E0-0E8FDFCF91C9}"/>
              </a:ext>
            </a:extLst>
          </p:cNvPr>
          <p:cNvSpPr/>
          <p:nvPr/>
        </p:nvSpPr>
        <p:spPr>
          <a:xfrm>
            <a:off x="377575" y="3925524"/>
            <a:ext cx="3028668"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Consumer Products</a:t>
            </a:r>
          </a:p>
        </p:txBody>
      </p:sp>
      <p:sp>
        <p:nvSpPr>
          <p:cNvPr id="51" name="Rounded Rectangle 38">
            <a:extLst>
              <a:ext uri="{FF2B5EF4-FFF2-40B4-BE49-F238E27FC236}">
                <a16:creationId xmlns:a16="http://schemas.microsoft.com/office/drawing/2014/main" id="{F5C226A3-A70F-4437-2BD2-F419CDEECEBF}"/>
              </a:ext>
            </a:extLst>
          </p:cNvPr>
          <p:cNvSpPr/>
          <p:nvPr>
            <p:custDataLst>
              <p:tags r:id="rId5"/>
            </p:custDataLst>
          </p:nvPr>
        </p:nvSpPr>
        <p:spPr>
          <a:xfrm>
            <a:off x="430837" y="4241266"/>
            <a:ext cx="11088718" cy="722261"/>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52" name="Picture 14">
            <a:extLst>
              <a:ext uri="{FF2B5EF4-FFF2-40B4-BE49-F238E27FC236}">
                <a16:creationId xmlns:a16="http://schemas.microsoft.com/office/drawing/2014/main" id="{9A24B0EA-4893-D3F1-EAA2-2553FBDA8BFF}"/>
              </a:ext>
            </a:extLst>
          </p:cNvPr>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99058" y="4372995"/>
            <a:ext cx="1053810" cy="33112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The South African Breweries Logo Vector ...">
            <a:extLst>
              <a:ext uri="{FF2B5EF4-FFF2-40B4-BE49-F238E27FC236}">
                <a16:creationId xmlns:a16="http://schemas.microsoft.com/office/drawing/2014/main" id="{E2E32765-851E-053C-8333-4B22098BB88C}"/>
              </a:ext>
            </a:extLst>
          </p:cNvPr>
          <p:cNvPicPr>
            <a:picLocks noChangeAspect="1" noChangeArrowheads="1"/>
          </p:cNvPicPr>
          <p:nvPr/>
        </p:nvPicPr>
        <p:blipFill rotWithShape="1">
          <a:blip r:embed="rId31">
            <a:extLst>
              <a:ext uri="{28A0092B-C50C-407E-A947-70E740481C1C}">
                <a14:useLocalDpi xmlns:a14="http://schemas.microsoft.com/office/drawing/2010/main"/>
              </a:ext>
            </a:extLst>
          </a:blip>
          <a:srcRect l="9524" t="56" r="10333"/>
          <a:stretch/>
        </p:blipFill>
        <p:spPr bwMode="auto">
          <a:xfrm>
            <a:off x="7286956" y="4331833"/>
            <a:ext cx="754920" cy="52232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Zambian Breweries Plc (ZAMBRW.zm)">
            <a:extLst>
              <a:ext uri="{FF2B5EF4-FFF2-40B4-BE49-F238E27FC236}">
                <a16:creationId xmlns:a16="http://schemas.microsoft.com/office/drawing/2014/main" id="{E0F3C5B4-6D07-AD50-403F-CBD4BCE63ED6}"/>
              </a:ext>
            </a:extLst>
          </p:cNvPr>
          <p:cNvPicPr>
            <a:picLocks noChangeAspect="1" noChangeArrowheads="1"/>
          </p:cNvPicPr>
          <p:nvPr/>
        </p:nvPicPr>
        <p:blipFill rotWithShape="1">
          <a:blip r:embed="rId32">
            <a:extLst>
              <a:ext uri="{28A0092B-C50C-407E-A947-70E740481C1C}">
                <a14:useLocalDpi xmlns:a14="http://schemas.microsoft.com/office/drawing/2010/main"/>
              </a:ext>
            </a:extLst>
          </a:blip>
          <a:srcRect/>
          <a:stretch/>
        </p:blipFill>
        <p:spPr bwMode="auto">
          <a:xfrm>
            <a:off x="1805599" y="4313934"/>
            <a:ext cx="483152" cy="53963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0" descr="Swaziland Beverages Ltd brewery: Beers ...">
            <a:extLst>
              <a:ext uri="{FF2B5EF4-FFF2-40B4-BE49-F238E27FC236}">
                <a16:creationId xmlns:a16="http://schemas.microsoft.com/office/drawing/2014/main" id="{DCD5AB67-AC46-6A9A-511B-10F89418FFE1}"/>
              </a:ext>
            </a:extLst>
          </p:cNvPr>
          <p:cNvPicPr>
            <a:picLocks noChangeAspect="1" noChangeArrowheads="1"/>
          </p:cNvPicPr>
          <p:nvPr/>
        </p:nvPicPr>
        <p:blipFill rotWithShape="1">
          <a:blip r:embed="rId33">
            <a:extLst>
              <a:ext uri="{28A0092B-C50C-407E-A947-70E740481C1C}">
                <a14:useLocalDpi xmlns:a14="http://schemas.microsoft.com/office/drawing/2010/main"/>
              </a:ext>
            </a:extLst>
          </a:blip>
          <a:srcRect t="30556" b="32543"/>
          <a:stretch/>
        </p:blipFill>
        <p:spPr bwMode="auto">
          <a:xfrm>
            <a:off x="3202470" y="4378962"/>
            <a:ext cx="1267945" cy="46788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4" descr="Tanzania Breweries Limited (TBL.tz)">
            <a:extLst>
              <a:ext uri="{FF2B5EF4-FFF2-40B4-BE49-F238E27FC236}">
                <a16:creationId xmlns:a16="http://schemas.microsoft.com/office/drawing/2014/main" id="{B098BD4C-2A61-355C-D0C0-0623F0B8713A}"/>
              </a:ext>
            </a:extLst>
          </p:cNvPr>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2414391" y="4289917"/>
            <a:ext cx="662921" cy="66292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6" descr="Wilmar Projects :: Photos, videos ...">
            <a:extLst>
              <a:ext uri="{FF2B5EF4-FFF2-40B4-BE49-F238E27FC236}">
                <a16:creationId xmlns:a16="http://schemas.microsoft.com/office/drawing/2014/main" id="{C29A872E-2305-2CAC-90C1-57710A10940F}"/>
              </a:ext>
            </a:extLst>
          </p:cNvPr>
          <p:cNvPicPr>
            <a:picLocks noChangeAspect="1" noChangeArrowheads="1"/>
          </p:cNvPicPr>
          <p:nvPr/>
        </p:nvPicPr>
        <p:blipFill rotWithShape="1">
          <a:blip r:embed="rId35">
            <a:extLst>
              <a:ext uri="{28A0092B-C50C-407E-A947-70E740481C1C}">
                <a14:useLocalDpi xmlns:a14="http://schemas.microsoft.com/office/drawing/2010/main"/>
              </a:ext>
            </a:extLst>
          </a:blip>
          <a:srcRect l="26201" t="31657" r="25270" b="31224"/>
          <a:stretch/>
        </p:blipFill>
        <p:spPr bwMode="auto">
          <a:xfrm>
            <a:off x="4701881" y="4350687"/>
            <a:ext cx="846674" cy="50483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8" descr="Nirma's Marketing Strategies (and ...">
            <a:extLst>
              <a:ext uri="{FF2B5EF4-FFF2-40B4-BE49-F238E27FC236}">
                <a16:creationId xmlns:a16="http://schemas.microsoft.com/office/drawing/2014/main" id="{1D2F04BD-1AA6-5007-76B0-B8F55CFD7703}"/>
              </a:ext>
            </a:extLst>
          </p:cNvPr>
          <p:cNvPicPr>
            <a:picLocks noChangeAspect="1" noChangeArrowheads="1"/>
          </p:cNvPicPr>
          <p:nvPr/>
        </p:nvPicPr>
        <p:blipFill rotWithShape="1">
          <a:blip r:embed="rId36">
            <a:extLst>
              <a:ext uri="{28A0092B-C50C-407E-A947-70E740481C1C}">
                <a14:useLocalDpi xmlns:a14="http://schemas.microsoft.com/office/drawing/2010/main"/>
              </a:ext>
            </a:extLst>
          </a:blip>
          <a:srcRect l="6841" t="24570" r="6888" b="23917"/>
          <a:stretch/>
        </p:blipFill>
        <p:spPr bwMode="auto">
          <a:xfrm>
            <a:off x="9184847" y="4313710"/>
            <a:ext cx="926606" cy="4144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0" descr="Download Free Conagra Brands Logo In ...">
            <a:extLst>
              <a:ext uri="{FF2B5EF4-FFF2-40B4-BE49-F238E27FC236}">
                <a16:creationId xmlns:a16="http://schemas.microsoft.com/office/drawing/2014/main" id="{6E3C7622-63E4-1BF2-4E35-AF0FA8054911}"/>
              </a:ext>
            </a:extLst>
          </p:cNvPr>
          <p:cNvPicPr>
            <a:picLocks noChangeAspect="1" noChangeArrowheads="1"/>
          </p:cNvPicPr>
          <p:nvPr/>
        </p:nvPicPr>
        <p:blipFill rotWithShape="1">
          <a:blip r:embed="rId37">
            <a:extLst>
              <a:ext uri="{28A0092B-C50C-407E-A947-70E740481C1C}">
                <a14:useLocalDpi xmlns:a14="http://schemas.microsoft.com/office/drawing/2010/main"/>
              </a:ext>
            </a:extLst>
          </a:blip>
          <a:srcRect l="3191" t="16037" r="4792" b="16556"/>
          <a:stretch/>
        </p:blipFill>
        <p:spPr bwMode="auto">
          <a:xfrm>
            <a:off x="10468403" y="4313710"/>
            <a:ext cx="689551" cy="50513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2" descr="Jindal Lifestyle Investor Relations">
            <a:extLst>
              <a:ext uri="{FF2B5EF4-FFF2-40B4-BE49-F238E27FC236}">
                <a16:creationId xmlns:a16="http://schemas.microsoft.com/office/drawing/2014/main" id="{4AA31D1E-E108-0589-9C8F-6CDA3511451E}"/>
              </a:ext>
            </a:extLst>
          </p:cNvPr>
          <p:cNvPicPr>
            <a:picLocks noChangeAspect="1" noChangeArrowheads="1"/>
          </p:cNvPicPr>
          <p:nvPr/>
        </p:nvPicPr>
        <p:blipFill rotWithShape="1">
          <a:blip r:embed="rId38">
            <a:extLst>
              <a:ext uri="{28A0092B-C50C-407E-A947-70E740481C1C}">
                <a14:useLocalDpi xmlns:a14="http://schemas.microsoft.com/office/drawing/2010/main"/>
              </a:ext>
            </a:extLst>
          </a:blip>
          <a:srcRect t="22549" b="20066"/>
          <a:stretch/>
        </p:blipFill>
        <p:spPr bwMode="auto">
          <a:xfrm>
            <a:off x="5820367" y="4455073"/>
            <a:ext cx="1137757" cy="29606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4">
            <a:extLst>
              <a:ext uri="{FF2B5EF4-FFF2-40B4-BE49-F238E27FC236}">
                <a16:creationId xmlns:a16="http://schemas.microsoft.com/office/drawing/2014/main" id="{6A2E1679-7FEF-F60C-E6FC-7D6B09BA716A}"/>
              </a:ext>
            </a:extLst>
          </p:cNvPr>
          <p:cNvPicPr>
            <a:picLocks noChangeAspect="1" noChangeArrowheads="1"/>
          </p:cNvPicPr>
          <p:nvPr/>
        </p:nvPicPr>
        <p:blipFill>
          <a:blip r:embed="rId39">
            <a:extLst>
              <a:ext uri="{28A0092B-C50C-407E-A947-70E740481C1C}">
                <a14:useLocalDpi xmlns:a14="http://schemas.microsoft.com/office/drawing/2010/main"/>
              </a:ext>
            </a:extLst>
          </a:blip>
          <a:srcRect/>
          <a:stretch>
            <a:fillRect/>
          </a:stretch>
        </p:blipFill>
        <p:spPr bwMode="auto">
          <a:xfrm>
            <a:off x="8207410" y="4354552"/>
            <a:ext cx="689551" cy="499017"/>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5E1B148E-D3A4-E1E6-90C7-A241023004E4}"/>
              </a:ext>
            </a:extLst>
          </p:cNvPr>
          <p:cNvSpPr/>
          <p:nvPr/>
        </p:nvSpPr>
        <p:spPr>
          <a:xfrm>
            <a:off x="413061" y="5370350"/>
            <a:ext cx="26357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b="1" i="0" u="none" strike="noStrike" kern="1200" cap="none" spc="0" normalizeH="0" baseline="0" noProof="0">
                <a:ln>
                  <a:noFill/>
                </a:ln>
                <a:solidFill>
                  <a:srgbClr val="00B0F0"/>
                </a:solidFill>
                <a:effectLst/>
                <a:uLnTx/>
                <a:uFillTx/>
                <a:latin typeface="Optima" charset="0"/>
                <a:ea typeface="Optima" charset="0"/>
                <a:cs typeface="Optima" charset="0"/>
              </a:rPr>
              <a:t>Telecommunication</a:t>
            </a:r>
          </a:p>
        </p:txBody>
      </p:sp>
      <p:sp>
        <p:nvSpPr>
          <p:cNvPr id="63" name="Rounded Rectangle 46">
            <a:extLst>
              <a:ext uri="{FF2B5EF4-FFF2-40B4-BE49-F238E27FC236}">
                <a16:creationId xmlns:a16="http://schemas.microsoft.com/office/drawing/2014/main" id="{54CFF0BD-147B-8969-D75A-6D37F819B0AA}"/>
              </a:ext>
            </a:extLst>
          </p:cNvPr>
          <p:cNvSpPr/>
          <p:nvPr>
            <p:custDataLst>
              <p:tags r:id="rId6"/>
            </p:custDataLst>
          </p:nvPr>
        </p:nvSpPr>
        <p:spPr>
          <a:xfrm>
            <a:off x="452648" y="5680558"/>
            <a:ext cx="2596201" cy="56134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rgbClr val="00B0F0"/>
              </a:solidFill>
            </a:endParaRPr>
          </a:p>
        </p:txBody>
      </p:sp>
      <p:pic>
        <p:nvPicPr>
          <p:cNvPr id="64" name="Picture 63" descr="telkom">
            <a:extLst>
              <a:ext uri="{FF2B5EF4-FFF2-40B4-BE49-F238E27FC236}">
                <a16:creationId xmlns:a16="http://schemas.microsoft.com/office/drawing/2014/main" id="{0A72DD9F-79DE-CAC6-5687-D538B802D998}"/>
              </a:ext>
            </a:extLst>
          </p:cNvPr>
          <p:cNvPicPr>
            <a:picLocks noChangeAspect="1"/>
          </p:cNvPicPr>
          <p:nvPr/>
        </p:nvPicPr>
        <p:blipFill>
          <a:blip r:embed="rId40">
            <a:extLst>
              <a:ext uri="{28A0092B-C50C-407E-A947-70E740481C1C}">
                <a14:useLocalDpi xmlns:a14="http://schemas.microsoft.com/office/drawing/2010/main"/>
              </a:ext>
            </a:extLst>
          </a:blip>
          <a:srcRect l="9115" t="30856" r="9915" b="29617"/>
          <a:stretch>
            <a:fillRect/>
          </a:stretch>
        </p:blipFill>
        <p:spPr>
          <a:xfrm>
            <a:off x="539010" y="5756123"/>
            <a:ext cx="1243330" cy="403860"/>
          </a:xfrm>
          <a:prstGeom prst="rect">
            <a:avLst/>
          </a:prstGeom>
        </p:spPr>
      </p:pic>
      <p:pic>
        <p:nvPicPr>
          <p:cNvPr id="65" name="Picture 64" descr="mtn">
            <a:extLst>
              <a:ext uri="{FF2B5EF4-FFF2-40B4-BE49-F238E27FC236}">
                <a16:creationId xmlns:a16="http://schemas.microsoft.com/office/drawing/2014/main" id="{023802D3-2165-BED8-4F34-2DD6C41DF760}"/>
              </a:ext>
            </a:extLst>
          </p:cNvPr>
          <p:cNvPicPr>
            <a:picLocks noChangeAspect="1"/>
          </p:cNvPicPr>
          <p:nvPr/>
        </p:nvPicPr>
        <p:blipFill>
          <a:blip r:embed="rId41">
            <a:extLst>
              <a:ext uri="{28A0092B-C50C-407E-A947-70E740481C1C}">
                <a14:useLocalDpi xmlns:a14="http://schemas.microsoft.com/office/drawing/2010/main"/>
              </a:ext>
            </a:extLst>
          </a:blip>
          <a:srcRect l="25915" t="17705" r="27806" b="15628"/>
          <a:stretch>
            <a:fillRect/>
          </a:stretch>
        </p:blipFill>
        <p:spPr>
          <a:xfrm>
            <a:off x="2185725" y="5744988"/>
            <a:ext cx="459105" cy="440055"/>
          </a:xfrm>
          <a:prstGeom prst="rect">
            <a:avLst/>
          </a:prstGeom>
        </p:spPr>
      </p:pic>
      <p:pic>
        <p:nvPicPr>
          <p:cNvPr id="66" name="Picture 65" descr="welspun">
            <a:extLst>
              <a:ext uri="{FF2B5EF4-FFF2-40B4-BE49-F238E27FC236}">
                <a16:creationId xmlns:a16="http://schemas.microsoft.com/office/drawing/2014/main" id="{C853D040-51DD-C6C1-183B-4E85DF823D49}"/>
              </a:ext>
            </a:extLst>
          </p:cNvPr>
          <p:cNvPicPr>
            <a:picLocks noChangeAspect="1"/>
          </p:cNvPicPr>
          <p:nvPr/>
        </p:nvPicPr>
        <p:blipFill>
          <a:blip r:embed="rId42">
            <a:extLst>
              <a:ext uri="{28A0092B-C50C-407E-A947-70E740481C1C}">
                <a14:useLocalDpi xmlns:a14="http://schemas.microsoft.com/office/drawing/2010/main"/>
              </a:ext>
            </a:extLst>
          </a:blip>
          <a:srcRect t="26270" b="25397"/>
          <a:stretch>
            <a:fillRect/>
          </a:stretch>
        </p:blipFill>
        <p:spPr>
          <a:xfrm>
            <a:off x="7507899" y="3316867"/>
            <a:ext cx="1363345" cy="368935"/>
          </a:xfrm>
          <a:prstGeom prst="rect">
            <a:avLst/>
          </a:prstGeom>
        </p:spPr>
      </p:pic>
      <p:pic>
        <p:nvPicPr>
          <p:cNvPr id="67" name="Picture 66" descr="invista">
            <a:extLst>
              <a:ext uri="{FF2B5EF4-FFF2-40B4-BE49-F238E27FC236}">
                <a16:creationId xmlns:a16="http://schemas.microsoft.com/office/drawing/2014/main" id="{6DC68A3E-416C-080E-E731-136A95C792C4}"/>
              </a:ext>
            </a:extLst>
          </p:cNvPr>
          <p:cNvPicPr>
            <a:picLocks noChangeAspect="1"/>
          </p:cNvPicPr>
          <p:nvPr/>
        </p:nvPicPr>
        <p:blipFill>
          <a:blip r:embed="rId43">
            <a:extLst>
              <a:ext uri="{28A0092B-C50C-407E-A947-70E740481C1C}">
                <a14:useLocalDpi xmlns:a14="http://schemas.microsoft.com/office/drawing/2010/main"/>
              </a:ext>
            </a:extLst>
          </a:blip>
          <a:srcRect l="9503" t="33588" r="11127" b="29217"/>
          <a:stretch>
            <a:fillRect/>
          </a:stretch>
        </p:blipFill>
        <p:spPr>
          <a:xfrm>
            <a:off x="9444990" y="3328297"/>
            <a:ext cx="1181100" cy="368935"/>
          </a:xfrm>
          <a:prstGeom prst="rect">
            <a:avLst/>
          </a:prstGeom>
        </p:spPr>
      </p:pic>
      <p:pic>
        <p:nvPicPr>
          <p:cNvPr id="68" name="Picture 67" descr="General Entertainment Autority">
            <a:extLst>
              <a:ext uri="{FF2B5EF4-FFF2-40B4-BE49-F238E27FC236}">
                <a16:creationId xmlns:a16="http://schemas.microsoft.com/office/drawing/2014/main" id="{B7F5E760-6D04-1B5A-A78A-498C0A0EB45A}"/>
              </a:ext>
            </a:extLst>
          </p:cNvPr>
          <p:cNvPicPr>
            <a:picLocks noChangeAspect="1"/>
          </p:cNvPicPr>
          <p:nvPr/>
        </p:nvPicPr>
        <p:blipFill>
          <a:blip r:embed="rId44">
            <a:extLst>
              <a:ext uri="{28A0092B-C50C-407E-A947-70E740481C1C}">
                <a14:useLocalDpi xmlns:a14="http://schemas.microsoft.com/office/drawing/2010/main"/>
              </a:ext>
            </a:extLst>
          </a:blip>
          <a:srcRect l="8633" t="35713" r="8112" b="36305"/>
          <a:stretch/>
        </p:blipFill>
        <p:spPr>
          <a:xfrm>
            <a:off x="9707321" y="5805303"/>
            <a:ext cx="1733262" cy="323166"/>
          </a:xfrm>
          <a:prstGeom prst="rect">
            <a:avLst/>
          </a:prstGeom>
        </p:spPr>
      </p:pic>
      <p:pic>
        <p:nvPicPr>
          <p:cNvPr id="69" name="Picture 95" descr="Neom">
            <a:extLst>
              <a:ext uri="{FF2B5EF4-FFF2-40B4-BE49-F238E27FC236}">
                <a16:creationId xmlns:a16="http://schemas.microsoft.com/office/drawing/2014/main" id="{64BFAD16-C3A7-F7A2-997B-FAEADEBF3793}"/>
              </a:ext>
            </a:extLst>
          </p:cNvPr>
          <p:cNvPicPr>
            <a:picLocks noChangeAspect="1"/>
          </p:cNvPicPr>
          <p:nvPr/>
        </p:nvPicPr>
        <p:blipFill>
          <a:blip r:embed="rId45">
            <a:extLst>
              <a:ext uri="{96DAC541-7B7A-43D3-8B79-37D633B846F1}">
                <asvg:svgBlip xmlns:asvg="http://schemas.microsoft.com/office/drawing/2016/SVG/main" r:embed="rId46"/>
              </a:ext>
            </a:extLst>
          </a:blip>
          <a:srcRect l="22110" t="6219" r="25122" b="-1349"/>
          <a:stretch>
            <a:fillRect/>
          </a:stretch>
        </p:blipFill>
        <p:spPr>
          <a:xfrm>
            <a:off x="4440514" y="5616123"/>
            <a:ext cx="618119" cy="752247"/>
          </a:xfrm>
          <a:prstGeom prst="rect">
            <a:avLst/>
          </a:prstGeom>
        </p:spPr>
      </p:pic>
      <p:pic>
        <p:nvPicPr>
          <p:cNvPr id="70" name="Picture 52" descr="A logo with a palm tree and text&#10;&#10;Description automatically generated">
            <a:extLst>
              <a:ext uri="{FF2B5EF4-FFF2-40B4-BE49-F238E27FC236}">
                <a16:creationId xmlns:a16="http://schemas.microsoft.com/office/drawing/2014/main" id="{198D4B0C-1907-A31A-EE28-F29B46F6D6BF}"/>
              </a:ext>
            </a:extLst>
          </p:cNvPr>
          <p:cNvPicPr>
            <a:picLocks noChangeAspect="1" noChangeArrowheads="1"/>
          </p:cNvPicPr>
          <p:nvPr/>
        </p:nvPicPr>
        <p:blipFill>
          <a:blip r:embed="rId47">
            <a:extLst>
              <a:ext uri="{28A0092B-C50C-407E-A947-70E740481C1C}">
                <a14:useLocalDpi xmlns:a14="http://schemas.microsoft.com/office/drawing/2010/main"/>
              </a:ext>
            </a:extLst>
          </a:blip>
          <a:srcRect/>
          <a:stretch>
            <a:fillRect/>
          </a:stretch>
        </p:blipFill>
        <p:spPr bwMode="auto">
          <a:xfrm>
            <a:off x="6035066" y="5561099"/>
            <a:ext cx="813058" cy="7522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A logo with a circle and text&#10;&#10;Description automatically generated">
            <a:extLst>
              <a:ext uri="{FF2B5EF4-FFF2-40B4-BE49-F238E27FC236}">
                <a16:creationId xmlns:a16="http://schemas.microsoft.com/office/drawing/2014/main" id="{A88BE285-C851-3F93-514B-7C20F67599E7}"/>
              </a:ext>
            </a:extLst>
          </p:cNvPr>
          <p:cNvPicPr>
            <a:picLocks noChangeAspect="1"/>
          </p:cNvPicPr>
          <p:nvPr/>
        </p:nvPicPr>
        <p:blipFill>
          <a:blip r:embed="rId48">
            <a:extLst>
              <a:ext uri="{28A0092B-C50C-407E-A947-70E740481C1C}">
                <a14:useLocalDpi xmlns:a14="http://schemas.microsoft.com/office/drawing/2010/main"/>
              </a:ext>
            </a:extLst>
          </a:blip>
          <a:srcRect t="-1555" b="-2191"/>
          <a:stretch/>
        </p:blipFill>
        <p:spPr>
          <a:xfrm>
            <a:off x="8804193" y="5488164"/>
            <a:ext cx="839614" cy="999584"/>
          </a:xfrm>
          <a:prstGeom prst="rect">
            <a:avLst/>
          </a:prstGeom>
        </p:spPr>
      </p:pic>
      <p:pic>
        <p:nvPicPr>
          <p:cNvPr id="72" name="Graphic 71">
            <a:extLst>
              <a:ext uri="{FF2B5EF4-FFF2-40B4-BE49-F238E27FC236}">
                <a16:creationId xmlns:a16="http://schemas.microsoft.com/office/drawing/2014/main" id="{79950F5C-7D7B-02B0-B917-8966A6D6389D}"/>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2592152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A8C30-25CD-653D-F7F7-347E256BB0B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7A725B7-7803-4155-CC3F-5C355D5032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2070D3B5-94C9-6300-EA25-1CE9F5B011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1B421E3A-4CB2-8431-EBA3-01B443695343}"/>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Industry Experience (</a:t>
            </a:r>
            <a:r>
              <a:rPr lang="en-US" sz="2400" b="1">
                <a:solidFill>
                  <a:srgbClr val="10479B"/>
                </a:solidFill>
                <a:latin typeface="Optima"/>
                <a:cs typeface="+mj-cs"/>
              </a:rPr>
              <a:t>3</a:t>
            </a:r>
            <a:r>
              <a:rPr kumimoji="0" lang="en-US" sz="2400" b="1" i="0" u="none" strike="noStrike" kern="1200" cap="none" spc="0" normalizeH="0" baseline="0" noProof="0">
                <a:ln>
                  <a:noFill/>
                </a:ln>
                <a:solidFill>
                  <a:srgbClr val="10479B"/>
                </a:solidFill>
                <a:effectLst/>
                <a:uLnTx/>
                <a:uFillTx/>
                <a:latin typeface="Optima"/>
                <a:ea typeface="+mj-ea"/>
                <a:cs typeface="+mj-cs"/>
              </a:rPr>
              <a:t>/3)</a:t>
            </a:r>
            <a:endParaRPr lang="en-US" sz="2400" b="1">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B2251A6C-1312-0606-F468-AD24AC994F9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00ED3301-8DA6-AE84-8488-47F994C3EB7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cxnSp>
        <p:nvCxnSpPr>
          <p:cNvPr id="5" name="Straight Connector 4">
            <a:extLst>
              <a:ext uri="{FF2B5EF4-FFF2-40B4-BE49-F238E27FC236}">
                <a16:creationId xmlns:a16="http://schemas.microsoft.com/office/drawing/2014/main" id="{B8021D0B-F43D-D0B2-7674-BFADC1A26816}"/>
              </a:ext>
            </a:extLst>
          </p:cNvPr>
          <p:cNvCxnSpPr/>
          <p:nvPr/>
        </p:nvCxnSpPr>
        <p:spPr>
          <a:xfrm>
            <a:off x="8393552" y="3540646"/>
            <a:ext cx="3383342" cy="0"/>
          </a:xfrm>
          <a:prstGeom prst="line">
            <a:avLst/>
          </a:prstGeom>
          <a:noFill/>
          <a:ln w="19050" cap="flat" cmpd="sng" algn="ctr">
            <a:solidFill>
              <a:sysClr val="window" lastClr="FFFFFF"/>
            </a:solidFill>
            <a:prstDash val="solid"/>
            <a:miter lim="800000"/>
          </a:ln>
          <a:effectLst/>
        </p:spPr>
      </p:cxnSp>
      <p:cxnSp>
        <p:nvCxnSpPr>
          <p:cNvPr id="8" name="Straight Connector 7">
            <a:extLst>
              <a:ext uri="{FF2B5EF4-FFF2-40B4-BE49-F238E27FC236}">
                <a16:creationId xmlns:a16="http://schemas.microsoft.com/office/drawing/2014/main" id="{4B1B19BE-30EB-100E-41FB-57EF9AA3913E}"/>
              </a:ext>
            </a:extLst>
          </p:cNvPr>
          <p:cNvCxnSpPr/>
          <p:nvPr/>
        </p:nvCxnSpPr>
        <p:spPr>
          <a:xfrm>
            <a:off x="8390306" y="4033386"/>
            <a:ext cx="3383342" cy="0"/>
          </a:xfrm>
          <a:prstGeom prst="line">
            <a:avLst/>
          </a:prstGeom>
          <a:noFill/>
          <a:ln w="19050" cap="flat" cmpd="sng" algn="ctr">
            <a:solidFill>
              <a:sysClr val="window" lastClr="FFFFFF"/>
            </a:solidFill>
            <a:prstDash val="solid"/>
            <a:miter lim="800000"/>
          </a:ln>
          <a:effectLst/>
        </p:spPr>
      </p:cxnSp>
      <p:sp>
        <p:nvSpPr>
          <p:cNvPr id="15" name="Rectangle 14">
            <a:extLst>
              <a:ext uri="{FF2B5EF4-FFF2-40B4-BE49-F238E27FC236}">
                <a16:creationId xmlns:a16="http://schemas.microsoft.com/office/drawing/2014/main" id="{2B35008B-C65C-AEAF-0C62-59E8BE5BC2DC}"/>
              </a:ext>
            </a:extLst>
          </p:cNvPr>
          <p:cNvSpPr/>
          <p:nvPr/>
        </p:nvSpPr>
        <p:spPr>
          <a:xfrm>
            <a:off x="468168" y="851762"/>
            <a:ext cx="2785724" cy="369332"/>
          </a:xfrm>
          <a:prstGeom prst="rect">
            <a:avLst/>
          </a:prstGeom>
        </p:spPr>
        <p:txBody>
          <a:bodyPr wrap="square">
            <a:spAutoFit/>
          </a:bodyPr>
          <a:lstStyle/>
          <a:p>
            <a:pPr marL="84455">
              <a:defRPr/>
            </a:pPr>
            <a:r>
              <a:rPr lang="en-US" b="1">
                <a:solidFill>
                  <a:srgbClr val="00B0F0"/>
                </a:solidFill>
                <a:latin typeface="Optima" charset="0"/>
                <a:ea typeface="Optima" charset="0"/>
                <a:cs typeface="Optima" charset="0"/>
              </a:rPr>
              <a:t>Travel &amp; Transport</a:t>
            </a:r>
          </a:p>
        </p:txBody>
      </p:sp>
      <p:sp>
        <p:nvSpPr>
          <p:cNvPr id="61" name="Rounded Rectangle 60">
            <a:extLst>
              <a:ext uri="{FF2B5EF4-FFF2-40B4-BE49-F238E27FC236}">
                <a16:creationId xmlns:a16="http://schemas.microsoft.com/office/drawing/2014/main" id="{A46D6DCF-5AC7-3BF6-16D1-C1D789E57405}"/>
              </a:ext>
            </a:extLst>
          </p:cNvPr>
          <p:cNvSpPr/>
          <p:nvPr>
            <p:custDataLst>
              <p:tags r:id="rId1"/>
            </p:custDataLst>
          </p:nvPr>
        </p:nvSpPr>
        <p:spPr>
          <a:xfrm>
            <a:off x="530482" y="1274740"/>
            <a:ext cx="10975198" cy="1384318"/>
          </a:xfrm>
          <a:prstGeom prst="roundRect">
            <a:avLst/>
          </a:prstGeom>
          <a:noFill/>
          <a:ln w="12700" cap="flat" cmpd="sng" algn="ctr">
            <a:solidFill>
              <a:srgbClr val="0B4A99"/>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76" name="Picture 6">
            <a:extLst>
              <a:ext uri="{FF2B5EF4-FFF2-40B4-BE49-F238E27FC236}">
                <a16:creationId xmlns:a16="http://schemas.microsoft.com/office/drawing/2014/main" id="{7AB1BD74-055D-6A38-7B81-35018C42B9D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6320" y="1343087"/>
            <a:ext cx="823056" cy="52910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a:extLst>
              <a:ext uri="{FF2B5EF4-FFF2-40B4-BE49-F238E27FC236}">
                <a16:creationId xmlns:a16="http://schemas.microsoft.com/office/drawing/2014/main" id="{97F03991-6DD9-DA12-9329-E214D0D0CEC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0233" y="2040496"/>
            <a:ext cx="1660873" cy="45025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Riyadh Airports Company - Wikipedia">
            <a:extLst>
              <a:ext uri="{FF2B5EF4-FFF2-40B4-BE49-F238E27FC236}">
                <a16:creationId xmlns:a16="http://schemas.microsoft.com/office/drawing/2014/main" id="{84A9130C-8799-4155-B386-8B770B78850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17460" y="1401642"/>
            <a:ext cx="1297305" cy="43941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2" descr="Datei:Dubai World Central Al Maktoum ...">
            <a:extLst>
              <a:ext uri="{FF2B5EF4-FFF2-40B4-BE49-F238E27FC236}">
                <a16:creationId xmlns:a16="http://schemas.microsoft.com/office/drawing/2014/main" id="{DC265ECF-D8A5-4382-B461-A0D5DDDCBDE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029333" y="1643968"/>
            <a:ext cx="728527" cy="95665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Saudi Arabia railways">
            <a:extLst>
              <a:ext uri="{FF2B5EF4-FFF2-40B4-BE49-F238E27FC236}">
                <a16:creationId xmlns:a16="http://schemas.microsoft.com/office/drawing/2014/main" id="{02AB874F-D82E-4F5D-AC26-30AC78603F6D}"/>
              </a:ext>
            </a:extLst>
          </p:cNvPr>
          <p:cNvPicPr>
            <a:picLocks noChangeAspect="1"/>
          </p:cNvPicPr>
          <p:nvPr/>
        </p:nvPicPr>
        <p:blipFill>
          <a:blip r:embed="rId8"/>
          <a:stretch>
            <a:fillRect/>
          </a:stretch>
        </p:blipFill>
        <p:spPr>
          <a:xfrm>
            <a:off x="4878640" y="1408823"/>
            <a:ext cx="1058302" cy="587108"/>
          </a:xfrm>
          <a:prstGeom prst="rect">
            <a:avLst/>
          </a:prstGeom>
        </p:spPr>
      </p:pic>
      <p:pic>
        <p:nvPicPr>
          <p:cNvPr id="92" name="Picture 91" descr="transnet">
            <a:extLst>
              <a:ext uri="{FF2B5EF4-FFF2-40B4-BE49-F238E27FC236}">
                <a16:creationId xmlns:a16="http://schemas.microsoft.com/office/drawing/2014/main" id="{2AB77D1F-830F-3993-4912-C6AA39598465}"/>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7193679" y="1348921"/>
            <a:ext cx="1064292" cy="665273"/>
          </a:xfrm>
          <a:prstGeom prst="rect">
            <a:avLst/>
          </a:prstGeom>
        </p:spPr>
      </p:pic>
      <p:pic>
        <p:nvPicPr>
          <p:cNvPr id="93" name="Picture 92" descr="British Aerospace">
            <a:extLst>
              <a:ext uri="{FF2B5EF4-FFF2-40B4-BE49-F238E27FC236}">
                <a16:creationId xmlns:a16="http://schemas.microsoft.com/office/drawing/2014/main" id="{35F2E39B-C719-FE7B-4715-EAB38C1D462E}"/>
              </a:ext>
            </a:extLst>
          </p:cNvPr>
          <p:cNvPicPr>
            <a:picLocks noChangeAspect="1"/>
          </p:cNvPicPr>
          <p:nvPr/>
        </p:nvPicPr>
        <p:blipFill>
          <a:blip r:embed="rId10"/>
          <a:stretch>
            <a:fillRect/>
          </a:stretch>
        </p:blipFill>
        <p:spPr>
          <a:xfrm>
            <a:off x="8815658" y="1315356"/>
            <a:ext cx="665746" cy="657224"/>
          </a:xfrm>
          <a:prstGeom prst="rect">
            <a:avLst/>
          </a:prstGeom>
        </p:spPr>
      </p:pic>
      <p:pic>
        <p:nvPicPr>
          <p:cNvPr id="94" name="Picture 93" descr="Adani ports &amp; logistics">
            <a:extLst>
              <a:ext uri="{FF2B5EF4-FFF2-40B4-BE49-F238E27FC236}">
                <a16:creationId xmlns:a16="http://schemas.microsoft.com/office/drawing/2014/main" id="{24776BDD-391C-0364-080F-3F8760661403}"/>
              </a:ext>
            </a:extLst>
          </p:cNvPr>
          <p:cNvPicPr>
            <a:picLocks noChangeAspect="1"/>
          </p:cNvPicPr>
          <p:nvPr/>
        </p:nvPicPr>
        <p:blipFill>
          <a:blip r:embed="rId11">
            <a:extLst>
              <a:ext uri="{28A0092B-C50C-407E-A947-70E740481C1C}">
                <a14:useLocalDpi xmlns:a14="http://schemas.microsoft.com/office/drawing/2010/main"/>
              </a:ext>
            </a:extLst>
          </a:blip>
          <a:srcRect l="6621" t="14171" r="9468" b="16522"/>
          <a:stretch/>
        </p:blipFill>
        <p:spPr>
          <a:xfrm>
            <a:off x="6070725" y="1872193"/>
            <a:ext cx="861061" cy="711200"/>
          </a:xfrm>
          <a:prstGeom prst="rect">
            <a:avLst/>
          </a:prstGeom>
        </p:spPr>
      </p:pic>
      <p:pic>
        <p:nvPicPr>
          <p:cNvPr id="95" name="Picture 94" descr="admiralty shipyards">
            <a:extLst>
              <a:ext uri="{FF2B5EF4-FFF2-40B4-BE49-F238E27FC236}">
                <a16:creationId xmlns:a16="http://schemas.microsoft.com/office/drawing/2014/main" id="{6C2ADBC1-75A6-AEC9-4AE6-6BFD5B76A089}"/>
              </a:ext>
            </a:extLst>
          </p:cNvPr>
          <p:cNvPicPr>
            <a:picLocks noChangeAspect="1"/>
          </p:cNvPicPr>
          <p:nvPr/>
        </p:nvPicPr>
        <p:blipFill>
          <a:blip r:embed="rId12">
            <a:extLst>
              <a:ext uri="{28A0092B-C50C-407E-A947-70E740481C1C}">
                <a14:useLocalDpi xmlns:a14="http://schemas.microsoft.com/office/drawing/2010/main"/>
              </a:ext>
            </a:extLst>
          </a:blip>
          <a:srcRect/>
          <a:stretch/>
        </p:blipFill>
        <p:spPr>
          <a:xfrm>
            <a:off x="7809720" y="1856551"/>
            <a:ext cx="793750" cy="768350"/>
          </a:xfrm>
          <a:prstGeom prst="rect">
            <a:avLst/>
          </a:prstGeom>
        </p:spPr>
      </p:pic>
      <p:pic>
        <p:nvPicPr>
          <p:cNvPr id="96" name="Picture 95" descr="South African Navy">
            <a:extLst>
              <a:ext uri="{FF2B5EF4-FFF2-40B4-BE49-F238E27FC236}">
                <a16:creationId xmlns:a16="http://schemas.microsoft.com/office/drawing/2014/main" id="{C61F5C23-5373-F8DD-F8F1-305CF7123FC8}"/>
              </a:ext>
            </a:extLst>
          </p:cNvPr>
          <p:cNvPicPr>
            <a:picLocks noChangeAspect="1"/>
          </p:cNvPicPr>
          <p:nvPr/>
        </p:nvPicPr>
        <p:blipFill>
          <a:blip r:embed="rId13"/>
          <a:stretch>
            <a:fillRect/>
          </a:stretch>
        </p:blipFill>
        <p:spPr>
          <a:xfrm>
            <a:off x="9615698" y="1784643"/>
            <a:ext cx="793750" cy="782595"/>
          </a:xfrm>
          <a:prstGeom prst="rect">
            <a:avLst/>
          </a:prstGeom>
        </p:spPr>
      </p:pic>
      <p:pic>
        <p:nvPicPr>
          <p:cNvPr id="97" name="Picture 8">
            <a:extLst>
              <a:ext uri="{FF2B5EF4-FFF2-40B4-BE49-F238E27FC236}">
                <a16:creationId xmlns:a16="http://schemas.microsoft.com/office/drawing/2014/main" id="{940144B5-8EB2-EBB7-5FC9-C16BE8024DA7}"/>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777472" y="1966899"/>
            <a:ext cx="794314" cy="49331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0" descr="Port of Fujairah | LinkedIn">
            <a:extLst>
              <a:ext uri="{FF2B5EF4-FFF2-40B4-BE49-F238E27FC236}">
                <a16:creationId xmlns:a16="http://schemas.microsoft.com/office/drawing/2014/main" id="{B41EAE8B-1520-6619-1053-05DC8A63FA67}"/>
              </a:ext>
            </a:extLst>
          </p:cNvPr>
          <p:cNvPicPr>
            <a:picLocks noChangeAspect="1" noChangeArrowheads="1"/>
          </p:cNvPicPr>
          <p:nvPr/>
        </p:nvPicPr>
        <p:blipFill rotWithShape="1">
          <a:blip r:embed="rId15">
            <a:extLst>
              <a:ext uri="{28A0092B-C50C-407E-A947-70E740481C1C}">
                <a14:useLocalDpi xmlns:a14="http://schemas.microsoft.com/office/drawing/2010/main"/>
              </a:ext>
            </a:extLst>
          </a:blip>
          <a:srcRect/>
          <a:stretch/>
        </p:blipFill>
        <p:spPr bwMode="auto">
          <a:xfrm>
            <a:off x="10692957" y="1402473"/>
            <a:ext cx="627395" cy="980372"/>
          </a:xfrm>
          <a:prstGeom prst="rect">
            <a:avLst/>
          </a:prstGeom>
          <a:noFill/>
          <a:extLst>
            <a:ext uri="{909E8E84-426E-40DD-AFC4-6F175D3DCCD1}">
              <a14:hiddenFill xmlns:a14="http://schemas.microsoft.com/office/drawing/2010/main">
                <a:solidFill>
                  <a:srgbClr val="FFFFFF"/>
                </a:solidFill>
              </a14:hiddenFill>
            </a:ext>
          </a:extLst>
        </p:spPr>
      </p:pic>
      <p:sp>
        <p:nvSpPr>
          <p:cNvPr id="99" name="Rounded Rectangle 41">
            <a:extLst>
              <a:ext uri="{FF2B5EF4-FFF2-40B4-BE49-F238E27FC236}">
                <a16:creationId xmlns:a16="http://schemas.microsoft.com/office/drawing/2014/main" id="{E06A0DFF-7634-C08F-2178-BE3326CB3910}"/>
              </a:ext>
            </a:extLst>
          </p:cNvPr>
          <p:cNvSpPr/>
          <p:nvPr>
            <p:custDataLst>
              <p:tags r:id="rId2"/>
            </p:custDataLst>
          </p:nvPr>
        </p:nvSpPr>
        <p:spPr>
          <a:xfrm>
            <a:off x="569753" y="3167421"/>
            <a:ext cx="10932807" cy="1549453"/>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00" name="Picture 99" descr="AD">
            <a:extLst>
              <a:ext uri="{FF2B5EF4-FFF2-40B4-BE49-F238E27FC236}">
                <a16:creationId xmlns:a16="http://schemas.microsoft.com/office/drawing/2014/main" id="{83318A1E-6711-08AC-9706-F2AAABD5CE16}"/>
              </a:ext>
            </a:extLst>
          </p:cNvPr>
          <p:cNvPicPr>
            <a:picLocks noChangeAspect="1"/>
          </p:cNvPicPr>
          <p:nvPr/>
        </p:nvPicPr>
        <p:blipFill>
          <a:blip r:embed="rId16">
            <a:extLst>
              <a:ext uri="{28A0092B-C50C-407E-A947-70E740481C1C}">
                <a14:useLocalDpi xmlns:a14="http://schemas.microsoft.com/office/drawing/2010/main"/>
              </a:ext>
            </a:extLst>
          </a:blip>
          <a:srcRect/>
          <a:stretch>
            <a:fillRect/>
          </a:stretch>
        </p:blipFill>
        <p:spPr>
          <a:xfrm>
            <a:off x="735490" y="3226476"/>
            <a:ext cx="821690" cy="289560"/>
          </a:xfrm>
          <a:prstGeom prst="rect">
            <a:avLst/>
          </a:prstGeom>
        </p:spPr>
      </p:pic>
      <p:pic>
        <p:nvPicPr>
          <p:cNvPr id="101" name="Picture 100" descr="eskom logo">
            <a:extLst>
              <a:ext uri="{FF2B5EF4-FFF2-40B4-BE49-F238E27FC236}">
                <a16:creationId xmlns:a16="http://schemas.microsoft.com/office/drawing/2014/main" id="{D6EA37BD-07F4-1518-E794-B1E7F998C153}"/>
              </a:ext>
            </a:extLst>
          </p:cNvPr>
          <p:cNvPicPr>
            <a:picLocks noChangeAspect="1"/>
          </p:cNvPicPr>
          <p:nvPr/>
        </p:nvPicPr>
        <p:blipFill>
          <a:blip r:embed="rId17">
            <a:extLst>
              <a:ext uri="{28A0092B-C50C-407E-A947-70E740481C1C}">
                <a14:useLocalDpi xmlns:a14="http://schemas.microsoft.com/office/drawing/2010/main"/>
              </a:ext>
            </a:extLst>
          </a:blip>
          <a:srcRect l="4579" t="15279" r="7502" b="23416"/>
          <a:stretch/>
        </p:blipFill>
        <p:spPr>
          <a:xfrm>
            <a:off x="8151578" y="3319027"/>
            <a:ext cx="883351" cy="238928"/>
          </a:xfrm>
          <a:prstGeom prst="rect">
            <a:avLst/>
          </a:prstGeom>
        </p:spPr>
      </p:pic>
      <p:pic>
        <p:nvPicPr>
          <p:cNvPr id="102" name="Picture 101" descr="CLP-India">
            <a:extLst>
              <a:ext uri="{FF2B5EF4-FFF2-40B4-BE49-F238E27FC236}">
                <a16:creationId xmlns:a16="http://schemas.microsoft.com/office/drawing/2014/main" id="{6F815B44-2974-ED39-698E-F45795342499}"/>
              </a:ext>
            </a:extLst>
          </p:cNvPr>
          <p:cNvPicPr>
            <a:picLocks noChangeAspect="1"/>
          </p:cNvPicPr>
          <p:nvPr/>
        </p:nvPicPr>
        <p:blipFill>
          <a:blip r:embed="rId18">
            <a:extLst>
              <a:ext uri="{28A0092B-C50C-407E-A947-70E740481C1C}">
                <a14:useLocalDpi xmlns:a14="http://schemas.microsoft.com/office/drawing/2010/main"/>
              </a:ext>
            </a:extLst>
          </a:blip>
          <a:srcRect/>
          <a:stretch>
            <a:fillRect/>
          </a:stretch>
        </p:blipFill>
        <p:spPr>
          <a:xfrm>
            <a:off x="2222930" y="3301390"/>
            <a:ext cx="1140460" cy="369331"/>
          </a:xfrm>
          <a:prstGeom prst="snip1Rect">
            <a:avLst/>
          </a:prstGeom>
        </p:spPr>
      </p:pic>
      <p:pic>
        <p:nvPicPr>
          <p:cNvPr id="103" name="Picture 102" descr="MARA">
            <a:extLst>
              <a:ext uri="{FF2B5EF4-FFF2-40B4-BE49-F238E27FC236}">
                <a16:creationId xmlns:a16="http://schemas.microsoft.com/office/drawing/2014/main" id="{CD3776DB-3570-F7F5-5E22-6681829E07E6}"/>
              </a:ext>
            </a:extLst>
          </p:cNvPr>
          <p:cNvPicPr>
            <a:picLocks noChangeAspect="1"/>
          </p:cNvPicPr>
          <p:nvPr/>
        </p:nvPicPr>
        <p:blipFill>
          <a:blip r:embed="rId19"/>
          <a:stretch>
            <a:fillRect/>
          </a:stretch>
        </p:blipFill>
        <p:spPr>
          <a:xfrm>
            <a:off x="4993577" y="4055470"/>
            <a:ext cx="907415" cy="405765"/>
          </a:xfrm>
          <a:prstGeom prst="rect">
            <a:avLst/>
          </a:prstGeom>
        </p:spPr>
      </p:pic>
      <p:pic>
        <p:nvPicPr>
          <p:cNvPr id="104" name="Picture 103" descr="شعار_شركة_المياه_الوطنية_2021 (1)">
            <a:extLst>
              <a:ext uri="{FF2B5EF4-FFF2-40B4-BE49-F238E27FC236}">
                <a16:creationId xmlns:a16="http://schemas.microsoft.com/office/drawing/2014/main" id="{30AE94A1-8DAE-0B2F-4FFF-4B3F7477C161}"/>
              </a:ext>
            </a:extLst>
          </p:cNvPr>
          <p:cNvPicPr>
            <a:picLocks noChangeAspect="1"/>
          </p:cNvPicPr>
          <p:nvPr/>
        </p:nvPicPr>
        <p:blipFill>
          <a:blip r:embed="rId20">
            <a:extLst>
              <a:ext uri="{28A0092B-C50C-407E-A947-70E740481C1C}">
                <a14:useLocalDpi xmlns:a14="http://schemas.microsoft.com/office/drawing/2010/main"/>
              </a:ext>
            </a:extLst>
          </a:blip>
          <a:srcRect b="13238"/>
          <a:stretch/>
        </p:blipFill>
        <p:spPr>
          <a:xfrm>
            <a:off x="2968687" y="3742796"/>
            <a:ext cx="1108219" cy="831290"/>
          </a:xfrm>
          <a:prstGeom prst="rect">
            <a:avLst/>
          </a:prstGeom>
        </p:spPr>
      </p:pic>
      <p:pic>
        <p:nvPicPr>
          <p:cNvPr id="105" name="Picture 12" descr="TAQA Transmission">
            <a:extLst>
              <a:ext uri="{FF2B5EF4-FFF2-40B4-BE49-F238E27FC236}">
                <a16:creationId xmlns:a16="http://schemas.microsoft.com/office/drawing/2014/main" id="{D77DB20C-9D49-D1B5-7421-B8D3922256BF}"/>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324729" y="3252594"/>
            <a:ext cx="1059300" cy="48034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A9638C4E-8EC1-A0C6-4379-D0A77829C7FD}"/>
              </a:ext>
            </a:extLst>
          </p:cNvPr>
          <p:cNvPicPr>
            <a:picLocks noChangeAspect="1"/>
          </p:cNvPicPr>
          <p:nvPr/>
        </p:nvPicPr>
        <p:blipFill>
          <a:blip r:embed="rId22"/>
          <a:stretch>
            <a:fillRect/>
          </a:stretch>
        </p:blipFill>
        <p:spPr>
          <a:xfrm>
            <a:off x="1191042" y="3816319"/>
            <a:ext cx="899023" cy="724046"/>
          </a:xfrm>
          <a:prstGeom prst="rect">
            <a:avLst/>
          </a:prstGeom>
        </p:spPr>
      </p:pic>
      <p:pic>
        <p:nvPicPr>
          <p:cNvPr id="107" name="Picture 56" descr="District Cooling Firm Emicool Unveils ...">
            <a:extLst>
              <a:ext uri="{FF2B5EF4-FFF2-40B4-BE49-F238E27FC236}">
                <a16:creationId xmlns:a16="http://schemas.microsoft.com/office/drawing/2014/main" id="{CDC626AF-9D05-32D7-F0AB-14572CE6D0ED}"/>
              </a:ext>
            </a:extLst>
          </p:cNvPr>
          <p:cNvPicPr>
            <a:picLocks noChangeAspect="1" noChangeArrowheads="1"/>
          </p:cNvPicPr>
          <p:nvPr/>
        </p:nvPicPr>
        <p:blipFill rotWithShape="1">
          <a:blip r:embed="rId23">
            <a:extLst>
              <a:ext uri="{28A0092B-C50C-407E-A947-70E740481C1C}">
                <a14:useLocalDpi xmlns:a14="http://schemas.microsoft.com/office/drawing/2010/main"/>
              </a:ext>
            </a:extLst>
          </a:blip>
          <a:srcRect l="5716" t="39482" r="4502" b="36282"/>
          <a:stretch/>
        </p:blipFill>
        <p:spPr bwMode="auto">
          <a:xfrm>
            <a:off x="6147879" y="3278179"/>
            <a:ext cx="1461647" cy="262565"/>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C57A3312-A093-684B-414B-D5AA97B7EFAF}"/>
              </a:ext>
            </a:extLst>
          </p:cNvPr>
          <p:cNvSpPr/>
          <p:nvPr/>
        </p:nvSpPr>
        <p:spPr>
          <a:xfrm>
            <a:off x="463347" y="2842217"/>
            <a:ext cx="258017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00B0F0"/>
                </a:solidFill>
                <a:effectLst/>
                <a:uLnTx/>
                <a:uFillTx/>
                <a:latin typeface="Optima" charset="0"/>
                <a:ea typeface="Optima" charset="0"/>
                <a:cs typeface="Optima" charset="0"/>
              </a:rPr>
              <a:t>Utilities</a:t>
            </a:r>
          </a:p>
        </p:txBody>
      </p:sp>
      <p:pic>
        <p:nvPicPr>
          <p:cNvPr id="109" name="Picture 48" descr="About Enec. | Energy &amp; Utilities">
            <a:extLst>
              <a:ext uri="{FF2B5EF4-FFF2-40B4-BE49-F238E27FC236}">
                <a16:creationId xmlns:a16="http://schemas.microsoft.com/office/drawing/2014/main" id="{E674B4D0-6097-8304-D679-E8F1BDF4267D}"/>
              </a:ext>
            </a:extLst>
          </p:cNvPr>
          <p:cNvPicPr>
            <a:picLocks noChangeAspect="1" noChangeArrowheads="1"/>
          </p:cNvPicPr>
          <p:nvPr/>
        </p:nvPicPr>
        <p:blipFill rotWithShape="1">
          <a:blip r:embed="rId24">
            <a:extLst>
              <a:ext uri="{28A0092B-C50C-407E-A947-70E740481C1C}">
                <a14:useLocalDpi xmlns:a14="http://schemas.microsoft.com/office/drawing/2010/main"/>
              </a:ext>
            </a:extLst>
          </a:blip>
          <a:srcRect/>
          <a:stretch/>
        </p:blipFill>
        <p:spPr bwMode="auto">
          <a:xfrm>
            <a:off x="9576981" y="3273884"/>
            <a:ext cx="1599830" cy="34581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38" descr="Nawah Energy Company Information">
            <a:extLst>
              <a:ext uri="{FF2B5EF4-FFF2-40B4-BE49-F238E27FC236}">
                <a16:creationId xmlns:a16="http://schemas.microsoft.com/office/drawing/2014/main" id="{67409C7D-F45D-D3A3-FC2E-BC96936842C0}"/>
              </a:ext>
            </a:extLst>
          </p:cNvPr>
          <p:cNvPicPr>
            <a:picLocks noChangeAspect="1" noChangeArrowheads="1"/>
          </p:cNvPicPr>
          <p:nvPr/>
        </p:nvPicPr>
        <p:blipFill rotWithShape="1">
          <a:blip r:embed="rId25">
            <a:extLst>
              <a:ext uri="{28A0092B-C50C-407E-A947-70E740481C1C}">
                <a14:useLocalDpi xmlns:a14="http://schemas.microsoft.com/office/drawing/2010/main"/>
              </a:ext>
            </a:extLst>
          </a:blip>
          <a:srcRect/>
          <a:stretch/>
        </p:blipFill>
        <p:spPr bwMode="auto">
          <a:xfrm>
            <a:off x="6878702" y="3827222"/>
            <a:ext cx="742503" cy="81005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36" descr="United Energy Pakistan Limited">
            <a:extLst>
              <a:ext uri="{FF2B5EF4-FFF2-40B4-BE49-F238E27FC236}">
                <a16:creationId xmlns:a16="http://schemas.microsoft.com/office/drawing/2014/main" id="{C4D8F783-8842-3B8B-F2F7-B5CF8860B6BD}"/>
              </a:ext>
            </a:extLst>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8533018" y="3779574"/>
            <a:ext cx="742503" cy="69882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2" descr="Teaser Platform | Company Summary Page - Kuwait Energy ...">
            <a:extLst>
              <a:ext uri="{FF2B5EF4-FFF2-40B4-BE49-F238E27FC236}">
                <a16:creationId xmlns:a16="http://schemas.microsoft.com/office/drawing/2014/main" id="{5A500BB7-AFAF-2817-D58A-257778E639AF}"/>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9994100" y="3796863"/>
            <a:ext cx="1019620" cy="762958"/>
          </a:xfrm>
          <a:prstGeom prst="rect">
            <a:avLst/>
          </a:prstGeom>
          <a:noFill/>
          <a:extLst>
            <a:ext uri="{909E8E84-426E-40DD-AFC4-6F175D3DCCD1}">
              <a14:hiddenFill xmlns:a14="http://schemas.microsoft.com/office/drawing/2010/main">
                <a:solidFill>
                  <a:srgbClr val="FFFFFF"/>
                </a:solidFill>
              </a14:hiddenFill>
            </a:ext>
          </a:extLst>
        </p:spPr>
      </p:pic>
      <p:pic>
        <p:nvPicPr>
          <p:cNvPr id="113" name="Graphic 112">
            <a:extLst>
              <a:ext uri="{FF2B5EF4-FFF2-40B4-BE49-F238E27FC236}">
                <a16:creationId xmlns:a16="http://schemas.microsoft.com/office/drawing/2014/main" id="{FC2261B4-0087-B3A8-B4BE-9B93A6E40B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366746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D1CE1-19C1-E0AC-499C-C8560B1F8311}"/>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6F5B664-7465-B9AC-60DF-7C53BB53D6E4}"/>
              </a:ext>
            </a:extLst>
          </p:cNvPr>
          <p:cNvCxnSpPr>
            <a:cxnSpLocks/>
          </p:cNvCxnSpPr>
          <p:nvPr/>
        </p:nvCxnSpPr>
        <p:spPr>
          <a:xfrm>
            <a:off x="194376" y="737906"/>
            <a:ext cx="1145856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6C522F-FBD7-D28A-003A-7A7ED2158DEA}"/>
              </a:ext>
            </a:extLst>
          </p:cNvPr>
          <p:cNvCxnSpPr>
            <a:cxnSpLocks/>
          </p:cNvCxnSpPr>
          <p:nvPr/>
        </p:nvCxnSpPr>
        <p:spPr>
          <a:xfrm>
            <a:off x="8359027" y="3441682"/>
            <a:ext cx="3417867" cy="0"/>
          </a:xfrm>
          <a:prstGeom prst="line">
            <a:avLst/>
          </a:prstGeom>
          <a:noFill/>
          <a:ln w="1905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C9E24DE0-EA94-C549-7E46-6C8EB702309E}"/>
              </a:ext>
            </a:extLst>
          </p:cNvPr>
          <p:cNvCxnSpPr>
            <a:cxnSpLocks/>
          </p:cNvCxnSpPr>
          <p:nvPr/>
        </p:nvCxnSpPr>
        <p:spPr>
          <a:xfrm>
            <a:off x="8355781" y="3934422"/>
            <a:ext cx="3417867" cy="0"/>
          </a:xfrm>
          <a:prstGeom prst="line">
            <a:avLst/>
          </a:prstGeom>
          <a:noFill/>
          <a:ln w="1905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275EFD2C-C23E-1DB4-3E0D-A2043BA228B9}"/>
              </a:ext>
            </a:extLst>
          </p:cNvPr>
          <p:cNvCxnSpPr>
            <a:cxnSpLocks/>
          </p:cNvCxnSpPr>
          <p:nvPr/>
        </p:nvCxnSpPr>
        <p:spPr>
          <a:xfrm>
            <a:off x="8362261" y="4582769"/>
            <a:ext cx="3417867" cy="0"/>
          </a:xfrm>
          <a:prstGeom prst="line">
            <a:avLst/>
          </a:prstGeom>
          <a:noFill/>
          <a:ln w="19050" cap="flat" cmpd="sng" algn="ctr">
            <a:solidFill>
              <a:sysClr val="window" lastClr="FFFFFF"/>
            </a:solidFill>
            <a:prstDash val="solid"/>
            <a:miter lim="800000"/>
          </a:ln>
          <a:effectLst/>
        </p:spPr>
      </p:cxnSp>
      <p:sp>
        <p:nvSpPr>
          <p:cNvPr id="28" name="Title 27">
            <a:extLst>
              <a:ext uri="{FF2B5EF4-FFF2-40B4-BE49-F238E27FC236}">
                <a16:creationId xmlns:a16="http://schemas.microsoft.com/office/drawing/2014/main" id="{4B11F07A-16C3-28CA-3CE9-8209F424E1C3}"/>
              </a:ext>
            </a:extLst>
          </p:cNvPr>
          <p:cNvSpPr>
            <a:spLocks noGrp="1"/>
          </p:cNvSpPr>
          <p:nvPr>
            <p:ph type="title"/>
          </p:nvPr>
        </p:nvSpPr>
        <p:spPr>
          <a:xfrm>
            <a:off x="200856" y="187074"/>
            <a:ext cx="10463396" cy="503470"/>
          </a:xfrm>
        </p:spPr>
        <p:txBody>
          <a:bodyPr>
            <a:noAutofit/>
          </a:bodyPr>
          <a:lstStyle/>
          <a:p>
            <a:r>
              <a:rPr lang="en-IN" b="1">
                <a:solidFill>
                  <a:srgbClr val="10479B"/>
                </a:solidFill>
                <a:latin typeface="Optima"/>
                <a:cs typeface="+mn-cs"/>
              </a:rPr>
              <a:t>PiLog’s Data Quality and Governance Suite </a:t>
            </a:r>
            <a:r>
              <a:rPr lang="en-US" sz="2400" b="1">
                <a:solidFill>
                  <a:srgbClr val="10479B"/>
                </a:solidFill>
                <a:latin typeface="Optima"/>
              </a:rPr>
              <a:t>– Powered by AI</a:t>
            </a:r>
            <a:endParaRPr lang="en-IN" b="1">
              <a:solidFill>
                <a:srgbClr val="10479B"/>
              </a:solidFill>
              <a:latin typeface="Optima"/>
              <a:cs typeface="+mn-cs"/>
            </a:endParaRPr>
          </a:p>
        </p:txBody>
      </p:sp>
      <p:graphicFrame>
        <p:nvGraphicFramePr>
          <p:cNvPr id="29" name="Table 28">
            <a:extLst>
              <a:ext uri="{FF2B5EF4-FFF2-40B4-BE49-F238E27FC236}">
                <a16:creationId xmlns:a16="http://schemas.microsoft.com/office/drawing/2014/main" id="{4C1B0843-05C8-1F5A-CC97-4A024BCCDAAE}"/>
              </a:ext>
            </a:extLst>
          </p:cNvPr>
          <p:cNvGraphicFramePr>
            <a:graphicFrameLocks noGrp="1"/>
          </p:cNvGraphicFramePr>
          <p:nvPr>
            <p:extLst>
              <p:ext uri="{D42A27DB-BD31-4B8C-83A1-F6EECF244321}">
                <p14:modId xmlns:p14="http://schemas.microsoft.com/office/powerpoint/2010/main" val="101745493"/>
              </p:ext>
            </p:extLst>
          </p:nvPr>
        </p:nvGraphicFramePr>
        <p:xfrm>
          <a:off x="194376" y="1160250"/>
          <a:ext cx="11777884" cy="2774169"/>
        </p:xfrm>
        <a:graphic>
          <a:graphicData uri="http://schemas.openxmlformats.org/drawingml/2006/table">
            <a:tbl>
              <a:tblPr firstRow="1" bandRow="1">
                <a:tableStyleId>{5C22544A-7EE6-4342-B048-85BDC9FD1C3A}</a:tableStyleId>
              </a:tblPr>
              <a:tblGrid>
                <a:gridCol w="3044321">
                  <a:extLst>
                    <a:ext uri="{9D8B030D-6E8A-4147-A177-3AD203B41FA5}">
                      <a16:colId xmlns:a16="http://schemas.microsoft.com/office/drawing/2014/main" val="1800034526"/>
                    </a:ext>
                  </a:extLst>
                </a:gridCol>
                <a:gridCol w="8733563">
                  <a:extLst>
                    <a:ext uri="{9D8B030D-6E8A-4147-A177-3AD203B41FA5}">
                      <a16:colId xmlns:a16="http://schemas.microsoft.com/office/drawing/2014/main" val="2936231982"/>
                    </a:ext>
                  </a:extLst>
                </a:gridCol>
              </a:tblGrid>
              <a:tr h="2774169">
                <a:tc>
                  <a:txBody>
                    <a:bodyPr/>
                    <a:lstStyle/>
                    <a:p>
                      <a:r>
                        <a:rPr lang="en-IN" sz="1500" b="1">
                          <a:solidFill>
                            <a:schemeClr val="bg1"/>
                          </a:solidFill>
                          <a:latin typeface="Optima" pitchFamily="2" charset="0"/>
                        </a:rPr>
                        <a:t>Partner Solution and Description</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r>
                        <a:rPr lang="en-US" sz="1500">
                          <a:solidFill>
                            <a:srgbClr val="10479B"/>
                          </a:solidFill>
                          <a:latin typeface="Optima" pitchFamily="2" charset="0"/>
                        </a:rPr>
                        <a:t>PiLog Data Quality and Governance Suite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B4A99"/>
                          </a:solidFill>
                          <a:latin typeface="Optima" charset="0"/>
                          <a:cs typeface="Optima" charset="0"/>
                          <a:sym typeface="+mn-ea"/>
                        </a:rPr>
                        <a:t>PiLog’s </a:t>
                      </a:r>
                      <a:r>
                        <a:rPr lang="en-US" sz="1600" b="1" kern="1200">
                          <a:solidFill>
                            <a:srgbClr val="0B4A99"/>
                          </a:solidFill>
                          <a:latin typeface="Optima" charset="0"/>
                          <a:ea typeface="+mn-ea"/>
                          <a:cs typeface="Optima" charset="0"/>
                          <a:sym typeface="+mn-ea"/>
                          <a:hlinkClick r:id="rId3">
                            <a:extLst>
                              <a:ext uri="{A12FA001-AC4F-418D-AE19-62706E023703}">
                                <ahyp:hlinkClr xmlns:ahyp="http://schemas.microsoft.com/office/drawing/2018/hyperlinkcolor" val="tx"/>
                              </a:ext>
                            </a:extLst>
                          </a:hlinkClick>
                        </a:rPr>
                        <a:t>data quality and governance suite</a:t>
                      </a:r>
                      <a:r>
                        <a:rPr lang="en-US" sz="1600" b="1" kern="1200">
                          <a:solidFill>
                            <a:srgbClr val="0B4A99"/>
                          </a:solidFill>
                          <a:latin typeface="Optima" charset="0"/>
                          <a:ea typeface="+mn-ea"/>
                          <a:cs typeface="Optima" charset="0"/>
                          <a:sym typeface="+mn-ea"/>
                        </a:rPr>
                        <a:t> </a:t>
                      </a:r>
                      <a:r>
                        <a:rPr lang="en-US" sz="1600">
                          <a:solidFill>
                            <a:srgbClr val="0B4A99"/>
                          </a:solidFill>
                          <a:latin typeface="Optima" charset="0"/>
                          <a:cs typeface="Optima" charset="0"/>
                          <a:sym typeface="+mn-ea"/>
                        </a:rPr>
                        <a:t>is built on lean management principles, incorporating best industry practices, ISO standards, and AI-driven content. This suite provides comprehensive features, processes, and methodologies for effective data lifecycle management for core processes within ERP, CRM, CMMS systems.</a:t>
                      </a:r>
                      <a:endParaRPr lang="en-US" sz="1500" b="0">
                        <a:solidFill>
                          <a:srgbClr val="10479B"/>
                        </a:solidFill>
                        <a:latin typeface="Optima" pitchFamily="2" charset="0"/>
                        <a:cs typeface="Optima"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a:solidFill>
                            <a:srgbClr val="10479B"/>
                          </a:solidFill>
                          <a:latin typeface="Optima" pitchFamily="2" charset="0"/>
                        </a:rPr>
                        <a:t>AI Powered PiLog’s Data Quality &amp; Governance Suite has following solutions bundled as follows</a:t>
                      </a:r>
                    </a:p>
                    <a:p>
                      <a:pPr marL="285750" indent="-285750">
                        <a:buFont typeface="Arial" panose="020B0604020202020204" pitchFamily="34" charset="0"/>
                        <a:buChar char="•"/>
                      </a:pPr>
                      <a:r>
                        <a:rPr lang="en-US" sz="1500" b="1">
                          <a:solidFill>
                            <a:srgbClr val="10479B"/>
                          </a:solidFill>
                          <a:latin typeface="Optima" pitchFamily="2" charset="0"/>
                        </a:rPr>
                        <a:t>Data Governance</a:t>
                      </a:r>
                      <a:r>
                        <a:rPr lang="en-US" sz="1500" b="0">
                          <a:solidFill>
                            <a:srgbClr val="10479B"/>
                          </a:solidFill>
                          <a:latin typeface="Optima" pitchFamily="2" charset="0"/>
                        </a:rPr>
                        <a:t> (20+ Data objects with real-time integration with S4 on BTP)</a:t>
                      </a:r>
                    </a:p>
                    <a:p>
                      <a:pPr marL="285750" indent="-285750">
                        <a:buFont typeface="Arial" panose="020B0604020202020204" pitchFamily="34" charset="0"/>
                        <a:buChar char="•"/>
                      </a:pPr>
                      <a:r>
                        <a:rPr lang="en-US" sz="1500" b="1">
                          <a:solidFill>
                            <a:srgbClr val="10479B"/>
                          </a:solidFill>
                          <a:latin typeface="Optima" pitchFamily="2" charset="0"/>
                        </a:rPr>
                        <a:t>Data Quality</a:t>
                      </a:r>
                      <a:r>
                        <a:rPr lang="en-US" sz="1500" b="0">
                          <a:solidFill>
                            <a:srgbClr val="10479B"/>
                          </a:solidFill>
                          <a:latin typeface="Optima" pitchFamily="2" charset="0"/>
                        </a:rPr>
                        <a:t> (Data Cleansing, Classification, Categorization &amp; Enrichment)</a:t>
                      </a:r>
                    </a:p>
                    <a:p>
                      <a:pPr marL="285750" indent="-285750">
                        <a:buFont typeface="Arial" panose="020B0604020202020204" pitchFamily="34" charset="0"/>
                        <a:buChar char="•"/>
                      </a:pPr>
                      <a:r>
                        <a:rPr lang="en-US" sz="1500" b="1">
                          <a:solidFill>
                            <a:srgbClr val="10479B"/>
                          </a:solidFill>
                          <a:latin typeface="Optima" pitchFamily="2" charset="0"/>
                        </a:rPr>
                        <a:t>iContent Foundry</a:t>
                      </a:r>
                      <a:r>
                        <a:rPr lang="en-US" sz="1500" b="0">
                          <a:solidFill>
                            <a:srgbClr val="10479B"/>
                          </a:solidFill>
                          <a:latin typeface="Optima" pitchFamily="2" charset="0"/>
                        </a:rPr>
                        <a:t> (Asset, Product &amp; Services Taxonomy with EAM data repositories)</a:t>
                      </a:r>
                    </a:p>
                    <a:p>
                      <a:pPr marL="285750" indent="-285750">
                        <a:buFont typeface="Arial" panose="020B0604020202020204" pitchFamily="34" charset="0"/>
                        <a:buChar char="•"/>
                      </a:pPr>
                      <a:r>
                        <a:rPr lang="en-US" sz="1500" b="1">
                          <a:solidFill>
                            <a:srgbClr val="10479B"/>
                          </a:solidFill>
                          <a:latin typeface="Optima" pitchFamily="2" charset="0"/>
                        </a:rPr>
                        <a:t>Data Migration</a:t>
                      </a:r>
                      <a:r>
                        <a:rPr lang="en-US" sz="1500" b="0">
                          <a:solidFill>
                            <a:srgbClr val="10479B"/>
                          </a:solidFill>
                          <a:latin typeface="Optima" pitchFamily="2" charset="0"/>
                        </a:rPr>
                        <a:t> (Data Acquisition/Integration, Transformation &amp; Migration to S4 on BTP)</a:t>
                      </a:r>
                    </a:p>
                    <a:p>
                      <a:pPr marL="285750" indent="-285750">
                        <a:buFont typeface="Arial" panose="020B0604020202020204" pitchFamily="34" charset="0"/>
                        <a:buChar char="•"/>
                      </a:pPr>
                      <a:r>
                        <a:rPr lang="en-US" sz="1500" b="1">
                          <a:solidFill>
                            <a:srgbClr val="10479B"/>
                          </a:solidFill>
                          <a:latin typeface="Optima" pitchFamily="2" charset="0"/>
                        </a:rPr>
                        <a:t>SAP MDG Add-on</a:t>
                      </a:r>
                      <a:r>
                        <a:rPr lang="en-US" sz="1500" b="0">
                          <a:solidFill>
                            <a:srgbClr val="10479B"/>
                          </a:solidFill>
                          <a:latin typeface="Optima" pitchFamily="2" charset="0"/>
                        </a:rPr>
                        <a:t> (Material &amp; Service Master taxonomy with governance for SAP MDG)</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770406"/>
                  </a:ext>
                </a:extLst>
              </a:tr>
            </a:tbl>
          </a:graphicData>
        </a:graphic>
      </p:graphicFrame>
      <p:sp>
        <p:nvSpPr>
          <p:cNvPr id="30" name="TextBox 29">
            <a:extLst>
              <a:ext uri="{FF2B5EF4-FFF2-40B4-BE49-F238E27FC236}">
                <a16:creationId xmlns:a16="http://schemas.microsoft.com/office/drawing/2014/main" id="{09831EE6-C861-AE0E-842A-76C0220C4E53}"/>
              </a:ext>
            </a:extLst>
          </p:cNvPr>
          <p:cNvSpPr txBox="1"/>
          <p:nvPr/>
        </p:nvSpPr>
        <p:spPr>
          <a:xfrm>
            <a:off x="160087" y="780788"/>
            <a:ext cx="7385650" cy="338554"/>
          </a:xfrm>
          <a:prstGeom prst="rect">
            <a:avLst/>
          </a:prstGeom>
          <a:noFill/>
        </p:spPr>
        <p:txBody>
          <a:bodyPr wrap="square" lIns="91440" tIns="45720" rIns="91440" bIns="45720" rtlCol="0" anchor="t">
            <a:spAutoFit/>
          </a:bodyPr>
          <a:lstStyle/>
          <a:p>
            <a:r>
              <a:rPr lang="en-IN" sz="1600" b="1">
                <a:solidFill>
                  <a:srgbClr val="00B0F0"/>
                </a:solidFill>
                <a:latin typeface="Optima" pitchFamily="2" charset="0"/>
              </a:rPr>
              <a:t>SOLUTION OVERVIEW</a:t>
            </a:r>
          </a:p>
        </p:txBody>
      </p:sp>
      <p:graphicFrame>
        <p:nvGraphicFramePr>
          <p:cNvPr id="6" name="Table 5">
            <a:extLst>
              <a:ext uri="{FF2B5EF4-FFF2-40B4-BE49-F238E27FC236}">
                <a16:creationId xmlns:a16="http://schemas.microsoft.com/office/drawing/2014/main" id="{8E782DEB-BC7A-DF28-212F-5F3ED5E6DBC2}"/>
              </a:ext>
            </a:extLst>
          </p:cNvPr>
          <p:cNvGraphicFramePr>
            <a:graphicFrameLocks noGrp="1"/>
          </p:cNvGraphicFramePr>
          <p:nvPr>
            <p:extLst>
              <p:ext uri="{D42A27DB-BD31-4B8C-83A1-F6EECF244321}">
                <p14:modId xmlns:p14="http://schemas.microsoft.com/office/powerpoint/2010/main" val="250027315"/>
              </p:ext>
            </p:extLst>
          </p:nvPr>
        </p:nvGraphicFramePr>
        <p:xfrm>
          <a:off x="200856" y="4008853"/>
          <a:ext cx="11771404" cy="768928"/>
        </p:xfrm>
        <a:graphic>
          <a:graphicData uri="http://schemas.openxmlformats.org/drawingml/2006/table">
            <a:tbl>
              <a:tblPr firstRow="1" bandRow="1">
                <a:tableStyleId>{5C22544A-7EE6-4342-B048-85BDC9FD1C3A}</a:tableStyleId>
              </a:tblPr>
              <a:tblGrid>
                <a:gridCol w="3042646">
                  <a:extLst>
                    <a:ext uri="{9D8B030D-6E8A-4147-A177-3AD203B41FA5}">
                      <a16:colId xmlns:a16="http://schemas.microsoft.com/office/drawing/2014/main" val="1800034526"/>
                    </a:ext>
                  </a:extLst>
                </a:gridCol>
                <a:gridCol w="8728758">
                  <a:extLst>
                    <a:ext uri="{9D8B030D-6E8A-4147-A177-3AD203B41FA5}">
                      <a16:colId xmlns:a16="http://schemas.microsoft.com/office/drawing/2014/main" val="2936231982"/>
                    </a:ext>
                  </a:extLst>
                </a:gridCol>
              </a:tblGrid>
              <a:tr h="0">
                <a:tc>
                  <a:txBody>
                    <a:bodyPr/>
                    <a:lstStyle/>
                    <a:p>
                      <a:r>
                        <a:rPr lang="en-US" sz="1500" b="1">
                          <a:solidFill>
                            <a:schemeClr val="bg1"/>
                          </a:solidFill>
                          <a:latin typeface="Optima" pitchFamily="2" charset="0"/>
                        </a:rPr>
                        <a:t>S</a:t>
                      </a:r>
                      <a:r>
                        <a:rPr lang="en-IN" sz="1500" b="1">
                          <a:solidFill>
                            <a:schemeClr val="bg1"/>
                          </a:solidFill>
                          <a:latin typeface="Optima" pitchFamily="2" charset="0"/>
                        </a:rPr>
                        <a:t>AP Integration &amp; Interoperability</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solidFill>
                            <a:srgbClr val="10479B"/>
                          </a:solidFill>
                          <a:latin typeface="Optima" pitchFamily="2" charset="0"/>
                        </a:rPr>
                        <a:t>PiLog Data Quality and Governance Suite</a:t>
                      </a:r>
                      <a:r>
                        <a:rPr lang="en-US" sz="1500" b="0">
                          <a:solidFill>
                            <a:srgbClr val="10479B"/>
                          </a:solidFill>
                          <a:latin typeface="Optima" pitchFamily="2" charset="0"/>
                        </a:rPr>
                        <a:t> integrates with S/4HANA on-premise and private cloud editions through </a:t>
                      </a:r>
                      <a:r>
                        <a:rPr lang="en-US" sz="1500" b="1">
                          <a:solidFill>
                            <a:srgbClr val="10479B"/>
                          </a:solidFill>
                          <a:latin typeface="Optima" pitchFamily="2" charset="0"/>
                        </a:rPr>
                        <a:t>SAP Cloud Foundry on BTP </a:t>
                      </a:r>
                      <a:r>
                        <a:rPr lang="en-US" sz="1500" b="0">
                          <a:solidFill>
                            <a:srgbClr val="10479B"/>
                          </a:solidFill>
                          <a:latin typeface="Optima" pitchFamily="2" charset="0"/>
                        </a:rPr>
                        <a:t>(CPI middleware APIs). Open and Cloud connector Architecture with API endures future scalability and interoperability with SAP and non-SAP suites for RISE &amp; GROW programs</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770406"/>
                  </a:ext>
                </a:extLst>
              </a:tr>
            </a:tbl>
          </a:graphicData>
        </a:graphic>
      </p:graphicFrame>
      <p:graphicFrame>
        <p:nvGraphicFramePr>
          <p:cNvPr id="8" name="Table 7">
            <a:extLst>
              <a:ext uri="{FF2B5EF4-FFF2-40B4-BE49-F238E27FC236}">
                <a16:creationId xmlns:a16="http://schemas.microsoft.com/office/drawing/2014/main" id="{6376ED7F-9AD1-3BF9-0C4F-F4862C376DEB}"/>
              </a:ext>
            </a:extLst>
          </p:cNvPr>
          <p:cNvGraphicFramePr>
            <a:graphicFrameLocks noGrp="1"/>
          </p:cNvGraphicFramePr>
          <p:nvPr>
            <p:extLst>
              <p:ext uri="{D42A27DB-BD31-4B8C-83A1-F6EECF244321}">
                <p14:modId xmlns:p14="http://schemas.microsoft.com/office/powerpoint/2010/main" val="3613959314"/>
              </p:ext>
            </p:extLst>
          </p:nvPr>
        </p:nvGraphicFramePr>
        <p:xfrm>
          <a:off x="200856" y="5067049"/>
          <a:ext cx="11771404" cy="1454728"/>
        </p:xfrm>
        <a:graphic>
          <a:graphicData uri="http://schemas.openxmlformats.org/drawingml/2006/table">
            <a:tbl>
              <a:tblPr firstRow="1" bandRow="1">
                <a:tableStyleId>{5C22544A-7EE6-4342-B048-85BDC9FD1C3A}</a:tableStyleId>
              </a:tblPr>
              <a:tblGrid>
                <a:gridCol w="3042646">
                  <a:extLst>
                    <a:ext uri="{9D8B030D-6E8A-4147-A177-3AD203B41FA5}">
                      <a16:colId xmlns:a16="http://schemas.microsoft.com/office/drawing/2014/main" val="1800034526"/>
                    </a:ext>
                  </a:extLst>
                </a:gridCol>
                <a:gridCol w="8728758">
                  <a:extLst>
                    <a:ext uri="{9D8B030D-6E8A-4147-A177-3AD203B41FA5}">
                      <a16:colId xmlns:a16="http://schemas.microsoft.com/office/drawing/2014/main" val="2936231982"/>
                    </a:ext>
                  </a:extLst>
                </a:gridCol>
              </a:tblGrid>
              <a:tr h="0">
                <a:tc>
                  <a:txBody>
                    <a:bodyPr/>
                    <a:lstStyle/>
                    <a:p>
                      <a:r>
                        <a:rPr lang="en-US" sz="1500" b="1">
                          <a:solidFill>
                            <a:schemeClr val="bg1"/>
                          </a:solidFill>
                          <a:latin typeface="Optima" pitchFamily="2" charset="0"/>
                        </a:rPr>
                        <a:t>Cloud Delivery and Data Processing</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itchFamily="2" charset="0"/>
                        </a:rPr>
                        <a:t>Deployment model – </a:t>
                      </a:r>
                      <a:r>
                        <a:rPr lang="en-US" sz="1500" b="0">
                          <a:solidFill>
                            <a:srgbClr val="10479B"/>
                          </a:solidFill>
                          <a:latin typeface="Optima" pitchFamily="2" charset="0"/>
                        </a:rPr>
                        <a:t>On-Cloud (SaaS), Private Cloud &amp; On-Premise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itchFamily="2" charset="0"/>
                        </a:rPr>
                        <a:t>Data Centers – </a:t>
                      </a:r>
                      <a:r>
                        <a:rPr lang="en-US" sz="1500" b="0">
                          <a:solidFill>
                            <a:srgbClr val="10479B"/>
                          </a:solidFill>
                          <a:latin typeface="Optima" pitchFamily="2" charset="0"/>
                        </a:rPr>
                        <a:t>Hyperscalers (IaaS platform)</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itchFamily="2" charset="0"/>
                        </a:rPr>
                        <a:t>Data Center countries – </a:t>
                      </a:r>
                      <a:r>
                        <a:rPr lang="en-US" sz="1500" b="0">
                          <a:solidFill>
                            <a:srgbClr val="10479B"/>
                          </a:solidFill>
                          <a:latin typeface="Optima" pitchFamily="2" charset="0"/>
                        </a:rPr>
                        <a:t>NA, EMEA, APJ</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itchFamily="2" charset="0"/>
                        </a:rPr>
                        <a:t>Data Center hosting providers – </a:t>
                      </a:r>
                      <a:r>
                        <a:rPr lang="en-US" sz="1500" b="0">
                          <a:solidFill>
                            <a:srgbClr val="10479B"/>
                          </a:solidFill>
                          <a:latin typeface="Optima" pitchFamily="2" charset="0"/>
                        </a:rPr>
                        <a:t>AWS, MS Azure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itchFamily="2" charset="0"/>
                        </a:rPr>
                        <a:t>Data Privacy Policy &amp; GDPR – </a:t>
                      </a:r>
                      <a:r>
                        <a:rPr lang="en-US" sz="1500" b="0">
                          <a:solidFill>
                            <a:srgbClr val="10479B"/>
                          </a:solidFill>
                          <a:latin typeface="Optima" pitchFamily="2" charset="0"/>
                        </a:rPr>
                        <a:t>Compliant with GDPR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itchFamily="2" charset="0"/>
                        </a:rPr>
                        <a:t>Avg time to Go-Live (days) – </a:t>
                      </a:r>
                      <a:r>
                        <a:rPr lang="en-US" sz="1500" b="0">
                          <a:solidFill>
                            <a:srgbClr val="10479B"/>
                          </a:solidFill>
                          <a:latin typeface="Optima" pitchFamily="2" charset="0"/>
                        </a:rPr>
                        <a:t>Deployment within 60 Days (Pending on total scope)</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770406"/>
                  </a:ext>
                </a:extLst>
              </a:tr>
            </a:tbl>
          </a:graphicData>
        </a:graphic>
      </p:graphicFrame>
    </p:spTree>
    <p:extLst>
      <p:ext uri="{BB962C8B-B14F-4D97-AF65-F5344CB8AC3E}">
        <p14:creationId xmlns:p14="http://schemas.microsoft.com/office/powerpoint/2010/main" val="3980461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830FB-92C5-1370-4C3D-1EB9527365D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8D9ECC2-9FA3-0216-5167-A37D951E74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0417DE6A-6F8F-473B-0E69-004470D78A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06591326-B309-36D1-EDF1-391931F37B86}"/>
              </a:ext>
            </a:extLst>
          </p:cNvPr>
          <p:cNvSpPr txBox="1">
            <a:spLocks/>
          </p:cNvSpPr>
          <p:nvPr/>
        </p:nvSpPr>
        <p:spPr>
          <a:xfrm>
            <a:off x="708141" y="136720"/>
            <a:ext cx="9741756" cy="551964"/>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b="1">
                <a:solidFill>
                  <a:srgbClr val="10479B"/>
                </a:solidFill>
                <a:latin typeface="Optima" panose="02000503060000020004"/>
                <a:cs typeface="Arial"/>
              </a:rPr>
              <a:t>Key Business KPIs Qualified Improvement enabled for Cross Industry Asset Management</a:t>
            </a:r>
            <a:endParaRPr lang="en-US" sz="2400" b="1" u="sng">
              <a:solidFill>
                <a:srgbClr val="26B4E9"/>
              </a:solidFill>
              <a:latin typeface="Optima" charset="0"/>
            </a:endParaRPr>
          </a:p>
        </p:txBody>
      </p:sp>
      <p:sp>
        <p:nvSpPr>
          <p:cNvPr id="7" name="Footer Placeholder 4">
            <a:extLst>
              <a:ext uri="{FF2B5EF4-FFF2-40B4-BE49-F238E27FC236}">
                <a16:creationId xmlns:a16="http://schemas.microsoft.com/office/drawing/2014/main" id="{AFDFA387-265C-FFC0-E5D0-AC58CFA4E47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8CEC1803-EBB7-98C9-0365-D854DAD8336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pic>
        <p:nvPicPr>
          <p:cNvPr id="55" name="Picture 54">
            <a:extLst>
              <a:ext uri="{FF2B5EF4-FFF2-40B4-BE49-F238E27FC236}">
                <a16:creationId xmlns:a16="http://schemas.microsoft.com/office/drawing/2014/main" id="{0FCCFD97-AC2F-A7FC-E775-4678B92753DB}"/>
              </a:ext>
            </a:extLst>
          </p:cNvPr>
          <p:cNvPicPr>
            <a:picLocks noChangeAspect="1"/>
          </p:cNvPicPr>
          <p:nvPr/>
        </p:nvPicPr>
        <p:blipFill>
          <a:blip r:embed="rId33">
            <a:duotone>
              <a:schemeClr val="accent1">
                <a:shade val="45000"/>
                <a:satMod val="135000"/>
              </a:schemeClr>
              <a:prstClr val="white"/>
            </a:duotone>
            <a:extLst>
              <a:ext uri="{BEBA8EAE-BF5A-486C-A8C5-ECC9F3942E4B}">
                <a14:imgProps xmlns:a14="http://schemas.microsoft.com/office/drawing/2010/main">
                  <a14:imgLayer r:embed="rId34">
                    <a14:imgEffect>
                      <a14:colorTemperature colorTemp="11200"/>
                    </a14:imgEffect>
                  </a14:imgLayer>
                </a14:imgProps>
              </a:ext>
            </a:extLst>
          </a:blip>
          <a:stretch>
            <a:fillRect/>
          </a:stretch>
        </p:blipFill>
        <p:spPr>
          <a:xfrm>
            <a:off x="1259196" y="902401"/>
            <a:ext cx="740924" cy="738571"/>
          </a:xfrm>
          <a:prstGeom prst="rect">
            <a:avLst/>
          </a:prstGeom>
        </p:spPr>
      </p:pic>
      <p:sp>
        <p:nvSpPr>
          <p:cNvPr id="56" name="TextBox 55">
            <a:extLst>
              <a:ext uri="{FF2B5EF4-FFF2-40B4-BE49-F238E27FC236}">
                <a16:creationId xmlns:a16="http://schemas.microsoft.com/office/drawing/2014/main" id="{5B341C8C-2473-AAB3-594B-8DCBD956708D}"/>
              </a:ext>
            </a:extLst>
          </p:cNvPr>
          <p:cNvSpPr txBox="1"/>
          <p:nvPr/>
        </p:nvSpPr>
        <p:spPr>
          <a:xfrm>
            <a:off x="708141" y="1585943"/>
            <a:ext cx="187956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1">
                <a:solidFill>
                  <a:srgbClr val="00B0F0"/>
                </a:solidFill>
                <a:latin typeface="Optima" charset="0"/>
              </a:rPr>
              <a:t>29-34%</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10479B"/>
                </a:solidFill>
                <a:effectLst/>
                <a:uLnTx/>
                <a:uFillTx/>
                <a:latin typeface="Optima" charset="0"/>
                <a:ea typeface="+mn-ea"/>
                <a:cs typeface="+mn-cs"/>
              </a:rPr>
              <a:t>Improved Equipment Availability</a:t>
            </a:r>
          </a:p>
        </p:txBody>
      </p:sp>
      <p:pic>
        <p:nvPicPr>
          <p:cNvPr id="63" name="Picture 62">
            <a:extLst>
              <a:ext uri="{FF2B5EF4-FFF2-40B4-BE49-F238E27FC236}">
                <a16:creationId xmlns:a16="http://schemas.microsoft.com/office/drawing/2014/main" id="{DCC4F11E-BC0B-8CC4-DDD0-FF77BE86D0B2}"/>
              </a:ext>
            </a:extLst>
          </p:cNvPr>
          <p:cNvPicPr>
            <a:picLocks noChangeAspect="1"/>
          </p:cNvPicPr>
          <p:nvPr/>
        </p:nvPicPr>
        <p:blipFill>
          <a:blip r:embed="rId35">
            <a:duotone>
              <a:schemeClr val="accent1">
                <a:shade val="45000"/>
                <a:satMod val="135000"/>
              </a:schemeClr>
              <a:prstClr val="white"/>
            </a:duotone>
            <a:extLst>
              <a:ext uri="{BEBA8EAE-BF5A-486C-A8C5-ECC9F3942E4B}">
                <a14:imgProps xmlns:a14="http://schemas.microsoft.com/office/drawing/2010/main">
                  <a14:imgLayer r:embed="rId36">
                    <a14:imgEffect>
                      <a14:sharpenSoften amount="25000"/>
                    </a14:imgEffect>
                  </a14:imgLayer>
                </a14:imgProps>
              </a:ext>
            </a:extLst>
          </a:blip>
          <a:stretch>
            <a:fillRect/>
          </a:stretch>
        </p:blipFill>
        <p:spPr>
          <a:xfrm>
            <a:off x="3373678" y="902401"/>
            <a:ext cx="740924" cy="738571"/>
          </a:xfrm>
          <a:prstGeom prst="rect">
            <a:avLst/>
          </a:prstGeom>
        </p:spPr>
      </p:pic>
      <p:sp>
        <p:nvSpPr>
          <p:cNvPr id="64" name="TextBox 63">
            <a:extLst>
              <a:ext uri="{FF2B5EF4-FFF2-40B4-BE49-F238E27FC236}">
                <a16:creationId xmlns:a16="http://schemas.microsoft.com/office/drawing/2014/main" id="{0A0F9FFD-01AE-7C95-BE0D-FDF3BAE3091E}"/>
              </a:ext>
            </a:extLst>
          </p:cNvPr>
          <p:cNvSpPr txBox="1"/>
          <p:nvPr/>
        </p:nvSpPr>
        <p:spPr>
          <a:xfrm>
            <a:off x="2835502" y="1585943"/>
            <a:ext cx="1879562" cy="10926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1">
                <a:solidFill>
                  <a:srgbClr val="00B0F0"/>
                </a:solidFill>
                <a:latin typeface="Optima" charset="0"/>
              </a:rPr>
              <a:t>24-28%</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10479B"/>
                </a:solidFill>
                <a:effectLst/>
                <a:uLnTx/>
                <a:uFillTx/>
                <a:latin typeface="Optima" charset="0"/>
                <a:ea typeface="+mn-ea"/>
                <a:cs typeface="+mn-cs"/>
              </a:rPr>
              <a:t>Improved Overall Equipment Effectiveness</a:t>
            </a:r>
          </a:p>
        </p:txBody>
      </p:sp>
      <p:sp>
        <p:nvSpPr>
          <p:cNvPr id="5" name="TextBox 4">
            <a:extLst>
              <a:ext uri="{FF2B5EF4-FFF2-40B4-BE49-F238E27FC236}">
                <a16:creationId xmlns:a16="http://schemas.microsoft.com/office/drawing/2014/main" id="{565F3C66-8DEA-5A06-211C-747E8B8D0FE0}"/>
              </a:ext>
            </a:extLst>
          </p:cNvPr>
          <p:cNvSpPr txBox="1"/>
          <p:nvPr/>
        </p:nvSpPr>
        <p:spPr>
          <a:xfrm>
            <a:off x="724595" y="2581368"/>
            <a:ext cx="1879562"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26B4E9"/>
                </a:solidFill>
                <a:effectLst/>
                <a:uLnTx/>
                <a:uFillTx/>
                <a:latin typeface="Optima" charset="0"/>
                <a:ea typeface="+mn-ea"/>
                <a:cs typeface="+mn-cs"/>
              </a:rPr>
              <a:t> f {Actual Operating &amp; Planned Operating Time}  </a:t>
            </a:r>
          </a:p>
        </p:txBody>
      </p:sp>
      <p:sp>
        <p:nvSpPr>
          <p:cNvPr id="8" name="TextBox 7">
            <a:extLst>
              <a:ext uri="{FF2B5EF4-FFF2-40B4-BE49-F238E27FC236}">
                <a16:creationId xmlns:a16="http://schemas.microsoft.com/office/drawing/2014/main" id="{E0E4E3EE-1D69-5393-EABB-7FEEA9515521}"/>
              </a:ext>
            </a:extLst>
          </p:cNvPr>
          <p:cNvSpPr txBox="1"/>
          <p:nvPr/>
        </p:nvSpPr>
        <p:spPr>
          <a:xfrm>
            <a:off x="2835502" y="2611366"/>
            <a:ext cx="1879562"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26B4E9"/>
                </a:solidFill>
                <a:effectLst/>
                <a:uLnTx/>
                <a:uFillTx/>
                <a:latin typeface="Optima" charset="0"/>
                <a:ea typeface="+mn-ea"/>
                <a:cs typeface="+mn-cs"/>
              </a:rPr>
              <a:t> f {Availability</a:t>
            </a:r>
            <a:r>
              <a:rPr lang="en-US" sz="1300" b="1">
                <a:solidFill>
                  <a:srgbClr val="26B4E9"/>
                </a:solidFill>
                <a:latin typeface="Optima" charset="0"/>
              </a:rPr>
              <a:t>, Performance &amp; Quality }</a:t>
            </a:r>
            <a:r>
              <a:rPr kumimoji="0" lang="en-US" sz="1300" b="1" i="0" u="none" strike="noStrike" kern="1200" cap="none" spc="0" normalizeH="0" baseline="0" noProof="0">
                <a:ln>
                  <a:noFill/>
                </a:ln>
                <a:solidFill>
                  <a:srgbClr val="26B4E9"/>
                </a:solidFill>
                <a:effectLst/>
                <a:uLnTx/>
                <a:uFillTx/>
                <a:latin typeface="Optima" charset="0"/>
                <a:ea typeface="+mn-ea"/>
                <a:cs typeface="+mn-cs"/>
              </a:rPr>
              <a:t> </a:t>
            </a:r>
          </a:p>
        </p:txBody>
      </p:sp>
      <p:pic>
        <p:nvPicPr>
          <p:cNvPr id="19" name="Graphic 18">
            <a:extLst>
              <a:ext uri="{FF2B5EF4-FFF2-40B4-BE49-F238E27FC236}">
                <a16:creationId xmlns:a16="http://schemas.microsoft.com/office/drawing/2014/main" id="{6162740E-F0CD-C31A-0F81-85E684042E1F}"/>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449896" y="1"/>
            <a:ext cx="673734" cy="333597"/>
          </a:xfrm>
          <a:prstGeom prst="rect">
            <a:avLst/>
          </a:prstGeom>
        </p:spPr>
      </p:pic>
      <p:sp>
        <p:nvSpPr>
          <p:cNvPr id="21" name="Left Brace 20">
            <a:extLst>
              <a:ext uri="{FF2B5EF4-FFF2-40B4-BE49-F238E27FC236}">
                <a16:creationId xmlns:a16="http://schemas.microsoft.com/office/drawing/2014/main" id="{1B10B691-B1C4-1708-8CD7-15D7301C84B1}"/>
              </a:ext>
            </a:extLst>
          </p:cNvPr>
          <p:cNvSpPr/>
          <p:nvPr/>
        </p:nvSpPr>
        <p:spPr>
          <a:xfrm rot="16200000">
            <a:off x="5734083" y="-2165964"/>
            <a:ext cx="464569" cy="10874479"/>
          </a:xfrm>
          <a:prstGeom prst="leftBrace">
            <a:avLst/>
          </a:prstGeom>
          <a:ln w="38100">
            <a:solidFill>
              <a:srgbClr val="21CBF9"/>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3" name="TextBox 22">
            <a:extLst>
              <a:ext uri="{FF2B5EF4-FFF2-40B4-BE49-F238E27FC236}">
                <a16:creationId xmlns:a16="http://schemas.microsoft.com/office/drawing/2014/main" id="{BB860DB0-0975-DF62-7E67-C8E542E87AC1}"/>
              </a:ext>
            </a:extLst>
          </p:cNvPr>
          <p:cNvSpPr txBox="1"/>
          <p:nvPr/>
        </p:nvSpPr>
        <p:spPr>
          <a:xfrm>
            <a:off x="4930511" y="1597565"/>
            <a:ext cx="1991319"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1">
                <a:solidFill>
                  <a:srgbClr val="00B0F0"/>
                </a:solidFill>
                <a:latin typeface="Optima" charset="0"/>
              </a:rPr>
              <a:t>32-37%</a:t>
            </a:r>
          </a:p>
          <a:p>
            <a:pPr marL="0" marR="0" lvl="0" indent="0" algn="ctr" defTabSz="914400" rtl="0" eaLnBrk="1" fontAlgn="auto" latinLnBrk="0" hangingPunct="1">
              <a:lnSpc>
                <a:spcPct val="100000"/>
              </a:lnSpc>
              <a:spcBef>
                <a:spcPts val="0"/>
              </a:spcBef>
              <a:spcAft>
                <a:spcPts val="0"/>
              </a:spcAft>
              <a:buClrTx/>
              <a:buSzTx/>
              <a:buFontTx/>
              <a:buNone/>
              <a:defRPr/>
            </a:pPr>
            <a:r>
              <a:rPr lang="en-US" sz="1500" b="1">
                <a:solidFill>
                  <a:srgbClr val="10479B"/>
                </a:solidFill>
                <a:latin typeface="Optima" charset="0"/>
              </a:rPr>
              <a:t>Increase in</a:t>
            </a:r>
            <a:r>
              <a:rPr kumimoji="0" lang="en-US" sz="1500" b="1" i="0" u="none" strike="noStrike" kern="1200" cap="none" spc="0" normalizeH="0" baseline="0" noProof="0">
                <a:ln>
                  <a:noFill/>
                </a:ln>
                <a:solidFill>
                  <a:srgbClr val="10479B"/>
                </a:solidFill>
                <a:effectLst/>
                <a:uLnTx/>
                <a:uFillTx/>
                <a:latin typeface="Optima" charset="0"/>
                <a:ea typeface="+mn-ea"/>
                <a:cs typeface="+mn-cs"/>
              </a:rPr>
              <a:t> Mean Time before</a:t>
            </a:r>
            <a:r>
              <a:rPr lang="en-US" sz="1500" b="1">
                <a:solidFill>
                  <a:srgbClr val="10479B"/>
                </a:solidFill>
                <a:latin typeface="Optima" charset="0"/>
              </a:rPr>
              <a:t> Failure</a:t>
            </a:r>
            <a:endParaRPr kumimoji="0" lang="en-US" sz="1500" b="1" i="0" u="none" strike="noStrike" kern="1200" cap="none" spc="0" normalizeH="0" baseline="0" noProof="0">
              <a:ln>
                <a:noFill/>
              </a:ln>
              <a:solidFill>
                <a:srgbClr val="10479B"/>
              </a:solidFill>
              <a:effectLst/>
              <a:uLnTx/>
              <a:uFillTx/>
              <a:latin typeface="Optima" charset="0"/>
              <a:ea typeface="+mn-ea"/>
              <a:cs typeface="+mn-cs"/>
            </a:endParaRPr>
          </a:p>
        </p:txBody>
      </p:sp>
      <p:pic>
        <p:nvPicPr>
          <p:cNvPr id="24" name="Picture 23">
            <a:extLst>
              <a:ext uri="{FF2B5EF4-FFF2-40B4-BE49-F238E27FC236}">
                <a16:creationId xmlns:a16="http://schemas.microsoft.com/office/drawing/2014/main" id="{F6603D40-9853-0991-5F18-BB854A2AC534}"/>
              </a:ext>
            </a:extLst>
          </p:cNvPr>
          <p:cNvPicPr>
            <a:picLocks noChangeAspect="1"/>
          </p:cNvPicPr>
          <p:nvPr/>
        </p:nvPicPr>
        <p:blipFill>
          <a:blip r:embed="rId39"/>
          <a:stretch>
            <a:fillRect/>
          </a:stretch>
        </p:blipFill>
        <p:spPr>
          <a:xfrm>
            <a:off x="5538981" y="858994"/>
            <a:ext cx="774381" cy="738571"/>
          </a:xfrm>
          <a:prstGeom prst="rect">
            <a:avLst/>
          </a:prstGeom>
        </p:spPr>
      </p:pic>
      <p:sp>
        <p:nvSpPr>
          <p:cNvPr id="25" name="TextBox 24">
            <a:extLst>
              <a:ext uri="{FF2B5EF4-FFF2-40B4-BE49-F238E27FC236}">
                <a16:creationId xmlns:a16="http://schemas.microsoft.com/office/drawing/2014/main" id="{37197B50-4D09-39C7-9CF4-A3E87361A37D}"/>
              </a:ext>
            </a:extLst>
          </p:cNvPr>
          <p:cNvSpPr txBox="1"/>
          <p:nvPr/>
        </p:nvSpPr>
        <p:spPr>
          <a:xfrm>
            <a:off x="4755168" y="2378515"/>
            <a:ext cx="2342003"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26B4E9"/>
                </a:solidFill>
                <a:effectLst/>
                <a:uLnTx/>
                <a:uFillTx/>
                <a:latin typeface="Optima" charset="0"/>
                <a:ea typeface="+mn-ea"/>
                <a:cs typeface="+mn-cs"/>
              </a:rPr>
              <a:t> f {Average Asset Operating Time between failures &amp; No. of Failures</a:t>
            </a:r>
            <a:r>
              <a:rPr lang="en-US" sz="1300" b="1">
                <a:solidFill>
                  <a:srgbClr val="26B4E9"/>
                </a:solidFill>
                <a:latin typeface="Optima" charset="0"/>
              </a:rPr>
              <a:t>}</a:t>
            </a:r>
            <a:r>
              <a:rPr kumimoji="0" lang="en-US" sz="1300" b="1" i="0" u="none" strike="noStrike" kern="1200" cap="none" spc="0" normalizeH="0" baseline="0" noProof="0">
                <a:ln>
                  <a:noFill/>
                </a:ln>
                <a:solidFill>
                  <a:srgbClr val="26B4E9"/>
                </a:solidFill>
                <a:effectLst/>
                <a:uLnTx/>
                <a:uFillTx/>
                <a:latin typeface="Optima" charset="0"/>
                <a:ea typeface="+mn-ea"/>
                <a:cs typeface="+mn-cs"/>
              </a:rPr>
              <a:t> </a:t>
            </a:r>
          </a:p>
        </p:txBody>
      </p:sp>
      <p:sp>
        <p:nvSpPr>
          <p:cNvPr id="26" name="TextBox 25">
            <a:extLst>
              <a:ext uri="{FF2B5EF4-FFF2-40B4-BE49-F238E27FC236}">
                <a16:creationId xmlns:a16="http://schemas.microsoft.com/office/drawing/2014/main" id="{A6B51E69-B49F-1773-D504-C3C91A439622}"/>
              </a:ext>
            </a:extLst>
          </p:cNvPr>
          <p:cNvSpPr txBox="1"/>
          <p:nvPr/>
        </p:nvSpPr>
        <p:spPr>
          <a:xfrm>
            <a:off x="7295581" y="1626272"/>
            <a:ext cx="1991319"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1">
                <a:solidFill>
                  <a:srgbClr val="00B0F0"/>
                </a:solidFill>
                <a:latin typeface="Optima" charset="0"/>
              </a:rPr>
              <a:t>32-37%</a:t>
            </a:r>
          </a:p>
          <a:p>
            <a:pPr marL="0" marR="0" lvl="0" indent="0" algn="ctr" defTabSz="914400" rtl="0" eaLnBrk="1" fontAlgn="auto" latinLnBrk="0" hangingPunct="1">
              <a:lnSpc>
                <a:spcPct val="100000"/>
              </a:lnSpc>
              <a:spcBef>
                <a:spcPts val="0"/>
              </a:spcBef>
              <a:spcAft>
                <a:spcPts val="0"/>
              </a:spcAft>
              <a:buClrTx/>
              <a:buSzTx/>
              <a:buFontTx/>
              <a:buNone/>
              <a:defRPr/>
            </a:pPr>
            <a:r>
              <a:rPr lang="en-US" sz="1500" b="1">
                <a:solidFill>
                  <a:srgbClr val="10479B"/>
                </a:solidFill>
                <a:latin typeface="Optima" charset="0"/>
              </a:rPr>
              <a:t>Reduce in</a:t>
            </a:r>
            <a:r>
              <a:rPr kumimoji="0" lang="en-US" sz="1500" b="1" i="0" u="none" strike="noStrike" kern="1200" cap="none" spc="0" normalizeH="0" baseline="0" noProof="0">
                <a:ln>
                  <a:noFill/>
                </a:ln>
                <a:solidFill>
                  <a:srgbClr val="10479B"/>
                </a:solidFill>
                <a:effectLst/>
                <a:uLnTx/>
                <a:uFillTx/>
                <a:latin typeface="Optima" charset="0"/>
                <a:ea typeface="+mn-ea"/>
                <a:cs typeface="+mn-cs"/>
              </a:rPr>
              <a:t> Mean Time </a:t>
            </a:r>
            <a:r>
              <a:rPr lang="en-US" sz="1500" b="1">
                <a:solidFill>
                  <a:srgbClr val="10479B"/>
                </a:solidFill>
                <a:latin typeface="Optima" charset="0"/>
              </a:rPr>
              <a:t>to Repair</a:t>
            </a:r>
            <a:endParaRPr kumimoji="0" lang="en-US" sz="1500" b="1" i="0" u="none" strike="noStrike" kern="1200" cap="none" spc="0" normalizeH="0" baseline="0" noProof="0">
              <a:ln>
                <a:noFill/>
              </a:ln>
              <a:solidFill>
                <a:srgbClr val="10479B"/>
              </a:solidFill>
              <a:effectLst/>
              <a:uLnTx/>
              <a:uFillTx/>
              <a:latin typeface="Optima" charset="0"/>
              <a:ea typeface="+mn-ea"/>
              <a:cs typeface="+mn-cs"/>
            </a:endParaRPr>
          </a:p>
        </p:txBody>
      </p:sp>
      <p:pic>
        <p:nvPicPr>
          <p:cNvPr id="27" name="Picture 26">
            <a:extLst>
              <a:ext uri="{FF2B5EF4-FFF2-40B4-BE49-F238E27FC236}">
                <a16:creationId xmlns:a16="http://schemas.microsoft.com/office/drawing/2014/main" id="{8997623B-BBA3-611A-60DE-D143D49539CC}"/>
              </a:ext>
            </a:extLst>
          </p:cNvPr>
          <p:cNvPicPr>
            <a:picLocks noChangeAspect="1"/>
          </p:cNvPicPr>
          <p:nvPr/>
        </p:nvPicPr>
        <p:blipFill>
          <a:blip r:embed="rId40">
            <a:duotone>
              <a:schemeClr val="accent1">
                <a:shade val="45000"/>
                <a:satMod val="135000"/>
              </a:schemeClr>
              <a:prstClr val="white"/>
            </a:duotone>
            <a:extLst>
              <a:ext uri="{BEBA8EAE-BF5A-486C-A8C5-ECC9F3942E4B}">
                <a14:imgProps xmlns:a14="http://schemas.microsoft.com/office/drawing/2010/main">
                  <a14:imgLayer r:embed="rId41">
                    <a14:imgEffect>
                      <a14:brightnessContrast bright="20000" contrast="-40000"/>
                    </a14:imgEffect>
                  </a14:imgLayer>
                </a14:imgProps>
              </a:ext>
            </a:extLst>
          </a:blip>
          <a:stretch>
            <a:fillRect/>
          </a:stretch>
        </p:blipFill>
        <p:spPr>
          <a:xfrm>
            <a:off x="7739262" y="858994"/>
            <a:ext cx="1079110" cy="869283"/>
          </a:xfrm>
          <a:prstGeom prst="rect">
            <a:avLst/>
          </a:prstGeom>
        </p:spPr>
      </p:pic>
      <p:sp>
        <p:nvSpPr>
          <p:cNvPr id="28" name="TextBox 27">
            <a:extLst>
              <a:ext uri="{FF2B5EF4-FFF2-40B4-BE49-F238E27FC236}">
                <a16:creationId xmlns:a16="http://schemas.microsoft.com/office/drawing/2014/main" id="{5B466E17-E50F-93B7-24A1-A624AAF7C7E1}"/>
              </a:ext>
            </a:extLst>
          </p:cNvPr>
          <p:cNvSpPr txBox="1"/>
          <p:nvPr/>
        </p:nvSpPr>
        <p:spPr>
          <a:xfrm>
            <a:off x="7136373" y="2460713"/>
            <a:ext cx="2342004"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26B4E9"/>
                </a:solidFill>
                <a:effectLst/>
                <a:uLnTx/>
                <a:uFillTx/>
                <a:latin typeface="Optima" charset="0"/>
                <a:ea typeface="+mn-ea"/>
                <a:cs typeface="+mn-cs"/>
              </a:rPr>
              <a:t> f {Unplanned Breakdown Maintenance Time &amp; No. of Failures}  </a:t>
            </a:r>
          </a:p>
        </p:txBody>
      </p:sp>
      <p:sp>
        <p:nvSpPr>
          <p:cNvPr id="29" name="TextBox 28">
            <a:extLst>
              <a:ext uri="{FF2B5EF4-FFF2-40B4-BE49-F238E27FC236}">
                <a16:creationId xmlns:a16="http://schemas.microsoft.com/office/drawing/2014/main" id="{C148272B-75BE-2F4C-D2DC-AF72C8DC230B}"/>
              </a:ext>
            </a:extLst>
          </p:cNvPr>
          <p:cNvSpPr txBox="1"/>
          <p:nvPr/>
        </p:nvSpPr>
        <p:spPr>
          <a:xfrm>
            <a:off x="9483941" y="1624696"/>
            <a:ext cx="187956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1">
                <a:solidFill>
                  <a:srgbClr val="00B0F0"/>
                </a:solidFill>
                <a:latin typeface="Optima" charset="0"/>
              </a:rPr>
              <a:t>20-25%</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10479B"/>
                </a:solidFill>
                <a:effectLst/>
                <a:uLnTx/>
                <a:uFillTx/>
                <a:latin typeface="Optima" charset="0"/>
                <a:ea typeface="+mn-ea"/>
                <a:cs typeface="+mn-cs"/>
              </a:rPr>
              <a:t>Reduced </a:t>
            </a:r>
            <a:r>
              <a:rPr lang="en-US" sz="1500" b="1">
                <a:solidFill>
                  <a:srgbClr val="10479B"/>
                </a:solidFill>
                <a:latin typeface="Optima" charset="0"/>
              </a:rPr>
              <a:t>Maintenance</a:t>
            </a:r>
            <a:r>
              <a:rPr kumimoji="0" lang="en-US" sz="1500" b="1" i="0" u="none" strike="noStrike" kern="1200" cap="none" spc="0" normalizeH="0" baseline="0" noProof="0">
                <a:ln>
                  <a:noFill/>
                </a:ln>
                <a:solidFill>
                  <a:srgbClr val="10479B"/>
                </a:solidFill>
                <a:effectLst/>
                <a:uLnTx/>
                <a:uFillTx/>
                <a:latin typeface="Optima" charset="0"/>
                <a:ea typeface="+mn-ea"/>
                <a:cs typeface="+mn-cs"/>
              </a:rPr>
              <a:t> Costs</a:t>
            </a:r>
          </a:p>
        </p:txBody>
      </p:sp>
      <p:pic>
        <p:nvPicPr>
          <p:cNvPr id="30" name="Picture 29">
            <a:extLst>
              <a:ext uri="{FF2B5EF4-FFF2-40B4-BE49-F238E27FC236}">
                <a16:creationId xmlns:a16="http://schemas.microsoft.com/office/drawing/2014/main" id="{C1071FC1-44D4-101B-2731-17AB0E74770E}"/>
              </a:ext>
            </a:extLst>
          </p:cNvPr>
          <p:cNvPicPr>
            <a:picLocks noChangeAspect="1"/>
          </p:cNvPicPr>
          <p:nvPr/>
        </p:nvPicPr>
        <p:blipFill>
          <a:blip r:embed="rId42"/>
          <a:stretch>
            <a:fillRect/>
          </a:stretch>
        </p:blipFill>
        <p:spPr>
          <a:xfrm>
            <a:off x="9844591" y="802640"/>
            <a:ext cx="1054591" cy="861774"/>
          </a:xfrm>
          <a:prstGeom prst="rect">
            <a:avLst/>
          </a:prstGeom>
        </p:spPr>
      </p:pic>
      <p:sp>
        <p:nvSpPr>
          <p:cNvPr id="31" name="TextBox 30">
            <a:extLst>
              <a:ext uri="{FF2B5EF4-FFF2-40B4-BE49-F238E27FC236}">
                <a16:creationId xmlns:a16="http://schemas.microsoft.com/office/drawing/2014/main" id="{7C7D6629-2870-D328-500E-B4666F9E1C03}"/>
              </a:ext>
            </a:extLst>
          </p:cNvPr>
          <p:cNvSpPr txBox="1"/>
          <p:nvPr/>
        </p:nvSpPr>
        <p:spPr>
          <a:xfrm>
            <a:off x="9432105" y="2459339"/>
            <a:ext cx="1879562"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26B4E9"/>
                </a:solidFill>
                <a:effectLst/>
                <a:uLnTx/>
                <a:uFillTx/>
                <a:latin typeface="Optima" charset="0"/>
                <a:ea typeface="+mn-ea"/>
                <a:cs typeface="+mn-cs"/>
              </a:rPr>
              <a:t> f {CAPEX, OPEX}  </a:t>
            </a:r>
          </a:p>
        </p:txBody>
      </p:sp>
      <p:sp>
        <p:nvSpPr>
          <p:cNvPr id="32" name="Rounded Rectangle 49">
            <a:extLst>
              <a:ext uri="{FF2B5EF4-FFF2-40B4-BE49-F238E27FC236}">
                <a16:creationId xmlns:a16="http://schemas.microsoft.com/office/drawing/2014/main" id="{C46AF7C7-1191-AAC0-8B81-30362A399ED9}"/>
              </a:ext>
            </a:extLst>
          </p:cNvPr>
          <p:cNvSpPr/>
          <p:nvPr>
            <p:custDataLst>
              <p:tags r:id="rId1"/>
            </p:custDataLst>
          </p:nvPr>
        </p:nvSpPr>
        <p:spPr>
          <a:xfrm>
            <a:off x="529127" y="3591411"/>
            <a:ext cx="10834375"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b="1">
                <a:solidFill>
                  <a:srgbClr val="10479B"/>
                </a:solidFill>
                <a:latin typeface="Optima" panose="02000503060000020004"/>
                <a:cs typeface="Arial" panose="020B0604020202020204"/>
              </a:rPr>
              <a:t>PiLog’s Data Quality &amp; Governance Suite</a:t>
            </a:r>
          </a:p>
        </p:txBody>
      </p:sp>
      <p:sp>
        <p:nvSpPr>
          <p:cNvPr id="33" name="Rounded Rectangle 49">
            <a:extLst>
              <a:ext uri="{FF2B5EF4-FFF2-40B4-BE49-F238E27FC236}">
                <a16:creationId xmlns:a16="http://schemas.microsoft.com/office/drawing/2014/main" id="{CA1F20A2-5F57-4C4F-803C-FCECA85CAFF0}"/>
              </a:ext>
            </a:extLst>
          </p:cNvPr>
          <p:cNvSpPr/>
          <p:nvPr>
            <p:custDataLst>
              <p:tags r:id="rId2"/>
            </p:custDataLst>
          </p:nvPr>
        </p:nvSpPr>
        <p:spPr>
          <a:xfrm>
            <a:off x="569276" y="4064332"/>
            <a:ext cx="2018428"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Data Governance</a:t>
            </a:r>
          </a:p>
        </p:txBody>
      </p:sp>
      <p:sp>
        <p:nvSpPr>
          <p:cNvPr id="34" name="Rounded Rectangle 49">
            <a:extLst>
              <a:ext uri="{FF2B5EF4-FFF2-40B4-BE49-F238E27FC236}">
                <a16:creationId xmlns:a16="http://schemas.microsoft.com/office/drawing/2014/main" id="{B60F47D3-BE28-3559-E5DB-435EBE445DC9}"/>
              </a:ext>
            </a:extLst>
          </p:cNvPr>
          <p:cNvSpPr/>
          <p:nvPr>
            <p:custDataLst>
              <p:tags r:id="rId3"/>
            </p:custDataLst>
          </p:nvPr>
        </p:nvSpPr>
        <p:spPr>
          <a:xfrm>
            <a:off x="2810264" y="4056022"/>
            <a:ext cx="2768755"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Data Quality Management</a:t>
            </a:r>
          </a:p>
        </p:txBody>
      </p:sp>
      <p:sp>
        <p:nvSpPr>
          <p:cNvPr id="35" name="Rounded Rectangle 49">
            <a:extLst>
              <a:ext uri="{FF2B5EF4-FFF2-40B4-BE49-F238E27FC236}">
                <a16:creationId xmlns:a16="http://schemas.microsoft.com/office/drawing/2014/main" id="{FA6EEBB8-9EBD-2886-DFB5-C4BE588AE502}"/>
              </a:ext>
            </a:extLst>
          </p:cNvPr>
          <p:cNvSpPr/>
          <p:nvPr>
            <p:custDataLst>
              <p:tags r:id="rId4"/>
            </p:custDataLst>
          </p:nvPr>
        </p:nvSpPr>
        <p:spPr>
          <a:xfrm>
            <a:off x="5801579" y="4047073"/>
            <a:ext cx="2768755"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iContent Foundry</a:t>
            </a:r>
          </a:p>
        </p:txBody>
      </p:sp>
      <p:sp>
        <p:nvSpPr>
          <p:cNvPr id="36" name="Rounded Rectangle 49">
            <a:extLst>
              <a:ext uri="{FF2B5EF4-FFF2-40B4-BE49-F238E27FC236}">
                <a16:creationId xmlns:a16="http://schemas.microsoft.com/office/drawing/2014/main" id="{3948F8F3-157F-B8B0-A8B2-3BEBA917B0CA}"/>
              </a:ext>
            </a:extLst>
          </p:cNvPr>
          <p:cNvSpPr/>
          <p:nvPr>
            <p:custDataLst>
              <p:tags r:id="rId5"/>
            </p:custDataLst>
          </p:nvPr>
        </p:nvSpPr>
        <p:spPr>
          <a:xfrm>
            <a:off x="8792895" y="4034459"/>
            <a:ext cx="2570608"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Meta Data Optimizers</a:t>
            </a:r>
          </a:p>
        </p:txBody>
      </p:sp>
      <p:sp>
        <p:nvSpPr>
          <p:cNvPr id="37" name="Rounded Rectangle 49">
            <a:extLst>
              <a:ext uri="{FF2B5EF4-FFF2-40B4-BE49-F238E27FC236}">
                <a16:creationId xmlns:a16="http://schemas.microsoft.com/office/drawing/2014/main" id="{E4AE7F41-5B0C-590B-A831-51156D60A79F}"/>
              </a:ext>
            </a:extLst>
          </p:cNvPr>
          <p:cNvSpPr/>
          <p:nvPr>
            <p:custDataLst>
              <p:tags r:id="rId6"/>
            </p:custDataLst>
          </p:nvPr>
        </p:nvSpPr>
        <p:spPr>
          <a:xfrm>
            <a:off x="615742" y="4569741"/>
            <a:ext cx="7954592" cy="1416008"/>
          </a:xfrm>
          <a:prstGeom prst="roundRect">
            <a:avLst/>
          </a:prstGeom>
          <a:no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rgbClr val="10479B"/>
              </a:solidFill>
              <a:latin typeface="Optima" panose="02000503060000020004"/>
              <a:cs typeface="Arial" panose="020B0604020202020204"/>
            </a:endParaRPr>
          </a:p>
        </p:txBody>
      </p:sp>
      <p:sp>
        <p:nvSpPr>
          <p:cNvPr id="38" name="Rounded Rectangle 49">
            <a:extLst>
              <a:ext uri="{FF2B5EF4-FFF2-40B4-BE49-F238E27FC236}">
                <a16:creationId xmlns:a16="http://schemas.microsoft.com/office/drawing/2014/main" id="{C6A80A20-C532-CE0E-EB4E-EB6687580A00}"/>
              </a:ext>
            </a:extLst>
          </p:cNvPr>
          <p:cNvSpPr/>
          <p:nvPr>
            <p:custDataLst>
              <p:tags r:id="rId7"/>
            </p:custDataLst>
          </p:nvPr>
        </p:nvSpPr>
        <p:spPr>
          <a:xfrm>
            <a:off x="876068" y="4680747"/>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Asset Master</a:t>
            </a:r>
          </a:p>
        </p:txBody>
      </p:sp>
      <p:sp>
        <p:nvSpPr>
          <p:cNvPr id="39" name="Rounded Rectangle 49">
            <a:extLst>
              <a:ext uri="{FF2B5EF4-FFF2-40B4-BE49-F238E27FC236}">
                <a16:creationId xmlns:a16="http://schemas.microsoft.com/office/drawing/2014/main" id="{720C9DEC-BBA5-F009-5CEF-F956912CE307}"/>
              </a:ext>
            </a:extLst>
          </p:cNvPr>
          <p:cNvSpPr/>
          <p:nvPr>
            <p:custDataLst>
              <p:tags r:id="rId8"/>
            </p:custDataLst>
          </p:nvPr>
        </p:nvSpPr>
        <p:spPr>
          <a:xfrm>
            <a:off x="876068" y="5100609"/>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Bill of Materials</a:t>
            </a:r>
          </a:p>
        </p:txBody>
      </p:sp>
      <p:sp>
        <p:nvSpPr>
          <p:cNvPr id="40" name="Rounded Rectangle 49">
            <a:extLst>
              <a:ext uri="{FF2B5EF4-FFF2-40B4-BE49-F238E27FC236}">
                <a16:creationId xmlns:a16="http://schemas.microsoft.com/office/drawing/2014/main" id="{B0D803D7-6909-DCAD-77E2-8EF8151B617A}"/>
              </a:ext>
            </a:extLst>
          </p:cNvPr>
          <p:cNvSpPr/>
          <p:nvPr>
            <p:custDataLst>
              <p:tags r:id="rId9"/>
            </p:custDataLst>
          </p:nvPr>
        </p:nvSpPr>
        <p:spPr>
          <a:xfrm>
            <a:off x="876068" y="5544930"/>
            <a:ext cx="1262445" cy="358363"/>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FLOC &amp; Work Center</a:t>
            </a:r>
          </a:p>
        </p:txBody>
      </p:sp>
      <p:sp>
        <p:nvSpPr>
          <p:cNvPr id="41" name="Rounded Rectangle 49">
            <a:extLst>
              <a:ext uri="{FF2B5EF4-FFF2-40B4-BE49-F238E27FC236}">
                <a16:creationId xmlns:a16="http://schemas.microsoft.com/office/drawing/2014/main" id="{C4EEA6A6-7023-23FB-F8CB-5A7F41137223}"/>
              </a:ext>
            </a:extLst>
          </p:cNvPr>
          <p:cNvSpPr/>
          <p:nvPr>
            <p:custDataLst>
              <p:tags r:id="rId10"/>
            </p:custDataLst>
          </p:nvPr>
        </p:nvSpPr>
        <p:spPr>
          <a:xfrm>
            <a:off x="2414804" y="4680747"/>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Document Indexing</a:t>
            </a:r>
          </a:p>
        </p:txBody>
      </p:sp>
      <p:sp>
        <p:nvSpPr>
          <p:cNvPr id="42" name="Rounded Rectangle 49">
            <a:extLst>
              <a:ext uri="{FF2B5EF4-FFF2-40B4-BE49-F238E27FC236}">
                <a16:creationId xmlns:a16="http://schemas.microsoft.com/office/drawing/2014/main" id="{C4E8C15A-0826-2F3B-D1EB-CDFF84751D42}"/>
              </a:ext>
            </a:extLst>
          </p:cNvPr>
          <p:cNvSpPr/>
          <p:nvPr>
            <p:custDataLst>
              <p:tags r:id="rId11"/>
            </p:custDataLst>
          </p:nvPr>
        </p:nvSpPr>
        <p:spPr>
          <a:xfrm>
            <a:off x="2414804" y="5100609"/>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Maintenance Item</a:t>
            </a:r>
          </a:p>
        </p:txBody>
      </p:sp>
      <p:sp>
        <p:nvSpPr>
          <p:cNvPr id="43" name="Rounded Rectangle 49">
            <a:extLst>
              <a:ext uri="{FF2B5EF4-FFF2-40B4-BE49-F238E27FC236}">
                <a16:creationId xmlns:a16="http://schemas.microsoft.com/office/drawing/2014/main" id="{CD09909D-9CAA-10FE-945B-69FB0B8155FF}"/>
              </a:ext>
            </a:extLst>
          </p:cNvPr>
          <p:cNvSpPr/>
          <p:nvPr>
            <p:custDataLst>
              <p:tags r:id="rId12"/>
            </p:custDataLst>
          </p:nvPr>
        </p:nvSpPr>
        <p:spPr>
          <a:xfrm>
            <a:off x="2414804" y="5544930"/>
            <a:ext cx="1262445" cy="358363"/>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Maintenance Plan</a:t>
            </a:r>
          </a:p>
        </p:txBody>
      </p:sp>
      <p:sp>
        <p:nvSpPr>
          <p:cNvPr id="44" name="Rounded Rectangle 49">
            <a:extLst>
              <a:ext uri="{FF2B5EF4-FFF2-40B4-BE49-F238E27FC236}">
                <a16:creationId xmlns:a16="http://schemas.microsoft.com/office/drawing/2014/main" id="{DD5B6999-4DB0-F3F4-0AFD-11A6C9EA1F07}"/>
              </a:ext>
            </a:extLst>
          </p:cNvPr>
          <p:cNvSpPr/>
          <p:nvPr>
            <p:custDataLst>
              <p:tags r:id="rId13"/>
            </p:custDataLst>
          </p:nvPr>
        </p:nvSpPr>
        <p:spPr>
          <a:xfrm>
            <a:off x="3860158" y="4661083"/>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Maintenance Strategy</a:t>
            </a:r>
          </a:p>
        </p:txBody>
      </p:sp>
      <p:sp>
        <p:nvSpPr>
          <p:cNvPr id="45" name="Rounded Rectangle 49">
            <a:extLst>
              <a:ext uri="{FF2B5EF4-FFF2-40B4-BE49-F238E27FC236}">
                <a16:creationId xmlns:a16="http://schemas.microsoft.com/office/drawing/2014/main" id="{A658F9ED-5516-AA89-0FC5-FDAF4173BC1C}"/>
              </a:ext>
            </a:extLst>
          </p:cNvPr>
          <p:cNvSpPr/>
          <p:nvPr>
            <p:custDataLst>
              <p:tags r:id="rId14"/>
            </p:custDataLst>
          </p:nvPr>
        </p:nvSpPr>
        <p:spPr>
          <a:xfrm>
            <a:off x="3860158" y="5080945"/>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Task List</a:t>
            </a:r>
          </a:p>
        </p:txBody>
      </p:sp>
      <p:sp>
        <p:nvSpPr>
          <p:cNvPr id="46" name="Rounded Rectangle 49">
            <a:extLst>
              <a:ext uri="{FF2B5EF4-FFF2-40B4-BE49-F238E27FC236}">
                <a16:creationId xmlns:a16="http://schemas.microsoft.com/office/drawing/2014/main" id="{7C383165-66A3-AE21-CFD0-CB6EEA90C736}"/>
              </a:ext>
            </a:extLst>
          </p:cNvPr>
          <p:cNvSpPr/>
          <p:nvPr>
            <p:custDataLst>
              <p:tags r:id="rId15"/>
            </p:custDataLst>
          </p:nvPr>
        </p:nvSpPr>
        <p:spPr>
          <a:xfrm>
            <a:off x="3860158" y="5525266"/>
            <a:ext cx="1262445" cy="358363"/>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Inspection List</a:t>
            </a:r>
          </a:p>
        </p:txBody>
      </p:sp>
      <p:sp>
        <p:nvSpPr>
          <p:cNvPr id="47" name="Rounded Rectangle 49">
            <a:extLst>
              <a:ext uri="{FF2B5EF4-FFF2-40B4-BE49-F238E27FC236}">
                <a16:creationId xmlns:a16="http://schemas.microsoft.com/office/drawing/2014/main" id="{6F9B046A-4DC6-4B7B-7B12-1605C53DC728}"/>
              </a:ext>
            </a:extLst>
          </p:cNvPr>
          <p:cNvSpPr/>
          <p:nvPr>
            <p:custDataLst>
              <p:tags r:id="rId16"/>
            </p:custDataLst>
          </p:nvPr>
        </p:nvSpPr>
        <p:spPr>
          <a:xfrm>
            <a:off x="5398894" y="4661083"/>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Measuring Points</a:t>
            </a:r>
          </a:p>
        </p:txBody>
      </p:sp>
      <p:sp>
        <p:nvSpPr>
          <p:cNvPr id="48" name="Rounded Rectangle 49">
            <a:extLst>
              <a:ext uri="{FF2B5EF4-FFF2-40B4-BE49-F238E27FC236}">
                <a16:creationId xmlns:a16="http://schemas.microsoft.com/office/drawing/2014/main" id="{F28110FC-75A8-DE61-CBBC-67F4318BDACD}"/>
              </a:ext>
            </a:extLst>
          </p:cNvPr>
          <p:cNvSpPr/>
          <p:nvPr>
            <p:custDataLst>
              <p:tags r:id="rId17"/>
            </p:custDataLst>
          </p:nvPr>
        </p:nvSpPr>
        <p:spPr>
          <a:xfrm>
            <a:off x="5398894" y="5080945"/>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Maintenance Criticality</a:t>
            </a:r>
          </a:p>
        </p:txBody>
      </p:sp>
      <p:sp>
        <p:nvSpPr>
          <p:cNvPr id="49" name="Rounded Rectangle 49">
            <a:extLst>
              <a:ext uri="{FF2B5EF4-FFF2-40B4-BE49-F238E27FC236}">
                <a16:creationId xmlns:a16="http://schemas.microsoft.com/office/drawing/2014/main" id="{99B42B16-55FA-5A7C-58AB-BD25F7532250}"/>
              </a:ext>
            </a:extLst>
          </p:cNvPr>
          <p:cNvSpPr/>
          <p:nvPr>
            <p:custDataLst>
              <p:tags r:id="rId18"/>
            </p:custDataLst>
          </p:nvPr>
        </p:nvSpPr>
        <p:spPr>
          <a:xfrm>
            <a:off x="5398894" y="5525266"/>
            <a:ext cx="1262445" cy="358363"/>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Materials</a:t>
            </a:r>
          </a:p>
        </p:txBody>
      </p:sp>
      <p:sp>
        <p:nvSpPr>
          <p:cNvPr id="50" name="Rounded Rectangle 49">
            <a:extLst>
              <a:ext uri="{FF2B5EF4-FFF2-40B4-BE49-F238E27FC236}">
                <a16:creationId xmlns:a16="http://schemas.microsoft.com/office/drawing/2014/main" id="{4983DEBF-1175-9F1A-7965-70BFAF21451B}"/>
              </a:ext>
            </a:extLst>
          </p:cNvPr>
          <p:cNvSpPr/>
          <p:nvPr>
            <p:custDataLst>
              <p:tags r:id="rId19"/>
            </p:custDataLst>
          </p:nvPr>
        </p:nvSpPr>
        <p:spPr>
          <a:xfrm>
            <a:off x="6859000" y="4653278"/>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Services</a:t>
            </a:r>
          </a:p>
        </p:txBody>
      </p:sp>
      <p:sp>
        <p:nvSpPr>
          <p:cNvPr id="51" name="Rounded Rectangle 49">
            <a:extLst>
              <a:ext uri="{FF2B5EF4-FFF2-40B4-BE49-F238E27FC236}">
                <a16:creationId xmlns:a16="http://schemas.microsoft.com/office/drawing/2014/main" id="{BADAE6FC-0204-A28B-6AE4-BF66ACBA4793}"/>
              </a:ext>
            </a:extLst>
          </p:cNvPr>
          <p:cNvSpPr/>
          <p:nvPr>
            <p:custDataLst>
              <p:tags r:id="rId20"/>
            </p:custDataLst>
          </p:nvPr>
        </p:nvSpPr>
        <p:spPr>
          <a:xfrm>
            <a:off x="6859000" y="5073140"/>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000" b="1">
                <a:solidFill>
                  <a:srgbClr val="10479B"/>
                </a:solidFill>
                <a:latin typeface="Optima" panose="02000503060000020004"/>
                <a:cs typeface="Arial" panose="020B0604020202020204"/>
              </a:rPr>
              <a:t>Failure, Cause, Resolution Codes</a:t>
            </a:r>
          </a:p>
        </p:txBody>
      </p:sp>
      <p:sp>
        <p:nvSpPr>
          <p:cNvPr id="52" name="Rounded Rectangle 49">
            <a:extLst>
              <a:ext uri="{FF2B5EF4-FFF2-40B4-BE49-F238E27FC236}">
                <a16:creationId xmlns:a16="http://schemas.microsoft.com/office/drawing/2014/main" id="{10B94781-3C7C-986B-AA10-B07DBC017A8A}"/>
              </a:ext>
            </a:extLst>
          </p:cNvPr>
          <p:cNvSpPr/>
          <p:nvPr>
            <p:custDataLst>
              <p:tags r:id="rId21"/>
            </p:custDataLst>
          </p:nvPr>
        </p:nvSpPr>
        <p:spPr>
          <a:xfrm>
            <a:off x="6859000" y="5517461"/>
            <a:ext cx="1262445" cy="358363"/>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Fixed Asset (Financials)</a:t>
            </a:r>
          </a:p>
        </p:txBody>
      </p:sp>
      <p:sp>
        <p:nvSpPr>
          <p:cNvPr id="53" name="Rounded Rectangle 49">
            <a:extLst>
              <a:ext uri="{FF2B5EF4-FFF2-40B4-BE49-F238E27FC236}">
                <a16:creationId xmlns:a16="http://schemas.microsoft.com/office/drawing/2014/main" id="{B95E35CA-0670-BEFE-E974-06543A09D104}"/>
              </a:ext>
            </a:extLst>
          </p:cNvPr>
          <p:cNvSpPr/>
          <p:nvPr>
            <p:custDataLst>
              <p:tags r:id="rId22"/>
            </p:custDataLst>
          </p:nvPr>
        </p:nvSpPr>
        <p:spPr>
          <a:xfrm>
            <a:off x="8753243" y="4541710"/>
            <a:ext cx="2650364" cy="1444040"/>
          </a:xfrm>
          <a:prstGeom prst="roundRect">
            <a:avLst/>
          </a:prstGeom>
          <a:no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rgbClr val="10479B"/>
              </a:solidFill>
              <a:latin typeface="Optima" panose="02000503060000020004"/>
              <a:cs typeface="Arial" panose="020B0604020202020204"/>
            </a:endParaRPr>
          </a:p>
        </p:txBody>
      </p:sp>
      <p:sp>
        <p:nvSpPr>
          <p:cNvPr id="54" name="Rounded Rectangle 49">
            <a:extLst>
              <a:ext uri="{FF2B5EF4-FFF2-40B4-BE49-F238E27FC236}">
                <a16:creationId xmlns:a16="http://schemas.microsoft.com/office/drawing/2014/main" id="{D123EAA6-EEE4-8496-6CBE-5A769AC006CA}"/>
              </a:ext>
            </a:extLst>
          </p:cNvPr>
          <p:cNvSpPr/>
          <p:nvPr>
            <p:custDataLst>
              <p:tags r:id="rId23"/>
            </p:custDataLst>
          </p:nvPr>
        </p:nvSpPr>
        <p:spPr>
          <a:xfrm>
            <a:off x="9144000" y="4642919"/>
            <a:ext cx="1907458"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Asset Criticality Analyzer</a:t>
            </a:r>
          </a:p>
        </p:txBody>
      </p:sp>
      <p:sp>
        <p:nvSpPr>
          <p:cNvPr id="65" name="Rounded Rectangle 49">
            <a:extLst>
              <a:ext uri="{FF2B5EF4-FFF2-40B4-BE49-F238E27FC236}">
                <a16:creationId xmlns:a16="http://schemas.microsoft.com/office/drawing/2014/main" id="{2510CABD-CDEE-8AFA-5522-2937FCA819A0}"/>
              </a:ext>
            </a:extLst>
          </p:cNvPr>
          <p:cNvSpPr/>
          <p:nvPr>
            <p:custDataLst>
              <p:tags r:id="rId24"/>
            </p:custDataLst>
          </p:nvPr>
        </p:nvSpPr>
        <p:spPr>
          <a:xfrm>
            <a:off x="9144000" y="5062781"/>
            <a:ext cx="1907458"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Planning Meta Data Modeler </a:t>
            </a:r>
          </a:p>
        </p:txBody>
      </p:sp>
      <p:sp>
        <p:nvSpPr>
          <p:cNvPr id="66" name="Rounded Rectangle 49">
            <a:extLst>
              <a:ext uri="{FF2B5EF4-FFF2-40B4-BE49-F238E27FC236}">
                <a16:creationId xmlns:a16="http://schemas.microsoft.com/office/drawing/2014/main" id="{3A110D35-AF51-18AD-0AFC-C54D8244FC01}"/>
              </a:ext>
            </a:extLst>
          </p:cNvPr>
          <p:cNvSpPr/>
          <p:nvPr>
            <p:custDataLst>
              <p:tags r:id="rId25"/>
            </p:custDataLst>
          </p:nvPr>
        </p:nvSpPr>
        <p:spPr>
          <a:xfrm>
            <a:off x="9145276" y="5507102"/>
            <a:ext cx="1885426" cy="358363"/>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Scheduling Meta Data Modeler</a:t>
            </a:r>
          </a:p>
        </p:txBody>
      </p:sp>
      <p:sp>
        <p:nvSpPr>
          <p:cNvPr id="72" name="Rounded Rectangle 49">
            <a:extLst>
              <a:ext uri="{FF2B5EF4-FFF2-40B4-BE49-F238E27FC236}">
                <a16:creationId xmlns:a16="http://schemas.microsoft.com/office/drawing/2014/main" id="{ED7FA258-E1F8-E6F1-42F4-CE753D9E566B}"/>
              </a:ext>
            </a:extLst>
          </p:cNvPr>
          <p:cNvSpPr/>
          <p:nvPr>
            <p:custDataLst>
              <p:tags r:id="rId26"/>
            </p:custDataLst>
          </p:nvPr>
        </p:nvSpPr>
        <p:spPr>
          <a:xfrm>
            <a:off x="704231" y="6122960"/>
            <a:ext cx="1572256" cy="341839"/>
          </a:xfrm>
          <a:prstGeom prst="roundRect">
            <a:avLst/>
          </a:prstGeom>
          <a:noFill/>
          <a:ln w="19050">
            <a:solidFill>
              <a:srgbClr val="104B9B"/>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ISO 14224 / 81346</a:t>
            </a:r>
          </a:p>
        </p:txBody>
      </p:sp>
      <p:sp>
        <p:nvSpPr>
          <p:cNvPr id="73" name="Rounded Rectangle 49">
            <a:extLst>
              <a:ext uri="{FF2B5EF4-FFF2-40B4-BE49-F238E27FC236}">
                <a16:creationId xmlns:a16="http://schemas.microsoft.com/office/drawing/2014/main" id="{F4857A42-D4E5-5430-0973-8AEC480B8C7C}"/>
              </a:ext>
            </a:extLst>
          </p:cNvPr>
          <p:cNvSpPr/>
          <p:nvPr>
            <p:custDataLst>
              <p:tags r:id="rId27"/>
            </p:custDataLst>
          </p:nvPr>
        </p:nvSpPr>
        <p:spPr>
          <a:xfrm>
            <a:off x="2503292" y="6124202"/>
            <a:ext cx="1572256" cy="341839"/>
          </a:xfrm>
          <a:prstGeom prst="roundRect">
            <a:avLst/>
          </a:prstGeom>
          <a:noFill/>
          <a:ln w="19050">
            <a:solidFill>
              <a:srgbClr val="104B9B"/>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ISO 45000 / 55000</a:t>
            </a:r>
          </a:p>
        </p:txBody>
      </p:sp>
      <p:sp>
        <p:nvSpPr>
          <p:cNvPr id="74" name="Rounded Rectangle 49">
            <a:extLst>
              <a:ext uri="{FF2B5EF4-FFF2-40B4-BE49-F238E27FC236}">
                <a16:creationId xmlns:a16="http://schemas.microsoft.com/office/drawing/2014/main" id="{94552732-DF83-57E0-9188-0B08CF8B2942}"/>
              </a:ext>
            </a:extLst>
          </p:cNvPr>
          <p:cNvSpPr/>
          <p:nvPr>
            <p:custDataLst>
              <p:tags r:id="rId28"/>
            </p:custDataLst>
          </p:nvPr>
        </p:nvSpPr>
        <p:spPr>
          <a:xfrm>
            <a:off x="4317811" y="6131849"/>
            <a:ext cx="1572256" cy="341839"/>
          </a:xfrm>
          <a:prstGeom prst="roundRect">
            <a:avLst/>
          </a:prstGeom>
          <a:noFill/>
          <a:ln w="19050">
            <a:solidFill>
              <a:srgbClr val="104B9B"/>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ISA JA 1011,1012</a:t>
            </a:r>
          </a:p>
        </p:txBody>
      </p:sp>
      <p:sp>
        <p:nvSpPr>
          <p:cNvPr id="75" name="Rounded Rectangle 49">
            <a:extLst>
              <a:ext uri="{FF2B5EF4-FFF2-40B4-BE49-F238E27FC236}">
                <a16:creationId xmlns:a16="http://schemas.microsoft.com/office/drawing/2014/main" id="{F0A64FE4-4FD5-3AEF-10CD-BA0091F5B4D2}"/>
              </a:ext>
            </a:extLst>
          </p:cNvPr>
          <p:cNvSpPr/>
          <p:nvPr>
            <p:custDataLst>
              <p:tags r:id="rId29"/>
            </p:custDataLst>
          </p:nvPr>
        </p:nvSpPr>
        <p:spPr>
          <a:xfrm>
            <a:off x="6116872" y="6133091"/>
            <a:ext cx="1572256" cy="341839"/>
          </a:xfrm>
          <a:prstGeom prst="roundRect">
            <a:avLst/>
          </a:prstGeom>
          <a:noFill/>
          <a:ln w="19050">
            <a:solidFill>
              <a:srgbClr val="104B9B"/>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API, OREDA</a:t>
            </a:r>
          </a:p>
        </p:txBody>
      </p:sp>
      <p:sp>
        <p:nvSpPr>
          <p:cNvPr id="76" name="Rounded Rectangle 49">
            <a:extLst>
              <a:ext uri="{FF2B5EF4-FFF2-40B4-BE49-F238E27FC236}">
                <a16:creationId xmlns:a16="http://schemas.microsoft.com/office/drawing/2014/main" id="{AF5B837D-373F-C83F-9E32-339A073142E7}"/>
              </a:ext>
            </a:extLst>
          </p:cNvPr>
          <p:cNvSpPr/>
          <p:nvPr>
            <p:custDataLst>
              <p:tags r:id="rId30"/>
            </p:custDataLst>
          </p:nvPr>
        </p:nvSpPr>
        <p:spPr>
          <a:xfrm>
            <a:off x="7910229" y="6131849"/>
            <a:ext cx="1572256" cy="341839"/>
          </a:xfrm>
          <a:prstGeom prst="roundRect">
            <a:avLst/>
          </a:prstGeom>
          <a:noFill/>
          <a:ln w="19050">
            <a:solidFill>
              <a:srgbClr val="104B9B"/>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UNSPSC, ISIC, e@class</a:t>
            </a:r>
          </a:p>
        </p:txBody>
      </p:sp>
      <p:sp>
        <p:nvSpPr>
          <p:cNvPr id="77" name="Rounded Rectangle 49">
            <a:extLst>
              <a:ext uri="{FF2B5EF4-FFF2-40B4-BE49-F238E27FC236}">
                <a16:creationId xmlns:a16="http://schemas.microsoft.com/office/drawing/2014/main" id="{154BCD9A-04DD-F701-EE98-BBAA6CF56E2A}"/>
              </a:ext>
            </a:extLst>
          </p:cNvPr>
          <p:cNvSpPr/>
          <p:nvPr>
            <p:custDataLst>
              <p:tags r:id="rId31"/>
            </p:custDataLst>
          </p:nvPr>
        </p:nvSpPr>
        <p:spPr>
          <a:xfrm>
            <a:off x="9709290" y="6133091"/>
            <a:ext cx="1572256" cy="341839"/>
          </a:xfrm>
          <a:prstGeom prst="roundRect">
            <a:avLst/>
          </a:prstGeom>
          <a:noFill/>
          <a:ln w="19050">
            <a:solidFill>
              <a:srgbClr val="104B9B"/>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DUNS, SOX etc. </a:t>
            </a:r>
          </a:p>
        </p:txBody>
      </p:sp>
    </p:spTree>
    <p:extLst>
      <p:ext uri="{BB962C8B-B14F-4D97-AF65-F5344CB8AC3E}">
        <p14:creationId xmlns:p14="http://schemas.microsoft.com/office/powerpoint/2010/main" val="3173661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CD619-DABA-63AA-54AE-2079717FFA9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195C535-D5B8-FB75-E3F4-63BBDCE8F7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B90FAABF-CF2C-7E86-572E-9632C9B92C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7DD0450A-71DD-A976-95C2-0B2E2EA1371F}"/>
              </a:ext>
            </a:extLst>
          </p:cNvPr>
          <p:cNvSpPr txBox="1">
            <a:spLocks/>
          </p:cNvSpPr>
          <p:nvPr/>
        </p:nvSpPr>
        <p:spPr>
          <a:xfrm>
            <a:off x="708141" y="136720"/>
            <a:ext cx="9741756" cy="551964"/>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b="1">
                <a:solidFill>
                  <a:srgbClr val="10479B"/>
                </a:solidFill>
                <a:latin typeface="Optima" panose="02000503060000020004"/>
                <a:cs typeface="Arial"/>
              </a:rPr>
              <a:t>Key Business KPIs Qualified Improvement enabled for Cross Industry Supply Chain Management</a:t>
            </a:r>
            <a:endParaRPr lang="en-US" sz="2400" b="1" u="sng">
              <a:solidFill>
                <a:srgbClr val="26B4E9"/>
              </a:solidFill>
              <a:latin typeface="Optima" charset="0"/>
            </a:endParaRPr>
          </a:p>
        </p:txBody>
      </p:sp>
      <p:sp>
        <p:nvSpPr>
          <p:cNvPr id="7" name="Footer Placeholder 4">
            <a:extLst>
              <a:ext uri="{FF2B5EF4-FFF2-40B4-BE49-F238E27FC236}">
                <a16:creationId xmlns:a16="http://schemas.microsoft.com/office/drawing/2014/main" id="{EBA3D52B-2048-7918-4CFF-D349E0D2C0E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05FACA48-AE39-F513-9CA4-C371314344D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pic>
        <p:nvPicPr>
          <p:cNvPr id="19" name="Graphic 18">
            <a:extLst>
              <a:ext uri="{FF2B5EF4-FFF2-40B4-BE49-F238E27FC236}">
                <a16:creationId xmlns:a16="http://schemas.microsoft.com/office/drawing/2014/main" id="{8CEF85E1-E2A9-FA7D-F4F1-EE1C222514F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449896" y="1"/>
            <a:ext cx="673734" cy="333597"/>
          </a:xfrm>
          <a:prstGeom prst="rect">
            <a:avLst/>
          </a:prstGeom>
        </p:spPr>
      </p:pic>
      <p:sp>
        <p:nvSpPr>
          <p:cNvPr id="21" name="Left Brace 20">
            <a:extLst>
              <a:ext uri="{FF2B5EF4-FFF2-40B4-BE49-F238E27FC236}">
                <a16:creationId xmlns:a16="http://schemas.microsoft.com/office/drawing/2014/main" id="{27974895-A61C-936D-4517-1207AD181D9A}"/>
              </a:ext>
            </a:extLst>
          </p:cNvPr>
          <p:cNvSpPr/>
          <p:nvPr/>
        </p:nvSpPr>
        <p:spPr>
          <a:xfrm rot="16200000">
            <a:off x="5734083" y="-2165964"/>
            <a:ext cx="464569" cy="10874479"/>
          </a:xfrm>
          <a:prstGeom prst="leftBrace">
            <a:avLst/>
          </a:prstGeom>
          <a:ln w="38100">
            <a:solidFill>
              <a:srgbClr val="21CBF9"/>
            </a:solidFill>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Rounded Rectangle 49">
            <a:extLst>
              <a:ext uri="{FF2B5EF4-FFF2-40B4-BE49-F238E27FC236}">
                <a16:creationId xmlns:a16="http://schemas.microsoft.com/office/drawing/2014/main" id="{6ECDC49D-39FD-2D96-9352-BCBE72CA7921}"/>
              </a:ext>
            </a:extLst>
          </p:cNvPr>
          <p:cNvSpPr/>
          <p:nvPr>
            <p:custDataLst>
              <p:tags r:id="rId1"/>
            </p:custDataLst>
          </p:nvPr>
        </p:nvSpPr>
        <p:spPr>
          <a:xfrm>
            <a:off x="529127" y="3591411"/>
            <a:ext cx="10834375"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b="1">
                <a:solidFill>
                  <a:srgbClr val="10479B"/>
                </a:solidFill>
                <a:latin typeface="Optima" panose="02000503060000020004"/>
                <a:cs typeface="Arial" panose="020B0604020202020204"/>
              </a:rPr>
              <a:t>PiLog’s Data Quality &amp; Governance Suite</a:t>
            </a:r>
          </a:p>
        </p:txBody>
      </p:sp>
      <p:sp>
        <p:nvSpPr>
          <p:cNvPr id="33" name="Rounded Rectangle 49">
            <a:extLst>
              <a:ext uri="{FF2B5EF4-FFF2-40B4-BE49-F238E27FC236}">
                <a16:creationId xmlns:a16="http://schemas.microsoft.com/office/drawing/2014/main" id="{4CC04030-F1F2-BA92-6A1C-7BC9C52769C3}"/>
              </a:ext>
            </a:extLst>
          </p:cNvPr>
          <p:cNvSpPr/>
          <p:nvPr>
            <p:custDataLst>
              <p:tags r:id="rId2"/>
            </p:custDataLst>
          </p:nvPr>
        </p:nvSpPr>
        <p:spPr>
          <a:xfrm>
            <a:off x="569276" y="4064332"/>
            <a:ext cx="2018428"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Data Governance</a:t>
            </a:r>
          </a:p>
        </p:txBody>
      </p:sp>
      <p:sp>
        <p:nvSpPr>
          <p:cNvPr id="34" name="Rounded Rectangle 49">
            <a:extLst>
              <a:ext uri="{FF2B5EF4-FFF2-40B4-BE49-F238E27FC236}">
                <a16:creationId xmlns:a16="http://schemas.microsoft.com/office/drawing/2014/main" id="{09A30FD7-EEE4-2489-B6FA-20FAD8043334}"/>
              </a:ext>
            </a:extLst>
          </p:cNvPr>
          <p:cNvSpPr/>
          <p:nvPr>
            <p:custDataLst>
              <p:tags r:id="rId3"/>
            </p:custDataLst>
          </p:nvPr>
        </p:nvSpPr>
        <p:spPr>
          <a:xfrm>
            <a:off x="2810264" y="4056022"/>
            <a:ext cx="2768755"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Data Quality Management</a:t>
            </a:r>
          </a:p>
        </p:txBody>
      </p:sp>
      <p:sp>
        <p:nvSpPr>
          <p:cNvPr id="35" name="Rounded Rectangle 49">
            <a:extLst>
              <a:ext uri="{FF2B5EF4-FFF2-40B4-BE49-F238E27FC236}">
                <a16:creationId xmlns:a16="http://schemas.microsoft.com/office/drawing/2014/main" id="{E0EB3FC3-4E7E-2875-C14F-8DF935312091}"/>
              </a:ext>
            </a:extLst>
          </p:cNvPr>
          <p:cNvSpPr/>
          <p:nvPr>
            <p:custDataLst>
              <p:tags r:id="rId4"/>
            </p:custDataLst>
          </p:nvPr>
        </p:nvSpPr>
        <p:spPr>
          <a:xfrm>
            <a:off x="5801579" y="4047073"/>
            <a:ext cx="2768755"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iContent Foundry</a:t>
            </a:r>
          </a:p>
        </p:txBody>
      </p:sp>
      <p:sp>
        <p:nvSpPr>
          <p:cNvPr id="36" name="Rounded Rectangle 49">
            <a:extLst>
              <a:ext uri="{FF2B5EF4-FFF2-40B4-BE49-F238E27FC236}">
                <a16:creationId xmlns:a16="http://schemas.microsoft.com/office/drawing/2014/main" id="{6659C8A3-D664-AB32-30B4-48AE6D3F17BF}"/>
              </a:ext>
            </a:extLst>
          </p:cNvPr>
          <p:cNvSpPr/>
          <p:nvPr>
            <p:custDataLst>
              <p:tags r:id="rId5"/>
            </p:custDataLst>
          </p:nvPr>
        </p:nvSpPr>
        <p:spPr>
          <a:xfrm>
            <a:off x="8792895" y="4034459"/>
            <a:ext cx="2570608"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Meta Data Optimizers</a:t>
            </a:r>
          </a:p>
        </p:txBody>
      </p:sp>
      <p:sp>
        <p:nvSpPr>
          <p:cNvPr id="37" name="Rounded Rectangle 49">
            <a:extLst>
              <a:ext uri="{FF2B5EF4-FFF2-40B4-BE49-F238E27FC236}">
                <a16:creationId xmlns:a16="http://schemas.microsoft.com/office/drawing/2014/main" id="{7F40F998-0DAB-B802-D4BB-56088CE1BB26}"/>
              </a:ext>
            </a:extLst>
          </p:cNvPr>
          <p:cNvSpPr/>
          <p:nvPr>
            <p:custDataLst>
              <p:tags r:id="rId6"/>
            </p:custDataLst>
          </p:nvPr>
        </p:nvSpPr>
        <p:spPr>
          <a:xfrm>
            <a:off x="1979677" y="4520581"/>
            <a:ext cx="4837052" cy="1416008"/>
          </a:xfrm>
          <a:prstGeom prst="roundRect">
            <a:avLst/>
          </a:prstGeom>
          <a:no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rgbClr val="10479B"/>
              </a:solidFill>
              <a:latin typeface="Optima" panose="02000503060000020004"/>
              <a:cs typeface="Arial" panose="020B0604020202020204"/>
            </a:endParaRPr>
          </a:p>
        </p:txBody>
      </p:sp>
      <p:sp>
        <p:nvSpPr>
          <p:cNvPr id="39" name="Rounded Rectangle 49">
            <a:extLst>
              <a:ext uri="{FF2B5EF4-FFF2-40B4-BE49-F238E27FC236}">
                <a16:creationId xmlns:a16="http://schemas.microsoft.com/office/drawing/2014/main" id="{9DC0BF55-1D45-D76C-7073-049874E603B4}"/>
              </a:ext>
            </a:extLst>
          </p:cNvPr>
          <p:cNvSpPr/>
          <p:nvPr>
            <p:custDataLst>
              <p:tags r:id="rId7"/>
            </p:custDataLst>
          </p:nvPr>
        </p:nvSpPr>
        <p:spPr>
          <a:xfrm>
            <a:off x="2240003" y="5051449"/>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Bill of Materials</a:t>
            </a:r>
          </a:p>
        </p:txBody>
      </p:sp>
      <p:sp>
        <p:nvSpPr>
          <p:cNvPr id="41" name="Rounded Rectangle 49">
            <a:extLst>
              <a:ext uri="{FF2B5EF4-FFF2-40B4-BE49-F238E27FC236}">
                <a16:creationId xmlns:a16="http://schemas.microsoft.com/office/drawing/2014/main" id="{22607EF0-7F68-918E-9A15-AF5D51310E65}"/>
              </a:ext>
            </a:extLst>
          </p:cNvPr>
          <p:cNvSpPr/>
          <p:nvPr>
            <p:custDataLst>
              <p:tags r:id="rId8"/>
            </p:custDataLst>
          </p:nvPr>
        </p:nvSpPr>
        <p:spPr>
          <a:xfrm>
            <a:off x="3778739" y="4631587"/>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Document Indexing</a:t>
            </a:r>
          </a:p>
        </p:txBody>
      </p:sp>
      <p:sp>
        <p:nvSpPr>
          <p:cNvPr id="44" name="Rounded Rectangle 49">
            <a:extLst>
              <a:ext uri="{FF2B5EF4-FFF2-40B4-BE49-F238E27FC236}">
                <a16:creationId xmlns:a16="http://schemas.microsoft.com/office/drawing/2014/main" id="{92716537-AB85-DA42-8360-7DDE7274C98E}"/>
              </a:ext>
            </a:extLst>
          </p:cNvPr>
          <p:cNvSpPr/>
          <p:nvPr>
            <p:custDataLst>
              <p:tags r:id="rId9"/>
            </p:custDataLst>
          </p:nvPr>
        </p:nvSpPr>
        <p:spPr>
          <a:xfrm>
            <a:off x="3777526" y="5524976"/>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Maintenance Strategy</a:t>
            </a:r>
          </a:p>
        </p:txBody>
      </p:sp>
      <p:sp>
        <p:nvSpPr>
          <p:cNvPr id="48" name="Rounded Rectangle 49">
            <a:extLst>
              <a:ext uri="{FF2B5EF4-FFF2-40B4-BE49-F238E27FC236}">
                <a16:creationId xmlns:a16="http://schemas.microsoft.com/office/drawing/2014/main" id="{0F951576-682F-DCE6-03DA-5147CB22C681}"/>
              </a:ext>
            </a:extLst>
          </p:cNvPr>
          <p:cNvSpPr/>
          <p:nvPr>
            <p:custDataLst>
              <p:tags r:id="rId10"/>
            </p:custDataLst>
          </p:nvPr>
        </p:nvSpPr>
        <p:spPr>
          <a:xfrm>
            <a:off x="3777526" y="5093393"/>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Maintenance Criticality</a:t>
            </a:r>
          </a:p>
        </p:txBody>
      </p:sp>
      <p:sp>
        <p:nvSpPr>
          <p:cNvPr id="49" name="Rounded Rectangle 49">
            <a:extLst>
              <a:ext uri="{FF2B5EF4-FFF2-40B4-BE49-F238E27FC236}">
                <a16:creationId xmlns:a16="http://schemas.microsoft.com/office/drawing/2014/main" id="{8EB6AD9E-5352-9B53-E30A-E2541A7FBF72}"/>
              </a:ext>
            </a:extLst>
          </p:cNvPr>
          <p:cNvSpPr/>
          <p:nvPr>
            <p:custDataLst>
              <p:tags r:id="rId11"/>
            </p:custDataLst>
          </p:nvPr>
        </p:nvSpPr>
        <p:spPr>
          <a:xfrm>
            <a:off x="2272213" y="4591290"/>
            <a:ext cx="1262445" cy="358363"/>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Materials</a:t>
            </a:r>
          </a:p>
        </p:txBody>
      </p:sp>
      <p:sp>
        <p:nvSpPr>
          <p:cNvPr id="50" name="Rounded Rectangle 49">
            <a:extLst>
              <a:ext uri="{FF2B5EF4-FFF2-40B4-BE49-F238E27FC236}">
                <a16:creationId xmlns:a16="http://schemas.microsoft.com/office/drawing/2014/main" id="{9166DEAB-EB94-ED77-D4C6-378739989704}"/>
              </a:ext>
            </a:extLst>
          </p:cNvPr>
          <p:cNvSpPr/>
          <p:nvPr>
            <p:custDataLst>
              <p:tags r:id="rId12"/>
            </p:custDataLst>
          </p:nvPr>
        </p:nvSpPr>
        <p:spPr>
          <a:xfrm>
            <a:off x="2235359" y="5498994"/>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Services</a:t>
            </a:r>
          </a:p>
        </p:txBody>
      </p:sp>
      <p:sp>
        <p:nvSpPr>
          <p:cNvPr id="53" name="Rounded Rectangle 49">
            <a:extLst>
              <a:ext uri="{FF2B5EF4-FFF2-40B4-BE49-F238E27FC236}">
                <a16:creationId xmlns:a16="http://schemas.microsoft.com/office/drawing/2014/main" id="{4DD5481E-14DB-E1DB-4F8C-B4EE8A82CA5B}"/>
              </a:ext>
            </a:extLst>
          </p:cNvPr>
          <p:cNvSpPr/>
          <p:nvPr>
            <p:custDataLst>
              <p:tags r:id="rId13"/>
            </p:custDataLst>
          </p:nvPr>
        </p:nvSpPr>
        <p:spPr>
          <a:xfrm>
            <a:off x="8753243" y="4541710"/>
            <a:ext cx="2650364" cy="1444040"/>
          </a:xfrm>
          <a:prstGeom prst="roundRect">
            <a:avLst/>
          </a:prstGeom>
          <a:no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rgbClr val="10479B"/>
              </a:solidFill>
              <a:latin typeface="Optima" panose="02000503060000020004"/>
              <a:cs typeface="Arial" panose="020B0604020202020204"/>
            </a:endParaRPr>
          </a:p>
        </p:txBody>
      </p:sp>
      <p:sp>
        <p:nvSpPr>
          <p:cNvPr id="54" name="Rounded Rectangle 49">
            <a:extLst>
              <a:ext uri="{FF2B5EF4-FFF2-40B4-BE49-F238E27FC236}">
                <a16:creationId xmlns:a16="http://schemas.microsoft.com/office/drawing/2014/main" id="{1F709C5F-3401-58C5-EE1E-8B6F225510B6}"/>
              </a:ext>
            </a:extLst>
          </p:cNvPr>
          <p:cNvSpPr/>
          <p:nvPr>
            <p:custDataLst>
              <p:tags r:id="rId14"/>
            </p:custDataLst>
          </p:nvPr>
        </p:nvSpPr>
        <p:spPr>
          <a:xfrm>
            <a:off x="9144000" y="4642919"/>
            <a:ext cx="1907458"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Materials Criticality Analyzer</a:t>
            </a:r>
          </a:p>
        </p:txBody>
      </p:sp>
      <p:sp>
        <p:nvSpPr>
          <p:cNvPr id="65" name="Rounded Rectangle 49">
            <a:extLst>
              <a:ext uri="{FF2B5EF4-FFF2-40B4-BE49-F238E27FC236}">
                <a16:creationId xmlns:a16="http://schemas.microsoft.com/office/drawing/2014/main" id="{E125CB2E-F5CA-734B-EB21-DD41CCE92AEF}"/>
              </a:ext>
            </a:extLst>
          </p:cNvPr>
          <p:cNvSpPr/>
          <p:nvPr>
            <p:custDataLst>
              <p:tags r:id="rId15"/>
            </p:custDataLst>
          </p:nvPr>
        </p:nvSpPr>
        <p:spPr>
          <a:xfrm>
            <a:off x="9144000" y="5062781"/>
            <a:ext cx="1907458"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Planning Meta Data Modeler </a:t>
            </a:r>
          </a:p>
        </p:txBody>
      </p:sp>
      <p:sp>
        <p:nvSpPr>
          <p:cNvPr id="66" name="Rounded Rectangle 49">
            <a:extLst>
              <a:ext uri="{FF2B5EF4-FFF2-40B4-BE49-F238E27FC236}">
                <a16:creationId xmlns:a16="http://schemas.microsoft.com/office/drawing/2014/main" id="{ABD3EC64-D56E-E654-59FA-6313AF660788}"/>
              </a:ext>
            </a:extLst>
          </p:cNvPr>
          <p:cNvSpPr/>
          <p:nvPr>
            <p:custDataLst>
              <p:tags r:id="rId16"/>
            </p:custDataLst>
          </p:nvPr>
        </p:nvSpPr>
        <p:spPr>
          <a:xfrm>
            <a:off x="9145276" y="5507102"/>
            <a:ext cx="1885426" cy="358363"/>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Inventory &amp; Procurement Meta Data Modeler</a:t>
            </a:r>
          </a:p>
        </p:txBody>
      </p:sp>
      <p:sp>
        <p:nvSpPr>
          <p:cNvPr id="76" name="Rounded Rectangle 49">
            <a:extLst>
              <a:ext uri="{FF2B5EF4-FFF2-40B4-BE49-F238E27FC236}">
                <a16:creationId xmlns:a16="http://schemas.microsoft.com/office/drawing/2014/main" id="{D8F8AB22-4E56-1992-5B65-3ED45B56D9E6}"/>
              </a:ext>
            </a:extLst>
          </p:cNvPr>
          <p:cNvSpPr/>
          <p:nvPr>
            <p:custDataLst>
              <p:tags r:id="rId17"/>
            </p:custDataLst>
          </p:nvPr>
        </p:nvSpPr>
        <p:spPr>
          <a:xfrm>
            <a:off x="2765257" y="6071745"/>
            <a:ext cx="1572256" cy="341839"/>
          </a:xfrm>
          <a:prstGeom prst="roundRect">
            <a:avLst/>
          </a:prstGeom>
          <a:noFill/>
          <a:ln w="19050">
            <a:solidFill>
              <a:srgbClr val="104B9B"/>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UNSPSC, ISIC, e@class</a:t>
            </a:r>
          </a:p>
        </p:txBody>
      </p:sp>
      <p:sp>
        <p:nvSpPr>
          <p:cNvPr id="77" name="Rounded Rectangle 49">
            <a:extLst>
              <a:ext uri="{FF2B5EF4-FFF2-40B4-BE49-F238E27FC236}">
                <a16:creationId xmlns:a16="http://schemas.microsoft.com/office/drawing/2014/main" id="{4BADDEE0-032B-5887-54B5-E8FA4D083191}"/>
              </a:ext>
            </a:extLst>
          </p:cNvPr>
          <p:cNvSpPr/>
          <p:nvPr>
            <p:custDataLst>
              <p:tags r:id="rId18"/>
            </p:custDataLst>
          </p:nvPr>
        </p:nvSpPr>
        <p:spPr>
          <a:xfrm>
            <a:off x="4564318" y="6072987"/>
            <a:ext cx="1572256" cy="341839"/>
          </a:xfrm>
          <a:prstGeom prst="roundRect">
            <a:avLst/>
          </a:prstGeom>
          <a:noFill/>
          <a:ln w="19050">
            <a:solidFill>
              <a:srgbClr val="104B9B"/>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DUNS, SOX etc. </a:t>
            </a:r>
          </a:p>
        </p:txBody>
      </p:sp>
      <p:sp>
        <p:nvSpPr>
          <p:cNvPr id="3" name="TextBox 2">
            <a:extLst>
              <a:ext uri="{FF2B5EF4-FFF2-40B4-BE49-F238E27FC236}">
                <a16:creationId xmlns:a16="http://schemas.microsoft.com/office/drawing/2014/main" id="{48CC3DD5-F261-9971-E5A0-A501D7EF2DCD}"/>
              </a:ext>
            </a:extLst>
          </p:cNvPr>
          <p:cNvSpPr txBox="1"/>
          <p:nvPr/>
        </p:nvSpPr>
        <p:spPr>
          <a:xfrm>
            <a:off x="1250435" y="1691756"/>
            <a:ext cx="187956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1">
                <a:solidFill>
                  <a:srgbClr val="00B0F0"/>
                </a:solidFill>
                <a:latin typeface="Optima" charset="0"/>
              </a:rPr>
              <a:t>28-30%</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10479B"/>
                </a:solidFill>
                <a:effectLst/>
                <a:uLnTx/>
                <a:uFillTx/>
                <a:latin typeface="Optima" charset="0"/>
                <a:ea typeface="+mn-ea"/>
                <a:cs typeface="+mn-cs"/>
              </a:rPr>
              <a:t>Reduced Inventory Hoarding Costs</a:t>
            </a:r>
          </a:p>
        </p:txBody>
      </p:sp>
      <p:pic>
        <p:nvPicPr>
          <p:cNvPr id="9" name="Picture 8">
            <a:extLst>
              <a:ext uri="{FF2B5EF4-FFF2-40B4-BE49-F238E27FC236}">
                <a16:creationId xmlns:a16="http://schemas.microsoft.com/office/drawing/2014/main" id="{B247DEE6-C54D-516E-65B0-C45B0FCE6F6D}"/>
              </a:ext>
            </a:extLst>
          </p:cNvPr>
          <p:cNvPicPr>
            <a:picLocks noChangeAspect="1"/>
          </p:cNvPicPr>
          <p:nvPr/>
        </p:nvPicPr>
        <p:blipFill>
          <a:blip r:embed="rId25">
            <a:duotone>
              <a:schemeClr val="accent1">
                <a:shade val="45000"/>
                <a:satMod val="135000"/>
              </a:schemeClr>
              <a:prstClr val="white"/>
            </a:duotone>
            <a:extLst>
              <a:ext uri="{BEBA8EAE-BF5A-486C-A8C5-ECC9F3942E4B}">
                <a14:imgProps xmlns:a14="http://schemas.microsoft.com/office/drawing/2010/main">
                  <a14:imgLayer r:embed="rId26">
                    <a14:imgEffect>
                      <a14:brightnessContrast bright="40000" contrast="-20000"/>
                    </a14:imgEffect>
                  </a14:imgLayer>
                </a14:imgProps>
              </a:ext>
            </a:extLst>
          </a:blip>
          <a:stretch>
            <a:fillRect/>
          </a:stretch>
        </p:blipFill>
        <p:spPr>
          <a:xfrm>
            <a:off x="1804437" y="931987"/>
            <a:ext cx="697656" cy="786375"/>
          </a:xfrm>
          <a:prstGeom prst="rect">
            <a:avLst/>
          </a:prstGeom>
        </p:spPr>
      </p:pic>
      <p:sp>
        <p:nvSpPr>
          <p:cNvPr id="10" name="TextBox 9">
            <a:extLst>
              <a:ext uri="{FF2B5EF4-FFF2-40B4-BE49-F238E27FC236}">
                <a16:creationId xmlns:a16="http://schemas.microsoft.com/office/drawing/2014/main" id="{76562B57-75CD-A60B-BD46-525BA111BF5F}"/>
              </a:ext>
            </a:extLst>
          </p:cNvPr>
          <p:cNvSpPr txBox="1"/>
          <p:nvPr/>
        </p:nvSpPr>
        <p:spPr>
          <a:xfrm>
            <a:off x="908278" y="2555872"/>
            <a:ext cx="2489974"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26B4E9"/>
                </a:solidFill>
                <a:effectLst/>
                <a:uLnTx/>
                <a:uFillTx/>
                <a:latin typeface="Optima" charset="0"/>
                <a:ea typeface="+mn-ea"/>
                <a:cs typeface="+mn-cs"/>
              </a:rPr>
              <a:t> f {Quality, Time, Physical Inventory Count, Procurement &amp; Handling Costs Value}  </a:t>
            </a:r>
          </a:p>
        </p:txBody>
      </p:sp>
      <p:sp>
        <p:nvSpPr>
          <p:cNvPr id="11" name="TextBox 10">
            <a:extLst>
              <a:ext uri="{FF2B5EF4-FFF2-40B4-BE49-F238E27FC236}">
                <a16:creationId xmlns:a16="http://schemas.microsoft.com/office/drawing/2014/main" id="{31C86D27-59EA-47CB-EB16-094023343312}"/>
              </a:ext>
            </a:extLst>
          </p:cNvPr>
          <p:cNvSpPr txBox="1"/>
          <p:nvPr/>
        </p:nvSpPr>
        <p:spPr>
          <a:xfrm>
            <a:off x="4037553" y="1661419"/>
            <a:ext cx="187956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1">
                <a:solidFill>
                  <a:srgbClr val="00B0F0"/>
                </a:solidFill>
                <a:latin typeface="Optima" charset="0"/>
              </a:rPr>
              <a:t>20-25%</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10479B"/>
                </a:solidFill>
                <a:effectLst/>
                <a:uLnTx/>
                <a:uFillTx/>
                <a:latin typeface="Optima" charset="0"/>
                <a:ea typeface="+mn-ea"/>
                <a:cs typeface="+mn-cs"/>
              </a:rPr>
              <a:t>Reduced Procurement Costs</a:t>
            </a:r>
          </a:p>
        </p:txBody>
      </p:sp>
      <p:pic>
        <p:nvPicPr>
          <p:cNvPr id="13" name="Picture 12">
            <a:extLst>
              <a:ext uri="{FF2B5EF4-FFF2-40B4-BE49-F238E27FC236}">
                <a16:creationId xmlns:a16="http://schemas.microsoft.com/office/drawing/2014/main" id="{C491894F-8AC9-6FF9-1EC7-50615FD295CF}"/>
              </a:ext>
            </a:extLst>
          </p:cNvPr>
          <p:cNvPicPr>
            <a:picLocks noChangeAspect="1"/>
          </p:cNvPicPr>
          <p:nvPr/>
        </p:nvPicPr>
        <p:blipFill>
          <a:blip r:embed="rId27"/>
          <a:stretch>
            <a:fillRect/>
          </a:stretch>
        </p:blipFill>
        <p:spPr>
          <a:xfrm>
            <a:off x="4398204" y="912847"/>
            <a:ext cx="964664" cy="788289"/>
          </a:xfrm>
          <a:prstGeom prst="rect">
            <a:avLst/>
          </a:prstGeom>
        </p:spPr>
      </p:pic>
      <p:sp>
        <p:nvSpPr>
          <p:cNvPr id="14" name="TextBox 13">
            <a:extLst>
              <a:ext uri="{FF2B5EF4-FFF2-40B4-BE49-F238E27FC236}">
                <a16:creationId xmlns:a16="http://schemas.microsoft.com/office/drawing/2014/main" id="{8ED75766-23C5-22E2-BFE3-6F9FB63D1314}"/>
              </a:ext>
            </a:extLst>
          </p:cNvPr>
          <p:cNvSpPr txBox="1"/>
          <p:nvPr/>
        </p:nvSpPr>
        <p:spPr>
          <a:xfrm>
            <a:off x="3620534" y="2477201"/>
            <a:ext cx="2489974" cy="692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26B4E9"/>
                </a:solidFill>
                <a:effectLst/>
                <a:uLnTx/>
                <a:uFillTx/>
                <a:latin typeface="Optima" charset="0"/>
                <a:ea typeface="+mn-ea"/>
                <a:cs typeface="+mn-cs"/>
              </a:rPr>
              <a:t> f {Quality, Time, Order Quantity, Procurement &amp; Handling Costs Value etc.}  </a:t>
            </a:r>
          </a:p>
        </p:txBody>
      </p:sp>
      <p:sp>
        <p:nvSpPr>
          <p:cNvPr id="15" name="Rounded Rectangle 49">
            <a:extLst>
              <a:ext uri="{FF2B5EF4-FFF2-40B4-BE49-F238E27FC236}">
                <a16:creationId xmlns:a16="http://schemas.microsoft.com/office/drawing/2014/main" id="{23A2EF54-29D1-875F-9852-B62E60CA09A3}"/>
              </a:ext>
            </a:extLst>
          </p:cNvPr>
          <p:cNvSpPr/>
          <p:nvPr>
            <p:custDataLst>
              <p:tags r:id="rId19"/>
            </p:custDataLst>
          </p:nvPr>
        </p:nvSpPr>
        <p:spPr>
          <a:xfrm>
            <a:off x="5346030" y="5088408"/>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Spare Parts Strategy</a:t>
            </a:r>
          </a:p>
        </p:txBody>
      </p:sp>
      <p:sp>
        <p:nvSpPr>
          <p:cNvPr id="16" name="Rounded Rectangle 49">
            <a:extLst>
              <a:ext uri="{FF2B5EF4-FFF2-40B4-BE49-F238E27FC236}">
                <a16:creationId xmlns:a16="http://schemas.microsoft.com/office/drawing/2014/main" id="{1C4938F3-C8D3-8166-9069-80BF606CC18D}"/>
              </a:ext>
            </a:extLst>
          </p:cNvPr>
          <p:cNvSpPr/>
          <p:nvPr>
            <p:custDataLst>
              <p:tags r:id="rId20"/>
            </p:custDataLst>
          </p:nvPr>
        </p:nvSpPr>
        <p:spPr>
          <a:xfrm>
            <a:off x="5346030" y="4656825"/>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Material Criticality</a:t>
            </a:r>
          </a:p>
        </p:txBody>
      </p:sp>
      <p:sp>
        <p:nvSpPr>
          <p:cNvPr id="17" name="TextBox 16">
            <a:extLst>
              <a:ext uri="{FF2B5EF4-FFF2-40B4-BE49-F238E27FC236}">
                <a16:creationId xmlns:a16="http://schemas.microsoft.com/office/drawing/2014/main" id="{404C5E80-963D-05B3-F5CB-02FA7311B113}"/>
              </a:ext>
            </a:extLst>
          </p:cNvPr>
          <p:cNvSpPr txBox="1"/>
          <p:nvPr/>
        </p:nvSpPr>
        <p:spPr>
          <a:xfrm>
            <a:off x="6646678" y="1700717"/>
            <a:ext cx="187956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1">
                <a:solidFill>
                  <a:srgbClr val="00B0F0"/>
                </a:solidFill>
                <a:latin typeface="Optima" charset="0"/>
              </a:rPr>
              <a:t>27-36%</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10479B"/>
                </a:solidFill>
                <a:effectLst/>
                <a:uLnTx/>
                <a:uFillTx/>
                <a:latin typeface="Optima" charset="0"/>
                <a:ea typeface="+mn-ea"/>
                <a:cs typeface="+mn-cs"/>
              </a:rPr>
              <a:t>Improved Supplier SLA Performance</a:t>
            </a:r>
          </a:p>
        </p:txBody>
      </p:sp>
      <p:pic>
        <p:nvPicPr>
          <p:cNvPr id="18" name="Picture 17">
            <a:extLst>
              <a:ext uri="{FF2B5EF4-FFF2-40B4-BE49-F238E27FC236}">
                <a16:creationId xmlns:a16="http://schemas.microsoft.com/office/drawing/2014/main" id="{0F1D6A93-2AF6-9190-C638-6543BBB21BC0}"/>
              </a:ext>
            </a:extLst>
          </p:cNvPr>
          <p:cNvPicPr>
            <a:picLocks noChangeAspect="1"/>
          </p:cNvPicPr>
          <p:nvPr/>
        </p:nvPicPr>
        <p:blipFill>
          <a:blip r:embed="rId28">
            <a:duotone>
              <a:schemeClr val="accent1">
                <a:shade val="45000"/>
                <a:satMod val="135000"/>
              </a:schemeClr>
              <a:prstClr val="white"/>
            </a:duotone>
            <a:extLst>
              <a:ext uri="{BEBA8EAE-BF5A-486C-A8C5-ECC9F3942E4B}">
                <a14:imgProps xmlns:a14="http://schemas.microsoft.com/office/drawing/2010/main">
                  <a14:imgLayer r:embed="rId29">
                    <a14:imgEffect>
                      <a14:sharpenSoften amount="50000"/>
                    </a14:imgEffect>
                    <a14:imgEffect>
                      <a14:colorTemperature colorTemp="11200"/>
                    </a14:imgEffect>
                    <a14:imgEffect>
                      <a14:saturation sat="400000"/>
                    </a14:imgEffect>
                    <a14:imgEffect>
                      <a14:brightnessContrast bright="40000"/>
                    </a14:imgEffect>
                  </a14:imgLayer>
                </a14:imgProps>
              </a:ext>
            </a:extLst>
          </a:blip>
          <a:stretch>
            <a:fillRect/>
          </a:stretch>
        </p:blipFill>
        <p:spPr>
          <a:xfrm>
            <a:off x="7121438" y="931987"/>
            <a:ext cx="964663" cy="847021"/>
          </a:xfrm>
          <a:prstGeom prst="rect">
            <a:avLst/>
          </a:prstGeom>
        </p:spPr>
      </p:pic>
      <p:sp>
        <p:nvSpPr>
          <p:cNvPr id="20" name="TextBox 19">
            <a:extLst>
              <a:ext uri="{FF2B5EF4-FFF2-40B4-BE49-F238E27FC236}">
                <a16:creationId xmlns:a16="http://schemas.microsoft.com/office/drawing/2014/main" id="{ACB60318-F70F-41C9-8854-AE9F63C20718}"/>
              </a:ext>
            </a:extLst>
          </p:cNvPr>
          <p:cNvSpPr txBox="1"/>
          <p:nvPr/>
        </p:nvSpPr>
        <p:spPr>
          <a:xfrm>
            <a:off x="6646678" y="2492104"/>
            <a:ext cx="187956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26B4E9"/>
                </a:solidFill>
                <a:effectLst/>
                <a:uLnTx/>
                <a:uFillTx/>
                <a:latin typeface="Optima" charset="0"/>
                <a:ea typeface="+mn-ea"/>
                <a:cs typeface="+mn-cs"/>
              </a:rPr>
              <a:t> f {Quality, Time, Outcome, Value}  </a:t>
            </a:r>
          </a:p>
        </p:txBody>
      </p:sp>
      <p:sp>
        <p:nvSpPr>
          <p:cNvPr id="22" name="Rounded Rectangle 49">
            <a:extLst>
              <a:ext uri="{FF2B5EF4-FFF2-40B4-BE49-F238E27FC236}">
                <a16:creationId xmlns:a16="http://schemas.microsoft.com/office/drawing/2014/main" id="{211B8A5D-5D9D-1B3A-09F7-293077161E06}"/>
              </a:ext>
            </a:extLst>
          </p:cNvPr>
          <p:cNvSpPr/>
          <p:nvPr>
            <p:custDataLst>
              <p:tags r:id="rId21"/>
            </p:custDataLst>
          </p:nvPr>
        </p:nvSpPr>
        <p:spPr>
          <a:xfrm>
            <a:off x="5346030" y="5524976"/>
            <a:ext cx="1277197" cy="341839"/>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10479B"/>
                </a:solidFill>
                <a:latin typeface="Optima" panose="02000503060000020004"/>
                <a:cs typeface="Arial" panose="020B0604020202020204"/>
              </a:rPr>
              <a:t>Sourcing &amp; Strategy</a:t>
            </a:r>
          </a:p>
        </p:txBody>
      </p:sp>
      <p:sp>
        <p:nvSpPr>
          <p:cNvPr id="57" name="TextBox 56">
            <a:extLst>
              <a:ext uri="{FF2B5EF4-FFF2-40B4-BE49-F238E27FC236}">
                <a16:creationId xmlns:a16="http://schemas.microsoft.com/office/drawing/2014/main" id="{FAE97274-0FB1-F67C-06F2-EB7971245D21}"/>
              </a:ext>
            </a:extLst>
          </p:cNvPr>
          <p:cNvSpPr txBox="1"/>
          <p:nvPr/>
        </p:nvSpPr>
        <p:spPr>
          <a:xfrm>
            <a:off x="9101923" y="1929586"/>
            <a:ext cx="1991319"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b="1">
                <a:solidFill>
                  <a:srgbClr val="00B0F0"/>
                </a:solidFill>
                <a:latin typeface="Optima" charset="0"/>
              </a:rPr>
              <a:t>12-15%</a:t>
            </a:r>
          </a:p>
          <a:p>
            <a:pPr marL="0" marR="0" lvl="0" indent="0" algn="ctr" defTabSz="914400" rtl="0" eaLnBrk="1" fontAlgn="auto" latinLnBrk="0" hangingPunct="1">
              <a:lnSpc>
                <a:spcPct val="100000"/>
              </a:lnSpc>
              <a:spcBef>
                <a:spcPts val="0"/>
              </a:spcBef>
              <a:spcAft>
                <a:spcPts val="0"/>
              </a:spcAft>
              <a:buClrTx/>
              <a:buSzTx/>
              <a:buFontTx/>
              <a:buNone/>
              <a:defRPr/>
            </a:pPr>
            <a:r>
              <a:rPr lang="en-US" sz="1500" b="1">
                <a:solidFill>
                  <a:srgbClr val="10479B"/>
                </a:solidFill>
                <a:latin typeface="Optima" charset="0"/>
              </a:rPr>
              <a:t>KPIs (TCO, IRR, ROI)</a:t>
            </a:r>
            <a:endParaRPr kumimoji="0" lang="en-US" sz="1500" b="1" i="0" u="none" strike="noStrike" kern="1200" cap="none" spc="0" normalizeH="0" baseline="0" noProof="0">
              <a:ln>
                <a:noFill/>
              </a:ln>
              <a:solidFill>
                <a:srgbClr val="10479B"/>
              </a:solidFill>
              <a:effectLst/>
              <a:uLnTx/>
              <a:uFillTx/>
              <a:latin typeface="Optima" charset="0"/>
              <a:ea typeface="+mn-ea"/>
              <a:cs typeface="+mn-cs"/>
            </a:endParaRPr>
          </a:p>
        </p:txBody>
      </p:sp>
      <p:sp>
        <p:nvSpPr>
          <p:cNvPr id="58" name="TextBox 57">
            <a:extLst>
              <a:ext uri="{FF2B5EF4-FFF2-40B4-BE49-F238E27FC236}">
                <a16:creationId xmlns:a16="http://schemas.microsoft.com/office/drawing/2014/main" id="{F02C9790-8F8F-33B6-80D4-133575F5BBA4}"/>
              </a:ext>
            </a:extLst>
          </p:cNvPr>
          <p:cNvSpPr txBox="1"/>
          <p:nvPr/>
        </p:nvSpPr>
        <p:spPr>
          <a:xfrm>
            <a:off x="8998396" y="2560528"/>
            <a:ext cx="234200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26B4E9"/>
                </a:solidFill>
                <a:effectLst/>
                <a:uLnTx/>
                <a:uFillTx/>
                <a:latin typeface="Optima" charset="0"/>
                <a:ea typeface="+mn-ea"/>
                <a:cs typeface="+mn-cs"/>
              </a:rPr>
              <a:t> f {Time, Benefits / Value, Outcome, Sustenance}  </a:t>
            </a:r>
          </a:p>
        </p:txBody>
      </p:sp>
      <p:pic>
        <p:nvPicPr>
          <p:cNvPr id="59" name="Picture 58">
            <a:extLst>
              <a:ext uri="{FF2B5EF4-FFF2-40B4-BE49-F238E27FC236}">
                <a16:creationId xmlns:a16="http://schemas.microsoft.com/office/drawing/2014/main" id="{AB297A68-C34E-ADAB-8C91-2433959DC29E}"/>
              </a:ext>
            </a:extLst>
          </p:cNvPr>
          <p:cNvPicPr>
            <a:picLocks noChangeAspect="1"/>
          </p:cNvPicPr>
          <p:nvPr/>
        </p:nvPicPr>
        <p:blipFill>
          <a:blip r:embed="rId30"/>
          <a:stretch>
            <a:fillRect/>
          </a:stretch>
        </p:blipFill>
        <p:spPr>
          <a:xfrm>
            <a:off x="9432731" y="900360"/>
            <a:ext cx="1253653" cy="1086500"/>
          </a:xfrm>
          <a:prstGeom prst="rect">
            <a:avLst/>
          </a:prstGeom>
        </p:spPr>
      </p:pic>
    </p:spTree>
    <p:extLst>
      <p:ext uri="{BB962C8B-B14F-4D97-AF65-F5344CB8AC3E}">
        <p14:creationId xmlns:p14="http://schemas.microsoft.com/office/powerpoint/2010/main" val="2424906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22A8254-4F5D-DBF8-1A14-EBE50114BE68}"/>
              </a:ext>
            </a:extLst>
          </p:cNvPr>
          <p:cNvGrpSpPr/>
          <p:nvPr/>
        </p:nvGrpSpPr>
        <p:grpSpPr>
          <a:xfrm>
            <a:off x="1116556" y="3345248"/>
            <a:ext cx="1554408" cy="746760"/>
            <a:chOff x="1521460" y="3110230"/>
            <a:chExt cx="2043430" cy="746760"/>
          </a:xfrm>
        </p:grpSpPr>
        <p:pic>
          <p:nvPicPr>
            <p:cNvPr id="8" name="Picture 7" descr="TimeLine-01">
              <a:extLst>
                <a:ext uri="{FF2B5EF4-FFF2-40B4-BE49-F238E27FC236}">
                  <a16:creationId xmlns:a16="http://schemas.microsoft.com/office/drawing/2014/main" id="{AB81896F-D8FD-7602-0230-1A35B9830D45}"/>
                </a:ext>
              </a:extLst>
            </p:cNvPr>
            <p:cNvPicPr>
              <a:picLocks noChangeAspect="1"/>
            </p:cNvPicPr>
            <p:nvPr/>
          </p:nvPicPr>
          <p:blipFill>
            <a:blip r:embed="rId2"/>
            <a:stretch>
              <a:fillRect/>
            </a:stretch>
          </p:blipFill>
          <p:spPr>
            <a:xfrm flipV="1">
              <a:off x="1521460" y="3110230"/>
              <a:ext cx="2043430" cy="746760"/>
            </a:xfrm>
            <a:prstGeom prst="rect">
              <a:avLst/>
            </a:prstGeom>
          </p:spPr>
        </p:pic>
        <p:sp>
          <p:nvSpPr>
            <p:cNvPr id="9" name="Text Box 9">
              <a:extLst>
                <a:ext uri="{FF2B5EF4-FFF2-40B4-BE49-F238E27FC236}">
                  <a16:creationId xmlns:a16="http://schemas.microsoft.com/office/drawing/2014/main" id="{7BBEA347-AFA2-E815-BA76-A8591C854D62}"/>
                </a:ext>
              </a:extLst>
            </p:cNvPr>
            <p:cNvSpPr txBox="1"/>
            <p:nvPr/>
          </p:nvSpPr>
          <p:spPr>
            <a:xfrm>
              <a:off x="1838227" y="3337079"/>
              <a:ext cx="133776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cs typeface="Optima" charset="0"/>
                </a:rPr>
                <a:t>2002 - 2007</a:t>
              </a:r>
            </a:p>
          </p:txBody>
        </p:sp>
      </p:grpSp>
      <p:sp>
        <p:nvSpPr>
          <p:cNvPr id="10" name="Text Box 10">
            <a:extLst>
              <a:ext uri="{FF2B5EF4-FFF2-40B4-BE49-F238E27FC236}">
                <a16:creationId xmlns:a16="http://schemas.microsoft.com/office/drawing/2014/main" id="{CF06469F-F287-5B91-751D-4931E2CC24C0}"/>
              </a:ext>
            </a:extLst>
          </p:cNvPr>
          <p:cNvSpPr txBox="1"/>
          <p:nvPr/>
        </p:nvSpPr>
        <p:spPr>
          <a:xfrm>
            <a:off x="4133788" y="3648186"/>
            <a:ext cx="17468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Optima" charset="0"/>
                <a:ea typeface="+mn-ea"/>
                <a:cs typeface="Optima" charset="0"/>
              </a:rPr>
              <a:t>2006 - 2008</a:t>
            </a:r>
          </a:p>
        </p:txBody>
      </p:sp>
      <p:sp>
        <p:nvSpPr>
          <p:cNvPr id="11" name="Rectangle 10">
            <a:extLst>
              <a:ext uri="{FF2B5EF4-FFF2-40B4-BE49-F238E27FC236}">
                <a16:creationId xmlns:a16="http://schemas.microsoft.com/office/drawing/2014/main" id="{8ABA5AC1-E7B3-155B-2D8D-414C28B8B84B}"/>
              </a:ext>
            </a:extLst>
          </p:cNvPr>
          <p:cNvSpPr/>
          <p:nvPr/>
        </p:nvSpPr>
        <p:spPr>
          <a:xfrm>
            <a:off x="941119" y="2692475"/>
            <a:ext cx="1310153" cy="618631"/>
          </a:xfrm>
          <a:prstGeom prst="rect">
            <a:avLst/>
          </a:prstGeom>
        </p:spPr>
        <p:txBody>
          <a:bodyPr wrap="square">
            <a:spAutoFit/>
          </a:bodyPr>
          <a:lstStyle/>
          <a:p>
            <a:pPr marL="0" marR="0" lvl="0" indent="0" algn="ctr" defTabSz="1219200" rtl="0" eaLnBrk="1" fontAlgn="auto" latinLnBrk="0" hangingPunct="1">
              <a:lnSpc>
                <a:spcPct val="95000"/>
              </a:lnSpc>
              <a:spcBef>
                <a:spcPts val="400"/>
              </a:spcBef>
              <a:spcAft>
                <a:spcPts val="4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PiLog MDRM V6 Material Master Implemented</a:t>
            </a:r>
          </a:p>
        </p:txBody>
      </p:sp>
      <p:grpSp>
        <p:nvGrpSpPr>
          <p:cNvPr id="12" name="Group 11">
            <a:extLst>
              <a:ext uri="{FF2B5EF4-FFF2-40B4-BE49-F238E27FC236}">
                <a16:creationId xmlns:a16="http://schemas.microsoft.com/office/drawing/2014/main" id="{0C865F13-26A4-3CC0-A9C6-E4F66D74BC15}"/>
              </a:ext>
            </a:extLst>
          </p:cNvPr>
          <p:cNvGrpSpPr/>
          <p:nvPr/>
        </p:nvGrpSpPr>
        <p:grpSpPr>
          <a:xfrm>
            <a:off x="2667892" y="3333526"/>
            <a:ext cx="1554408" cy="746760"/>
            <a:chOff x="1521460" y="3110230"/>
            <a:chExt cx="2043430" cy="746760"/>
          </a:xfrm>
        </p:grpSpPr>
        <p:pic>
          <p:nvPicPr>
            <p:cNvPr id="13" name="Picture 12" descr="TimeLine-01">
              <a:extLst>
                <a:ext uri="{FF2B5EF4-FFF2-40B4-BE49-F238E27FC236}">
                  <a16:creationId xmlns:a16="http://schemas.microsoft.com/office/drawing/2014/main" id="{0A63A9D1-E5AC-6E62-474B-1642DD6BEF87}"/>
                </a:ext>
              </a:extLst>
            </p:cNvPr>
            <p:cNvPicPr>
              <a:picLocks noChangeAspect="1"/>
            </p:cNvPicPr>
            <p:nvPr/>
          </p:nvPicPr>
          <p:blipFill>
            <a:blip r:embed="rId2"/>
            <a:stretch>
              <a:fillRect/>
            </a:stretch>
          </p:blipFill>
          <p:spPr>
            <a:xfrm flipV="1">
              <a:off x="1521460" y="3110230"/>
              <a:ext cx="2043430" cy="746760"/>
            </a:xfrm>
            <a:prstGeom prst="rect">
              <a:avLst/>
            </a:prstGeom>
          </p:spPr>
        </p:pic>
        <p:sp>
          <p:nvSpPr>
            <p:cNvPr id="14" name="Text Box 9">
              <a:extLst>
                <a:ext uri="{FF2B5EF4-FFF2-40B4-BE49-F238E27FC236}">
                  <a16:creationId xmlns:a16="http://schemas.microsoft.com/office/drawing/2014/main" id="{D569FFA3-BA71-22C6-CB1A-92C50EFFAB65}"/>
                </a:ext>
              </a:extLst>
            </p:cNvPr>
            <p:cNvSpPr txBox="1"/>
            <p:nvPr/>
          </p:nvSpPr>
          <p:spPr>
            <a:xfrm>
              <a:off x="1838227" y="3337079"/>
              <a:ext cx="133776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cs typeface="Optima" charset="0"/>
                </a:rPr>
                <a:t>2008 - 2013</a:t>
              </a:r>
            </a:p>
          </p:txBody>
        </p:sp>
      </p:grpSp>
      <p:grpSp>
        <p:nvGrpSpPr>
          <p:cNvPr id="15" name="Group 14">
            <a:extLst>
              <a:ext uri="{FF2B5EF4-FFF2-40B4-BE49-F238E27FC236}">
                <a16:creationId xmlns:a16="http://schemas.microsoft.com/office/drawing/2014/main" id="{40A12840-D8F3-4AB9-510A-90E085CA7861}"/>
              </a:ext>
            </a:extLst>
          </p:cNvPr>
          <p:cNvGrpSpPr/>
          <p:nvPr/>
        </p:nvGrpSpPr>
        <p:grpSpPr>
          <a:xfrm>
            <a:off x="4202756" y="3335170"/>
            <a:ext cx="1554408" cy="746760"/>
            <a:chOff x="1570173" y="3117823"/>
            <a:chExt cx="2043430" cy="746760"/>
          </a:xfrm>
        </p:grpSpPr>
        <p:pic>
          <p:nvPicPr>
            <p:cNvPr id="16" name="Picture 15" descr="TimeLine-01">
              <a:extLst>
                <a:ext uri="{FF2B5EF4-FFF2-40B4-BE49-F238E27FC236}">
                  <a16:creationId xmlns:a16="http://schemas.microsoft.com/office/drawing/2014/main" id="{D4E145D7-1767-AD50-4453-40DF529B55FD}"/>
                </a:ext>
              </a:extLst>
            </p:cNvPr>
            <p:cNvPicPr>
              <a:picLocks noChangeAspect="1"/>
            </p:cNvPicPr>
            <p:nvPr/>
          </p:nvPicPr>
          <p:blipFill>
            <a:blip r:embed="rId2"/>
            <a:stretch>
              <a:fillRect/>
            </a:stretch>
          </p:blipFill>
          <p:spPr>
            <a:xfrm flipV="1">
              <a:off x="1570173" y="3117823"/>
              <a:ext cx="2043430" cy="746760"/>
            </a:xfrm>
            <a:prstGeom prst="rect">
              <a:avLst/>
            </a:prstGeom>
          </p:spPr>
        </p:pic>
        <p:sp>
          <p:nvSpPr>
            <p:cNvPr id="17" name="Text Box 9">
              <a:extLst>
                <a:ext uri="{FF2B5EF4-FFF2-40B4-BE49-F238E27FC236}">
                  <a16:creationId xmlns:a16="http://schemas.microsoft.com/office/drawing/2014/main" id="{1A7EA6F6-8852-500F-6134-7AB48E3D51BC}"/>
                </a:ext>
              </a:extLst>
            </p:cNvPr>
            <p:cNvSpPr txBox="1"/>
            <p:nvPr/>
          </p:nvSpPr>
          <p:spPr>
            <a:xfrm>
              <a:off x="1837218" y="3383385"/>
              <a:ext cx="133776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cs typeface="Optima" charset="0"/>
                </a:rPr>
                <a:t>2014 - 2018</a:t>
              </a:r>
            </a:p>
          </p:txBody>
        </p:sp>
      </p:grpSp>
      <p:grpSp>
        <p:nvGrpSpPr>
          <p:cNvPr id="18" name="Group 17">
            <a:extLst>
              <a:ext uri="{FF2B5EF4-FFF2-40B4-BE49-F238E27FC236}">
                <a16:creationId xmlns:a16="http://schemas.microsoft.com/office/drawing/2014/main" id="{57E204FF-7ADD-E921-3839-E01CBFD86C4D}"/>
              </a:ext>
            </a:extLst>
          </p:cNvPr>
          <p:cNvGrpSpPr/>
          <p:nvPr/>
        </p:nvGrpSpPr>
        <p:grpSpPr>
          <a:xfrm>
            <a:off x="5704789" y="3333526"/>
            <a:ext cx="1554408" cy="746760"/>
            <a:chOff x="1521460" y="3110230"/>
            <a:chExt cx="2043430" cy="746760"/>
          </a:xfrm>
        </p:grpSpPr>
        <p:pic>
          <p:nvPicPr>
            <p:cNvPr id="19" name="Picture 18" descr="TimeLine-01">
              <a:extLst>
                <a:ext uri="{FF2B5EF4-FFF2-40B4-BE49-F238E27FC236}">
                  <a16:creationId xmlns:a16="http://schemas.microsoft.com/office/drawing/2014/main" id="{3346F41B-EFF7-370D-9701-B79CF6673E67}"/>
                </a:ext>
              </a:extLst>
            </p:cNvPr>
            <p:cNvPicPr>
              <a:picLocks noChangeAspect="1"/>
            </p:cNvPicPr>
            <p:nvPr/>
          </p:nvPicPr>
          <p:blipFill>
            <a:blip r:embed="rId2"/>
            <a:stretch>
              <a:fillRect/>
            </a:stretch>
          </p:blipFill>
          <p:spPr>
            <a:xfrm flipV="1">
              <a:off x="1521460" y="3110230"/>
              <a:ext cx="2043430" cy="746760"/>
            </a:xfrm>
            <a:prstGeom prst="rect">
              <a:avLst/>
            </a:prstGeom>
          </p:spPr>
        </p:pic>
        <p:sp>
          <p:nvSpPr>
            <p:cNvPr id="20" name="Text Box 9">
              <a:extLst>
                <a:ext uri="{FF2B5EF4-FFF2-40B4-BE49-F238E27FC236}">
                  <a16:creationId xmlns:a16="http://schemas.microsoft.com/office/drawing/2014/main" id="{FA8C6C7F-D5A2-7A8F-275B-A8A777A6F392}"/>
                </a:ext>
              </a:extLst>
            </p:cNvPr>
            <p:cNvSpPr txBox="1"/>
            <p:nvPr/>
          </p:nvSpPr>
          <p:spPr>
            <a:xfrm>
              <a:off x="1838227" y="3337079"/>
              <a:ext cx="133776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cs typeface="Optima" charset="0"/>
                </a:rPr>
                <a:t>2019 - 2024</a:t>
              </a:r>
            </a:p>
          </p:txBody>
        </p:sp>
      </p:grpSp>
      <p:sp>
        <p:nvSpPr>
          <p:cNvPr id="21" name="Rectangle 697">
            <a:extLst>
              <a:ext uri="{FF2B5EF4-FFF2-40B4-BE49-F238E27FC236}">
                <a16:creationId xmlns:a16="http://schemas.microsoft.com/office/drawing/2014/main" id="{9BB7F85D-9325-D455-850B-43B3BE94285E}"/>
              </a:ext>
            </a:extLst>
          </p:cNvPr>
          <p:cNvSpPr>
            <a:spLocks noChangeArrowheads="1"/>
          </p:cNvSpPr>
          <p:nvPr/>
        </p:nvSpPr>
        <p:spPr bwMode="auto">
          <a:xfrm>
            <a:off x="2371650" y="755912"/>
            <a:ext cx="1605915"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cs typeface="Arial" panose="020B0604020202020204" pitchFamily="34" charset="0"/>
              </a:defRPr>
            </a:lvl1pPr>
            <a:lvl2pPr marL="457200">
              <a:defRPr>
                <a:solidFill>
                  <a:schemeClr val="tx1"/>
                </a:solidFill>
                <a:latin typeface="Arial" panose="020B0604020202020204" pitchFamily="34" charset="0"/>
                <a:cs typeface="Arial" panose="020B0604020202020204" pitchFamily="34" charset="0"/>
              </a:defRPr>
            </a:lvl2pPr>
            <a:lvl3pPr marL="914400">
              <a:defRPr>
                <a:solidFill>
                  <a:schemeClr val="tx1"/>
                </a:solidFill>
                <a:latin typeface="Arial" panose="020B0604020202020204" pitchFamily="34" charset="0"/>
                <a:cs typeface="Arial" panose="020B0604020202020204" pitchFamily="34" charset="0"/>
              </a:defRPr>
            </a:lvl3pPr>
            <a:lvl4pPr marL="1371600">
              <a:defRPr>
                <a:solidFill>
                  <a:schemeClr val="tx1"/>
                </a:solidFill>
                <a:latin typeface="Arial" panose="020B0604020202020204" pitchFamily="34" charset="0"/>
                <a:cs typeface="Arial" panose="020B0604020202020204" pitchFamily="34" charset="0"/>
              </a:defRPr>
            </a:lvl4pPr>
            <a:lvl5pPr marL="1828800">
              <a:defRPr>
                <a:solidFill>
                  <a:schemeClr val="tx1"/>
                </a:solidFill>
                <a:latin typeface="Arial" panose="020B0604020202020204" pitchFamily="34" charset="0"/>
                <a:cs typeface="Arial" panose="020B0604020202020204" pitchFamily="34" charset="0"/>
              </a:defRPr>
            </a:lvl5pPr>
            <a:lvl6pPr marL="2286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743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2004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657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3500+ Users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20+ Processes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10+ Departments</a:t>
            </a:r>
          </a:p>
        </p:txBody>
      </p:sp>
      <p:pic>
        <p:nvPicPr>
          <p:cNvPr id="22" name="Picture 21" descr="3500+ Users">
            <a:extLst>
              <a:ext uri="{FF2B5EF4-FFF2-40B4-BE49-F238E27FC236}">
                <a16:creationId xmlns:a16="http://schemas.microsoft.com/office/drawing/2014/main" id="{9E2A5C7F-771A-73A2-4578-AC1E274DD5C2}"/>
              </a:ext>
            </a:extLst>
          </p:cNvPr>
          <p:cNvPicPr>
            <a:picLocks noChangeAspect="1"/>
          </p:cNvPicPr>
          <p:nvPr/>
        </p:nvPicPr>
        <p:blipFill>
          <a:blip r:embed="rId3"/>
          <a:stretch>
            <a:fillRect/>
          </a:stretch>
        </p:blipFill>
        <p:spPr>
          <a:xfrm>
            <a:off x="2274178" y="1461213"/>
            <a:ext cx="1800860" cy="648335"/>
          </a:xfrm>
          <a:prstGeom prst="rect">
            <a:avLst/>
          </a:prstGeom>
        </p:spPr>
      </p:pic>
      <p:sp>
        <p:nvSpPr>
          <p:cNvPr id="23" name="Title 1">
            <a:extLst>
              <a:ext uri="{FF2B5EF4-FFF2-40B4-BE49-F238E27FC236}">
                <a16:creationId xmlns:a16="http://schemas.microsoft.com/office/drawing/2014/main" id="{96A72879-654F-3ABA-5874-F01BDE3B619A}"/>
              </a:ext>
            </a:extLst>
          </p:cNvPr>
          <p:cNvSpPr txBox="1">
            <a:spLocks/>
          </p:cNvSpPr>
          <p:nvPr/>
        </p:nvSpPr>
        <p:spPr>
          <a:xfrm>
            <a:off x="536714" y="33693"/>
            <a:ext cx="10096722" cy="551815"/>
          </a:xfrm>
          <a:prstGeom prst="rect">
            <a:avLst/>
          </a:prstGeom>
        </p:spPr>
        <p:txBody>
          <a:bodyPr vert="horz" lIns="91428" tIns="45718" rIns="91428"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Long lasting partnership with One of the largest Petrochemical Conglomerate, journey portrays excellence </a:t>
            </a:r>
          </a:p>
        </p:txBody>
      </p:sp>
      <p:sp>
        <p:nvSpPr>
          <p:cNvPr id="24" name="Rectangle 697">
            <a:extLst>
              <a:ext uri="{FF2B5EF4-FFF2-40B4-BE49-F238E27FC236}">
                <a16:creationId xmlns:a16="http://schemas.microsoft.com/office/drawing/2014/main" id="{11AA3310-4B60-23A8-3149-40ED8370C478}"/>
              </a:ext>
            </a:extLst>
          </p:cNvPr>
          <p:cNvSpPr>
            <a:spLocks noChangeArrowheads="1"/>
          </p:cNvSpPr>
          <p:nvPr/>
        </p:nvSpPr>
        <p:spPr bwMode="auto">
          <a:xfrm>
            <a:off x="4273856" y="684270"/>
            <a:ext cx="2572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cs typeface="Arial" panose="020B0604020202020204" pitchFamily="34" charset="0"/>
              </a:defRPr>
            </a:lvl1pPr>
            <a:lvl2pPr marL="457200">
              <a:defRPr>
                <a:solidFill>
                  <a:schemeClr val="tx1"/>
                </a:solidFill>
                <a:latin typeface="Arial" panose="020B0604020202020204" pitchFamily="34" charset="0"/>
                <a:cs typeface="Arial" panose="020B0604020202020204" pitchFamily="34" charset="0"/>
              </a:defRPr>
            </a:lvl2pPr>
            <a:lvl3pPr marL="914400">
              <a:defRPr>
                <a:solidFill>
                  <a:schemeClr val="tx1"/>
                </a:solidFill>
                <a:latin typeface="Arial" panose="020B0604020202020204" pitchFamily="34" charset="0"/>
                <a:cs typeface="Arial" panose="020B0604020202020204" pitchFamily="34" charset="0"/>
              </a:defRPr>
            </a:lvl3pPr>
            <a:lvl4pPr marL="1371600">
              <a:defRPr>
                <a:solidFill>
                  <a:schemeClr val="tx1"/>
                </a:solidFill>
                <a:latin typeface="Arial" panose="020B0604020202020204" pitchFamily="34" charset="0"/>
                <a:cs typeface="Arial" panose="020B0604020202020204" pitchFamily="34" charset="0"/>
              </a:defRPr>
            </a:lvl4pPr>
            <a:lvl5pPr marL="1828800">
              <a:defRPr>
                <a:solidFill>
                  <a:schemeClr val="tx1"/>
                </a:solidFill>
                <a:latin typeface="Arial" panose="020B0604020202020204" pitchFamily="34" charset="0"/>
                <a:cs typeface="Arial" panose="020B0604020202020204" pitchFamily="34" charset="0"/>
              </a:defRPr>
            </a:lvl5pPr>
            <a:lvl6pPr marL="2286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743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2004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657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1.9M Material Records </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60K Service Records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27K Vendor Records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~100K Assets Linked</a:t>
            </a:r>
          </a:p>
          <a:p>
            <a:pPr marL="0" marR="0" lvl="0" indent="0" algn="ctr" defTabSz="685165" rtl="0" eaLnBrk="1" fontAlgn="base" latinLnBrk="0" hangingPunct="1">
              <a:lnSpc>
                <a:spcPct val="100000"/>
              </a:lnSpc>
              <a:spcBef>
                <a:spcPct val="0"/>
              </a:spcBef>
              <a:spcAft>
                <a:spcPct val="0"/>
              </a:spcAft>
              <a:buClrTx/>
              <a:buSzTx/>
              <a:buFontTx/>
              <a:buNone/>
              <a:tabLst/>
              <a:defRPr/>
            </a:pPr>
            <a:endPar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endParaRPr>
          </a:p>
        </p:txBody>
      </p:sp>
      <p:grpSp>
        <p:nvGrpSpPr>
          <p:cNvPr id="2" name="Group 1">
            <a:extLst>
              <a:ext uri="{FF2B5EF4-FFF2-40B4-BE49-F238E27FC236}">
                <a16:creationId xmlns:a16="http://schemas.microsoft.com/office/drawing/2014/main" id="{96BD102B-0505-1302-F3FD-8C454FC9563F}"/>
              </a:ext>
            </a:extLst>
          </p:cNvPr>
          <p:cNvGrpSpPr/>
          <p:nvPr/>
        </p:nvGrpSpPr>
        <p:grpSpPr>
          <a:xfrm>
            <a:off x="4779007" y="1440884"/>
            <a:ext cx="1618843" cy="594226"/>
            <a:chOff x="4703228" y="1367137"/>
            <a:chExt cx="1618843" cy="594226"/>
          </a:xfrm>
        </p:grpSpPr>
        <p:pic>
          <p:nvPicPr>
            <p:cNvPr id="25" name="Picture 24" descr="PiLog_Material_Master_Taxonomy_for_SAP_MDG-Features -Icons-15">
              <a:extLst>
                <a:ext uri="{FF2B5EF4-FFF2-40B4-BE49-F238E27FC236}">
                  <a16:creationId xmlns:a16="http://schemas.microsoft.com/office/drawing/2014/main" id="{BB9DAB8E-BFA0-853A-59FD-BC9DBF14F2E1}"/>
                </a:ext>
              </a:extLst>
            </p:cNvPr>
            <p:cNvPicPr>
              <a:picLocks noChangeAspect="1"/>
            </p:cNvPicPr>
            <p:nvPr/>
          </p:nvPicPr>
          <p:blipFill>
            <a:blip r:embed="rId4"/>
            <a:stretch>
              <a:fillRect/>
            </a:stretch>
          </p:blipFill>
          <p:spPr>
            <a:xfrm>
              <a:off x="5298928" y="1407365"/>
              <a:ext cx="553998" cy="553998"/>
            </a:xfrm>
            <a:prstGeom prst="rect">
              <a:avLst/>
            </a:prstGeom>
          </p:spPr>
        </p:pic>
        <p:pic>
          <p:nvPicPr>
            <p:cNvPr id="26" name="Picture 25" descr="PiLog_Material_Master_Taxonomy_for_SAP_MDG-Features -Icons-08">
              <a:extLst>
                <a:ext uri="{FF2B5EF4-FFF2-40B4-BE49-F238E27FC236}">
                  <a16:creationId xmlns:a16="http://schemas.microsoft.com/office/drawing/2014/main" id="{512A33F3-5898-0223-A88E-C3EE98B908BF}"/>
                </a:ext>
              </a:extLst>
            </p:cNvPr>
            <p:cNvPicPr>
              <a:picLocks noChangeAspect="1"/>
            </p:cNvPicPr>
            <p:nvPr/>
          </p:nvPicPr>
          <p:blipFill>
            <a:blip r:embed="rId5"/>
            <a:stretch>
              <a:fillRect/>
            </a:stretch>
          </p:blipFill>
          <p:spPr>
            <a:xfrm>
              <a:off x="5852926" y="1414608"/>
              <a:ext cx="469145" cy="469145"/>
            </a:xfrm>
            <a:prstGeom prst="rect">
              <a:avLst/>
            </a:prstGeom>
          </p:spPr>
        </p:pic>
        <p:pic>
          <p:nvPicPr>
            <p:cNvPr id="27" name="Picture 26" descr="PiLog_Material_Master_Taxonomy_for_SAP_MDG-Features -Icons-09">
              <a:extLst>
                <a:ext uri="{FF2B5EF4-FFF2-40B4-BE49-F238E27FC236}">
                  <a16:creationId xmlns:a16="http://schemas.microsoft.com/office/drawing/2014/main" id="{2885BECC-C292-0DB2-B7AF-977FE0561922}"/>
                </a:ext>
              </a:extLst>
            </p:cNvPr>
            <p:cNvPicPr>
              <a:picLocks noChangeAspect="1"/>
            </p:cNvPicPr>
            <p:nvPr/>
          </p:nvPicPr>
          <p:blipFill>
            <a:blip r:embed="rId6"/>
            <a:stretch>
              <a:fillRect/>
            </a:stretch>
          </p:blipFill>
          <p:spPr>
            <a:xfrm>
              <a:off x="4703228" y="1367137"/>
              <a:ext cx="551816" cy="551816"/>
            </a:xfrm>
            <a:prstGeom prst="rect">
              <a:avLst/>
            </a:prstGeom>
          </p:spPr>
        </p:pic>
      </p:grpSp>
      <p:sp>
        <p:nvSpPr>
          <p:cNvPr id="28" name="Rectangle 697">
            <a:extLst>
              <a:ext uri="{FF2B5EF4-FFF2-40B4-BE49-F238E27FC236}">
                <a16:creationId xmlns:a16="http://schemas.microsoft.com/office/drawing/2014/main" id="{6A5B5D71-7A40-8BC6-2A7F-2F21F22C81C0}"/>
              </a:ext>
            </a:extLst>
          </p:cNvPr>
          <p:cNvSpPr>
            <a:spLocks noChangeArrowheads="1"/>
          </p:cNvSpPr>
          <p:nvPr/>
        </p:nvSpPr>
        <p:spPr bwMode="auto">
          <a:xfrm>
            <a:off x="7087933" y="687642"/>
            <a:ext cx="1803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cs typeface="Arial" panose="020B0604020202020204" pitchFamily="34" charset="0"/>
              </a:defRPr>
            </a:lvl1pPr>
            <a:lvl2pPr marL="457200">
              <a:defRPr>
                <a:solidFill>
                  <a:schemeClr val="tx1"/>
                </a:solidFill>
                <a:latin typeface="Arial" panose="020B0604020202020204" pitchFamily="34" charset="0"/>
                <a:cs typeface="Arial" panose="020B0604020202020204" pitchFamily="34" charset="0"/>
              </a:defRPr>
            </a:lvl2pPr>
            <a:lvl3pPr marL="914400">
              <a:defRPr>
                <a:solidFill>
                  <a:schemeClr val="tx1"/>
                </a:solidFill>
                <a:latin typeface="Arial" panose="020B0604020202020204" pitchFamily="34" charset="0"/>
                <a:cs typeface="Arial" panose="020B0604020202020204" pitchFamily="34" charset="0"/>
              </a:defRPr>
            </a:lvl3pPr>
            <a:lvl4pPr marL="1371600">
              <a:defRPr>
                <a:solidFill>
                  <a:schemeClr val="tx1"/>
                </a:solidFill>
                <a:latin typeface="Arial" panose="020B0604020202020204" pitchFamily="34" charset="0"/>
                <a:cs typeface="Arial" panose="020B0604020202020204" pitchFamily="34" charset="0"/>
              </a:defRPr>
            </a:lvl4pPr>
            <a:lvl5pPr marL="1828800">
              <a:defRPr>
                <a:solidFill>
                  <a:schemeClr val="tx1"/>
                </a:solidFill>
                <a:latin typeface="Arial" panose="020B0604020202020204" pitchFamily="34" charset="0"/>
                <a:cs typeface="Arial" panose="020B0604020202020204" pitchFamily="34" charset="0"/>
              </a:defRPr>
            </a:lvl5pPr>
            <a:lvl6pPr marL="2286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743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2004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657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6000+ Predefined Templates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for Material &amp; Service Master Data Management</a:t>
            </a:r>
          </a:p>
        </p:txBody>
      </p:sp>
      <p:grpSp>
        <p:nvGrpSpPr>
          <p:cNvPr id="4" name="Group 3">
            <a:extLst>
              <a:ext uri="{FF2B5EF4-FFF2-40B4-BE49-F238E27FC236}">
                <a16:creationId xmlns:a16="http://schemas.microsoft.com/office/drawing/2014/main" id="{22A79A1D-406E-A18B-A014-15214DE481F5}"/>
              </a:ext>
            </a:extLst>
          </p:cNvPr>
          <p:cNvGrpSpPr/>
          <p:nvPr/>
        </p:nvGrpSpPr>
        <p:grpSpPr>
          <a:xfrm>
            <a:off x="7188283" y="1526452"/>
            <a:ext cx="1739817" cy="441915"/>
            <a:chOff x="7188283" y="1420248"/>
            <a:chExt cx="1739817" cy="441915"/>
          </a:xfrm>
        </p:grpSpPr>
        <p:pic>
          <p:nvPicPr>
            <p:cNvPr id="29" name="Picture 28">
              <a:extLst>
                <a:ext uri="{FF2B5EF4-FFF2-40B4-BE49-F238E27FC236}">
                  <a16:creationId xmlns:a16="http://schemas.microsoft.com/office/drawing/2014/main" id="{6364EFBB-7EB2-5D84-DF45-D7111044E13C}"/>
                </a:ext>
              </a:extLst>
            </p:cNvPr>
            <p:cNvPicPr>
              <a:picLocks noChangeAspect="1"/>
            </p:cNvPicPr>
            <p:nvPr/>
          </p:nvPicPr>
          <p:blipFill>
            <a:blip r:embed="rId7"/>
            <a:stretch>
              <a:fillRect/>
            </a:stretch>
          </p:blipFill>
          <p:spPr>
            <a:xfrm>
              <a:off x="8354007" y="1428266"/>
              <a:ext cx="574093" cy="402702"/>
            </a:xfrm>
            <a:prstGeom prst="rect">
              <a:avLst/>
            </a:prstGeom>
          </p:spPr>
        </p:pic>
        <p:pic>
          <p:nvPicPr>
            <p:cNvPr id="30" name="Picture 29" descr="Mass_data_processing-Icon-02">
              <a:extLst>
                <a:ext uri="{FF2B5EF4-FFF2-40B4-BE49-F238E27FC236}">
                  <a16:creationId xmlns:a16="http://schemas.microsoft.com/office/drawing/2014/main" id="{91ED8747-F4FE-B266-88CC-49B4718170AF}"/>
                </a:ext>
              </a:extLst>
            </p:cNvPr>
            <p:cNvPicPr>
              <a:picLocks noChangeAspect="1"/>
            </p:cNvPicPr>
            <p:nvPr/>
          </p:nvPicPr>
          <p:blipFill>
            <a:blip r:embed="rId8"/>
            <a:stretch>
              <a:fillRect/>
            </a:stretch>
          </p:blipFill>
          <p:spPr>
            <a:xfrm>
              <a:off x="7188283" y="1434788"/>
              <a:ext cx="427375" cy="427375"/>
            </a:xfrm>
            <a:prstGeom prst="rect">
              <a:avLst/>
            </a:prstGeom>
          </p:spPr>
        </p:pic>
        <p:pic>
          <p:nvPicPr>
            <p:cNvPr id="31" name="Picture 30" descr="PPO2">
              <a:extLst>
                <a:ext uri="{FF2B5EF4-FFF2-40B4-BE49-F238E27FC236}">
                  <a16:creationId xmlns:a16="http://schemas.microsoft.com/office/drawing/2014/main" id="{EA04285E-FB56-016C-11FF-3A570F28DDC1}"/>
                </a:ext>
              </a:extLst>
            </p:cNvPr>
            <p:cNvPicPr>
              <a:picLocks noChangeAspect="1"/>
            </p:cNvPicPr>
            <p:nvPr/>
          </p:nvPicPr>
          <p:blipFill>
            <a:blip r:embed="rId9"/>
            <a:stretch>
              <a:fillRect/>
            </a:stretch>
          </p:blipFill>
          <p:spPr>
            <a:xfrm>
              <a:off x="7805442" y="1420248"/>
              <a:ext cx="441915" cy="441915"/>
            </a:xfrm>
            <a:prstGeom prst="rect">
              <a:avLst/>
            </a:prstGeom>
          </p:spPr>
        </p:pic>
      </p:grpSp>
      <p:sp>
        <p:nvSpPr>
          <p:cNvPr id="32" name="Rectangle 697">
            <a:extLst>
              <a:ext uri="{FF2B5EF4-FFF2-40B4-BE49-F238E27FC236}">
                <a16:creationId xmlns:a16="http://schemas.microsoft.com/office/drawing/2014/main" id="{C73A524B-9282-C803-02D9-9B9E26AFB3DB}"/>
              </a:ext>
            </a:extLst>
          </p:cNvPr>
          <p:cNvSpPr>
            <a:spLocks noChangeArrowheads="1"/>
          </p:cNvSpPr>
          <p:nvPr/>
        </p:nvSpPr>
        <p:spPr bwMode="auto">
          <a:xfrm>
            <a:off x="9418102" y="703898"/>
            <a:ext cx="204620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cs typeface="Arial" panose="020B0604020202020204" pitchFamily="34" charset="0"/>
              </a:defRPr>
            </a:lvl1pPr>
            <a:lvl2pPr marL="457200">
              <a:defRPr>
                <a:solidFill>
                  <a:schemeClr val="tx1"/>
                </a:solidFill>
                <a:latin typeface="Arial" panose="020B0604020202020204" pitchFamily="34" charset="0"/>
                <a:cs typeface="Arial" panose="020B0604020202020204" pitchFamily="34" charset="0"/>
              </a:defRPr>
            </a:lvl2pPr>
            <a:lvl3pPr marL="914400">
              <a:defRPr>
                <a:solidFill>
                  <a:schemeClr val="tx1"/>
                </a:solidFill>
                <a:latin typeface="Arial" panose="020B0604020202020204" pitchFamily="34" charset="0"/>
                <a:cs typeface="Arial" panose="020B0604020202020204" pitchFamily="34" charset="0"/>
              </a:defRPr>
            </a:lvl3pPr>
            <a:lvl4pPr marL="1371600">
              <a:defRPr>
                <a:solidFill>
                  <a:schemeClr val="tx1"/>
                </a:solidFill>
                <a:latin typeface="Arial" panose="020B0604020202020204" pitchFamily="34" charset="0"/>
                <a:cs typeface="Arial" panose="020B0604020202020204" pitchFamily="34" charset="0"/>
              </a:defRPr>
            </a:lvl4pPr>
            <a:lvl5pPr marL="1828800">
              <a:defRPr>
                <a:solidFill>
                  <a:schemeClr val="tx1"/>
                </a:solidFill>
                <a:latin typeface="Arial" panose="020B0604020202020204" pitchFamily="34" charset="0"/>
                <a:cs typeface="Arial" panose="020B0604020202020204" pitchFamily="34" charset="0"/>
              </a:defRPr>
            </a:lvl5pPr>
            <a:lvl6pPr marL="2286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743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2004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657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250+ Locations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20+ Languages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Regions: APAC, LA, NA, EU, AF</a:t>
            </a:r>
          </a:p>
        </p:txBody>
      </p:sp>
      <p:pic>
        <p:nvPicPr>
          <p:cNvPr id="33" name="Picture 32" descr="language-Icon-03">
            <a:extLst>
              <a:ext uri="{FF2B5EF4-FFF2-40B4-BE49-F238E27FC236}">
                <a16:creationId xmlns:a16="http://schemas.microsoft.com/office/drawing/2014/main" id="{0269AE9C-E3EF-01EE-1AB6-3498D361D8C0}"/>
              </a:ext>
            </a:extLst>
          </p:cNvPr>
          <p:cNvPicPr>
            <a:picLocks noChangeAspect="1"/>
          </p:cNvPicPr>
          <p:nvPr/>
        </p:nvPicPr>
        <p:blipFill>
          <a:blip r:embed="rId10"/>
          <a:stretch>
            <a:fillRect/>
          </a:stretch>
        </p:blipFill>
        <p:spPr>
          <a:xfrm>
            <a:off x="10227793" y="1338294"/>
            <a:ext cx="655890" cy="579962"/>
          </a:xfrm>
          <a:prstGeom prst="rect">
            <a:avLst/>
          </a:prstGeom>
        </p:spPr>
      </p:pic>
      <p:pic>
        <p:nvPicPr>
          <p:cNvPr id="34" name="Picture 33">
            <a:extLst>
              <a:ext uri="{FF2B5EF4-FFF2-40B4-BE49-F238E27FC236}">
                <a16:creationId xmlns:a16="http://schemas.microsoft.com/office/drawing/2014/main" id="{B3323B54-70B3-E8AE-E146-3204C67F3794}"/>
              </a:ext>
            </a:extLst>
          </p:cNvPr>
          <p:cNvPicPr>
            <a:picLocks noChangeAspect="1"/>
          </p:cNvPicPr>
          <p:nvPr/>
        </p:nvPicPr>
        <p:blipFill>
          <a:blip r:embed="rId11"/>
          <a:stretch>
            <a:fillRect/>
          </a:stretch>
        </p:blipFill>
        <p:spPr>
          <a:xfrm>
            <a:off x="428155" y="942967"/>
            <a:ext cx="1801167" cy="1696967"/>
          </a:xfrm>
          <a:prstGeom prst="rect">
            <a:avLst/>
          </a:prstGeom>
        </p:spPr>
      </p:pic>
      <p:sp>
        <p:nvSpPr>
          <p:cNvPr id="35" name="TextBox 34">
            <a:extLst>
              <a:ext uri="{FF2B5EF4-FFF2-40B4-BE49-F238E27FC236}">
                <a16:creationId xmlns:a16="http://schemas.microsoft.com/office/drawing/2014/main" id="{C085EA86-3767-F160-7BC5-A39DFF74DC0C}"/>
              </a:ext>
            </a:extLst>
          </p:cNvPr>
          <p:cNvSpPr txBox="1"/>
          <p:nvPr/>
        </p:nvSpPr>
        <p:spPr>
          <a:xfrm>
            <a:off x="633014" y="726625"/>
            <a:ext cx="1618736" cy="276999"/>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a:ea typeface="+mn-ea"/>
                <a:cs typeface="+mn-cs"/>
              </a:rPr>
              <a:t>Domains Implemented</a:t>
            </a:r>
          </a:p>
        </p:txBody>
      </p:sp>
      <p:sp>
        <p:nvSpPr>
          <p:cNvPr id="36" name="Rectangle 35">
            <a:extLst>
              <a:ext uri="{FF2B5EF4-FFF2-40B4-BE49-F238E27FC236}">
                <a16:creationId xmlns:a16="http://schemas.microsoft.com/office/drawing/2014/main" id="{8C0221A3-A22E-5079-54C6-4B438B5B3AD3}"/>
              </a:ext>
            </a:extLst>
          </p:cNvPr>
          <p:cNvSpPr/>
          <p:nvPr/>
        </p:nvSpPr>
        <p:spPr>
          <a:xfrm>
            <a:off x="1176938" y="3921825"/>
            <a:ext cx="1116254" cy="794064"/>
          </a:xfrm>
          <a:prstGeom prst="rect">
            <a:avLst/>
          </a:prstGeom>
        </p:spPr>
        <p:txBody>
          <a:bodyPr wrap="square">
            <a:spAutoFit/>
          </a:bodyPr>
          <a:lstStyle/>
          <a:p>
            <a:pPr marL="0" marR="0" lvl="0" indent="0" algn="ctr" defTabSz="1219200" rtl="0" eaLnBrk="1" fontAlgn="auto" latinLnBrk="0" hangingPunct="1">
              <a:lnSpc>
                <a:spcPct val="95000"/>
              </a:lnSpc>
              <a:spcBef>
                <a:spcPts val="400"/>
              </a:spcBef>
              <a:spcAft>
                <a:spcPts val="4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PiLog MDRM Service Master Implemented</a:t>
            </a:r>
          </a:p>
        </p:txBody>
      </p:sp>
      <p:sp>
        <p:nvSpPr>
          <p:cNvPr id="37" name="Rectangle 36">
            <a:extLst>
              <a:ext uri="{FF2B5EF4-FFF2-40B4-BE49-F238E27FC236}">
                <a16:creationId xmlns:a16="http://schemas.microsoft.com/office/drawing/2014/main" id="{86CC087E-7DFD-B166-B841-D741F5983310}"/>
              </a:ext>
            </a:extLst>
          </p:cNvPr>
          <p:cNvSpPr/>
          <p:nvPr/>
        </p:nvSpPr>
        <p:spPr>
          <a:xfrm>
            <a:off x="2315040" y="2662041"/>
            <a:ext cx="1631852" cy="618631"/>
          </a:xfrm>
          <a:prstGeom prst="rect">
            <a:avLst/>
          </a:prstGeom>
        </p:spPr>
        <p:txBody>
          <a:bodyPr wrap="square">
            <a:spAutoFit/>
          </a:bodyPr>
          <a:lstStyle/>
          <a:p>
            <a:pPr marL="0" marR="0" lvl="0" indent="0" algn="ctr" defTabSz="1219200" rtl="0" eaLnBrk="1" fontAlgn="auto" latinLnBrk="0" hangingPunct="1">
              <a:lnSpc>
                <a:spcPct val="95000"/>
              </a:lnSpc>
              <a:spcBef>
                <a:spcPts val="400"/>
              </a:spcBef>
              <a:spcAft>
                <a:spcPts val="4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Capital &amp; Expansion Projects data migration &amp; merging</a:t>
            </a:r>
          </a:p>
        </p:txBody>
      </p:sp>
      <p:sp>
        <p:nvSpPr>
          <p:cNvPr id="38" name="Rectangle 37">
            <a:extLst>
              <a:ext uri="{FF2B5EF4-FFF2-40B4-BE49-F238E27FC236}">
                <a16:creationId xmlns:a16="http://schemas.microsoft.com/office/drawing/2014/main" id="{3577B840-0ED5-97E5-1D6D-4DF249E2BFE8}"/>
              </a:ext>
            </a:extLst>
          </p:cNvPr>
          <p:cNvSpPr/>
          <p:nvPr/>
        </p:nvSpPr>
        <p:spPr>
          <a:xfrm>
            <a:off x="2799399" y="3936019"/>
            <a:ext cx="1147493" cy="794064"/>
          </a:xfrm>
          <a:prstGeom prst="rect">
            <a:avLst/>
          </a:prstGeom>
        </p:spPr>
        <p:txBody>
          <a:bodyPr wrap="square">
            <a:spAutoFit/>
          </a:bodyPr>
          <a:lstStyle/>
          <a:p>
            <a:pPr marL="0" marR="0" lvl="0" indent="0" algn="ctr" defTabSz="1219200" rtl="0" eaLnBrk="1" fontAlgn="auto" latinLnBrk="0" hangingPunct="1">
              <a:lnSpc>
                <a:spcPct val="95000"/>
              </a:lnSpc>
              <a:spcBef>
                <a:spcPts val="400"/>
              </a:spcBef>
              <a:spcAft>
                <a:spcPts val="4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PiLog MDRM V7 Upgraded to latest version</a:t>
            </a:r>
          </a:p>
        </p:txBody>
      </p:sp>
      <p:sp>
        <p:nvSpPr>
          <p:cNvPr id="39" name="Rectangle 38">
            <a:extLst>
              <a:ext uri="{FF2B5EF4-FFF2-40B4-BE49-F238E27FC236}">
                <a16:creationId xmlns:a16="http://schemas.microsoft.com/office/drawing/2014/main" id="{C3E547BC-0D8E-D928-E46D-EA06383C84C0}"/>
              </a:ext>
            </a:extLst>
          </p:cNvPr>
          <p:cNvSpPr/>
          <p:nvPr/>
        </p:nvSpPr>
        <p:spPr>
          <a:xfrm>
            <a:off x="4172222" y="2702175"/>
            <a:ext cx="1455382" cy="618631"/>
          </a:xfrm>
          <a:prstGeom prst="rect">
            <a:avLst/>
          </a:prstGeom>
        </p:spPr>
        <p:txBody>
          <a:bodyPr wrap="square">
            <a:spAutoFit/>
          </a:bodyPr>
          <a:lstStyle/>
          <a:p>
            <a:pPr marL="0" marR="0" lvl="0" indent="0" algn="ctr" defTabSz="1219200" rtl="0" eaLnBrk="1" fontAlgn="auto" latinLnBrk="0" hangingPunct="1">
              <a:lnSpc>
                <a:spcPct val="95000"/>
              </a:lnSpc>
              <a:spcBef>
                <a:spcPts val="400"/>
              </a:spcBef>
              <a:spcAft>
                <a:spcPts val="4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Master Data objects for P2P, S2C Europe &amp; KSA</a:t>
            </a:r>
          </a:p>
        </p:txBody>
      </p:sp>
      <p:sp>
        <p:nvSpPr>
          <p:cNvPr id="40" name="Rectangle 39">
            <a:extLst>
              <a:ext uri="{FF2B5EF4-FFF2-40B4-BE49-F238E27FC236}">
                <a16:creationId xmlns:a16="http://schemas.microsoft.com/office/drawing/2014/main" id="{B510A2E8-3FFA-CEEF-A807-18125020D8D9}"/>
              </a:ext>
            </a:extLst>
          </p:cNvPr>
          <p:cNvSpPr/>
          <p:nvPr/>
        </p:nvSpPr>
        <p:spPr>
          <a:xfrm>
            <a:off x="4447562" y="3939581"/>
            <a:ext cx="1059928" cy="794064"/>
          </a:xfrm>
          <a:prstGeom prst="rect">
            <a:avLst/>
          </a:prstGeom>
        </p:spPr>
        <p:txBody>
          <a:bodyPr wrap="square">
            <a:spAutoFit/>
          </a:bodyPr>
          <a:lstStyle/>
          <a:p>
            <a:pPr marL="0" marR="0" lvl="0" indent="0" algn="ctr" defTabSz="1219200" rtl="0" eaLnBrk="1" fontAlgn="auto" latinLnBrk="0" hangingPunct="1">
              <a:lnSpc>
                <a:spcPct val="95000"/>
              </a:lnSpc>
              <a:spcBef>
                <a:spcPts val="400"/>
              </a:spcBef>
              <a:spcAft>
                <a:spcPts val="4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MDRM V7 extended to LA, NA &amp; APAC Regions</a:t>
            </a:r>
          </a:p>
        </p:txBody>
      </p:sp>
      <p:sp>
        <p:nvSpPr>
          <p:cNvPr id="41" name="Rectangle 40">
            <a:extLst>
              <a:ext uri="{FF2B5EF4-FFF2-40B4-BE49-F238E27FC236}">
                <a16:creationId xmlns:a16="http://schemas.microsoft.com/office/drawing/2014/main" id="{7FAEF534-61CF-40B2-909F-20CC218A9AC0}"/>
              </a:ext>
            </a:extLst>
          </p:cNvPr>
          <p:cNvSpPr/>
          <p:nvPr/>
        </p:nvSpPr>
        <p:spPr>
          <a:xfrm>
            <a:off x="5806920" y="2690949"/>
            <a:ext cx="1528464" cy="618631"/>
          </a:xfrm>
          <a:prstGeom prst="rect">
            <a:avLst/>
          </a:prstGeom>
        </p:spPr>
        <p:txBody>
          <a:bodyPr wrap="square">
            <a:spAutoFit/>
          </a:bodyPr>
          <a:lstStyle/>
          <a:p>
            <a:pPr marL="0" marR="0" lvl="0" indent="0" algn="ctr" defTabSz="1219200" rtl="0" eaLnBrk="1" fontAlgn="auto" latinLnBrk="0" hangingPunct="1">
              <a:lnSpc>
                <a:spcPct val="95000"/>
              </a:lnSpc>
              <a:spcBef>
                <a:spcPts val="400"/>
              </a:spcBef>
              <a:spcAft>
                <a:spcPts val="4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PiLog MDRM V10 implemented with improved processes</a:t>
            </a:r>
          </a:p>
        </p:txBody>
      </p:sp>
      <p:sp>
        <p:nvSpPr>
          <p:cNvPr id="42" name="Rectangle 41">
            <a:extLst>
              <a:ext uri="{FF2B5EF4-FFF2-40B4-BE49-F238E27FC236}">
                <a16:creationId xmlns:a16="http://schemas.microsoft.com/office/drawing/2014/main" id="{4561871F-5929-53A1-4D42-03230D313A8B}"/>
              </a:ext>
            </a:extLst>
          </p:cNvPr>
          <p:cNvSpPr/>
          <p:nvPr/>
        </p:nvSpPr>
        <p:spPr>
          <a:xfrm>
            <a:off x="6128641" y="3955478"/>
            <a:ext cx="1096781" cy="794064"/>
          </a:xfrm>
          <a:prstGeom prst="rect">
            <a:avLst/>
          </a:prstGeom>
        </p:spPr>
        <p:txBody>
          <a:bodyPr wrap="square">
            <a:spAutoFit/>
          </a:bodyPr>
          <a:lstStyle/>
          <a:p>
            <a:pPr marL="0" marR="0" lvl="0" indent="0" algn="ctr" defTabSz="1219200" rtl="0" eaLnBrk="1" fontAlgn="auto" latinLnBrk="0" hangingPunct="1">
              <a:lnSpc>
                <a:spcPct val="95000"/>
              </a:lnSpc>
              <a:spcBef>
                <a:spcPts val="400"/>
              </a:spcBef>
              <a:spcAft>
                <a:spcPts val="4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MDRM V10 extended for EAM (All Regions)</a:t>
            </a:r>
          </a:p>
        </p:txBody>
      </p:sp>
      <p:sp>
        <p:nvSpPr>
          <p:cNvPr id="43" name="Rectangle 42">
            <a:extLst>
              <a:ext uri="{FF2B5EF4-FFF2-40B4-BE49-F238E27FC236}">
                <a16:creationId xmlns:a16="http://schemas.microsoft.com/office/drawing/2014/main" id="{FCF3205B-9F25-C496-3AD5-86F4D513D388}"/>
              </a:ext>
            </a:extLst>
          </p:cNvPr>
          <p:cNvSpPr/>
          <p:nvPr/>
        </p:nvSpPr>
        <p:spPr>
          <a:xfrm>
            <a:off x="2506321" y="2168634"/>
            <a:ext cx="4184476" cy="355482"/>
          </a:xfrm>
          <a:prstGeom prst="rect">
            <a:avLst/>
          </a:prstGeom>
        </p:spPr>
        <p:txBody>
          <a:bodyPr wrap="square">
            <a:spAutoFit/>
          </a:bodyPr>
          <a:lstStyle/>
          <a:p>
            <a:pPr marL="0" marR="0" lvl="0" indent="0" algn="ctr" defTabSz="1219170" rtl="0" eaLnBrk="1" fontAlgn="auto" latinLnBrk="0" hangingPunct="1">
              <a:lnSpc>
                <a:spcPct val="95000"/>
              </a:lnSpc>
              <a:spcBef>
                <a:spcPts val="400"/>
              </a:spcBef>
              <a:spcAft>
                <a:spcPts val="400"/>
              </a:spcAft>
              <a:buClrTx/>
              <a:buSzTx/>
              <a:buFontTx/>
              <a:buNone/>
              <a:tabLst/>
              <a:defRPr/>
            </a:pPr>
            <a:r>
              <a:rPr kumimoji="0" lang="en-US" sz="1800" b="1" i="0" u="none" strike="noStrike" kern="1200" cap="none" spc="0" normalizeH="0" baseline="0" noProof="0">
                <a:ln>
                  <a:noFill/>
                </a:ln>
                <a:solidFill>
                  <a:srgbClr val="26B4E9"/>
                </a:solidFill>
                <a:effectLst/>
                <a:uLnTx/>
                <a:uFillTx/>
                <a:latin typeface="Optima" panose="02000503060000020004" pitchFamily="2" charset="0"/>
                <a:ea typeface="+mn-ea"/>
                <a:cs typeface="+mn-cs"/>
              </a:rPr>
              <a:t>Service Excellence 2002 - 2024 </a:t>
            </a:r>
          </a:p>
        </p:txBody>
      </p:sp>
      <p:sp>
        <p:nvSpPr>
          <p:cNvPr id="44" name="Rectangle 43">
            <a:extLst>
              <a:ext uri="{FF2B5EF4-FFF2-40B4-BE49-F238E27FC236}">
                <a16:creationId xmlns:a16="http://schemas.microsoft.com/office/drawing/2014/main" id="{7050C2D0-B566-70E1-15EB-BD329468198C}"/>
              </a:ext>
            </a:extLst>
          </p:cNvPr>
          <p:cNvSpPr/>
          <p:nvPr/>
        </p:nvSpPr>
        <p:spPr>
          <a:xfrm>
            <a:off x="2506321" y="4814549"/>
            <a:ext cx="4184476" cy="355482"/>
          </a:xfrm>
          <a:prstGeom prst="rect">
            <a:avLst/>
          </a:prstGeom>
        </p:spPr>
        <p:txBody>
          <a:bodyPr wrap="square">
            <a:spAutoFit/>
          </a:bodyPr>
          <a:lstStyle/>
          <a:p>
            <a:pPr marL="0" marR="0" lvl="0" indent="0" algn="ctr" defTabSz="1219170" rtl="0" eaLnBrk="1" fontAlgn="auto" latinLnBrk="0" hangingPunct="1">
              <a:lnSpc>
                <a:spcPct val="95000"/>
              </a:lnSpc>
              <a:spcBef>
                <a:spcPts val="400"/>
              </a:spcBef>
              <a:spcAft>
                <a:spcPts val="400"/>
              </a:spcAft>
              <a:buClrTx/>
              <a:buSzTx/>
              <a:buFontTx/>
              <a:buNone/>
              <a:tabLst/>
              <a:defRPr/>
            </a:pPr>
            <a:r>
              <a:rPr kumimoji="0" lang="en-US" sz="1800" b="1" i="0" u="none" strike="noStrike" kern="1200" cap="none" spc="0" normalizeH="0" baseline="0" noProof="0">
                <a:ln>
                  <a:noFill/>
                </a:ln>
                <a:solidFill>
                  <a:srgbClr val="26B4E9"/>
                </a:solidFill>
                <a:effectLst/>
                <a:uLnTx/>
                <a:uFillTx/>
                <a:latin typeface="Optima" panose="02000503060000020004" pitchFamily="2" charset="0"/>
                <a:ea typeface="+mn-ea"/>
                <a:cs typeface="+mn-cs"/>
              </a:rPr>
              <a:t>Partnership Enrichment 2025-2030</a:t>
            </a:r>
          </a:p>
        </p:txBody>
      </p:sp>
      <p:sp>
        <p:nvSpPr>
          <p:cNvPr id="45" name="Rounded Rectangle 6">
            <a:extLst>
              <a:ext uri="{FF2B5EF4-FFF2-40B4-BE49-F238E27FC236}">
                <a16:creationId xmlns:a16="http://schemas.microsoft.com/office/drawing/2014/main" id="{63631668-0E31-4DAA-0B72-ADC807AE3F6F}"/>
              </a:ext>
            </a:extLst>
          </p:cNvPr>
          <p:cNvSpPr txBox="1"/>
          <p:nvPr/>
        </p:nvSpPr>
        <p:spPr>
          <a:xfrm>
            <a:off x="619063" y="5901159"/>
            <a:ext cx="1818801" cy="4108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1120" tIns="71120" rIns="71120" bIns="71120" numCol="1" spcCol="1270" anchor="t" anchorCtr="0">
            <a:noAutofit/>
          </a:bodyPr>
          <a:lstStyle/>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Management Consulting</a:t>
            </a:r>
          </a:p>
        </p:txBody>
      </p:sp>
      <p:pic>
        <p:nvPicPr>
          <p:cNvPr id="46" name="Picture 45" descr="providing higher management consulting services-01">
            <a:extLst>
              <a:ext uri="{FF2B5EF4-FFF2-40B4-BE49-F238E27FC236}">
                <a16:creationId xmlns:a16="http://schemas.microsoft.com/office/drawing/2014/main" id="{0ABB5033-3F7C-2596-30D6-FA59952A2898}"/>
              </a:ext>
            </a:extLst>
          </p:cNvPr>
          <p:cNvPicPr>
            <a:picLocks noChangeAspect="1"/>
          </p:cNvPicPr>
          <p:nvPr/>
        </p:nvPicPr>
        <p:blipFill>
          <a:blip r:embed="rId12"/>
          <a:stretch>
            <a:fillRect/>
          </a:stretch>
        </p:blipFill>
        <p:spPr>
          <a:xfrm>
            <a:off x="1104583" y="5066337"/>
            <a:ext cx="747395" cy="747395"/>
          </a:xfrm>
          <a:prstGeom prst="rect">
            <a:avLst/>
          </a:prstGeom>
        </p:spPr>
      </p:pic>
      <p:sp>
        <p:nvSpPr>
          <p:cNvPr id="47" name="Rounded Rectangle 6">
            <a:extLst>
              <a:ext uri="{FF2B5EF4-FFF2-40B4-BE49-F238E27FC236}">
                <a16:creationId xmlns:a16="http://schemas.microsoft.com/office/drawing/2014/main" id="{1C15A3CE-B251-EB41-F955-8B504579B821}"/>
              </a:ext>
            </a:extLst>
          </p:cNvPr>
          <p:cNvSpPr txBox="1"/>
          <p:nvPr/>
        </p:nvSpPr>
        <p:spPr>
          <a:xfrm>
            <a:off x="2463744" y="5918445"/>
            <a:ext cx="1818801" cy="4108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1120" tIns="71120" rIns="71120" bIns="71120" numCol="1" spcCol="1270" anchor="t" anchorCtr="0">
            <a:noAutofit/>
          </a:bodyPr>
          <a:lstStyle/>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End to End Supply Chain Optimization</a:t>
            </a:r>
          </a:p>
        </p:txBody>
      </p:sp>
      <p:pic>
        <p:nvPicPr>
          <p:cNvPr id="48" name="Picture 47" descr="Extended Supply Chain Optimization">
            <a:extLst>
              <a:ext uri="{FF2B5EF4-FFF2-40B4-BE49-F238E27FC236}">
                <a16:creationId xmlns:a16="http://schemas.microsoft.com/office/drawing/2014/main" id="{E10E649C-7168-7516-6008-91C75916228A}"/>
              </a:ext>
            </a:extLst>
          </p:cNvPr>
          <p:cNvPicPr>
            <a:picLocks noChangeAspect="1"/>
          </p:cNvPicPr>
          <p:nvPr/>
        </p:nvPicPr>
        <p:blipFill>
          <a:blip r:embed="rId13"/>
          <a:stretch>
            <a:fillRect/>
          </a:stretch>
        </p:blipFill>
        <p:spPr>
          <a:xfrm>
            <a:off x="3039351" y="5086960"/>
            <a:ext cx="755192" cy="755192"/>
          </a:xfrm>
          <a:prstGeom prst="rect">
            <a:avLst/>
          </a:prstGeom>
        </p:spPr>
      </p:pic>
      <p:sp>
        <p:nvSpPr>
          <p:cNvPr id="49" name="Rounded Rectangle 6">
            <a:extLst>
              <a:ext uri="{FF2B5EF4-FFF2-40B4-BE49-F238E27FC236}">
                <a16:creationId xmlns:a16="http://schemas.microsoft.com/office/drawing/2014/main" id="{575390A9-2545-F670-2916-A221D9ECE33D}"/>
              </a:ext>
            </a:extLst>
          </p:cNvPr>
          <p:cNvSpPr txBox="1"/>
          <p:nvPr/>
        </p:nvSpPr>
        <p:spPr>
          <a:xfrm>
            <a:off x="4303287" y="5922540"/>
            <a:ext cx="1503633" cy="4108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1120" tIns="71120" rIns="71120" bIns="71120" numCol="1" spcCol="1270" anchor="t" anchorCtr="0">
            <a:noAutofit/>
          </a:bodyPr>
          <a:lstStyle/>
          <a:p>
            <a:pPr marL="0" marR="0" lvl="1" indent="0" algn="ctr" defTabSz="651917"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Reliability by Design </a:t>
            </a:r>
            <a:r>
              <a:rPr kumimoji="0" lang="en-US" sz="1200" b="1" i="0" u="none" strike="noStrike" kern="1200" cap="none" spc="0" normalizeH="0" baseline="0" noProof="0">
                <a:ln>
                  <a:noFill/>
                </a:ln>
                <a:solidFill>
                  <a:srgbClr val="26B4E9"/>
                </a:solidFill>
                <a:effectLst/>
                <a:uLnTx/>
                <a:uFillTx/>
                <a:latin typeface="Optima" charset="0"/>
                <a:ea typeface="+mn-ea"/>
                <a:cs typeface="+mn-cs"/>
              </a:rPr>
              <a:t>(Partner of Choice)</a:t>
            </a:r>
          </a:p>
        </p:txBody>
      </p:sp>
      <p:pic>
        <p:nvPicPr>
          <p:cNvPr id="50" name="Picture 49">
            <a:extLst>
              <a:ext uri="{FF2B5EF4-FFF2-40B4-BE49-F238E27FC236}">
                <a16:creationId xmlns:a16="http://schemas.microsoft.com/office/drawing/2014/main" id="{39DC31DF-C432-AF50-E751-4F856F91F179}"/>
              </a:ext>
            </a:extLst>
          </p:cNvPr>
          <p:cNvPicPr>
            <a:picLocks noChangeAspect="1"/>
          </p:cNvPicPr>
          <p:nvPr/>
        </p:nvPicPr>
        <p:blipFill>
          <a:blip r:embed="rId14"/>
          <a:stretch>
            <a:fillRect/>
          </a:stretch>
        </p:blipFill>
        <p:spPr>
          <a:xfrm>
            <a:off x="4665835" y="5137836"/>
            <a:ext cx="755192" cy="755192"/>
          </a:xfrm>
          <a:prstGeom prst="rect">
            <a:avLst/>
          </a:prstGeom>
        </p:spPr>
      </p:pic>
      <p:sp>
        <p:nvSpPr>
          <p:cNvPr id="51" name="Rounded Rectangle 6">
            <a:extLst>
              <a:ext uri="{FF2B5EF4-FFF2-40B4-BE49-F238E27FC236}">
                <a16:creationId xmlns:a16="http://schemas.microsoft.com/office/drawing/2014/main" id="{B710CD63-AE20-7B8B-2BCF-96A572A99EA3}"/>
              </a:ext>
            </a:extLst>
          </p:cNvPr>
          <p:cNvSpPr txBox="1"/>
          <p:nvPr/>
        </p:nvSpPr>
        <p:spPr>
          <a:xfrm>
            <a:off x="5663157" y="5847243"/>
            <a:ext cx="1818801" cy="4108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1120" tIns="71120" rIns="71120" bIns="71120" numCol="1" spcCol="1270" anchor="t" anchorCtr="0">
            <a:noAutofit/>
          </a:bodyPr>
          <a:lstStyle/>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Extended Data </a:t>
            </a:r>
          </a:p>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Management</a:t>
            </a:r>
          </a:p>
        </p:txBody>
      </p:sp>
      <p:pic>
        <p:nvPicPr>
          <p:cNvPr id="52" name="Picture 51" descr="Data Management Services-Icon">
            <a:extLst>
              <a:ext uri="{FF2B5EF4-FFF2-40B4-BE49-F238E27FC236}">
                <a16:creationId xmlns:a16="http://schemas.microsoft.com/office/drawing/2014/main" id="{69BA58D7-0703-A38F-EE55-E438E515EBA2}"/>
              </a:ext>
            </a:extLst>
          </p:cNvPr>
          <p:cNvPicPr>
            <a:picLocks noChangeAspect="1"/>
          </p:cNvPicPr>
          <p:nvPr/>
        </p:nvPicPr>
        <p:blipFill>
          <a:blip r:embed="rId15"/>
          <a:stretch>
            <a:fillRect/>
          </a:stretch>
        </p:blipFill>
        <p:spPr>
          <a:xfrm>
            <a:off x="6272876" y="5210638"/>
            <a:ext cx="682625" cy="682625"/>
          </a:xfrm>
          <a:prstGeom prst="rect">
            <a:avLst/>
          </a:prstGeom>
        </p:spPr>
      </p:pic>
      <p:sp>
        <p:nvSpPr>
          <p:cNvPr id="53" name="Rectangle 52">
            <a:extLst>
              <a:ext uri="{FF2B5EF4-FFF2-40B4-BE49-F238E27FC236}">
                <a16:creationId xmlns:a16="http://schemas.microsoft.com/office/drawing/2014/main" id="{1BF6AA70-C089-E702-5AA4-E2BDD539F98F}"/>
              </a:ext>
            </a:extLst>
          </p:cNvPr>
          <p:cNvSpPr/>
          <p:nvPr/>
        </p:nvSpPr>
        <p:spPr>
          <a:xfrm>
            <a:off x="8354009" y="2109654"/>
            <a:ext cx="3204917" cy="355482"/>
          </a:xfrm>
          <a:prstGeom prst="rect">
            <a:avLst/>
          </a:prstGeom>
        </p:spPr>
        <p:txBody>
          <a:bodyPr wrap="square">
            <a:spAutoFit/>
          </a:bodyPr>
          <a:lstStyle/>
          <a:p>
            <a:pPr marL="0" marR="0" lvl="0" indent="0" algn="ctr" defTabSz="1219170" rtl="0" eaLnBrk="1" fontAlgn="auto" latinLnBrk="0" hangingPunct="1">
              <a:lnSpc>
                <a:spcPct val="95000"/>
              </a:lnSpc>
              <a:spcBef>
                <a:spcPts val="400"/>
              </a:spcBef>
              <a:spcAft>
                <a:spcPts val="400"/>
              </a:spcAft>
              <a:buClrTx/>
              <a:buSzTx/>
              <a:buFontTx/>
              <a:buNone/>
              <a:tabLst/>
              <a:defRPr/>
            </a:pPr>
            <a:r>
              <a:rPr kumimoji="0" lang="en-US" sz="1800" b="1" i="0" u="none" strike="noStrike" kern="1200" cap="none" spc="0" normalizeH="0" baseline="0" noProof="0">
                <a:ln>
                  <a:noFill/>
                </a:ln>
                <a:solidFill>
                  <a:srgbClr val="26B4E9"/>
                </a:solidFill>
                <a:effectLst/>
                <a:uLnTx/>
                <a:uFillTx/>
                <a:latin typeface="Optima" panose="02000503060000020004" pitchFamily="2" charset="0"/>
                <a:ea typeface="+mn-ea"/>
                <a:cs typeface="+mn-cs"/>
              </a:rPr>
              <a:t>Value Delivered</a:t>
            </a:r>
          </a:p>
        </p:txBody>
      </p:sp>
      <p:pic>
        <p:nvPicPr>
          <p:cNvPr id="54" name="Picture 53" descr="Innovative-Products-New-Website-Icon-46">
            <a:extLst>
              <a:ext uri="{FF2B5EF4-FFF2-40B4-BE49-F238E27FC236}">
                <a16:creationId xmlns:a16="http://schemas.microsoft.com/office/drawing/2014/main" id="{065F8535-CC65-E43E-D454-D3A3FF6F8097}"/>
              </a:ext>
            </a:extLst>
          </p:cNvPr>
          <p:cNvPicPr>
            <a:picLocks noChangeAspect="1"/>
          </p:cNvPicPr>
          <p:nvPr/>
        </p:nvPicPr>
        <p:blipFill>
          <a:blip r:embed="rId16"/>
          <a:stretch>
            <a:fillRect/>
          </a:stretch>
        </p:blipFill>
        <p:spPr>
          <a:xfrm>
            <a:off x="614279" y="3560373"/>
            <a:ext cx="505284" cy="469132"/>
          </a:xfrm>
          <a:prstGeom prst="rect">
            <a:avLst/>
          </a:prstGeom>
        </p:spPr>
      </p:pic>
      <p:pic>
        <p:nvPicPr>
          <p:cNvPr id="55" name="Picture 54" descr="Innovative-Products-New-Website-Icon-55">
            <a:extLst>
              <a:ext uri="{FF2B5EF4-FFF2-40B4-BE49-F238E27FC236}">
                <a16:creationId xmlns:a16="http://schemas.microsoft.com/office/drawing/2014/main" id="{1440F1BC-12CF-8BA9-336F-2B95A1593945}"/>
              </a:ext>
            </a:extLst>
          </p:cNvPr>
          <p:cNvPicPr>
            <a:picLocks noChangeAspect="1"/>
          </p:cNvPicPr>
          <p:nvPr/>
        </p:nvPicPr>
        <p:blipFill>
          <a:blip r:embed="rId17"/>
          <a:stretch>
            <a:fillRect/>
          </a:stretch>
        </p:blipFill>
        <p:spPr>
          <a:xfrm>
            <a:off x="3777040" y="3086580"/>
            <a:ext cx="554446" cy="471572"/>
          </a:xfrm>
          <a:prstGeom prst="rect">
            <a:avLst/>
          </a:prstGeom>
        </p:spPr>
      </p:pic>
      <p:pic>
        <p:nvPicPr>
          <p:cNvPr id="56" name="Content Placeholder 20" descr="Innovative-Products-New-Website-Icon-53">
            <a:extLst>
              <a:ext uri="{FF2B5EF4-FFF2-40B4-BE49-F238E27FC236}">
                <a16:creationId xmlns:a16="http://schemas.microsoft.com/office/drawing/2014/main" id="{E32FB98F-327F-485C-29B1-1765716B508F}"/>
              </a:ext>
            </a:extLst>
          </p:cNvPr>
          <p:cNvPicPr>
            <a:picLocks noChangeAspect="1"/>
          </p:cNvPicPr>
          <p:nvPr/>
        </p:nvPicPr>
        <p:blipFill>
          <a:blip r:embed="rId18"/>
          <a:stretch>
            <a:fillRect/>
          </a:stretch>
        </p:blipFill>
        <p:spPr>
          <a:xfrm>
            <a:off x="5420457" y="3085906"/>
            <a:ext cx="489942" cy="392989"/>
          </a:xfrm>
          <a:prstGeom prst="rect">
            <a:avLst/>
          </a:prstGeom>
        </p:spPr>
      </p:pic>
      <p:pic>
        <p:nvPicPr>
          <p:cNvPr id="57" name="Picture 56" descr="Innovative-Products-New-Website-Icon-48">
            <a:extLst>
              <a:ext uri="{FF2B5EF4-FFF2-40B4-BE49-F238E27FC236}">
                <a16:creationId xmlns:a16="http://schemas.microsoft.com/office/drawing/2014/main" id="{E96E3A19-3784-90C8-CA98-99B391CB2041}"/>
              </a:ext>
            </a:extLst>
          </p:cNvPr>
          <p:cNvPicPr>
            <a:picLocks noChangeAspect="1"/>
          </p:cNvPicPr>
          <p:nvPr/>
        </p:nvPicPr>
        <p:blipFill>
          <a:blip r:embed="rId19"/>
          <a:stretch>
            <a:fillRect/>
          </a:stretch>
        </p:blipFill>
        <p:spPr>
          <a:xfrm>
            <a:off x="2438667" y="3883378"/>
            <a:ext cx="479238" cy="469132"/>
          </a:xfrm>
          <a:prstGeom prst="rect">
            <a:avLst/>
          </a:prstGeom>
        </p:spPr>
      </p:pic>
      <p:pic>
        <p:nvPicPr>
          <p:cNvPr id="58" name="Picture 57" descr="PPT-Icons-05">
            <a:extLst>
              <a:ext uri="{FF2B5EF4-FFF2-40B4-BE49-F238E27FC236}">
                <a16:creationId xmlns:a16="http://schemas.microsoft.com/office/drawing/2014/main" id="{131488D5-D591-F2C4-00B3-4B366AA92F99}"/>
              </a:ext>
            </a:extLst>
          </p:cNvPr>
          <p:cNvPicPr>
            <a:picLocks noChangeAspect="1"/>
          </p:cNvPicPr>
          <p:nvPr/>
        </p:nvPicPr>
        <p:blipFill>
          <a:blip r:embed="rId20"/>
          <a:stretch>
            <a:fillRect/>
          </a:stretch>
        </p:blipFill>
        <p:spPr>
          <a:xfrm>
            <a:off x="4091460" y="3908810"/>
            <a:ext cx="486319" cy="486319"/>
          </a:xfrm>
          <a:prstGeom prst="rect">
            <a:avLst/>
          </a:prstGeom>
        </p:spPr>
      </p:pic>
      <p:pic>
        <p:nvPicPr>
          <p:cNvPr id="59" name="Picture 58" descr="PPT-Icons-07">
            <a:extLst>
              <a:ext uri="{FF2B5EF4-FFF2-40B4-BE49-F238E27FC236}">
                <a16:creationId xmlns:a16="http://schemas.microsoft.com/office/drawing/2014/main" id="{2EFB7549-87F6-AE2E-5580-21EBDF4011CC}"/>
              </a:ext>
            </a:extLst>
          </p:cNvPr>
          <p:cNvPicPr>
            <a:picLocks noChangeAspect="1"/>
          </p:cNvPicPr>
          <p:nvPr/>
        </p:nvPicPr>
        <p:blipFill>
          <a:blip r:embed="rId21"/>
          <a:stretch>
            <a:fillRect/>
          </a:stretch>
        </p:blipFill>
        <p:spPr>
          <a:xfrm>
            <a:off x="5766395" y="3961983"/>
            <a:ext cx="431319" cy="431319"/>
          </a:xfrm>
          <a:prstGeom prst="rect">
            <a:avLst/>
          </a:prstGeom>
        </p:spPr>
      </p:pic>
      <p:sp>
        <p:nvSpPr>
          <p:cNvPr id="60" name="Rectangle 59">
            <a:extLst>
              <a:ext uri="{FF2B5EF4-FFF2-40B4-BE49-F238E27FC236}">
                <a16:creationId xmlns:a16="http://schemas.microsoft.com/office/drawing/2014/main" id="{21383F8D-EDD5-8DF8-DEB3-811DB51F4BA2}"/>
              </a:ext>
            </a:extLst>
          </p:cNvPr>
          <p:cNvSpPr/>
          <p:nvPr/>
        </p:nvSpPr>
        <p:spPr>
          <a:xfrm>
            <a:off x="8247357" y="2532292"/>
            <a:ext cx="3262891" cy="553998"/>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500" b="0" i="0" u="none" strike="noStrike" kern="1200" cap="none" spc="0" normalizeH="0" baseline="0" noProof="0">
                <a:ln>
                  <a:noFill/>
                </a:ln>
                <a:solidFill>
                  <a:srgbClr val="10479B"/>
                </a:solidFill>
                <a:effectLst/>
                <a:uLnTx/>
                <a:uFillTx/>
                <a:latin typeface="Optima" panose="02000503060000020004" pitchFamily="2" charset="0"/>
                <a:ea typeface="+mn-ea"/>
                <a:cs typeface="+mn-cs"/>
              </a:rPr>
              <a:t>Estimated inventory reduction </a:t>
            </a:r>
            <a:r>
              <a:rPr kumimoji="0" lang="en-US" sz="1500" b="1" i="0" u="none" strike="noStrike" kern="1200" cap="none" spc="0" normalizeH="0" baseline="0" noProof="0">
                <a:ln>
                  <a:noFill/>
                </a:ln>
                <a:solidFill>
                  <a:srgbClr val="10479B"/>
                </a:solidFill>
                <a:effectLst/>
                <a:uLnTx/>
                <a:uFillTx/>
                <a:latin typeface="Optima" panose="02000503060000020004" pitchFamily="2" charset="0"/>
                <a:ea typeface="+mn-ea"/>
                <a:cs typeface="+mn-cs"/>
              </a:rPr>
              <a:t>~3% of 1.6 BUSD</a:t>
            </a:r>
            <a:endParaRPr kumimoji="0" lang="en-US" sz="1500" b="0" i="0" u="none" strike="noStrike" kern="1200" cap="none" spc="0" normalizeH="0" baseline="0" noProof="0">
              <a:ln>
                <a:noFill/>
              </a:ln>
              <a:solidFill>
                <a:srgbClr val="10479B"/>
              </a:solidFill>
              <a:effectLst/>
              <a:uLnTx/>
              <a:uFillTx/>
              <a:latin typeface="Optima" panose="02000503060000020004"/>
              <a:ea typeface="+mn-ea"/>
              <a:cs typeface="+mn-cs"/>
            </a:endParaRPr>
          </a:p>
        </p:txBody>
      </p:sp>
      <p:pic>
        <p:nvPicPr>
          <p:cNvPr id="61" name="Picture 60">
            <a:extLst>
              <a:ext uri="{FF2B5EF4-FFF2-40B4-BE49-F238E27FC236}">
                <a16:creationId xmlns:a16="http://schemas.microsoft.com/office/drawing/2014/main" id="{0C916480-A7E9-8EF1-3BB8-CA312E4F0136}"/>
              </a:ext>
            </a:extLst>
          </p:cNvPr>
          <p:cNvPicPr>
            <a:picLocks noChangeAspect="1"/>
          </p:cNvPicPr>
          <p:nvPr/>
        </p:nvPicPr>
        <p:blipFill>
          <a:blip r:embed="rId22"/>
          <a:stretch>
            <a:fillRect/>
          </a:stretch>
        </p:blipFill>
        <p:spPr>
          <a:xfrm>
            <a:off x="7412569" y="2882128"/>
            <a:ext cx="761915" cy="583180"/>
          </a:xfrm>
          <a:prstGeom prst="rect">
            <a:avLst/>
          </a:prstGeom>
        </p:spPr>
      </p:pic>
      <p:sp>
        <p:nvSpPr>
          <p:cNvPr id="62" name="Rectangle 61">
            <a:extLst>
              <a:ext uri="{FF2B5EF4-FFF2-40B4-BE49-F238E27FC236}">
                <a16:creationId xmlns:a16="http://schemas.microsoft.com/office/drawing/2014/main" id="{C32086FB-DE64-7781-F52E-F5BD4E962C4D}"/>
              </a:ext>
            </a:extLst>
          </p:cNvPr>
          <p:cNvSpPr/>
          <p:nvPr/>
        </p:nvSpPr>
        <p:spPr>
          <a:xfrm>
            <a:off x="8277891" y="3053572"/>
            <a:ext cx="3262891" cy="1246495"/>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500" b="0" i="0" u="none" strike="noStrike" kern="1200" cap="none" spc="0" normalizeH="0" baseline="0" noProof="0">
                <a:ln>
                  <a:noFill/>
                </a:ln>
                <a:solidFill>
                  <a:srgbClr val="10479B"/>
                </a:solidFill>
                <a:effectLst/>
                <a:uLnTx/>
                <a:uFillTx/>
                <a:latin typeface="Optima" panose="02000503060000020004" pitchFamily="2" charset="0"/>
                <a:ea typeface="+mn-ea"/>
                <a:cs typeface="+mn-cs"/>
              </a:rPr>
              <a:t>Inventory Optimization at one of the plant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10479B"/>
                </a:solidFill>
                <a:effectLst/>
                <a:uLnTx/>
                <a:uFillTx/>
                <a:latin typeface="Optima" panose="02000503060000020004" pitchFamily="2" charset="0"/>
                <a:ea typeface="+mn-ea"/>
                <a:cs typeface="+mn-cs"/>
              </a:rPr>
              <a:t> Potential Cost Reduction of ~45MSAR in ST and 80-100 MSAR in MT-LT</a:t>
            </a:r>
          </a:p>
        </p:txBody>
      </p:sp>
      <p:sp>
        <p:nvSpPr>
          <p:cNvPr id="63" name="Rectangle 62">
            <a:extLst>
              <a:ext uri="{FF2B5EF4-FFF2-40B4-BE49-F238E27FC236}">
                <a16:creationId xmlns:a16="http://schemas.microsoft.com/office/drawing/2014/main" id="{D1E0A6F7-5E5D-11C8-B20C-E0107B4887B3}"/>
              </a:ext>
            </a:extLst>
          </p:cNvPr>
          <p:cNvSpPr/>
          <p:nvPr/>
        </p:nvSpPr>
        <p:spPr>
          <a:xfrm>
            <a:off x="8281806" y="4330353"/>
            <a:ext cx="3255618" cy="1246495"/>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500" b="0" i="0" u="none" strike="noStrike" kern="1200" cap="none" spc="0" normalizeH="0" baseline="0" noProof="0">
                <a:ln>
                  <a:noFill/>
                </a:ln>
                <a:solidFill>
                  <a:srgbClr val="10479B"/>
                </a:solidFill>
                <a:effectLst/>
                <a:uLnTx/>
                <a:uFillTx/>
                <a:latin typeface="Optima" panose="02000503060000020004"/>
                <a:ea typeface="+mn-ea"/>
                <a:cs typeface="+mn-cs"/>
              </a:rPr>
              <a:t>Building Master, Meta Data and Process Transportation for SABIC STS; outbound supply chain </a:t>
            </a:r>
            <a:r>
              <a:rPr kumimoji="0" lang="en-US" sz="1500" b="1" i="0" u="none" strike="noStrike" kern="1200" cap="none" spc="0" normalizeH="0" baseline="0" noProof="0">
                <a:ln>
                  <a:noFill/>
                </a:ln>
                <a:solidFill>
                  <a:srgbClr val="10479B"/>
                </a:solidFill>
                <a:effectLst/>
                <a:uLnTx/>
                <a:uFillTx/>
                <a:latin typeface="Optima" panose="02000503060000020004"/>
                <a:ea typeface="+mn-ea"/>
                <a:cs typeface="+mn-cs"/>
              </a:rPr>
              <a:t>Global Transportation &amp; Logistics Optimized</a:t>
            </a:r>
          </a:p>
        </p:txBody>
      </p:sp>
      <p:pic>
        <p:nvPicPr>
          <p:cNvPr id="64" name="Picture 63">
            <a:extLst>
              <a:ext uri="{FF2B5EF4-FFF2-40B4-BE49-F238E27FC236}">
                <a16:creationId xmlns:a16="http://schemas.microsoft.com/office/drawing/2014/main" id="{8B65A264-12CE-E750-5225-6EE217707DB5}"/>
              </a:ext>
            </a:extLst>
          </p:cNvPr>
          <p:cNvPicPr>
            <a:picLocks noChangeAspect="1"/>
          </p:cNvPicPr>
          <p:nvPr/>
        </p:nvPicPr>
        <p:blipFill>
          <a:blip r:embed="rId23"/>
          <a:stretch>
            <a:fillRect/>
          </a:stretch>
        </p:blipFill>
        <p:spPr>
          <a:xfrm>
            <a:off x="7477609" y="5483056"/>
            <a:ext cx="841441" cy="651016"/>
          </a:xfrm>
          <a:prstGeom prst="rect">
            <a:avLst/>
          </a:prstGeom>
        </p:spPr>
      </p:pic>
      <p:sp>
        <p:nvSpPr>
          <p:cNvPr id="65" name="Rectangle 64">
            <a:extLst>
              <a:ext uri="{FF2B5EF4-FFF2-40B4-BE49-F238E27FC236}">
                <a16:creationId xmlns:a16="http://schemas.microsoft.com/office/drawing/2014/main" id="{2A18B510-6715-CBDF-6E8B-53EC9705D633}"/>
              </a:ext>
            </a:extLst>
          </p:cNvPr>
          <p:cNvSpPr/>
          <p:nvPr/>
        </p:nvSpPr>
        <p:spPr>
          <a:xfrm>
            <a:off x="8319052" y="5480653"/>
            <a:ext cx="3085267"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500" b="1" i="0" u="none" strike="noStrike" kern="1200" cap="none" spc="0" normalizeH="0" baseline="0" noProof="0">
                <a:ln>
                  <a:noFill/>
                </a:ln>
                <a:solidFill>
                  <a:srgbClr val="10479B"/>
                </a:solidFill>
                <a:effectLst/>
                <a:uLnTx/>
                <a:uFillTx/>
                <a:latin typeface="Optima" panose="02000503060000020004"/>
                <a:ea typeface="+mn-ea"/>
                <a:cs typeface="+mn-cs"/>
              </a:rPr>
              <a:t>Improved</a:t>
            </a:r>
            <a:r>
              <a:rPr kumimoji="0" lang="en-US" sz="1500" b="0" i="0" u="none" strike="noStrike" kern="1200" cap="none" spc="0" normalizeH="0" baseline="0" noProof="0">
                <a:ln>
                  <a:noFill/>
                </a:ln>
                <a:solidFill>
                  <a:srgbClr val="10479B"/>
                </a:solidFill>
                <a:effectLst/>
                <a:uLnTx/>
                <a:uFillTx/>
                <a:latin typeface="Optima" panose="02000503060000020004"/>
                <a:ea typeface="+mn-ea"/>
                <a:cs typeface="+mn-cs"/>
              </a:rPr>
              <a:t> APM KPIs &amp; KRAs by Asset Data and Performance Management </a:t>
            </a:r>
            <a:r>
              <a:rPr kumimoji="0" lang="en-US" sz="1500" b="1" i="0" u="none" strike="noStrike" kern="1200" cap="none" spc="0" normalizeH="0" baseline="0" noProof="0">
                <a:ln>
                  <a:noFill/>
                </a:ln>
                <a:solidFill>
                  <a:srgbClr val="10479B"/>
                </a:solidFill>
                <a:effectLst/>
                <a:uLnTx/>
                <a:uFillTx/>
                <a:latin typeface="Optima" panose="02000503060000020004"/>
                <a:ea typeface="+mn-ea"/>
                <a:cs typeface="+mn-cs"/>
              </a:rPr>
              <a:t>by ~3% YoY from baseline</a:t>
            </a:r>
          </a:p>
        </p:txBody>
      </p:sp>
      <p:pic>
        <p:nvPicPr>
          <p:cNvPr id="66" name="Picture 65">
            <a:extLst>
              <a:ext uri="{FF2B5EF4-FFF2-40B4-BE49-F238E27FC236}">
                <a16:creationId xmlns:a16="http://schemas.microsoft.com/office/drawing/2014/main" id="{53F249B8-BB16-90A6-2253-5DD1C08C47AF}"/>
              </a:ext>
            </a:extLst>
          </p:cNvPr>
          <p:cNvPicPr>
            <a:picLocks noChangeAspect="1"/>
          </p:cNvPicPr>
          <p:nvPr/>
        </p:nvPicPr>
        <p:blipFill>
          <a:blip r:embed="rId24"/>
          <a:stretch>
            <a:fillRect/>
          </a:stretch>
        </p:blipFill>
        <p:spPr>
          <a:xfrm>
            <a:off x="7477609" y="4335813"/>
            <a:ext cx="800837" cy="583180"/>
          </a:xfrm>
          <a:prstGeom prst="rect">
            <a:avLst/>
          </a:prstGeom>
        </p:spPr>
      </p:pic>
      <p:sp>
        <p:nvSpPr>
          <p:cNvPr id="3" name="Date Placeholder 3">
            <a:extLst>
              <a:ext uri="{FF2B5EF4-FFF2-40B4-BE49-F238E27FC236}">
                <a16:creationId xmlns:a16="http://schemas.microsoft.com/office/drawing/2014/main" id="{5FC4DB2C-07BE-50B8-867C-7E1395B58118}"/>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5" name="Slide Number Placeholder 5">
            <a:extLst>
              <a:ext uri="{FF2B5EF4-FFF2-40B4-BE49-F238E27FC236}">
                <a16:creationId xmlns:a16="http://schemas.microsoft.com/office/drawing/2014/main" id="{CE04798A-E577-6E01-4A29-8F7589161ACD}"/>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67" name="Footer Placeholder 4">
            <a:extLst>
              <a:ext uri="{FF2B5EF4-FFF2-40B4-BE49-F238E27FC236}">
                <a16:creationId xmlns:a16="http://schemas.microsoft.com/office/drawing/2014/main" id="{134D532A-4532-8216-57B2-F2766BD01E1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68" name="Footer Placeholder 4">
            <a:extLst>
              <a:ext uri="{FF2B5EF4-FFF2-40B4-BE49-F238E27FC236}">
                <a16:creationId xmlns:a16="http://schemas.microsoft.com/office/drawing/2014/main" id="{46FF9410-9B44-168C-6B58-AB2BA3F77DA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6" name="Graphic 5">
            <a:extLst>
              <a:ext uri="{FF2B5EF4-FFF2-40B4-BE49-F238E27FC236}">
                <a16:creationId xmlns:a16="http://schemas.microsoft.com/office/drawing/2014/main" id="{DAC6D73E-AD04-3AD9-40B4-83F314B7FC5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25312" y="1"/>
            <a:ext cx="673734" cy="333597"/>
          </a:xfrm>
          <a:prstGeom prst="rect">
            <a:avLst/>
          </a:prstGeom>
        </p:spPr>
      </p:pic>
    </p:spTree>
    <p:extLst>
      <p:ext uri="{BB962C8B-B14F-4D97-AF65-F5344CB8AC3E}">
        <p14:creationId xmlns:p14="http://schemas.microsoft.com/office/powerpoint/2010/main" val="3766715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B6867-227C-1D56-9579-6215820AD74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C8C2A9A-0262-1A56-B606-86FC3B72505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08269528-EAD7-EF0D-60E2-60271A88F1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941652DE-E73C-64FF-CFF6-EDB492B5DD3B}"/>
              </a:ext>
            </a:extLst>
          </p:cNvPr>
          <p:cNvSpPr txBox="1">
            <a:spLocks/>
          </p:cNvSpPr>
          <p:nvPr/>
        </p:nvSpPr>
        <p:spPr>
          <a:xfrm>
            <a:off x="468802" y="110869"/>
            <a:ext cx="9981095" cy="551964"/>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ea typeface="+mj-ea"/>
                <a:cs typeface="Arial"/>
              </a:rPr>
              <a:t>Key Business Value Generated with Improved Master &amp; Meta Data </a:t>
            </a: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for Major Petrochemical Conglomerate for Year 2024</a:t>
            </a:r>
            <a:endParaRPr kumimoji="0" lang="en-US" sz="2400" b="1" i="0" u="sng" strike="noStrike" kern="1200" cap="none" spc="0" normalizeH="0" baseline="0" noProof="0">
              <a:ln>
                <a:noFill/>
              </a:ln>
              <a:solidFill>
                <a:srgbClr val="26B4E9"/>
              </a:solidFill>
              <a:effectLst/>
              <a:uLnTx/>
              <a:uFillTx/>
              <a:latin typeface="Optima" charset="0"/>
              <a:ea typeface="+mj-ea"/>
              <a:cs typeface="+mj-cs"/>
            </a:endParaRPr>
          </a:p>
        </p:txBody>
      </p:sp>
      <p:sp>
        <p:nvSpPr>
          <p:cNvPr id="7" name="Footer Placeholder 4">
            <a:extLst>
              <a:ext uri="{FF2B5EF4-FFF2-40B4-BE49-F238E27FC236}">
                <a16:creationId xmlns:a16="http://schemas.microsoft.com/office/drawing/2014/main" id="{CF8FAAD1-AF7F-B3B8-8F05-EAE7D81817F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2034A261-D3E2-41D5-00CC-EFCED546159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19" name="Graphic 18">
            <a:extLst>
              <a:ext uri="{FF2B5EF4-FFF2-40B4-BE49-F238E27FC236}">
                <a16:creationId xmlns:a16="http://schemas.microsoft.com/office/drawing/2014/main" id="{D3E7C084-E6B5-FFD1-03FC-73EBC60CE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graphicFrame>
        <p:nvGraphicFramePr>
          <p:cNvPr id="21" name="Table 20">
            <a:extLst>
              <a:ext uri="{FF2B5EF4-FFF2-40B4-BE49-F238E27FC236}">
                <a16:creationId xmlns:a16="http://schemas.microsoft.com/office/drawing/2014/main" id="{15D7DF51-5523-00F5-8948-34DB53651003}"/>
              </a:ext>
            </a:extLst>
          </p:cNvPr>
          <p:cNvGraphicFramePr>
            <a:graphicFrameLocks noGrp="1" noChangeAspect="1"/>
          </p:cNvGraphicFramePr>
          <p:nvPr/>
        </p:nvGraphicFramePr>
        <p:xfrm>
          <a:off x="523225" y="1878698"/>
          <a:ext cx="5892014" cy="2443249"/>
        </p:xfrm>
        <a:graphic>
          <a:graphicData uri="http://schemas.openxmlformats.org/drawingml/2006/table">
            <a:tbl>
              <a:tblPr firstRow="1" bandRow="1">
                <a:tableStyleId>{5C22544A-7EE6-4342-B048-85BDC9FD1C3A}</a:tableStyleId>
              </a:tblPr>
              <a:tblGrid>
                <a:gridCol w="1236181">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gridCol w="1524425">
                  <a:extLst>
                    <a:ext uri="{9D8B030D-6E8A-4147-A177-3AD203B41FA5}">
                      <a16:colId xmlns:a16="http://schemas.microsoft.com/office/drawing/2014/main" val="20002"/>
                    </a:ext>
                  </a:extLst>
                </a:gridCol>
                <a:gridCol w="1387306">
                  <a:extLst>
                    <a:ext uri="{9D8B030D-6E8A-4147-A177-3AD203B41FA5}">
                      <a16:colId xmlns:a16="http://schemas.microsoft.com/office/drawing/2014/main" val="20003"/>
                    </a:ext>
                  </a:extLst>
                </a:gridCol>
              </a:tblGrid>
              <a:tr h="809285">
                <a:tc>
                  <a:txBody>
                    <a:bodyPr/>
                    <a:lstStyle/>
                    <a:p>
                      <a:pPr algn="ctr"/>
                      <a:r>
                        <a:rPr lang="en-US" sz="1400" b="1" kern="1200" noProof="0">
                          <a:solidFill>
                            <a:schemeClr val="bg1"/>
                          </a:solidFill>
                          <a:latin typeface="Optima" panose="02000503060000020004"/>
                          <a:ea typeface="+mn-ea"/>
                          <a:cs typeface="+mn-cs"/>
                        </a:rPr>
                        <a:t>Key Value</a:t>
                      </a:r>
                      <a:r>
                        <a:rPr lang="en-US" sz="1400" b="1" kern="1200" baseline="0" noProof="0">
                          <a:solidFill>
                            <a:schemeClr val="bg1"/>
                          </a:solidFill>
                          <a:latin typeface="Optima" panose="02000503060000020004"/>
                          <a:ea typeface="+mn-ea"/>
                          <a:cs typeface="+mn-cs"/>
                        </a:rPr>
                        <a:t> driver</a:t>
                      </a:r>
                      <a:endParaRPr lang="en-US" sz="1400" b="1" kern="1200" noProof="0">
                        <a:solidFill>
                          <a:schemeClr val="bg1"/>
                        </a:solidFill>
                        <a:latin typeface="Optima" panose="02000503060000020004"/>
                        <a:ea typeface="+mn-ea"/>
                        <a:cs typeface="+mn-cs"/>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Baseline</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 Improvement Scenarios</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Potential</a:t>
                      </a:r>
                      <a:r>
                        <a:rPr lang="en-US" sz="1400" baseline="0" noProof="0">
                          <a:solidFill>
                            <a:schemeClr val="bg1"/>
                          </a:solidFill>
                          <a:latin typeface="Optima" panose="02000503060000020004"/>
                        </a:rPr>
                        <a:t> savings</a:t>
                      </a:r>
                      <a:endParaRPr lang="en-US" sz="1400" baseline="30000" noProof="0">
                        <a:solidFill>
                          <a:schemeClr val="bg1"/>
                        </a:solidFill>
                        <a:latin typeface="Optima" panose="02000503060000020004"/>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extLst>
                  <a:ext uri="{0D108BD9-81ED-4DB2-BD59-A6C34878D82A}">
                    <a16:rowId xmlns:a16="http://schemas.microsoft.com/office/drawing/2014/main" val="10000"/>
                  </a:ext>
                </a:extLst>
              </a:tr>
              <a:tr h="5766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noProof="0">
                          <a:solidFill>
                            <a:srgbClr val="10479B"/>
                          </a:solidFill>
                          <a:latin typeface="Optima" panose="02000503060000020004"/>
                        </a:rPr>
                        <a:t>Reduction in O&amp;M Costs with Improved Maintenance Strategies, Planning and Task Execution</a:t>
                      </a:r>
                    </a:p>
                  </a:txBody>
                  <a:tcPr marL="35992" marR="35992" marT="71983"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Total Revenue  </a:t>
                      </a:r>
                      <a:r>
                        <a:rPr lang="en-US" sz="1400" b="0" baseline="0" noProof="0">
                          <a:solidFill>
                            <a:srgbClr val="10479B"/>
                          </a:solidFill>
                          <a:latin typeface="Optima" panose="02000503060000020004"/>
                        </a:rPr>
                        <a:t> </a:t>
                      </a:r>
                      <a:br>
                        <a:rPr lang="en-US" sz="1400" b="0" baseline="0" noProof="0">
                          <a:solidFill>
                            <a:srgbClr val="10479B"/>
                          </a:solidFill>
                          <a:latin typeface="Optima" panose="02000503060000020004"/>
                        </a:rPr>
                      </a:br>
                      <a:r>
                        <a:rPr lang="en-US" sz="1400" b="0" baseline="0" noProof="0">
                          <a:solidFill>
                            <a:srgbClr val="10479B"/>
                          </a:solidFill>
                          <a:latin typeface="Optima" panose="02000503060000020004"/>
                        </a:rPr>
                        <a:t>* 0&amp;M Cost</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r>
                        <a:rPr lang="en-US" sz="1400" baseline="0" noProof="0">
                          <a:solidFill>
                            <a:srgbClr val="10479B"/>
                          </a:solidFill>
                          <a:latin typeface="Optima" panose="02000503060000020004"/>
                        </a:rPr>
                        <a:t> 10</a:t>
                      </a:r>
                      <a:r>
                        <a:rPr lang="en-US" sz="1400" noProof="0">
                          <a:solidFill>
                            <a:srgbClr val="10479B"/>
                          </a:solidFill>
                          <a:latin typeface="Optima" panose="02000503060000020004"/>
                        </a:rPr>
                        <a:t>%</a:t>
                      </a:r>
                    </a:p>
                    <a:p>
                      <a:pPr algn="ctr"/>
                      <a:endParaRPr lang="en-US" sz="1400" noProof="0">
                        <a:solidFill>
                          <a:srgbClr val="10479B"/>
                        </a:solidFill>
                        <a:latin typeface="Optima" panose="02000503060000020004"/>
                      </a:endParaRPr>
                    </a:p>
                    <a:p>
                      <a:pPr algn="ctr"/>
                      <a:r>
                        <a:rPr lang="en-US" sz="1400" b="1" noProof="0">
                          <a:solidFill>
                            <a:srgbClr val="10479B"/>
                          </a:solidFill>
                          <a:latin typeface="Optima" panose="02000503060000020004"/>
                        </a:rPr>
                        <a:t>Most likely</a:t>
                      </a:r>
                    </a:p>
                    <a:p>
                      <a:pPr algn="ctr"/>
                      <a:r>
                        <a:rPr lang="en-US" sz="1400" noProof="0">
                          <a:solidFill>
                            <a:srgbClr val="10479B"/>
                          </a:solidFill>
                          <a:latin typeface="Optima" panose="02000503060000020004"/>
                        </a:rPr>
                        <a:t>12%</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p>
                    <a:p>
                      <a:pPr algn="ctr"/>
                      <a:r>
                        <a:rPr lang="en-US" sz="1400" b="0" noProof="0">
                          <a:solidFill>
                            <a:srgbClr val="10479B"/>
                          </a:solidFill>
                          <a:latin typeface="Optima" panose="02000503060000020004"/>
                        </a:rPr>
                        <a:t>26.4 M</a:t>
                      </a:r>
                      <a:r>
                        <a:rPr lang="en-US" sz="1400" b="0" baseline="0" noProof="0">
                          <a:solidFill>
                            <a:srgbClr val="10479B"/>
                          </a:solidFill>
                          <a:latin typeface="Optima" panose="02000503060000020004"/>
                        </a:rPr>
                        <a:t>USD</a:t>
                      </a:r>
                    </a:p>
                    <a:p>
                      <a:pPr algn="ctr"/>
                      <a:endParaRPr lang="en-US" sz="1400" b="1" baseline="0" noProof="0">
                        <a:solidFill>
                          <a:srgbClr val="10479B"/>
                        </a:solidFill>
                        <a:latin typeface="Optima" panose="02000503060000020004"/>
                      </a:endParaRPr>
                    </a:p>
                    <a:p>
                      <a:pPr algn="ctr"/>
                      <a:r>
                        <a:rPr lang="en-US" sz="1400" b="1" baseline="0" noProof="0">
                          <a:solidFill>
                            <a:srgbClr val="10479B"/>
                          </a:solidFill>
                          <a:latin typeface="Optima" panose="02000503060000020004"/>
                        </a:rPr>
                        <a:t>Most likely</a:t>
                      </a:r>
                    </a:p>
                    <a:p>
                      <a:pPr algn="ctr"/>
                      <a:r>
                        <a:rPr lang="en-US" sz="1400" b="0" baseline="0" noProof="0">
                          <a:solidFill>
                            <a:srgbClr val="10479B"/>
                          </a:solidFill>
                          <a:latin typeface="Optima" panose="02000503060000020004"/>
                        </a:rPr>
                        <a:t>51.7 MUSD</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37.7 USD * 0.7%</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263.9 MUSD</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TextSB">
            <a:extLst>
              <a:ext uri="{FF2B5EF4-FFF2-40B4-BE49-F238E27FC236}">
                <a16:creationId xmlns:a16="http://schemas.microsoft.com/office/drawing/2014/main" id="{9B1B7BD2-E240-745D-2111-20BE2E233C73}"/>
              </a:ext>
            </a:extLst>
          </p:cNvPr>
          <p:cNvSpPr txBox="1">
            <a:spLocks/>
          </p:cNvSpPr>
          <p:nvPr/>
        </p:nvSpPr>
        <p:spPr>
          <a:xfrm>
            <a:off x="6790313" y="1847450"/>
            <a:ext cx="4849222" cy="479628"/>
          </a:xfrm>
          <a:prstGeom prst="rect">
            <a:avLst/>
          </a:prstGeom>
        </p:spPr>
        <p:txBody>
          <a:bodyPr lIns="0" tIns="0" rIns="0" bIns="0"/>
          <a:lstStyle/>
          <a:p>
            <a:pPr marL="0" marR="0" lvl="1" indent="0" algn="l" defTabSz="1088776" rtl="0" eaLnBrk="0" fontAlgn="auto" latinLnBrk="0" hangingPunct="0">
              <a:lnSpc>
                <a:spcPct val="100000"/>
              </a:lnSpc>
              <a:spcBef>
                <a:spcPts val="0"/>
              </a:spcBef>
              <a:spcAft>
                <a:spcPts val="0"/>
              </a:spcAft>
              <a:buClr>
                <a:srgbClr val="F0AB00"/>
              </a:buClr>
              <a:buSzPct val="80000"/>
              <a:buFont typeface="wingdings"/>
              <a:buNone/>
              <a:tabLst/>
              <a:defRPr/>
            </a:pPr>
            <a:r>
              <a:rPr kumimoji="0" lang="en-US" sz="2000" b="1" i="0" u="none" strike="noStrike" kern="1200" cap="none" spc="0" normalizeH="0" baseline="0" noProof="0">
                <a:ln>
                  <a:noFill/>
                </a:ln>
                <a:solidFill>
                  <a:srgbClr val="F0AB00"/>
                </a:solidFill>
                <a:effectLst/>
                <a:uLnTx/>
                <a:uFillTx/>
                <a:latin typeface="Optima" panose="02000503060000020004"/>
                <a:ea typeface="+mn-ea"/>
                <a:cs typeface="+mn-cs"/>
              </a:rPr>
              <a:t>12% </a:t>
            </a:r>
            <a:r>
              <a:rPr kumimoji="0" lang="en-US" sz="2000" b="1" i="0" u="none" strike="noStrike" kern="1200" cap="none" spc="0" normalizeH="0" baseline="0" noProof="0">
                <a:ln>
                  <a:noFill/>
                </a:ln>
                <a:solidFill>
                  <a:srgbClr val="10479B"/>
                </a:solidFill>
                <a:effectLst/>
                <a:uLnTx/>
                <a:uFillTx/>
                <a:latin typeface="Optima" panose="02000503060000020004"/>
                <a:ea typeface="+mn-ea"/>
                <a:cs typeface="+mn-cs"/>
              </a:rPr>
              <a:t>reduction in O &amp; M Costs</a:t>
            </a:r>
            <a:endParaRPr kumimoji="0" lang="en-US" sz="2000" b="0" i="0" u="none" strike="noStrike" kern="1200" cap="none" spc="0" normalizeH="0" baseline="0" noProof="0">
              <a:ln>
                <a:noFill/>
              </a:ln>
              <a:solidFill>
                <a:srgbClr val="10479B"/>
              </a:solidFill>
              <a:effectLst/>
              <a:uLnTx/>
              <a:uFillTx/>
              <a:latin typeface="Optima" panose="02000503060000020004"/>
              <a:ea typeface="+mn-ea"/>
              <a:cs typeface="+mn-cs"/>
            </a:endParaRPr>
          </a:p>
        </p:txBody>
      </p:sp>
      <p:cxnSp>
        <p:nvCxnSpPr>
          <p:cNvPr id="29" name="Straight Connector 28">
            <a:extLst>
              <a:ext uri="{FF2B5EF4-FFF2-40B4-BE49-F238E27FC236}">
                <a16:creationId xmlns:a16="http://schemas.microsoft.com/office/drawing/2014/main" id="{53DB9C1E-5BA8-037A-7996-FD064FB8115A}"/>
              </a:ext>
            </a:extLst>
          </p:cNvPr>
          <p:cNvCxnSpPr>
            <a:cxnSpLocks/>
          </p:cNvCxnSpPr>
          <p:nvPr/>
        </p:nvCxnSpPr>
        <p:spPr>
          <a:xfrm>
            <a:off x="6790312" y="2430476"/>
            <a:ext cx="5134595" cy="0"/>
          </a:xfrm>
          <a:prstGeom prst="line">
            <a:avLst/>
          </a:prstGeom>
          <a:noFill/>
          <a:ln w="25400" cap="flat" cmpd="sng" algn="ctr">
            <a:solidFill>
              <a:srgbClr val="0B4A99"/>
            </a:solidFill>
            <a:prstDash val="solid"/>
          </a:ln>
          <a:effectLst/>
        </p:spPr>
      </p:cxnSp>
      <p:sp>
        <p:nvSpPr>
          <p:cNvPr id="31" name="KPIText">
            <a:extLst>
              <a:ext uri="{FF2B5EF4-FFF2-40B4-BE49-F238E27FC236}">
                <a16:creationId xmlns:a16="http://schemas.microsoft.com/office/drawing/2014/main" id="{FB95E0E8-70AF-5313-E97C-11EEBD33008E}"/>
              </a:ext>
            </a:extLst>
          </p:cNvPr>
          <p:cNvSpPr>
            <a:spLocks noChangeArrowheads="1"/>
          </p:cNvSpPr>
          <p:nvPr/>
        </p:nvSpPr>
        <p:spPr bwMode="gray">
          <a:xfrm>
            <a:off x="6821343" y="2145814"/>
            <a:ext cx="4394237" cy="180557"/>
          </a:xfrm>
          <a:prstGeom prst="rect">
            <a:avLst/>
          </a:prstGeom>
          <a:noFill/>
          <a:ln w="9525" algn="ctr">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ea typeface="+mn-ea"/>
                <a:cs typeface="+mn-cs"/>
              </a:rPr>
              <a:t>O &amp; M  cost [% of revenue]</a:t>
            </a:r>
          </a:p>
        </p:txBody>
      </p:sp>
      <p:sp>
        <p:nvSpPr>
          <p:cNvPr id="5" name="object 38">
            <a:extLst>
              <a:ext uri="{FF2B5EF4-FFF2-40B4-BE49-F238E27FC236}">
                <a16:creationId xmlns:a16="http://schemas.microsoft.com/office/drawing/2014/main" id="{E11E7395-E6C6-D316-6124-512CE83BE9DF}"/>
              </a:ext>
            </a:extLst>
          </p:cNvPr>
          <p:cNvSpPr txBox="1"/>
          <p:nvPr/>
        </p:nvSpPr>
        <p:spPr>
          <a:xfrm>
            <a:off x="523225" y="864803"/>
            <a:ext cx="11145549" cy="615553"/>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6B4E9"/>
                </a:solidFill>
                <a:effectLst/>
                <a:uLnTx/>
                <a:uFillTx/>
                <a:latin typeface="Optima" panose="02000503060000020004"/>
                <a:ea typeface="+mn-ea"/>
                <a:cs typeface="+mn-cs"/>
              </a:rPr>
              <a:t>Operations &amp; Maintenance </a:t>
            </a:r>
            <a:r>
              <a:rPr kumimoji="0" lang="en-US" sz="2000" b="0" i="0" u="none" strike="noStrike" kern="1200" cap="none" spc="0" normalizeH="0" baseline="0" noProof="0">
                <a:ln>
                  <a:noFill/>
                </a:ln>
                <a:solidFill>
                  <a:srgbClr val="26B4E9"/>
                </a:solidFill>
                <a:effectLst/>
                <a:uLnTx/>
                <a:uFillTx/>
                <a:latin typeface="Optima" panose="02000503060000020004"/>
                <a:ea typeface="+mn-ea"/>
                <a:cs typeface="+mn-cs"/>
              </a:rPr>
              <a:t>processes we evaluated the company’s current situation and compare it with their peers with the goal of </a:t>
            </a:r>
            <a:r>
              <a:rPr kumimoji="0" lang="en-US" sz="2000" b="1" i="0" u="none" strike="noStrike" kern="1200" cap="none" spc="0" normalizeH="0" baseline="0" noProof="0">
                <a:ln>
                  <a:noFill/>
                </a:ln>
                <a:solidFill>
                  <a:srgbClr val="26B4E9"/>
                </a:solidFill>
                <a:effectLst/>
                <a:uLnTx/>
                <a:uFillTx/>
                <a:latin typeface="Optima" panose="02000503060000020004"/>
                <a:ea typeface="+mn-ea"/>
                <a:cs typeface="+mn-cs"/>
              </a:rPr>
              <a:t>estimating the total improvement potential</a:t>
            </a:r>
          </a:p>
        </p:txBody>
      </p:sp>
      <p:graphicFrame>
        <p:nvGraphicFramePr>
          <p:cNvPr id="8" name="Chart 7">
            <a:extLst>
              <a:ext uri="{FF2B5EF4-FFF2-40B4-BE49-F238E27FC236}">
                <a16:creationId xmlns:a16="http://schemas.microsoft.com/office/drawing/2014/main" id="{7608E740-3DD2-3F6A-3B33-E4B88F995B98}"/>
              </a:ext>
            </a:extLst>
          </p:cNvPr>
          <p:cNvGraphicFramePr>
            <a:graphicFrameLocks/>
          </p:cNvGraphicFramePr>
          <p:nvPr/>
        </p:nvGraphicFramePr>
        <p:xfrm>
          <a:off x="6821343" y="2498115"/>
          <a:ext cx="4572000" cy="274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Arrow Connector 8">
            <a:extLst>
              <a:ext uri="{FF2B5EF4-FFF2-40B4-BE49-F238E27FC236}">
                <a16:creationId xmlns:a16="http://schemas.microsoft.com/office/drawing/2014/main" id="{B72DF501-11CC-E69E-95AA-E635B5D165C0}"/>
              </a:ext>
            </a:extLst>
          </p:cNvPr>
          <p:cNvCxnSpPr>
            <a:cxnSpLocks/>
          </p:cNvCxnSpPr>
          <p:nvPr/>
        </p:nvCxnSpPr>
        <p:spPr>
          <a:xfrm>
            <a:off x="8695128" y="2670321"/>
            <a:ext cx="1032532" cy="258119"/>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E10DFB-92F7-37DB-A0C3-80F54CE94FEE}"/>
              </a:ext>
            </a:extLst>
          </p:cNvPr>
          <p:cNvSpPr txBox="1"/>
          <p:nvPr/>
        </p:nvSpPr>
        <p:spPr>
          <a:xfrm>
            <a:off x="9176913" y="2519929"/>
            <a:ext cx="1101494" cy="327409"/>
          </a:xfrm>
          <a:prstGeom prst="rect">
            <a:avLst/>
          </a:prstGeom>
          <a:noFill/>
        </p:spPr>
        <p:txBody>
          <a:bodyPr wrap="square" lIns="71983" tIns="71983" rIns="71983" bIns="71983" rtlCol="0">
            <a:spAutoFit/>
          </a:bodyPr>
          <a:lstStyle/>
          <a:p>
            <a:pPr marL="0" marR="0" lvl="0" indent="0" algn="ctr" defTabSz="914400" rtl="0" eaLnBrk="1" fontAlgn="base" latinLnBrk="0" hangingPunct="1">
              <a:lnSpc>
                <a:spcPct val="114000"/>
              </a:lnSpc>
              <a:spcBef>
                <a:spcPts val="0"/>
              </a:spcBef>
              <a:spcAft>
                <a:spcPct val="0"/>
              </a:spcAft>
              <a:buClr>
                <a:srgbClr val="F0AB00"/>
              </a:buClr>
              <a:buSzPct val="80000"/>
              <a:buFontTx/>
              <a:buNone/>
              <a:tabLst/>
              <a:defRPr/>
            </a:pPr>
            <a:r>
              <a:rPr kumimoji="0" lang="es-ES" sz="1100" b="1" i="0" u="none" strike="noStrike" kern="0" cap="none" spc="0" normalizeH="0" baseline="0" noProof="0">
                <a:ln>
                  <a:noFill/>
                </a:ln>
                <a:solidFill>
                  <a:srgbClr val="5B9BD5"/>
                </a:solidFill>
                <a:effectLst/>
                <a:uLnTx/>
                <a:uFillTx/>
                <a:latin typeface="Calibri"/>
                <a:ea typeface="Arial Unicode MS" pitchFamily="34" charset="-128"/>
                <a:cs typeface="Arial Unicode MS" pitchFamily="34" charset="-128"/>
              </a:rPr>
              <a:t>-10  to -12%</a:t>
            </a:r>
          </a:p>
        </p:txBody>
      </p:sp>
      <p:sp>
        <p:nvSpPr>
          <p:cNvPr id="13" name="object 38">
            <a:extLst>
              <a:ext uri="{FF2B5EF4-FFF2-40B4-BE49-F238E27FC236}">
                <a16:creationId xmlns:a16="http://schemas.microsoft.com/office/drawing/2014/main" id="{A356E848-5227-C4CE-EFD3-6B5088323507}"/>
              </a:ext>
            </a:extLst>
          </p:cNvPr>
          <p:cNvSpPr txBox="1"/>
          <p:nvPr/>
        </p:nvSpPr>
        <p:spPr>
          <a:xfrm>
            <a:off x="524306" y="5432477"/>
            <a:ext cx="11145549" cy="615553"/>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B4A99"/>
                </a:solidFill>
                <a:effectLst/>
                <a:uLnTx/>
                <a:uFillTx/>
                <a:latin typeface="Optima" panose="02000503060000020004"/>
                <a:ea typeface="+mn-ea"/>
                <a:cs typeface="+mn-cs"/>
              </a:rPr>
              <a:t>Higher Costs of Operations &amp; Maintenance </a:t>
            </a:r>
            <a:r>
              <a:rPr kumimoji="0" lang="en-US" sz="2000" b="0" i="0" u="none" strike="noStrike" kern="1200" cap="none" spc="0" normalizeH="0" baseline="0" noProof="0">
                <a:ln>
                  <a:noFill/>
                </a:ln>
                <a:solidFill>
                  <a:srgbClr val="0B4A99"/>
                </a:solidFill>
                <a:effectLst/>
                <a:uLnTx/>
                <a:uFillTx/>
                <a:latin typeface="Optima" panose="02000503060000020004"/>
                <a:ea typeface="+mn-ea"/>
                <a:cs typeface="+mn-cs"/>
              </a:rPr>
              <a:t>processes are cumulated with Plant Restart and Unstructured Data and Suboptimal Processes Management</a:t>
            </a:r>
            <a:endParaRPr kumimoji="0" lang="en-US" sz="2000" b="1" i="0" u="none" strike="noStrike" kern="1200" cap="none" spc="0" normalizeH="0" baseline="0" noProof="0">
              <a:ln>
                <a:noFill/>
              </a:ln>
              <a:solidFill>
                <a:srgbClr val="0B4A99"/>
              </a:solidFill>
              <a:effectLst/>
              <a:uLnTx/>
              <a:uFillTx/>
              <a:latin typeface="Optima" panose="02000503060000020004"/>
              <a:ea typeface="+mn-ea"/>
              <a:cs typeface="+mn-cs"/>
            </a:endParaRPr>
          </a:p>
        </p:txBody>
      </p:sp>
    </p:spTree>
    <p:extLst>
      <p:ext uri="{BB962C8B-B14F-4D97-AF65-F5344CB8AC3E}">
        <p14:creationId xmlns:p14="http://schemas.microsoft.com/office/powerpoint/2010/main" val="966656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221D-FA73-DC51-A37B-781F9E80182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B563D62-86E6-3E86-76DB-76600638F3F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474E667A-51C9-43CA-56A1-9D0A338012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4D3AEE3A-5D43-36DD-DDC9-EF125C129AC4}"/>
              </a:ext>
            </a:extLst>
          </p:cNvPr>
          <p:cNvSpPr txBox="1">
            <a:spLocks/>
          </p:cNvSpPr>
          <p:nvPr/>
        </p:nvSpPr>
        <p:spPr>
          <a:xfrm>
            <a:off x="468802" y="110869"/>
            <a:ext cx="9981095" cy="551964"/>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ea typeface="+mj-ea"/>
                <a:cs typeface="Arial"/>
              </a:rPr>
              <a:t>Key Business Value Generated with Improved Master &amp; Meta Data </a:t>
            </a: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for Major Petrochemical Conglomerate for Year 2024</a:t>
            </a:r>
            <a:endParaRPr kumimoji="0" lang="en-US" sz="2400" b="1" i="0" u="sng" strike="noStrike" kern="1200" cap="none" spc="0" normalizeH="0" baseline="0" noProof="0">
              <a:ln>
                <a:noFill/>
              </a:ln>
              <a:solidFill>
                <a:srgbClr val="26B4E9"/>
              </a:solidFill>
              <a:effectLst/>
              <a:uLnTx/>
              <a:uFillTx/>
              <a:latin typeface="Optima" charset="0"/>
              <a:ea typeface="+mj-ea"/>
              <a:cs typeface="+mj-cs"/>
            </a:endParaRPr>
          </a:p>
        </p:txBody>
      </p:sp>
      <p:sp>
        <p:nvSpPr>
          <p:cNvPr id="7" name="Footer Placeholder 4">
            <a:extLst>
              <a:ext uri="{FF2B5EF4-FFF2-40B4-BE49-F238E27FC236}">
                <a16:creationId xmlns:a16="http://schemas.microsoft.com/office/drawing/2014/main" id="{8EEC5C1A-55CA-562D-7DAF-E5912E6F8BC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C032DF36-F529-9F74-781F-63C044480D9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19" name="Graphic 18">
            <a:extLst>
              <a:ext uri="{FF2B5EF4-FFF2-40B4-BE49-F238E27FC236}">
                <a16:creationId xmlns:a16="http://schemas.microsoft.com/office/drawing/2014/main" id="{4BA9C2EB-21CD-C965-4509-86C3D0381F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graphicFrame>
        <p:nvGraphicFramePr>
          <p:cNvPr id="21" name="Table 20">
            <a:extLst>
              <a:ext uri="{FF2B5EF4-FFF2-40B4-BE49-F238E27FC236}">
                <a16:creationId xmlns:a16="http://schemas.microsoft.com/office/drawing/2014/main" id="{042B515D-FAF4-24CF-921D-31147376D887}"/>
              </a:ext>
            </a:extLst>
          </p:cNvPr>
          <p:cNvGraphicFramePr>
            <a:graphicFrameLocks noGrp="1" noChangeAspect="1"/>
          </p:cNvGraphicFramePr>
          <p:nvPr/>
        </p:nvGraphicFramePr>
        <p:xfrm>
          <a:off x="523225" y="1878698"/>
          <a:ext cx="5892014" cy="2443249"/>
        </p:xfrm>
        <a:graphic>
          <a:graphicData uri="http://schemas.openxmlformats.org/drawingml/2006/table">
            <a:tbl>
              <a:tblPr firstRow="1" bandRow="1">
                <a:tableStyleId>{5C22544A-7EE6-4342-B048-85BDC9FD1C3A}</a:tableStyleId>
              </a:tblPr>
              <a:tblGrid>
                <a:gridCol w="1236181">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gridCol w="1524425">
                  <a:extLst>
                    <a:ext uri="{9D8B030D-6E8A-4147-A177-3AD203B41FA5}">
                      <a16:colId xmlns:a16="http://schemas.microsoft.com/office/drawing/2014/main" val="20002"/>
                    </a:ext>
                  </a:extLst>
                </a:gridCol>
                <a:gridCol w="1387306">
                  <a:extLst>
                    <a:ext uri="{9D8B030D-6E8A-4147-A177-3AD203B41FA5}">
                      <a16:colId xmlns:a16="http://schemas.microsoft.com/office/drawing/2014/main" val="20003"/>
                    </a:ext>
                  </a:extLst>
                </a:gridCol>
              </a:tblGrid>
              <a:tr h="809285">
                <a:tc>
                  <a:txBody>
                    <a:bodyPr/>
                    <a:lstStyle/>
                    <a:p>
                      <a:pPr algn="ctr"/>
                      <a:r>
                        <a:rPr lang="en-US" sz="1400" b="1" kern="1200" noProof="0">
                          <a:solidFill>
                            <a:schemeClr val="bg1"/>
                          </a:solidFill>
                          <a:latin typeface="Optima" panose="02000503060000020004"/>
                          <a:ea typeface="+mn-ea"/>
                          <a:cs typeface="+mn-cs"/>
                        </a:rPr>
                        <a:t>Key Value</a:t>
                      </a:r>
                      <a:r>
                        <a:rPr lang="en-US" sz="1400" b="1" kern="1200" baseline="0" noProof="0">
                          <a:solidFill>
                            <a:schemeClr val="bg1"/>
                          </a:solidFill>
                          <a:latin typeface="Optima" panose="02000503060000020004"/>
                          <a:ea typeface="+mn-ea"/>
                          <a:cs typeface="+mn-cs"/>
                        </a:rPr>
                        <a:t> driver</a:t>
                      </a:r>
                      <a:endParaRPr lang="en-US" sz="1400" b="1" kern="1200" noProof="0">
                        <a:solidFill>
                          <a:schemeClr val="bg1"/>
                        </a:solidFill>
                        <a:latin typeface="Optima" panose="02000503060000020004"/>
                        <a:ea typeface="+mn-ea"/>
                        <a:cs typeface="+mn-cs"/>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Baseline</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 Improvement Scenarios</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Potential</a:t>
                      </a:r>
                      <a:r>
                        <a:rPr lang="en-US" sz="1400" baseline="0" noProof="0">
                          <a:solidFill>
                            <a:schemeClr val="bg1"/>
                          </a:solidFill>
                          <a:latin typeface="Optima" panose="02000503060000020004"/>
                        </a:rPr>
                        <a:t> savings</a:t>
                      </a:r>
                      <a:endParaRPr lang="en-US" sz="1400" baseline="30000" noProof="0">
                        <a:solidFill>
                          <a:schemeClr val="bg1"/>
                        </a:solidFill>
                        <a:latin typeface="Optima" panose="02000503060000020004"/>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extLst>
                  <a:ext uri="{0D108BD9-81ED-4DB2-BD59-A6C34878D82A}">
                    <a16:rowId xmlns:a16="http://schemas.microsoft.com/office/drawing/2014/main" val="10000"/>
                  </a:ext>
                </a:extLst>
              </a:tr>
              <a:tr h="5766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noProof="0">
                          <a:solidFill>
                            <a:srgbClr val="10479B"/>
                          </a:solidFill>
                          <a:latin typeface="Optima" panose="02000503060000020004"/>
                        </a:rPr>
                        <a:t>Reduction in TAM Services Engagement </a:t>
                      </a:r>
                    </a:p>
                  </a:txBody>
                  <a:tcPr marL="35992" marR="35992" marT="71983"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Total Revenue*  </a:t>
                      </a:r>
                      <a:r>
                        <a:rPr lang="en-US" sz="1400" b="0" baseline="0" noProof="0">
                          <a:solidFill>
                            <a:srgbClr val="10479B"/>
                          </a:solidFill>
                          <a:latin typeface="Optima" panose="02000503060000020004"/>
                        </a:rPr>
                        <a:t> </a:t>
                      </a:r>
                      <a:br>
                        <a:rPr lang="en-US" sz="1400" b="0" baseline="0" noProof="0">
                          <a:solidFill>
                            <a:srgbClr val="10479B"/>
                          </a:solidFill>
                          <a:latin typeface="Optima" panose="02000503060000020004"/>
                        </a:rPr>
                      </a:br>
                      <a:r>
                        <a:rPr lang="en-US" sz="1400" b="0" baseline="0" noProof="0">
                          <a:solidFill>
                            <a:srgbClr val="10479B"/>
                          </a:solidFill>
                          <a:latin typeface="Optima" panose="02000503060000020004"/>
                        </a:rPr>
                        <a:t>TAM Cost</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r>
                        <a:rPr lang="en-US" sz="1400" baseline="0" noProof="0">
                          <a:solidFill>
                            <a:srgbClr val="10479B"/>
                          </a:solidFill>
                          <a:latin typeface="Optima" panose="02000503060000020004"/>
                        </a:rPr>
                        <a:t> 7</a:t>
                      </a:r>
                      <a:r>
                        <a:rPr lang="en-US" sz="1400" noProof="0">
                          <a:solidFill>
                            <a:srgbClr val="10479B"/>
                          </a:solidFill>
                          <a:latin typeface="Optima" panose="02000503060000020004"/>
                        </a:rPr>
                        <a:t>%</a:t>
                      </a:r>
                    </a:p>
                    <a:p>
                      <a:pPr algn="ctr"/>
                      <a:endParaRPr lang="en-US" sz="1400" noProof="0">
                        <a:solidFill>
                          <a:srgbClr val="10479B"/>
                        </a:solidFill>
                        <a:latin typeface="Optima" panose="02000503060000020004"/>
                      </a:endParaRPr>
                    </a:p>
                    <a:p>
                      <a:pPr algn="ctr"/>
                      <a:r>
                        <a:rPr lang="en-US" sz="1400" b="1" noProof="0">
                          <a:solidFill>
                            <a:srgbClr val="10479B"/>
                          </a:solidFill>
                          <a:latin typeface="Optima" panose="02000503060000020004"/>
                        </a:rPr>
                        <a:t>Most likely</a:t>
                      </a:r>
                    </a:p>
                    <a:p>
                      <a:pPr algn="ctr"/>
                      <a:r>
                        <a:rPr lang="en-US" sz="1400" noProof="0">
                          <a:solidFill>
                            <a:srgbClr val="10479B"/>
                          </a:solidFill>
                          <a:latin typeface="Optima" panose="02000503060000020004"/>
                        </a:rPr>
                        <a:t>12%</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p>
                    <a:p>
                      <a:pPr algn="ctr"/>
                      <a:r>
                        <a:rPr lang="en-US" sz="1400" b="0" baseline="0" noProof="0">
                          <a:solidFill>
                            <a:srgbClr val="10479B"/>
                          </a:solidFill>
                          <a:latin typeface="Optima" panose="02000503060000020004"/>
                        </a:rPr>
                        <a:t>13.2 MUSD</a:t>
                      </a:r>
                    </a:p>
                    <a:p>
                      <a:pPr algn="ctr"/>
                      <a:endParaRPr lang="en-US" sz="1400" b="1" baseline="0" noProof="0">
                        <a:solidFill>
                          <a:srgbClr val="10479B"/>
                        </a:solidFill>
                        <a:latin typeface="Optima" panose="02000503060000020004"/>
                      </a:endParaRPr>
                    </a:p>
                    <a:p>
                      <a:pPr algn="ctr"/>
                      <a:r>
                        <a:rPr lang="en-US" sz="1400" b="1" baseline="0" noProof="0">
                          <a:solidFill>
                            <a:srgbClr val="10479B"/>
                          </a:solidFill>
                          <a:latin typeface="Optima" panose="02000503060000020004"/>
                        </a:rPr>
                        <a:t>Most likely</a:t>
                      </a:r>
                    </a:p>
                    <a:p>
                      <a:pPr algn="ctr"/>
                      <a:r>
                        <a:rPr lang="en-US" sz="1400" b="0" baseline="0" noProof="0">
                          <a:solidFill>
                            <a:srgbClr val="10479B"/>
                          </a:solidFill>
                          <a:latin typeface="Optima" panose="02000503060000020004"/>
                        </a:rPr>
                        <a:t>22.62 MUSD</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37.7 B USD * 0.5%</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188.5 MUSD</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cxnSp>
        <p:nvCxnSpPr>
          <p:cNvPr id="29" name="Straight Connector 28">
            <a:extLst>
              <a:ext uri="{FF2B5EF4-FFF2-40B4-BE49-F238E27FC236}">
                <a16:creationId xmlns:a16="http://schemas.microsoft.com/office/drawing/2014/main" id="{849BC6FD-253E-801D-ED59-C4579339D70B}"/>
              </a:ext>
            </a:extLst>
          </p:cNvPr>
          <p:cNvCxnSpPr>
            <a:cxnSpLocks/>
          </p:cNvCxnSpPr>
          <p:nvPr/>
        </p:nvCxnSpPr>
        <p:spPr>
          <a:xfrm>
            <a:off x="6790312" y="2430476"/>
            <a:ext cx="5134595" cy="0"/>
          </a:xfrm>
          <a:prstGeom prst="line">
            <a:avLst/>
          </a:prstGeom>
          <a:noFill/>
          <a:ln w="25400" cap="flat" cmpd="sng" algn="ctr">
            <a:solidFill>
              <a:srgbClr val="0B4A99"/>
            </a:solidFill>
            <a:prstDash val="solid"/>
          </a:ln>
          <a:effectLst/>
        </p:spPr>
      </p:cxnSp>
      <p:sp>
        <p:nvSpPr>
          <p:cNvPr id="5" name="object 38">
            <a:extLst>
              <a:ext uri="{FF2B5EF4-FFF2-40B4-BE49-F238E27FC236}">
                <a16:creationId xmlns:a16="http://schemas.microsoft.com/office/drawing/2014/main" id="{C4F548F5-69E7-FB71-7234-E0698A9CBAA5}"/>
              </a:ext>
            </a:extLst>
          </p:cNvPr>
          <p:cNvSpPr txBox="1"/>
          <p:nvPr/>
        </p:nvSpPr>
        <p:spPr>
          <a:xfrm>
            <a:off x="523225" y="864803"/>
            <a:ext cx="11145549" cy="615553"/>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26B4E9"/>
                </a:solidFill>
                <a:latin typeface="Optima" panose="02000503060000020004"/>
              </a:rPr>
              <a:t>Turnaround Maintenance (TAM)</a:t>
            </a:r>
            <a:r>
              <a:rPr lang="en-US" sz="2000" b="1"/>
              <a:t> </a:t>
            </a:r>
            <a:r>
              <a:rPr lang="en-US" sz="2000">
                <a:solidFill>
                  <a:srgbClr val="26B4E9"/>
                </a:solidFill>
                <a:latin typeface="Optima" panose="02000503060000020004"/>
              </a:rPr>
              <a:t>processes were evaluated by analyzing the company’s current state and benchmarking it against industry peers to estimate the </a:t>
            </a:r>
            <a:r>
              <a:rPr lang="en-US" sz="2000" b="1">
                <a:solidFill>
                  <a:srgbClr val="26B4E9"/>
                </a:solidFill>
                <a:latin typeface="Optima" panose="02000503060000020004"/>
              </a:rPr>
              <a:t>total improvement potential.</a:t>
            </a:r>
          </a:p>
        </p:txBody>
      </p:sp>
      <p:sp>
        <p:nvSpPr>
          <p:cNvPr id="13" name="object 38">
            <a:extLst>
              <a:ext uri="{FF2B5EF4-FFF2-40B4-BE49-F238E27FC236}">
                <a16:creationId xmlns:a16="http://schemas.microsoft.com/office/drawing/2014/main" id="{47F89B0D-F15E-59F0-15E3-24462719C241}"/>
              </a:ext>
            </a:extLst>
          </p:cNvPr>
          <p:cNvSpPr txBox="1"/>
          <p:nvPr/>
        </p:nvSpPr>
        <p:spPr>
          <a:xfrm>
            <a:off x="524306" y="5432477"/>
            <a:ext cx="11145549" cy="615553"/>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0B4A99"/>
                </a:solidFill>
                <a:latin typeface="Optima" panose="02000503060000020004"/>
              </a:rPr>
              <a:t>Higher Costs of Turnaround Maintenance (TAM) </a:t>
            </a:r>
            <a:r>
              <a:rPr lang="en-US" sz="2000">
                <a:solidFill>
                  <a:srgbClr val="0B4A99"/>
                </a:solidFill>
                <a:latin typeface="Optima" panose="02000503060000020004"/>
              </a:rPr>
              <a:t>are driven by extended plant downtime, unstructured data, and suboptimal process management, leading to inefficiencies and increased operational expenses</a:t>
            </a:r>
          </a:p>
        </p:txBody>
      </p:sp>
      <p:sp>
        <p:nvSpPr>
          <p:cNvPr id="3" name="TextSB">
            <a:extLst>
              <a:ext uri="{FF2B5EF4-FFF2-40B4-BE49-F238E27FC236}">
                <a16:creationId xmlns:a16="http://schemas.microsoft.com/office/drawing/2014/main" id="{25F305A4-F6A6-C2E4-21B6-C3A55647485D}"/>
              </a:ext>
            </a:extLst>
          </p:cNvPr>
          <p:cNvSpPr txBox="1">
            <a:spLocks/>
          </p:cNvSpPr>
          <p:nvPr/>
        </p:nvSpPr>
        <p:spPr>
          <a:xfrm>
            <a:off x="6790312" y="1785856"/>
            <a:ext cx="4384977" cy="479628"/>
          </a:xfrm>
          <a:prstGeom prst="rect">
            <a:avLst/>
          </a:prstGeom>
        </p:spPr>
        <p:txBody>
          <a:bodyPr lIns="0" tIns="0" rIns="0" bIns="0"/>
          <a:lstStyle/>
          <a:p>
            <a:pPr marL="0" marR="0" lvl="1" indent="0" algn="l" defTabSz="1088776" rtl="0" eaLnBrk="0" fontAlgn="auto" latinLnBrk="0" hangingPunct="0">
              <a:lnSpc>
                <a:spcPct val="100000"/>
              </a:lnSpc>
              <a:spcBef>
                <a:spcPts val="0"/>
              </a:spcBef>
              <a:spcAft>
                <a:spcPts val="0"/>
              </a:spcAft>
              <a:buClr>
                <a:srgbClr val="F0AB00"/>
              </a:buClr>
              <a:buSzPct val="80000"/>
              <a:buFont typeface="wingdings"/>
              <a:buNone/>
              <a:tabLst/>
              <a:defRPr/>
            </a:pPr>
            <a:r>
              <a:rPr kumimoji="0" lang="en-US" sz="2000" b="1" i="0" u="none" strike="noStrike" kern="1200" cap="none" spc="0" normalizeH="0" baseline="0" noProof="0">
                <a:ln>
                  <a:noFill/>
                </a:ln>
                <a:solidFill>
                  <a:srgbClr val="F0AB00"/>
                </a:solidFill>
                <a:effectLst/>
                <a:uLnTx/>
                <a:uFillTx/>
                <a:latin typeface="Optima" panose="02000503060000020004"/>
                <a:ea typeface="+mn-ea"/>
                <a:cs typeface="+mn-cs"/>
              </a:rPr>
              <a:t>12% </a:t>
            </a:r>
            <a:r>
              <a:rPr kumimoji="0" lang="en-US" sz="2000" b="1" i="0" u="none" strike="noStrike" kern="1200" cap="none" spc="0" normalizeH="0" baseline="0" noProof="0">
                <a:ln>
                  <a:noFill/>
                </a:ln>
                <a:solidFill>
                  <a:srgbClr val="10479B"/>
                </a:solidFill>
                <a:effectLst/>
                <a:uLnTx/>
                <a:uFillTx/>
                <a:latin typeface="Optima" panose="02000503060000020004"/>
                <a:ea typeface="+mn-ea"/>
                <a:cs typeface="+mn-cs"/>
              </a:rPr>
              <a:t>reduction in TAM Costs</a:t>
            </a:r>
          </a:p>
        </p:txBody>
      </p:sp>
      <p:graphicFrame>
        <p:nvGraphicFramePr>
          <p:cNvPr id="10" name="Chart 9">
            <a:extLst>
              <a:ext uri="{FF2B5EF4-FFF2-40B4-BE49-F238E27FC236}">
                <a16:creationId xmlns:a16="http://schemas.microsoft.com/office/drawing/2014/main" id="{15035708-78D9-135A-3721-D0AA0689ED79}"/>
              </a:ext>
            </a:extLst>
          </p:cNvPr>
          <p:cNvGraphicFramePr>
            <a:graphicFrameLocks/>
          </p:cNvGraphicFramePr>
          <p:nvPr/>
        </p:nvGraphicFramePr>
        <p:xfrm>
          <a:off x="6790312" y="2612426"/>
          <a:ext cx="4474719" cy="2392924"/>
        </p:xfrm>
        <a:graphic>
          <a:graphicData uri="http://schemas.openxmlformats.org/drawingml/2006/chart">
            <c:chart xmlns:c="http://schemas.openxmlformats.org/drawingml/2006/chart" xmlns:r="http://schemas.openxmlformats.org/officeDocument/2006/relationships" r:id="rId4"/>
          </a:graphicData>
        </a:graphic>
      </p:graphicFrame>
      <p:sp>
        <p:nvSpPr>
          <p:cNvPr id="14" name="KPIText">
            <a:extLst>
              <a:ext uri="{FF2B5EF4-FFF2-40B4-BE49-F238E27FC236}">
                <a16:creationId xmlns:a16="http://schemas.microsoft.com/office/drawing/2014/main" id="{01451D28-BE0B-253A-F38C-740328609260}"/>
              </a:ext>
            </a:extLst>
          </p:cNvPr>
          <p:cNvSpPr>
            <a:spLocks noChangeArrowheads="1"/>
          </p:cNvSpPr>
          <p:nvPr/>
        </p:nvSpPr>
        <p:spPr bwMode="gray">
          <a:xfrm>
            <a:off x="6790312" y="2150202"/>
            <a:ext cx="4394237" cy="180557"/>
          </a:xfrm>
          <a:prstGeom prst="rect">
            <a:avLst/>
          </a:prstGeom>
          <a:noFill/>
          <a:ln w="9525" algn="ctr">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6B4E9"/>
                </a:solidFill>
                <a:effectLst/>
                <a:uLnTx/>
                <a:uFillTx/>
                <a:latin typeface="Optima" panose="02000503060000020004"/>
                <a:ea typeface="+mn-ea"/>
                <a:cs typeface="+mn-cs"/>
              </a:rPr>
              <a:t>TAM  cost [% of revenue]</a:t>
            </a:r>
          </a:p>
        </p:txBody>
      </p:sp>
      <p:sp>
        <p:nvSpPr>
          <p:cNvPr id="15" name="TextBox 14">
            <a:extLst>
              <a:ext uri="{FF2B5EF4-FFF2-40B4-BE49-F238E27FC236}">
                <a16:creationId xmlns:a16="http://schemas.microsoft.com/office/drawing/2014/main" id="{0EBC8AFF-9AED-1A88-4C1C-5669CF1B8D4F}"/>
              </a:ext>
            </a:extLst>
          </p:cNvPr>
          <p:cNvSpPr txBox="1"/>
          <p:nvPr/>
        </p:nvSpPr>
        <p:spPr>
          <a:xfrm>
            <a:off x="8565386" y="2430476"/>
            <a:ext cx="1298142" cy="327409"/>
          </a:xfrm>
          <a:prstGeom prst="rect">
            <a:avLst/>
          </a:prstGeom>
          <a:noFill/>
        </p:spPr>
        <p:txBody>
          <a:bodyPr wrap="square" lIns="71983" tIns="71983" rIns="71983" bIns="71983" rtlCol="0">
            <a:spAutoFit/>
          </a:bodyPr>
          <a:lstStyle/>
          <a:p>
            <a:pPr marL="0" marR="0" lvl="0" indent="0" algn="ctr" defTabSz="914400" rtl="0" eaLnBrk="1" fontAlgn="base" latinLnBrk="0" hangingPunct="1">
              <a:lnSpc>
                <a:spcPct val="114000"/>
              </a:lnSpc>
              <a:spcBef>
                <a:spcPts val="0"/>
              </a:spcBef>
              <a:spcAft>
                <a:spcPct val="0"/>
              </a:spcAft>
              <a:buClr>
                <a:srgbClr val="F0AB00"/>
              </a:buClr>
              <a:buSzPct val="80000"/>
              <a:buFontTx/>
              <a:buNone/>
              <a:tabLst/>
              <a:defRPr/>
            </a:pPr>
            <a:r>
              <a:rPr kumimoji="0" lang="es-ES" sz="1100" b="1" i="0" u="none" strike="noStrike" kern="0" cap="none" spc="0" normalizeH="0" baseline="0" noProof="0">
                <a:ln>
                  <a:noFill/>
                </a:ln>
                <a:solidFill>
                  <a:srgbClr val="5B9BD5"/>
                </a:solidFill>
                <a:effectLst/>
                <a:uLnTx/>
                <a:uFillTx/>
                <a:latin typeface="Calibri"/>
                <a:ea typeface="Arial Unicode MS" pitchFamily="34" charset="-128"/>
                <a:cs typeface="Arial Unicode MS" pitchFamily="34" charset="-128"/>
              </a:rPr>
              <a:t>-7  </a:t>
            </a:r>
            <a:r>
              <a:rPr kumimoji="0" lang="es-ES" sz="1100" b="1" i="0" u="none" strike="noStrike" kern="0" cap="none" spc="0" normalizeH="0" baseline="0" noProof="0" err="1">
                <a:ln>
                  <a:noFill/>
                </a:ln>
                <a:solidFill>
                  <a:srgbClr val="5B9BD5"/>
                </a:solidFill>
                <a:effectLst/>
                <a:uLnTx/>
                <a:uFillTx/>
                <a:latin typeface="Calibri"/>
                <a:ea typeface="Arial Unicode MS" pitchFamily="34" charset="-128"/>
                <a:cs typeface="Arial Unicode MS" pitchFamily="34" charset="-128"/>
              </a:rPr>
              <a:t>to</a:t>
            </a:r>
            <a:r>
              <a:rPr kumimoji="0" lang="es-ES" sz="1100" b="1" i="0" u="none" strike="noStrike" kern="0" cap="none" spc="0" normalizeH="0" baseline="0" noProof="0">
                <a:ln>
                  <a:noFill/>
                </a:ln>
                <a:solidFill>
                  <a:srgbClr val="5B9BD5"/>
                </a:solidFill>
                <a:effectLst/>
                <a:uLnTx/>
                <a:uFillTx/>
                <a:latin typeface="Calibri"/>
                <a:ea typeface="Arial Unicode MS" pitchFamily="34" charset="-128"/>
                <a:cs typeface="Arial Unicode MS" pitchFamily="34" charset="-128"/>
              </a:rPr>
              <a:t> -12%</a:t>
            </a:r>
          </a:p>
        </p:txBody>
      </p:sp>
      <p:cxnSp>
        <p:nvCxnSpPr>
          <p:cNvPr id="16" name="Straight Arrow Connector 15">
            <a:extLst>
              <a:ext uri="{FF2B5EF4-FFF2-40B4-BE49-F238E27FC236}">
                <a16:creationId xmlns:a16="http://schemas.microsoft.com/office/drawing/2014/main" id="{CD2DF8C3-7DCA-305A-93CD-B9AF6C00D906}"/>
              </a:ext>
            </a:extLst>
          </p:cNvPr>
          <p:cNvCxnSpPr>
            <a:cxnSpLocks/>
          </p:cNvCxnSpPr>
          <p:nvPr/>
        </p:nvCxnSpPr>
        <p:spPr>
          <a:xfrm>
            <a:off x="8600064" y="2656128"/>
            <a:ext cx="903700" cy="266954"/>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931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F1997-EC9D-AD97-6FD7-F134D2B5D7B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F425AC6-533A-CEA6-3304-DC8123A31EB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4BFB232A-2FC1-6C86-B299-68B08AB509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EE5883B1-33E8-BE50-2F74-8E476998B020}"/>
              </a:ext>
            </a:extLst>
          </p:cNvPr>
          <p:cNvSpPr txBox="1">
            <a:spLocks/>
          </p:cNvSpPr>
          <p:nvPr/>
        </p:nvSpPr>
        <p:spPr>
          <a:xfrm>
            <a:off x="468802" y="110869"/>
            <a:ext cx="9981095" cy="551964"/>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ea typeface="+mj-ea"/>
                <a:cs typeface="Arial"/>
              </a:rPr>
              <a:t>Key Business Value Generated with Improved Master &amp; Meta Data </a:t>
            </a: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for Major Petrochemical Conglomerate for Year 2024</a:t>
            </a:r>
            <a:endParaRPr kumimoji="0" lang="en-US" sz="2400" b="1" i="0" u="sng" strike="noStrike" kern="1200" cap="none" spc="0" normalizeH="0" baseline="0" noProof="0">
              <a:ln>
                <a:noFill/>
              </a:ln>
              <a:solidFill>
                <a:srgbClr val="26B4E9"/>
              </a:solidFill>
              <a:effectLst/>
              <a:uLnTx/>
              <a:uFillTx/>
              <a:latin typeface="Optima" charset="0"/>
              <a:ea typeface="+mj-ea"/>
              <a:cs typeface="+mj-cs"/>
            </a:endParaRPr>
          </a:p>
        </p:txBody>
      </p:sp>
      <p:sp>
        <p:nvSpPr>
          <p:cNvPr id="7" name="Footer Placeholder 4">
            <a:extLst>
              <a:ext uri="{FF2B5EF4-FFF2-40B4-BE49-F238E27FC236}">
                <a16:creationId xmlns:a16="http://schemas.microsoft.com/office/drawing/2014/main" id="{EDE0BBF9-FF17-80D8-73EA-A785C5F5C52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F566887D-6888-10AA-9D57-96B53FCA1A9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pic>
        <p:nvPicPr>
          <p:cNvPr id="19" name="Graphic 18">
            <a:extLst>
              <a:ext uri="{FF2B5EF4-FFF2-40B4-BE49-F238E27FC236}">
                <a16:creationId xmlns:a16="http://schemas.microsoft.com/office/drawing/2014/main" id="{3DB3CDB0-5987-A71B-CDDE-AA72514A29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graphicFrame>
        <p:nvGraphicFramePr>
          <p:cNvPr id="21" name="Table 20">
            <a:extLst>
              <a:ext uri="{FF2B5EF4-FFF2-40B4-BE49-F238E27FC236}">
                <a16:creationId xmlns:a16="http://schemas.microsoft.com/office/drawing/2014/main" id="{D78024D3-1470-6E69-C171-6F2932A13BEC}"/>
              </a:ext>
            </a:extLst>
          </p:cNvPr>
          <p:cNvGraphicFramePr>
            <a:graphicFrameLocks noGrp="1" noChangeAspect="1"/>
          </p:cNvGraphicFramePr>
          <p:nvPr/>
        </p:nvGraphicFramePr>
        <p:xfrm>
          <a:off x="523225" y="1878698"/>
          <a:ext cx="5892014" cy="2598085"/>
        </p:xfrm>
        <a:graphic>
          <a:graphicData uri="http://schemas.openxmlformats.org/drawingml/2006/table">
            <a:tbl>
              <a:tblPr firstRow="1" bandRow="1">
                <a:tableStyleId>{5C22544A-7EE6-4342-B048-85BDC9FD1C3A}</a:tableStyleId>
              </a:tblPr>
              <a:tblGrid>
                <a:gridCol w="1236181">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gridCol w="1524425">
                  <a:extLst>
                    <a:ext uri="{9D8B030D-6E8A-4147-A177-3AD203B41FA5}">
                      <a16:colId xmlns:a16="http://schemas.microsoft.com/office/drawing/2014/main" val="20002"/>
                    </a:ext>
                  </a:extLst>
                </a:gridCol>
                <a:gridCol w="1387306">
                  <a:extLst>
                    <a:ext uri="{9D8B030D-6E8A-4147-A177-3AD203B41FA5}">
                      <a16:colId xmlns:a16="http://schemas.microsoft.com/office/drawing/2014/main" val="20003"/>
                    </a:ext>
                  </a:extLst>
                </a:gridCol>
              </a:tblGrid>
              <a:tr h="809285">
                <a:tc>
                  <a:txBody>
                    <a:bodyPr/>
                    <a:lstStyle/>
                    <a:p>
                      <a:pPr algn="ctr"/>
                      <a:r>
                        <a:rPr lang="en-US" sz="1400" b="1" kern="1200" noProof="0">
                          <a:solidFill>
                            <a:schemeClr val="bg1"/>
                          </a:solidFill>
                          <a:latin typeface="Optima" panose="02000503060000020004"/>
                          <a:ea typeface="+mn-ea"/>
                          <a:cs typeface="+mn-cs"/>
                        </a:rPr>
                        <a:t>Key Value</a:t>
                      </a:r>
                      <a:r>
                        <a:rPr lang="en-US" sz="1400" b="1" kern="1200" baseline="0" noProof="0">
                          <a:solidFill>
                            <a:schemeClr val="bg1"/>
                          </a:solidFill>
                          <a:latin typeface="Optima" panose="02000503060000020004"/>
                          <a:ea typeface="+mn-ea"/>
                          <a:cs typeface="+mn-cs"/>
                        </a:rPr>
                        <a:t> driver</a:t>
                      </a:r>
                      <a:endParaRPr lang="en-US" sz="1400" b="1" kern="1200" noProof="0">
                        <a:solidFill>
                          <a:schemeClr val="bg1"/>
                        </a:solidFill>
                        <a:latin typeface="Optima" panose="02000503060000020004"/>
                        <a:ea typeface="+mn-ea"/>
                        <a:cs typeface="+mn-cs"/>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Baseline</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 Improvement Scenarios</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Potential</a:t>
                      </a:r>
                      <a:r>
                        <a:rPr lang="en-US" sz="1400" baseline="0" noProof="0">
                          <a:solidFill>
                            <a:schemeClr val="bg1"/>
                          </a:solidFill>
                          <a:latin typeface="Optima" panose="02000503060000020004"/>
                        </a:rPr>
                        <a:t> savings</a:t>
                      </a:r>
                      <a:endParaRPr lang="en-US" sz="1400" baseline="30000" noProof="0">
                        <a:solidFill>
                          <a:schemeClr val="bg1"/>
                        </a:solidFill>
                        <a:latin typeface="Optima" panose="02000503060000020004"/>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extLst>
                  <a:ext uri="{0D108BD9-81ED-4DB2-BD59-A6C34878D82A}">
                    <a16:rowId xmlns:a16="http://schemas.microsoft.com/office/drawing/2014/main" val="10000"/>
                  </a:ext>
                </a:extLst>
              </a:tr>
              <a:tr h="5766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noProof="0">
                          <a:solidFill>
                            <a:srgbClr val="10479B"/>
                          </a:solidFill>
                          <a:latin typeface="Optima" panose="02000503060000020004"/>
                        </a:rPr>
                        <a:t>Reduced Costs with Improved Human Capital Skillset </a:t>
                      </a:r>
                    </a:p>
                  </a:txBody>
                  <a:tcPr marL="35992" marR="35992" marT="71983"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Total Revenue * </a:t>
                      </a:r>
                      <a:r>
                        <a:rPr lang="en-US" sz="1400" b="0" baseline="0" noProof="0">
                          <a:solidFill>
                            <a:srgbClr val="10479B"/>
                          </a:solidFill>
                          <a:latin typeface="Optima" panose="02000503060000020004"/>
                        </a:rPr>
                        <a:t> </a:t>
                      </a:r>
                      <a:br>
                        <a:rPr lang="en-US" sz="1400" b="0" baseline="0" noProof="0">
                          <a:solidFill>
                            <a:srgbClr val="10479B"/>
                          </a:solidFill>
                          <a:latin typeface="Optima" panose="02000503060000020004"/>
                        </a:rPr>
                      </a:br>
                      <a:r>
                        <a:rPr lang="en-US" sz="1400" b="0" baseline="0" noProof="0">
                          <a:solidFill>
                            <a:srgbClr val="10479B"/>
                          </a:solidFill>
                          <a:latin typeface="Optima" panose="02000503060000020004"/>
                        </a:rPr>
                        <a:t>Maintenance Team Cost</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r>
                        <a:rPr lang="en-US" sz="1400" baseline="0" noProof="0">
                          <a:solidFill>
                            <a:srgbClr val="10479B"/>
                          </a:solidFill>
                          <a:latin typeface="Optima" panose="02000503060000020004"/>
                        </a:rPr>
                        <a:t> 3</a:t>
                      </a:r>
                      <a:r>
                        <a:rPr lang="en-US" sz="1400" noProof="0">
                          <a:solidFill>
                            <a:srgbClr val="10479B"/>
                          </a:solidFill>
                          <a:latin typeface="Optima" panose="02000503060000020004"/>
                        </a:rPr>
                        <a:t>%</a:t>
                      </a:r>
                    </a:p>
                    <a:p>
                      <a:pPr algn="ctr"/>
                      <a:endParaRPr lang="en-US" sz="1400" noProof="0">
                        <a:solidFill>
                          <a:srgbClr val="10479B"/>
                        </a:solidFill>
                        <a:latin typeface="Optima" panose="02000503060000020004"/>
                      </a:endParaRPr>
                    </a:p>
                    <a:p>
                      <a:pPr algn="ctr"/>
                      <a:r>
                        <a:rPr lang="en-US" sz="1400" b="1" noProof="0">
                          <a:solidFill>
                            <a:srgbClr val="10479B"/>
                          </a:solidFill>
                          <a:latin typeface="Optima" panose="02000503060000020004"/>
                        </a:rPr>
                        <a:t>Most likely</a:t>
                      </a:r>
                    </a:p>
                    <a:p>
                      <a:pPr algn="ctr"/>
                      <a:r>
                        <a:rPr lang="en-US" sz="1400" noProof="0">
                          <a:solidFill>
                            <a:srgbClr val="10479B"/>
                          </a:solidFill>
                          <a:latin typeface="Optima" panose="02000503060000020004"/>
                        </a:rPr>
                        <a:t>7%</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p>
                    <a:p>
                      <a:pPr algn="ctr"/>
                      <a:r>
                        <a:rPr lang="en-US" sz="1400" b="0" noProof="0">
                          <a:solidFill>
                            <a:srgbClr val="10479B"/>
                          </a:solidFill>
                          <a:latin typeface="Optima" panose="02000503060000020004"/>
                        </a:rPr>
                        <a:t>2.26 </a:t>
                      </a:r>
                      <a:r>
                        <a:rPr lang="en-US" sz="1400" b="0" baseline="0" noProof="0">
                          <a:solidFill>
                            <a:srgbClr val="10479B"/>
                          </a:solidFill>
                          <a:latin typeface="Optima" panose="02000503060000020004"/>
                        </a:rPr>
                        <a:t>MUSD</a:t>
                      </a:r>
                    </a:p>
                    <a:p>
                      <a:pPr algn="ctr"/>
                      <a:endParaRPr lang="en-US" sz="1400" b="1" baseline="0" noProof="0">
                        <a:solidFill>
                          <a:srgbClr val="10479B"/>
                        </a:solidFill>
                        <a:latin typeface="Optima" panose="02000503060000020004"/>
                      </a:endParaRPr>
                    </a:p>
                    <a:p>
                      <a:pPr algn="ctr"/>
                      <a:r>
                        <a:rPr lang="en-US" sz="1400" b="1" baseline="0" noProof="0">
                          <a:solidFill>
                            <a:srgbClr val="10479B"/>
                          </a:solidFill>
                          <a:latin typeface="Optima" panose="02000503060000020004"/>
                        </a:rPr>
                        <a:t>Most likely</a:t>
                      </a:r>
                    </a:p>
                    <a:p>
                      <a:pPr algn="ctr"/>
                      <a:r>
                        <a:rPr lang="en-US" sz="1400" b="0" baseline="0" noProof="0">
                          <a:solidFill>
                            <a:srgbClr val="10479B"/>
                          </a:solidFill>
                          <a:latin typeface="Optima" panose="02000503060000020004"/>
                        </a:rPr>
                        <a:t>5.27 MUSD</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37.7 B USD * 0.2%</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75.4 MUSD</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cxnSp>
        <p:nvCxnSpPr>
          <p:cNvPr id="29" name="Straight Connector 28">
            <a:extLst>
              <a:ext uri="{FF2B5EF4-FFF2-40B4-BE49-F238E27FC236}">
                <a16:creationId xmlns:a16="http://schemas.microsoft.com/office/drawing/2014/main" id="{156E790B-E4AD-0C20-B1E5-C0B597AFC3B2}"/>
              </a:ext>
            </a:extLst>
          </p:cNvPr>
          <p:cNvCxnSpPr>
            <a:cxnSpLocks/>
          </p:cNvCxnSpPr>
          <p:nvPr/>
        </p:nvCxnSpPr>
        <p:spPr>
          <a:xfrm>
            <a:off x="6790312" y="2430476"/>
            <a:ext cx="5134595" cy="0"/>
          </a:xfrm>
          <a:prstGeom prst="line">
            <a:avLst/>
          </a:prstGeom>
          <a:noFill/>
          <a:ln w="25400" cap="flat" cmpd="sng" algn="ctr">
            <a:solidFill>
              <a:srgbClr val="0B4A99"/>
            </a:solidFill>
            <a:prstDash val="solid"/>
          </a:ln>
          <a:effectLst/>
        </p:spPr>
      </p:cxnSp>
      <p:sp>
        <p:nvSpPr>
          <p:cNvPr id="5" name="object 38">
            <a:extLst>
              <a:ext uri="{FF2B5EF4-FFF2-40B4-BE49-F238E27FC236}">
                <a16:creationId xmlns:a16="http://schemas.microsoft.com/office/drawing/2014/main" id="{4D49E68D-7957-A64A-9E78-22ABDC54F9D8}"/>
              </a:ext>
            </a:extLst>
          </p:cNvPr>
          <p:cNvSpPr txBox="1"/>
          <p:nvPr/>
        </p:nvSpPr>
        <p:spPr>
          <a:xfrm>
            <a:off x="523225" y="864803"/>
            <a:ext cx="11145549" cy="615553"/>
          </a:xfrm>
          <a:prstGeom prst="rect">
            <a:avLst/>
          </a:prstGeom>
        </p:spPr>
        <p:txBody>
          <a:bodyPr vert="horz" wrap="square" lIns="0" tIns="0" rIns="0" bIns="0" rtlCol="0">
            <a:spAutoFit/>
          </a:bodyPr>
          <a:lstStyle/>
          <a:p>
            <a:pPr>
              <a:defRPr/>
            </a:pPr>
            <a:r>
              <a:rPr lang="en-US" sz="2000" b="1">
                <a:solidFill>
                  <a:srgbClr val="26B4E9"/>
                </a:solidFill>
                <a:latin typeface="Optima" panose="02000503060000020004"/>
              </a:rPr>
              <a:t>Human Capital Management (HCM) </a:t>
            </a:r>
            <a:r>
              <a:rPr lang="en-US" sz="2000">
                <a:solidFill>
                  <a:srgbClr val="26B4E9"/>
                </a:solidFill>
                <a:latin typeface="Optima" panose="02000503060000020004"/>
              </a:rPr>
              <a:t>processes were evaluated by analyzing the company’s current state and benchmarking it against industry peers to estimate the total improvement potential</a:t>
            </a:r>
          </a:p>
        </p:txBody>
      </p:sp>
      <p:sp>
        <p:nvSpPr>
          <p:cNvPr id="13" name="object 38">
            <a:extLst>
              <a:ext uri="{FF2B5EF4-FFF2-40B4-BE49-F238E27FC236}">
                <a16:creationId xmlns:a16="http://schemas.microsoft.com/office/drawing/2014/main" id="{3E91C0A3-EC99-D350-BD16-612B8981F87E}"/>
              </a:ext>
            </a:extLst>
          </p:cNvPr>
          <p:cNvSpPr txBox="1"/>
          <p:nvPr/>
        </p:nvSpPr>
        <p:spPr>
          <a:xfrm>
            <a:off x="524306" y="5432477"/>
            <a:ext cx="11145549" cy="923330"/>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rgbClr val="0B4A99"/>
                </a:solidFill>
                <a:latin typeface="Optima" panose="02000503060000020004"/>
              </a:rPr>
              <a:t>Higher Costs of Human Capital Management (HCM)</a:t>
            </a:r>
            <a:r>
              <a:rPr lang="en-US" sz="2000"/>
              <a:t> </a:t>
            </a:r>
            <a:r>
              <a:rPr lang="en-US" sz="2000">
                <a:solidFill>
                  <a:srgbClr val="0B4A99"/>
                </a:solidFill>
                <a:latin typeface="Optima" panose="02000503060000020004"/>
              </a:rPr>
              <a:t>arise from inefficient workforce planning, unstructured data, and suboptimal talent management processes, leading to productivity gaps and increased operational expenses</a:t>
            </a:r>
          </a:p>
        </p:txBody>
      </p:sp>
      <p:sp>
        <p:nvSpPr>
          <p:cNvPr id="3" name="TextSB">
            <a:extLst>
              <a:ext uri="{FF2B5EF4-FFF2-40B4-BE49-F238E27FC236}">
                <a16:creationId xmlns:a16="http://schemas.microsoft.com/office/drawing/2014/main" id="{A8ECEFA9-A6DD-A58A-016D-8A7CDF55A3AD}"/>
              </a:ext>
            </a:extLst>
          </p:cNvPr>
          <p:cNvSpPr txBox="1">
            <a:spLocks/>
          </p:cNvSpPr>
          <p:nvPr/>
        </p:nvSpPr>
        <p:spPr>
          <a:xfrm>
            <a:off x="6738653" y="1878698"/>
            <a:ext cx="4384977" cy="479628"/>
          </a:xfrm>
          <a:prstGeom prst="rect">
            <a:avLst/>
          </a:prstGeom>
        </p:spPr>
        <p:txBody>
          <a:bodyPr lIns="0" tIns="0" rIns="0" bIns="0"/>
          <a:lstStyle/>
          <a:p>
            <a:pPr marL="0" lvl="1" defTabSz="1088776" eaLnBrk="0" hangingPunct="0">
              <a:buClr>
                <a:srgbClr val="F0AB00"/>
              </a:buClr>
              <a:buSzPct val="80000"/>
              <a:buFont typeface="wingdings"/>
              <a:buNone/>
            </a:pPr>
            <a:r>
              <a:rPr lang="en-US" b="1">
                <a:solidFill>
                  <a:srgbClr val="F0AB00"/>
                </a:solidFill>
                <a:latin typeface="Optima" panose="02000503060000020004"/>
              </a:rPr>
              <a:t>7% </a:t>
            </a:r>
            <a:r>
              <a:rPr lang="en-US" b="1">
                <a:solidFill>
                  <a:srgbClr val="10479B"/>
                </a:solidFill>
                <a:latin typeface="Optima" panose="02000503060000020004"/>
              </a:rPr>
              <a:t>reduction in Human Capital Costs</a:t>
            </a:r>
            <a:endParaRPr lang="en-US">
              <a:solidFill>
                <a:srgbClr val="10479B"/>
              </a:solidFill>
              <a:latin typeface="Optima" panose="02000503060000020004"/>
            </a:endParaRPr>
          </a:p>
        </p:txBody>
      </p:sp>
      <p:graphicFrame>
        <p:nvGraphicFramePr>
          <p:cNvPr id="10" name="Chart 9">
            <a:extLst>
              <a:ext uri="{FF2B5EF4-FFF2-40B4-BE49-F238E27FC236}">
                <a16:creationId xmlns:a16="http://schemas.microsoft.com/office/drawing/2014/main" id="{C8C95202-3D11-D697-307D-D3E1A9ABC612}"/>
              </a:ext>
            </a:extLst>
          </p:cNvPr>
          <p:cNvGraphicFramePr>
            <a:graphicFrameLocks/>
          </p:cNvGraphicFramePr>
          <p:nvPr/>
        </p:nvGraphicFramePr>
        <p:xfrm>
          <a:off x="6790312" y="2630580"/>
          <a:ext cx="4557242" cy="223926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5CCD5917-6F15-1674-BF89-C7201A90419B}"/>
              </a:ext>
            </a:extLst>
          </p:cNvPr>
          <p:cNvSpPr txBox="1"/>
          <p:nvPr/>
        </p:nvSpPr>
        <p:spPr>
          <a:xfrm>
            <a:off x="8793286" y="2350356"/>
            <a:ext cx="1101494" cy="327409"/>
          </a:xfrm>
          <a:prstGeom prst="rect">
            <a:avLst/>
          </a:prstGeom>
          <a:noFill/>
        </p:spPr>
        <p:txBody>
          <a:bodyPr wrap="square" lIns="71983" tIns="71983" rIns="71983" bIns="71983" rtlCol="0">
            <a:spAutoFit/>
          </a:bodyPr>
          <a:lstStyle/>
          <a:p>
            <a:pPr algn="ctr" fontAlgn="base">
              <a:lnSpc>
                <a:spcPct val="114000"/>
              </a:lnSpc>
              <a:spcAft>
                <a:spcPct val="0"/>
              </a:spcAft>
              <a:buClr>
                <a:srgbClr val="F0AB00"/>
              </a:buClr>
              <a:buSzPct val="80000"/>
            </a:pPr>
            <a:r>
              <a:rPr lang="es-ES" sz="1100" b="1" kern="0">
                <a:solidFill>
                  <a:schemeClr val="accent1"/>
                </a:solidFill>
                <a:latin typeface="+mn-lt"/>
                <a:ea typeface="Arial Unicode MS" pitchFamily="34" charset="-128"/>
                <a:cs typeface="Arial Unicode MS" pitchFamily="34" charset="-128"/>
              </a:rPr>
              <a:t>-3  </a:t>
            </a:r>
            <a:r>
              <a:rPr lang="es-ES" sz="1100" b="1" kern="0" err="1">
                <a:solidFill>
                  <a:schemeClr val="accent1"/>
                </a:solidFill>
                <a:ea typeface="Arial Unicode MS" pitchFamily="34" charset="-128"/>
                <a:cs typeface="Arial Unicode MS" pitchFamily="34" charset="-128"/>
              </a:rPr>
              <a:t>to</a:t>
            </a:r>
            <a:r>
              <a:rPr lang="es-ES" sz="1100" b="1" kern="0">
                <a:solidFill>
                  <a:schemeClr val="accent1"/>
                </a:solidFill>
                <a:ea typeface="Arial Unicode MS" pitchFamily="34" charset="-128"/>
                <a:cs typeface="Arial Unicode MS" pitchFamily="34" charset="-128"/>
              </a:rPr>
              <a:t> </a:t>
            </a:r>
            <a:r>
              <a:rPr lang="es-ES" sz="1100" b="1" kern="0">
                <a:solidFill>
                  <a:schemeClr val="accent1"/>
                </a:solidFill>
                <a:latin typeface="+mn-lt"/>
                <a:ea typeface="Arial Unicode MS" pitchFamily="34" charset="-128"/>
                <a:cs typeface="Arial Unicode MS" pitchFamily="34" charset="-128"/>
              </a:rPr>
              <a:t>-</a:t>
            </a:r>
            <a:r>
              <a:rPr lang="es-ES" sz="1100" b="1" kern="0">
                <a:solidFill>
                  <a:schemeClr val="accent1"/>
                </a:solidFill>
                <a:ea typeface="Arial Unicode MS" pitchFamily="34" charset="-128"/>
                <a:cs typeface="Arial Unicode MS" pitchFamily="34" charset="-128"/>
              </a:rPr>
              <a:t>7</a:t>
            </a:r>
            <a:r>
              <a:rPr lang="es-ES" sz="1100" b="1" kern="0">
                <a:solidFill>
                  <a:schemeClr val="accent1"/>
                </a:solidFill>
                <a:latin typeface="+mn-lt"/>
                <a:ea typeface="Arial Unicode MS" pitchFamily="34" charset="-128"/>
                <a:cs typeface="Arial Unicode MS" pitchFamily="34" charset="-128"/>
              </a:rPr>
              <a:t>%</a:t>
            </a:r>
          </a:p>
        </p:txBody>
      </p:sp>
      <p:cxnSp>
        <p:nvCxnSpPr>
          <p:cNvPr id="15" name="Straight Arrow Connector 14">
            <a:extLst>
              <a:ext uri="{FF2B5EF4-FFF2-40B4-BE49-F238E27FC236}">
                <a16:creationId xmlns:a16="http://schemas.microsoft.com/office/drawing/2014/main" id="{69471532-DD39-C66D-3725-37297ACFB7D7}"/>
              </a:ext>
            </a:extLst>
          </p:cNvPr>
          <p:cNvCxnSpPr>
            <a:cxnSpLocks/>
          </p:cNvCxnSpPr>
          <p:nvPr/>
        </p:nvCxnSpPr>
        <p:spPr>
          <a:xfrm>
            <a:off x="8695128" y="2632868"/>
            <a:ext cx="662481" cy="165206"/>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KPIText">
            <a:extLst>
              <a:ext uri="{FF2B5EF4-FFF2-40B4-BE49-F238E27FC236}">
                <a16:creationId xmlns:a16="http://schemas.microsoft.com/office/drawing/2014/main" id="{533BD9A4-5CE4-AF96-73F2-E10C6C73DF8E}"/>
              </a:ext>
            </a:extLst>
          </p:cNvPr>
          <p:cNvSpPr>
            <a:spLocks noChangeArrowheads="1"/>
          </p:cNvSpPr>
          <p:nvPr/>
        </p:nvSpPr>
        <p:spPr bwMode="gray">
          <a:xfrm>
            <a:off x="6738653" y="2177769"/>
            <a:ext cx="4394237" cy="180557"/>
          </a:xfrm>
          <a:prstGeom prst="rect">
            <a:avLst/>
          </a:prstGeom>
          <a:noFill/>
          <a:ln w="9525" algn="ctr">
            <a:noFill/>
            <a:miter lim="800000"/>
            <a:headEnd/>
            <a:tailEnd/>
          </a:ln>
        </p:spPr>
        <p:txBody>
          <a:bodyPr lIns="0" tIns="0" rIns="0" bIns="0"/>
          <a:lstStyle/>
          <a:p>
            <a:r>
              <a:rPr lang="en-US" sz="1200" b="1">
                <a:solidFill>
                  <a:srgbClr val="26B4E9"/>
                </a:solidFill>
                <a:latin typeface="Optima" panose="02000503060000020004"/>
              </a:rPr>
              <a:t>TO&amp;M HCM cost [% of revenue]</a:t>
            </a:r>
          </a:p>
        </p:txBody>
      </p:sp>
    </p:spTree>
    <p:extLst>
      <p:ext uri="{BB962C8B-B14F-4D97-AF65-F5344CB8AC3E}">
        <p14:creationId xmlns:p14="http://schemas.microsoft.com/office/powerpoint/2010/main" val="2076623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3C4803-9965-9694-DA1A-327CAD2FDD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EE09DB8A-5A36-32E2-B0A4-C7F8C028B8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grpSp>
        <p:nvGrpSpPr>
          <p:cNvPr id="71" name="Group 70">
            <a:extLst>
              <a:ext uri="{FF2B5EF4-FFF2-40B4-BE49-F238E27FC236}">
                <a16:creationId xmlns:a16="http://schemas.microsoft.com/office/drawing/2014/main" id="{4E9CE5E7-100F-F261-68DA-BE0114E74FD1}"/>
              </a:ext>
            </a:extLst>
          </p:cNvPr>
          <p:cNvGrpSpPr/>
          <p:nvPr/>
        </p:nvGrpSpPr>
        <p:grpSpPr>
          <a:xfrm>
            <a:off x="1536826" y="3296028"/>
            <a:ext cx="1554408" cy="746760"/>
            <a:chOff x="1521460" y="3110230"/>
            <a:chExt cx="2043430" cy="746760"/>
          </a:xfrm>
        </p:grpSpPr>
        <p:pic>
          <p:nvPicPr>
            <p:cNvPr id="72" name="Picture 71" descr="TimeLine-01">
              <a:extLst>
                <a:ext uri="{FF2B5EF4-FFF2-40B4-BE49-F238E27FC236}">
                  <a16:creationId xmlns:a16="http://schemas.microsoft.com/office/drawing/2014/main" id="{BAA8EB70-C210-B338-30D7-C9E7DB658D19}"/>
                </a:ext>
              </a:extLst>
            </p:cNvPr>
            <p:cNvPicPr>
              <a:picLocks noChangeAspect="1"/>
            </p:cNvPicPr>
            <p:nvPr/>
          </p:nvPicPr>
          <p:blipFill>
            <a:blip r:embed="rId2"/>
            <a:stretch>
              <a:fillRect/>
            </a:stretch>
          </p:blipFill>
          <p:spPr>
            <a:xfrm flipV="1">
              <a:off x="1521460" y="3110230"/>
              <a:ext cx="2043430" cy="746760"/>
            </a:xfrm>
            <a:prstGeom prst="rect">
              <a:avLst/>
            </a:prstGeom>
          </p:spPr>
        </p:pic>
        <p:sp>
          <p:nvSpPr>
            <p:cNvPr id="73" name="Text Box 9">
              <a:extLst>
                <a:ext uri="{FF2B5EF4-FFF2-40B4-BE49-F238E27FC236}">
                  <a16:creationId xmlns:a16="http://schemas.microsoft.com/office/drawing/2014/main" id="{16FCA806-D8C1-2929-FE11-BB0173BB9538}"/>
                </a:ext>
              </a:extLst>
            </p:cNvPr>
            <p:cNvSpPr txBox="1"/>
            <p:nvPr/>
          </p:nvSpPr>
          <p:spPr>
            <a:xfrm>
              <a:off x="1636914" y="3371361"/>
              <a:ext cx="18667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cs typeface="Optima" charset="0"/>
                </a:rPr>
                <a:t>2023  (Q1, Q2)</a:t>
              </a:r>
            </a:p>
          </p:txBody>
        </p:sp>
      </p:grpSp>
      <p:sp>
        <p:nvSpPr>
          <p:cNvPr id="74" name="Text Box 10">
            <a:extLst>
              <a:ext uri="{FF2B5EF4-FFF2-40B4-BE49-F238E27FC236}">
                <a16:creationId xmlns:a16="http://schemas.microsoft.com/office/drawing/2014/main" id="{1286A1E7-1626-4976-ECD3-22DE8273DBE8}"/>
              </a:ext>
            </a:extLst>
          </p:cNvPr>
          <p:cNvSpPr txBox="1"/>
          <p:nvPr/>
        </p:nvSpPr>
        <p:spPr>
          <a:xfrm>
            <a:off x="4554058" y="3598966"/>
            <a:ext cx="17468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Optima" charset="0"/>
                <a:ea typeface="+mn-ea"/>
                <a:cs typeface="Optima" charset="0"/>
              </a:rPr>
              <a:t>2006 - 2008</a:t>
            </a:r>
          </a:p>
        </p:txBody>
      </p:sp>
      <p:grpSp>
        <p:nvGrpSpPr>
          <p:cNvPr id="76" name="Group 75">
            <a:extLst>
              <a:ext uri="{FF2B5EF4-FFF2-40B4-BE49-F238E27FC236}">
                <a16:creationId xmlns:a16="http://schemas.microsoft.com/office/drawing/2014/main" id="{FCA0BAD4-D145-7E38-991D-C944F1998A9F}"/>
              </a:ext>
            </a:extLst>
          </p:cNvPr>
          <p:cNvGrpSpPr/>
          <p:nvPr/>
        </p:nvGrpSpPr>
        <p:grpSpPr>
          <a:xfrm>
            <a:off x="3087474" y="3296028"/>
            <a:ext cx="1554408" cy="746760"/>
            <a:chOff x="1521460" y="3110230"/>
            <a:chExt cx="2043430" cy="746760"/>
          </a:xfrm>
        </p:grpSpPr>
        <p:pic>
          <p:nvPicPr>
            <p:cNvPr id="77" name="Picture 76" descr="TimeLine-01">
              <a:extLst>
                <a:ext uri="{FF2B5EF4-FFF2-40B4-BE49-F238E27FC236}">
                  <a16:creationId xmlns:a16="http://schemas.microsoft.com/office/drawing/2014/main" id="{85C181AD-DC4F-9D7C-BD93-7D607C0E2D3C}"/>
                </a:ext>
              </a:extLst>
            </p:cNvPr>
            <p:cNvPicPr>
              <a:picLocks noChangeAspect="1"/>
            </p:cNvPicPr>
            <p:nvPr/>
          </p:nvPicPr>
          <p:blipFill>
            <a:blip r:embed="rId2"/>
            <a:stretch>
              <a:fillRect/>
            </a:stretch>
          </p:blipFill>
          <p:spPr>
            <a:xfrm flipV="1">
              <a:off x="1521460" y="3110230"/>
              <a:ext cx="2043430" cy="746760"/>
            </a:xfrm>
            <a:prstGeom prst="rect">
              <a:avLst/>
            </a:prstGeom>
          </p:spPr>
        </p:pic>
        <p:sp>
          <p:nvSpPr>
            <p:cNvPr id="78" name="Text Box 9">
              <a:extLst>
                <a:ext uri="{FF2B5EF4-FFF2-40B4-BE49-F238E27FC236}">
                  <a16:creationId xmlns:a16="http://schemas.microsoft.com/office/drawing/2014/main" id="{7149DDBA-02DF-A5C0-D8A9-3DB592FBB8FE}"/>
                </a:ext>
              </a:extLst>
            </p:cNvPr>
            <p:cNvSpPr txBox="1"/>
            <p:nvPr/>
          </p:nvSpPr>
          <p:spPr>
            <a:xfrm>
              <a:off x="1627533" y="3359233"/>
              <a:ext cx="18072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cs typeface="Optima" charset="0"/>
                </a:rPr>
                <a:t>2023 (Q3, Q4)</a:t>
              </a:r>
            </a:p>
          </p:txBody>
        </p:sp>
      </p:grpSp>
      <p:grpSp>
        <p:nvGrpSpPr>
          <p:cNvPr id="79" name="Group 78">
            <a:extLst>
              <a:ext uri="{FF2B5EF4-FFF2-40B4-BE49-F238E27FC236}">
                <a16:creationId xmlns:a16="http://schemas.microsoft.com/office/drawing/2014/main" id="{A5E79FF3-45D2-553A-9A86-7CFE2C35C5BD}"/>
              </a:ext>
            </a:extLst>
          </p:cNvPr>
          <p:cNvGrpSpPr/>
          <p:nvPr/>
        </p:nvGrpSpPr>
        <p:grpSpPr>
          <a:xfrm>
            <a:off x="4623026" y="3285950"/>
            <a:ext cx="1554408" cy="746760"/>
            <a:chOff x="1570173" y="3117823"/>
            <a:chExt cx="2043430" cy="746760"/>
          </a:xfrm>
        </p:grpSpPr>
        <p:pic>
          <p:nvPicPr>
            <p:cNvPr id="80" name="Picture 79" descr="TimeLine-01">
              <a:extLst>
                <a:ext uri="{FF2B5EF4-FFF2-40B4-BE49-F238E27FC236}">
                  <a16:creationId xmlns:a16="http://schemas.microsoft.com/office/drawing/2014/main" id="{0745D060-94F1-081A-6A3F-03906B43819B}"/>
                </a:ext>
              </a:extLst>
            </p:cNvPr>
            <p:cNvPicPr>
              <a:picLocks noChangeAspect="1"/>
            </p:cNvPicPr>
            <p:nvPr/>
          </p:nvPicPr>
          <p:blipFill>
            <a:blip r:embed="rId2"/>
            <a:stretch>
              <a:fillRect/>
            </a:stretch>
          </p:blipFill>
          <p:spPr>
            <a:xfrm flipV="1">
              <a:off x="1570173" y="3117823"/>
              <a:ext cx="2043430" cy="746760"/>
            </a:xfrm>
            <a:prstGeom prst="rect">
              <a:avLst/>
            </a:prstGeom>
          </p:spPr>
        </p:pic>
        <p:sp>
          <p:nvSpPr>
            <p:cNvPr id="81" name="Text Box 9">
              <a:extLst>
                <a:ext uri="{FF2B5EF4-FFF2-40B4-BE49-F238E27FC236}">
                  <a16:creationId xmlns:a16="http://schemas.microsoft.com/office/drawing/2014/main" id="{65020289-29AC-BFB4-7B34-7B1776907993}"/>
                </a:ext>
              </a:extLst>
            </p:cNvPr>
            <p:cNvSpPr txBox="1"/>
            <p:nvPr/>
          </p:nvSpPr>
          <p:spPr>
            <a:xfrm>
              <a:off x="1636091" y="3358271"/>
              <a:ext cx="190168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cs typeface="Optima" charset="0"/>
                </a:rPr>
                <a:t>2024 (Q1, Q2)</a:t>
              </a:r>
            </a:p>
          </p:txBody>
        </p:sp>
      </p:grpSp>
      <p:grpSp>
        <p:nvGrpSpPr>
          <p:cNvPr id="82" name="Group 81">
            <a:extLst>
              <a:ext uri="{FF2B5EF4-FFF2-40B4-BE49-F238E27FC236}">
                <a16:creationId xmlns:a16="http://schemas.microsoft.com/office/drawing/2014/main" id="{183DE113-1000-729E-9AD0-B109DA6A1C58}"/>
              </a:ext>
            </a:extLst>
          </p:cNvPr>
          <p:cNvGrpSpPr/>
          <p:nvPr/>
        </p:nvGrpSpPr>
        <p:grpSpPr>
          <a:xfrm>
            <a:off x="6125059" y="3284306"/>
            <a:ext cx="1554408" cy="746760"/>
            <a:chOff x="1521460" y="3110230"/>
            <a:chExt cx="2043430" cy="746760"/>
          </a:xfrm>
        </p:grpSpPr>
        <p:pic>
          <p:nvPicPr>
            <p:cNvPr id="83" name="Picture 82" descr="TimeLine-01">
              <a:extLst>
                <a:ext uri="{FF2B5EF4-FFF2-40B4-BE49-F238E27FC236}">
                  <a16:creationId xmlns:a16="http://schemas.microsoft.com/office/drawing/2014/main" id="{4715931B-BE43-9801-7566-74B76E5D4B04}"/>
                </a:ext>
              </a:extLst>
            </p:cNvPr>
            <p:cNvPicPr>
              <a:picLocks noChangeAspect="1"/>
            </p:cNvPicPr>
            <p:nvPr/>
          </p:nvPicPr>
          <p:blipFill>
            <a:blip r:embed="rId2"/>
            <a:stretch>
              <a:fillRect/>
            </a:stretch>
          </p:blipFill>
          <p:spPr>
            <a:xfrm flipV="1">
              <a:off x="1521460" y="3110230"/>
              <a:ext cx="2043430" cy="746760"/>
            </a:xfrm>
            <a:prstGeom prst="rect">
              <a:avLst/>
            </a:prstGeom>
          </p:spPr>
        </p:pic>
        <p:sp>
          <p:nvSpPr>
            <p:cNvPr id="84" name="Text Box 9">
              <a:extLst>
                <a:ext uri="{FF2B5EF4-FFF2-40B4-BE49-F238E27FC236}">
                  <a16:creationId xmlns:a16="http://schemas.microsoft.com/office/drawing/2014/main" id="{DC1BE751-2460-8FFD-7C90-742BF91FEF95}"/>
                </a:ext>
              </a:extLst>
            </p:cNvPr>
            <p:cNvSpPr txBox="1"/>
            <p:nvPr/>
          </p:nvSpPr>
          <p:spPr>
            <a:xfrm>
              <a:off x="1652607" y="3345111"/>
              <a:ext cx="173828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Optima" charset="0"/>
                  <a:ea typeface="+mn-ea"/>
                  <a:cs typeface="Optima" charset="0"/>
                </a:rPr>
                <a:t>2024 (Q3, Q4)</a:t>
              </a:r>
            </a:p>
          </p:txBody>
        </p:sp>
      </p:grpSp>
      <p:sp>
        <p:nvSpPr>
          <p:cNvPr id="85" name="Rectangle 697">
            <a:extLst>
              <a:ext uri="{FF2B5EF4-FFF2-40B4-BE49-F238E27FC236}">
                <a16:creationId xmlns:a16="http://schemas.microsoft.com/office/drawing/2014/main" id="{542A369B-B9BA-5C96-EED7-50317212E4A9}"/>
              </a:ext>
            </a:extLst>
          </p:cNvPr>
          <p:cNvSpPr>
            <a:spLocks noChangeArrowheads="1"/>
          </p:cNvSpPr>
          <p:nvPr/>
        </p:nvSpPr>
        <p:spPr bwMode="auto">
          <a:xfrm>
            <a:off x="2794061" y="893363"/>
            <a:ext cx="1605915" cy="5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cs typeface="Arial" panose="020B0604020202020204" pitchFamily="34" charset="0"/>
              </a:defRPr>
            </a:lvl1pPr>
            <a:lvl2pPr marL="457200">
              <a:defRPr>
                <a:solidFill>
                  <a:schemeClr val="tx1"/>
                </a:solidFill>
                <a:latin typeface="Arial" panose="020B0604020202020204" pitchFamily="34" charset="0"/>
                <a:cs typeface="Arial" panose="020B0604020202020204" pitchFamily="34" charset="0"/>
              </a:defRPr>
            </a:lvl2pPr>
            <a:lvl3pPr marL="914400">
              <a:defRPr>
                <a:solidFill>
                  <a:schemeClr val="tx1"/>
                </a:solidFill>
                <a:latin typeface="Arial" panose="020B0604020202020204" pitchFamily="34" charset="0"/>
                <a:cs typeface="Arial" panose="020B0604020202020204" pitchFamily="34" charset="0"/>
              </a:defRPr>
            </a:lvl3pPr>
            <a:lvl4pPr marL="1371600">
              <a:defRPr>
                <a:solidFill>
                  <a:schemeClr val="tx1"/>
                </a:solidFill>
                <a:latin typeface="Arial" panose="020B0604020202020204" pitchFamily="34" charset="0"/>
                <a:cs typeface="Arial" panose="020B0604020202020204" pitchFamily="34" charset="0"/>
              </a:defRPr>
            </a:lvl4pPr>
            <a:lvl5pPr marL="1828800">
              <a:defRPr>
                <a:solidFill>
                  <a:schemeClr val="tx1"/>
                </a:solidFill>
                <a:latin typeface="Arial" panose="020B0604020202020204" pitchFamily="34" charset="0"/>
                <a:cs typeface="Arial" panose="020B0604020202020204" pitchFamily="34" charset="0"/>
              </a:defRPr>
            </a:lvl5pPr>
            <a:lvl6pPr marL="2286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743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2004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657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5000+ Users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7 Processes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25 Departments</a:t>
            </a:r>
          </a:p>
        </p:txBody>
      </p:sp>
      <p:pic>
        <p:nvPicPr>
          <p:cNvPr id="86" name="Picture 85" descr="3500+ Users">
            <a:extLst>
              <a:ext uri="{FF2B5EF4-FFF2-40B4-BE49-F238E27FC236}">
                <a16:creationId xmlns:a16="http://schemas.microsoft.com/office/drawing/2014/main" id="{26BB8B42-665B-6DCB-D623-D390A6B26B65}"/>
              </a:ext>
            </a:extLst>
          </p:cNvPr>
          <p:cNvPicPr>
            <a:picLocks noChangeAspect="1"/>
          </p:cNvPicPr>
          <p:nvPr/>
        </p:nvPicPr>
        <p:blipFill>
          <a:blip r:embed="rId3"/>
          <a:stretch>
            <a:fillRect/>
          </a:stretch>
        </p:blipFill>
        <p:spPr>
          <a:xfrm>
            <a:off x="2696589" y="1448993"/>
            <a:ext cx="1800860" cy="648335"/>
          </a:xfrm>
          <a:prstGeom prst="rect">
            <a:avLst/>
          </a:prstGeom>
        </p:spPr>
      </p:pic>
      <p:sp>
        <p:nvSpPr>
          <p:cNvPr id="87" name="Title 1">
            <a:extLst>
              <a:ext uri="{FF2B5EF4-FFF2-40B4-BE49-F238E27FC236}">
                <a16:creationId xmlns:a16="http://schemas.microsoft.com/office/drawing/2014/main" id="{EB2941CA-9F0A-36F0-01E6-011D11EAD543}"/>
              </a:ext>
            </a:extLst>
          </p:cNvPr>
          <p:cNvSpPr txBox="1">
            <a:spLocks/>
          </p:cNvSpPr>
          <p:nvPr/>
        </p:nvSpPr>
        <p:spPr>
          <a:xfrm>
            <a:off x="177800" y="82251"/>
            <a:ext cx="10272096" cy="551815"/>
          </a:xfrm>
          <a:prstGeom prst="rect">
            <a:avLst/>
          </a:prstGeom>
        </p:spPr>
        <p:txBody>
          <a:bodyPr vert="horz" lIns="91428" tIns="45718" rIns="91428"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Oil &amp; Gas Customer – Asset &amp; Associated Objects Data Management &amp; Governance with Optimized Maintenance Strategies &amp; Reliability Management </a:t>
            </a:r>
          </a:p>
        </p:txBody>
      </p:sp>
      <p:sp>
        <p:nvSpPr>
          <p:cNvPr id="88" name="Rectangle 697">
            <a:extLst>
              <a:ext uri="{FF2B5EF4-FFF2-40B4-BE49-F238E27FC236}">
                <a16:creationId xmlns:a16="http://schemas.microsoft.com/office/drawing/2014/main" id="{BC210642-52A3-9AF4-F048-575C2A6422AE}"/>
              </a:ext>
            </a:extLst>
          </p:cNvPr>
          <p:cNvSpPr>
            <a:spLocks noChangeArrowheads="1"/>
          </p:cNvSpPr>
          <p:nvPr/>
        </p:nvSpPr>
        <p:spPr bwMode="auto">
          <a:xfrm>
            <a:off x="5029965" y="808589"/>
            <a:ext cx="188715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cs typeface="Arial" panose="020B0604020202020204" pitchFamily="34" charset="0"/>
              </a:defRPr>
            </a:lvl1pPr>
            <a:lvl2pPr marL="457200">
              <a:defRPr>
                <a:solidFill>
                  <a:schemeClr val="tx1"/>
                </a:solidFill>
                <a:latin typeface="Arial" panose="020B0604020202020204" pitchFamily="34" charset="0"/>
                <a:cs typeface="Arial" panose="020B0604020202020204" pitchFamily="34" charset="0"/>
              </a:defRPr>
            </a:lvl2pPr>
            <a:lvl3pPr marL="914400">
              <a:defRPr>
                <a:solidFill>
                  <a:schemeClr val="tx1"/>
                </a:solidFill>
                <a:latin typeface="Arial" panose="020B0604020202020204" pitchFamily="34" charset="0"/>
                <a:cs typeface="Arial" panose="020B0604020202020204" pitchFamily="34" charset="0"/>
              </a:defRPr>
            </a:lvl3pPr>
            <a:lvl4pPr marL="1371600">
              <a:defRPr>
                <a:solidFill>
                  <a:schemeClr val="tx1"/>
                </a:solidFill>
                <a:latin typeface="Arial" panose="020B0604020202020204" pitchFamily="34" charset="0"/>
                <a:cs typeface="Arial" panose="020B0604020202020204" pitchFamily="34" charset="0"/>
              </a:defRPr>
            </a:lvl4pPr>
            <a:lvl5pPr marL="1828800">
              <a:defRPr>
                <a:solidFill>
                  <a:schemeClr val="tx1"/>
                </a:solidFill>
                <a:latin typeface="Arial" panose="020B0604020202020204" pitchFamily="34" charset="0"/>
                <a:cs typeface="Arial" panose="020B0604020202020204" pitchFamily="34" charset="0"/>
              </a:defRPr>
            </a:lvl5pPr>
            <a:lvl6pPr marL="2286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743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2004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657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150K+ Assets &amp; Associated </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100K+ Materials &amp; BOMs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30K+ Services</a:t>
            </a:r>
          </a:p>
        </p:txBody>
      </p:sp>
      <p:pic>
        <p:nvPicPr>
          <p:cNvPr id="89" name="Picture 88" descr="PiLog_Material_Master_Taxonomy_for_SAP_MDG-Features -Icons-15">
            <a:extLst>
              <a:ext uri="{FF2B5EF4-FFF2-40B4-BE49-F238E27FC236}">
                <a16:creationId xmlns:a16="http://schemas.microsoft.com/office/drawing/2014/main" id="{04E5D7D4-E3EB-5392-34C3-A211362A1292}"/>
              </a:ext>
            </a:extLst>
          </p:cNvPr>
          <p:cNvPicPr>
            <a:picLocks noChangeAspect="1"/>
          </p:cNvPicPr>
          <p:nvPr/>
        </p:nvPicPr>
        <p:blipFill>
          <a:blip r:embed="rId4"/>
          <a:stretch>
            <a:fillRect/>
          </a:stretch>
        </p:blipFill>
        <p:spPr>
          <a:xfrm>
            <a:off x="5721338" y="1470307"/>
            <a:ext cx="553998" cy="553998"/>
          </a:xfrm>
          <a:prstGeom prst="rect">
            <a:avLst/>
          </a:prstGeom>
        </p:spPr>
      </p:pic>
      <p:pic>
        <p:nvPicPr>
          <p:cNvPr id="90" name="Picture 89" descr="PiLog_Material_Master_Taxonomy_for_SAP_MDG-Features -Icons-08">
            <a:extLst>
              <a:ext uri="{FF2B5EF4-FFF2-40B4-BE49-F238E27FC236}">
                <a16:creationId xmlns:a16="http://schemas.microsoft.com/office/drawing/2014/main" id="{E1B5FCA7-BF39-9ACE-1B6F-CA926E1AD545}"/>
              </a:ext>
            </a:extLst>
          </p:cNvPr>
          <p:cNvPicPr>
            <a:picLocks noChangeAspect="1"/>
          </p:cNvPicPr>
          <p:nvPr/>
        </p:nvPicPr>
        <p:blipFill>
          <a:blip r:embed="rId5"/>
          <a:stretch>
            <a:fillRect/>
          </a:stretch>
        </p:blipFill>
        <p:spPr>
          <a:xfrm>
            <a:off x="6275336" y="1477550"/>
            <a:ext cx="469145" cy="469145"/>
          </a:xfrm>
          <a:prstGeom prst="rect">
            <a:avLst/>
          </a:prstGeom>
        </p:spPr>
      </p:pic>
      <p:pic>
        <p:nvPicPr>
          <p:cNvPr id="91" name="Picture 90" descr="PiLog_Material_Master_Taxonomy_for_SAP_MDG-Features -Icons-09">
            <a:extLst>
              <a:ext uri="{FF2B5EF4-FFF2-40B4-BE49-F238E27FC236}">
                <a16:creationId xmlns:a16="http://schemas.microsoft.com/office/drawing/2014/main" id="{57B02399-A5DA-F99B-A297-49ADCF440A9B}"/>
              </a:ext>
            </a:extLst>
          </p:cNvPr>
          <p:cNvPicPr>
            <a:picLocks noChangeAspect="1"/>
          </p:cNvPicPr>
          <p:nvPr/>
        </p:nvPicPr>
        <p:blipFill>
          <a:blip r:embed="rId6"/>
          <a:stretch>
            <a:fillRect/>
          </a:stretch>
        </p:blipFill>
        <p:spPr>
          <a:xfrm>
            <a:off x="5125638" y="1430079"/>
            <a:ext cx="551816" cy="551816"/>
          </a:xfrm>
          <a:prstGeom prst="rect">
            <a:avLst/>
          </a:prstGeom>
        </p:spPr>
      </p:pic>
      <p:sp>
        <p:nvSpPr>
          <p:cNvPr id="92" name="Rectangle 697">
            <a:extLst>
              <a:ext uri="{FF2B5EF4-FFF2-40B4-BE49-F238E27FC236}">
                <a16:creationId xmlns:a16="http://schemas.microsoft.com/office/drawing/2014/main" id="{0D30DAA2-CFA8-ABBF-0AD8-3B212A62146C}"/>
              </a:ext>
            </a:extLst>
          </p:cNvPr>
          <p:cNvSpPr>
            <a:spLocks noChangeArrowheads="1"/>
          </p:cNvSpPr>
          <p:nvPr/>
        </p:nvSpPr>
        <p:spPr bwMode="auto">
          <a:xfrm>
            <a:off x="7547110" y="872689"/>
            <a:ext cx="1803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cs typeface="Arial" panose="020B0604020202020204" pitchFamily="34" charset="0"/>
              </a:defRPr>
            </a:lvl1pPr>
            <a:lvl2pPr marL="457200">
              <a:defRPr>
                <a:solidFill>
                  <a:schemeClr val="tx1"/>
                </a:solidFill>
                <a:latin typeface="Arial" panose="020B0604020202020204" pitchFamily="34" charset="0"/>
                <a:cs typeface="Arial" panose="020B0604020202020204" pitchFamily="34" charset="0"/>
              </a:defRPr>
            </a:lvl2pPr>
            <a:lvl3pPr marL="914400">
              <a:defRPr>
                <a:solidFill>
                  <a:schemeClr val="tx1"/>
                </a:solidFill>
                <a:latin typeface="Arial" panose="020B0604020202020204" pitchFamily="34" charset="0"/>
                <a:cs typeface="Arial" panose="020B0604020202020204" pitchFamily="34" charset="0"/>
              </a:defRPr>
            </a:lvl3pPr>
            <a:lvl4pPr marL="1371600">
              <a:defRPr>
                <a:solidFill>
                  <a:schemeClr val="tx1"/>
                </a:solidFill>
                <a:latin typeface="Arial" panose="020B0604020202020204" pitchFamily="34" charset="0"/>
                <a:cs typeface="Arial" panose="020B0604020202020204" pitchFamily="34" charset="0"/>
              </a:defRPr>
            </a:lvl4pPr>
            <a:lvl5pPr marL="1828800">
              <a:defRPr>
                <a:solidFill>
                  <a:schemeClr val="tx1"/>
                </a:solidFill>
                <a:latin typeface="Arial" panose="020B0604020202020204" pitchFamily="34" charset="0"/>
                <a:cs typeface="Arial" panose="020B0604020202020204" pitchFamily="34" charset="0"/>
              </a:defRPr>
            </a:lvl5pPr>
            <a:lvl6pPr marL="2286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743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2004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657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4500+ Predefined Templates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for Equipment &amp; Material Master Data Management</a:t>
            </a:r>
          </a:p>
        </p:txBody>
      </p:sp>
      <p:pic>
        <p:nvPicPr>
          <p:cNvPr id="93" name="Picture 92">
            <a:extLst>
              <a:ext uri="{FF2B5EF4-FFF2-40B4-BE49-F238E27FC236}">
                <a16:creationId xmlns:a16="http://schemas.microsoft.com/office/drawing/2014/main" id="{DB7FE9BB-988C-9753-B231-C4FE073641A3}"/>
              </a:ext>
            </a:extLst>
          </p:cNvPr>
          <p:cNvPicPr>
            <a:picLocks noChangeAspect="1"/>
          </p:cNvPicPr>
          <p:nvPr/>
        </p:nvPicPr>
        <p:blipFill>
          <a:blip r:embed="rId7"/>
          <a:stretch>
            <a:fillRect/>
          </a:stretch>
        </p:blipFill>
        <p:spPr>
          <a:xfrm>
            <a:off x="8776417" y="1491208"/>
            <a:ext cx="574093" cy="402702"/>
          </a:xfrm>
          <a:prstGeom prst="rect">
            <a:avLst/>
          </a:prstGeom>
        </p:spPr>
      </p:pic>
      <p:pic>
        <p:nvPicPr>
          <p:cNvPr id="94" name="Picture 93" descr="Mass_data_processing-Icon-02">
            <a:extLst>
              <a:ext uri="{FF2B5EF4-FFF2-40B4-BE49-F238E27FC236}">
                <a16:creationId xmlns:a16="http://schemas.microsoft.com/office/drawing/2014/main" id="{266B1426-17EE-E7C2-0356-E1E183391241}"/>
              </a:ext>
            </a:extLst>
          </p:cNvPr>
          <p:cNvPicPr>
            <a:picLocks noChangeAspect="1"/>
          </p:cNvPicPr>
          <p:nvPr/>
        </p:nvPicPr>
        <p:blipFill>
          <a:blip r:embed="rId8"/>
          <a:stretch>
            <a:fillRect/>
          </a:stretch>
        </p:blipFill>
        <p:spPr>
          <a:xfrm>
            <a:off x="7610693" y="1497730"/>
            <a:ext cx="427375" cy="427375"/>
          </a:xfrm>
          <a:prstGeom prst="rect">
            <a:avLst/>
          </a:prstGeom>
        </p:spPr>
      </p:pic>
      <p:pic>
        <p:nvPicPr>
          <p:cNvPr id="95" name="Picture 94" descr="PPO2">
            <a:extLst>
              <a:ext uri="{FF2B5EF4-FFF2-40B4-BE49-F238E27FC236}">
                <a16:creationId xmlns:a16="http://schemas.microsoft.com/office/drawing/2014/main" id="{469D475F-4CCC-B3E1-F878-F0DB926CA9FE}"/>
              </a:ext>
            </a:extLst>
          </p:cNvPr>
          <p:cNvPicPr>
            <a:picLocks noChangeAspect="1"/>
          </p:cNvPicPr>
          <p:nvPr/>
        </p:nvPicPr>
        <p:blipFill>
          <a:blip r:embed="rId9"/>
          <a:stretch>
            <a:fillRect/>
          </a:stretch>
        </p:blipFill>
        <p:spPr>
          <a:xfrm>
            <a:off x="8227852" y="1483190"/>
            <a:ext cx="441915" cy="441915"/>
          </a:xfrm>
          <a:prstGeom prst="rect">
            <a:avLst/>
          </a:prstGeom>
        </p:spPr>
      </p:pic>
      <p:sp>
        <p:nvSpPr>
          <p:cNvPr id="96" name="Rectangle 697">
            <a:extLst>
              <a:ext uri="{FF2B5EF4-FFF2-40B4-BE49-F238E27FC236}">
                <a16:creationId xmlns:a16="http://schemas.microsoft.com/office/drawing/2014/main" id="{D10B32EC-7488-D131-3426-C47974F46BCD}"/>
              </a:ext>
            </a:extLst>
          </p:cNvPr>
          <p:cNvSpPr>
            <a:spLocks noChangeArrowheads="1"/>
          </p:cNvSpPr>
          <p:nvPr/>
        </p:nvSpPr>
        <p:spPr bwMode="auto">
          <a:xfrm>
            <a:off x="9886453" y="872689"/>
            <a:ext cx="20462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cs typeface="Arial" panose="020B0604020202020204" pitchFamily="34" charset="0"/>
              </a:defRPr>
            </a:lvl1pPr>
            <a:lvl2pPr marL="457200">
              <a:defRPr>
                <a:solidFill>
                  <a:schemeClr val="tx1"/>
                </a:solidFill>
                <a:latin typeface="Arial" panose="020B0604020202020204" pitchFamily="34" charset="0"/>
                <a:cs typeface="Arial" panose="020B0604020202020204" pitchFamily="34" charset="0"/>
              </a:defRPr>
            </a:lvl2pPr>
            <a:lvl3pPr marL="914400">
              <a:defRPr>
                <a:solidFill>
                  <a:schemeClr val="tx1"/>
                </a:solidFill>
                <a:latin typeface="Arial" panose="020B0604020202020204" pitchFamily="34" charset="0"/>
                <a:cs typeface="Arial" panose="020B0604020202020204" pitchFamily="34" charset="0"/>
              </a:defRPr>
            </a:lvl3pPr>
            <a:lvl4pPr marL="1371600">
              <a:defRPr>
                <a:solidFill>
                  <a:schemeClr val="tx1"/>
                </a:solidFill>
                <a:latin typeface="Arial" panose="020B0604020202020204" pitchFamily="34" charset="0"/>
                <a:cs typeface="Arial" panose="020B0604020202020204" pitchFamily="34" charset="0"/>
              </a:defRPr>
            </a:lvl4pPr>
            <a:lvl5pPr marL="1828800">
              <a:defRPr>
                <a:solidFill>
                  <a:schemeClr val="tx1"/>
                </a:solidFill>
                <a:latin typeface="Arial" panose="020B0604020202020204" pitchFamily="34" charset="0"/>
                <a:cs typeface="Arial" panose="020B0604020202020204" pitchFamily="34" charset="0"/>
              </a:defRPr>
            </a:lvl5pPr>
            <a:lvl6pPr marL="2286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743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2004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657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Regions: Arabian Gulf</a:t>
            </a:r>
          </a:p>
        </p:txBody>
      </p:sp>
      <p:pic>
        <p:nvPicPr>
          <p:cNvPr id="97" name="Picture 96" descr="language-Icon-03">
            <a:extLst>
              <a:ext uri="{FF2B5EF4-FFF2-40B4-BE49-F238E27FC236}">
                <a16:creationId xmlns:a16="http://schemas.microsoft.com/office/drawing/2014/main" id="{73A2FBDE-01EA-86C7-C353-3157EFE10F03}"/>
              </a:ext>
            </a:extLst>
          </p:cNvPr>
          <p:cNvPicPr>
            <a:picLocks noChangeAspect="1"/>
          </p:cNvPicPr>
          <p:nvPr/>
        </p:nvPicPr>
        <p:blipFill>
          <a:blip r:embed="rId10"/>
          <a:stretch>
            <a:fillRect/>
          </a:stretch>
        </p:blipFill>
        <p:spPr>
          <a:xfrm>
            <a:off x="10650203" y="1401236"/>
            <a:ext cx="655890" cy="579962"/>
          </a:xfrm>
          <a:prstGeom prst="rect">
            <a:avLst/>
          </a:prstGeom>
        </p:spPr>
      </p:pic>
      <p:sp>
        <p:nvSpPr>
          <p:cNvPr id="98" name="TextBox 97">
            <a:extLst>
              <a:ext uri="{FF2B5EF4-FFF2-40B4-BE49-F238E27FC236}">
                <a16:creationId xmlns:a16="http://schemas.microsoft.com/office/drawing/2014/main" id="{F0774800-BBBB-C26C-E826-987CBEB0410F}"/>
              </a:ext>
            </a:extLst>
          </p:cNvPr>
          <p:cNvSpPr txBox="1"/>
          <p:nvPr/>
        </p:nvSpPr>
        <p:spPr>
          <a:xfrm>
            <a:off x="1070717" y="714851"/>
            <a:ext cx="1618736" cy="276999"/>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a:ea typeface="+mn-ea"/>
                <a:cs typeface="+mn-cs"/>
              </a:rPr>
              <a:t>Domains Implemented</a:t>
            </a:r>
          </a:p>
        </p:txBody>
      </p:sp>
      <p:sp>
        <p:nvSpPr>
          <p:cNvPr id="99" name="Rectangle 98">
            <a:extLst>
              <a:ext uri="{FF2B5EF4-FFF2-40B4-BE49-F238E27FC236}">
                <a16:creationId xmlns:a16="http://schemas.microsoft.com/office/drawing/2014/main" id="{B33CC533-0B96-2F1D-219E-2BB219E08EBC}"/>
              </a:ext>
            </a:extLst>
          </p:cNvPr>
          <p:cNvSpPr/>
          <p:nvPr/>
        </p:nvSpPr>
        <p:spPr>
          <a:xfrm>
            <a:off x="1582654" y="3873699"/>
            <a:ext cx="1400167" cy="1247521"/>
          </a:xfrm>
          <a:prstGeom prst="rect">
            <a:avLst/>
          </a:prstGeom>
        </p:spPr>
        <p:txBody>
          <a:bodyPr wrap="square">
            <a:spAutoFit/>
          </a:bodyPr>
          <a:lstStyle/>
          <a:p>
            <a:pPr marL="171450" marR="0" lvl="0" indent="-171450" algn="l"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15K Assets &amp; Associated Objects Created</a:t>
            </a:r>
          </a:p>
          <a:p>
            <a:pPr marL="171450" marR="0" lvl="0" indent="-171450" algn="l"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PiLog Application Setup</a:t>
            </a:r>
          </a:p>
        </p:txBody>
      </p:sp>
      <p:sp>
        <p:nvSpPr>
          <p:cNvPr id="100" name="Rectangle 99">
            <a:extLst>
              <a:ext uri="{FF2B5EF4-FFF2-40B4-BE49-F238E27FC236}">
                <a16:creationId xmlns:a16="http://schemas.microsoft.com/office/drawing/2014/main" id="{43F3DD4B-96DE-9E94-4A4C-F1E8D29F681F}"/>
              </a:ext>
            </a:extLst>
          </p:cNvPr>
          <p:cNvSpPr/>
          <p:nvPr/>
        </p:nvSpPr>
        <p:spPr>
          <a:xfrm>
            <a:off x="2384956" y="2602856"/>
            <a:ext cx="1692040" cy="896656"/>
          </a:xfrm>
          <a:prstGeom prst="rect">
            <a:avLst/>
          </a:prstGeom>
        </p:spPr>
        <p:txBody>
          <a:bodyPr wrap="square">
            <a:spAutoFit/>
          </a:bodyPr>
          <a:lstStyle/>
          <a:p>
            <a:pPr marL="171450" marR="0" lvl="0" indent="-171450" algn="ctr"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30K Assets &amp; Associated Objects Created</a:t>
            </a:r>
          </a:p>
          <a:p>
            <a:pPr marL="171450" marR="0" lvl="0" indent="-171450" algn="ctr"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iMDRM (MM) Upg.</a:t>
            </a:r>
          </a:p>
        </p:txBody>
      </p:sp>
      <p:sp>
        <p:nvSpPr>
          <p:cNvPr id="101" name="Rectangle 100">
            <a:extLst>
              <a:ext uri="{FF2B5EF4-FFF2-40B4-BE49-F238E27FC236}">
                <a16:creationId xmlns:a16="http://schemas.microsoft.com/office/drawing/2014/main" id="{39861143-5D92-340C-5240-EFDDB301BF7C}"/>
              </a:ext>
            </a:extLst>
          </p:cNvPr>
          <p:cNvSpPr/>
          <p:nvPr/>
        </p:nvSpPr>
        <p:spPr>
          <a:xfrm>
            <a:off x="3134055" y="3849132"/>
            <a:ext cx="1322642" cy="794064"/>
          </a:xfrm>
          <a:prstGeom prst="rect">
            <a:avLst/>
          </a:prstGeom>
        </p:spPr>
        <p:txBody>
          <a:bodyPr wrap="square">
            <a:spAutoFit/>
          </a:bodyPr>
          <a:lstStyle/>
          <a:p>
            <a:pPr marL="171450" marR="0" lvl="0" indent="-171450" algn="ctr"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50K Assets &amp; Associated Objects Created</a:t>
            </a:r>
          </a:p>
        </p:txBody>
      </p:sp>
      <p:sp>
        <p:nvSpPr>
          <p:cNvPr id="102" name="Rectangle 101">
            <a:extLst>
              <a:ext uri="{FF2B5EF4-FFF2-40B4-BE49-F238E27FC236}">
                <a16:creationId xmlns:a16="http://schemas.microsoft.com/office/drawing/2014/main" id="{D2C32289-C532-7D41-839D-A4C27CF3741F}"/>
              </a:ext>
            </a:extLst>
          </p:cNvPr>
          <p:cNvSpPr/>
          <p:nvPr/>
        </p:nvSpPr>
        <p:spPr>
          <a:xfrm>
            <a:off x="4648462" y="2605468"/>
            <a:ext cx="1428432" cy="896656"/>
          </a:xfrm>
          <a:prstGeom prst="rect">
            <a:avLst/>
          </a:prstGeom>
        </p:spPr>
        <p:txBody>
          <a:bodyPr wrap="square">
            <a:spAutoFit/>
          </a:bodyPr>
          <a:lstStyle/>
          <a:p>
            <a:pPr marL="171450" marR="0" lvl="0" indent="-171450" algn="ctr"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Asset Strategy Management</a:t>
            </a:r>
          </a:p>
          <a:p>
            <a:pPr marL="171450" marR="0" lvl="0" indent="-171450" algn="ctr"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Meta Data Management</a:t>
            </a:r>
          </a:p>
        </p:txBody>
      </p:sp>
      <p:sp>
        <p:nvSpPr>
          <p:cNvPr id="103" name="Rectangle 102">
            <a:extLst>
              <a:ext uri="{FF2B5EF4-FFF2-40B4-BE49-F238E27FC236}">
                <a16:creationId xmlns:a16="http://schemas.microsoft.com/office/drawing/2014/main" id="{21E3C4C4-5A0B-F183-196D-A828E034D303}"/>
              </a:ext>
            </a:extLst>
          </p:cNvPr>
          <p:cNvSpPr/>
          <p:nvPr/>
        </p:nvSpPr>
        <p:spPr>
          <a:xfrm>
            <a:off x="4746535" y="3858010"/>
            <a:ext cx="1255015" cy="794064"/>
          </a:xfrm>
          <a:prstGeom prst="rect">
            <a:avLst/>
          </a:prstGeom>
        </p:spPr>
        <p:txBody>
          <a:bodyPr wrap="square">
            <a:spAutoFit/>
          </a:bodyPr>
          <a:lstStyle/>
          <a:p>
            <a:pPr marL="171450" marR="0" lvl="0" indent="-171450" algn="ctr"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100K Assets &amp; Associated Objects Created</a:t>
            </a:r>
          </a:p>
        </p:txBody>
      </p:sp>
      <p:sp>
        <p:nvSpPr>
          <p:cNvPr id="104" name="Rectangle 103">
            <a:extLst>
              <a:ext uri="{FF2B5EF4-FFF2-40B4-BE49-F238E27FC236}">
                <a16:creationId xmlns:a16="http://schemas.microsoft.com/office/drawing/2014/main" id="{10FDDE86-217F-9EA4-F70D-2820C3DB5CA5}"/>
              </a:ext>
            </a:extLst>
          </p:cNvPr>
          <p:cNvSpPr/>
          <p:nvPr/>
        </p:nvSpPr>
        <p:spPr>
          <a:xfrm>
            <a:off x="6151912" y="2570325"/>
            <a:ext cx="1428431" cy="969496"/>
          </a:xfrm>
          <a:prstGeom prst="rect">
            <a:avLst/>
          </a:prstGeom>
        </p:spPr>
        <p:txBody>
          <a:bodyPr wrap="square">
            <a:spAutoFit/>
          </a:bodyPr>
          <a:lstStyle/>
          <a:p>
            <a:pPr marL="171450" marR="0" lvl="0" indent="-171450" algn="ctr"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iMDRM Implementation for PM Objects and integration with S/4 HANA</a:t>
            </a:r>
          </a:p>
        </p:txBody>
      </p:sp>
      <p:sp>
        <p:nvSpPr>
          <p:cNvPr id="105" name="Rectangle 104">
            <a:extLst>
              <a:ext uri="{FF2B5EF4-FFF2-40B4-BE49-F238E27FC236}">
                <a16:creationId xmlns:a16="http://schemas.microsoft.com/office/drawing/2014/main" id="{EE924EB2-A028-A9D7-B4A8-F696FB3AD12C}"/>
              </a:ext>
            </a:extLst>
          </p:cNvPr>
          <p:cNvSpPr/>
          <p:nvPr/>
        </p:nvSpPr>
        <p:spPr>
          <a:xfrm>
            <a:off x="3007878" y="2215901"/>
            <a:ext cx="4184476" cy="355482"/>
          </a:xfrm>
          <a:prstGeom prst="rect">
            <a:avLst/>
          </a:prstGeom>
        </p:spPr>
        <p:txBody>
          <a:bodyPr wrap="square">
            <a:spAutoFit/>
          </a:bodyPr>
          <a:lstStyle/>
          <a:p>
            <a:pPr marL="0" marR="0" lvl="0" indent="0" algn="ctr" defTabSz="1219170" rtl="0" eaLnBrk="1" fontAlgn="auto" latinLnBrk="0" hangingPunct="1">
              <a:lnSpc>
                <a:spcPct val="95000"/>
              </a:lnSpc>
              <a:spcBef>
                <a:spcPts val="400"/>
              </a:spcBef>
              <a:spcAft>
                <a:spcPts val="400"/>
              </a:spcAft>
              <a:buClrTx/>
              <a:buSzTx/>
              <a:buFontTx/>
              <a:buNone/>
              <a:tabLst/>
              <a:defRPr/>
            </a:pPr>
            <a:r>
              <a:rPr kumimoji="0" lang="en-US" sz="1800" b="1" i="0" u="none" strike="noStrike" kern="1200" cap="none" spc="0" normalizeH="0" baseline="0" noProof="0">
                <a:ln>
                  <a:noFill/>
                </a:ln>
                <a:solidFill>
                  <a:srgbClr val="21CBF9"/>
                </a:solidFill>
                <a:effectLst/>
                <a:uLnTx/>
                <a:uFillTx/>
                <a:latin typeface="Optima" panose="02000503060000020004" pitchFamily="2" charset="0"/>
                <a:ea typeface="+mn-ea"/>
                <a:cs typeface="+mn-cs"/>
              </a:rPr>
              <a:t>Service Excellence 2023-2024</a:t>
            </a:r>
          </a:p>
        </p:txBody>
      </p:sp>
      <p:sp>
        <p:nvSpPr>
          <p:cNvPr id="106" name="Rectangle 105">
            <a:extLst>
              <a:ext uri="{FF2B5EF4-FFF2-40B4-BE49-F238E27FC236}">
                <a16:creationId xmlns:a16="http://schemas.microsoft.com/office/drawing/2014/main" id="{642638F0-421F-2807-D498-9033EEB65CF6}"/>
              </a:ext>
            </a:extLst>
          </p:cNvPr>
          <p:cNvSpPr/>
          <p:nvPr/>
        </p:nvSpPr>
        <p:spPr>
          <a:xfrm>
            <a:off x="2866929" y="4723115"/>
            <a:ext cx="4184476" cy="355482"/>
          </a:xfrm>
          <a:prstGeom prst="rect">
            <a:avLst/>
          </a:prstGeom>
        </p:spPr>
        <p:txBody>
          <a:bodyPr wrap="square">
            <a:spAutoFit/>
          </a:bodyPr>
          <a:lstStyle/>
          <a:p>
            <a:pPr marL="0" marR="0" lvl="0" indent="0" algn="ctr" defTabSz="1219170" rtl="0" eaLnBrk="1" fontAlgn="auto" latinLnBrk="0" hangingPunct="1">
              <a:lnSpc>
                <a:spcPct val="95000"/>
              </a:lnSpc>
              <a:spcBef>
                <a:spcPts val="400"/>
              </a:spcBef>
              <a:spcAft>
                <a:spcPts val="400"/>
              </a:spcAft>
              <a:buClrTx/>
              <a:buSzTx/>
              <a:buFontTx/>
              <a:buNone/>
              <a:tabLst/>
              <a:defRPr/>
            </a:pPr>
            <a:r>
              <a:rPr kumimoji="0" lang="en-US" sz="1800" b="1" i="0" u="none" strike="noStrike" kern="1200" cap="none" spc="0" normalizeH="0" baseline="0" noProof="0">
                <a:ln>
                  <a:noFill/>
                </a:ln>
                <a:solidFill>
                  <a:srgbClr val="21CBF9"/>
                </a:solidFill>
                <a:effectLst/>
                <a:uLnTx/>
                <a:uFillTx/>
                <a:latin typeface="Optima" panose="02000503060000020004" pitchFamily="2" charset="0"/>
                <a:ea typeface="+mn-ea"/>
                <a:cs typeface="+mn-cs"/>
              </a:rPr>
              <a:t>Partnership Enrichment 2025-2026</a:t>
            </a:r>
          </a:p>
        </p:txBody>
      </p:sp>
      <p:sp>
        <p:nvSpPr>
          <p:cNvPr id="107" name="Rounded Rectangle 6">
            <a:extLst>
              <a:ext uri="{FF2B5EF4-FFF2-40B4-BE49-F238E27FC236}">
                <a16:creationId xmlns:a16="http://schemas.microsoft.com/office/drawing/2014/main" id="{9E2F8922-1ED1-A645-83D8-0B18497B67A3}"/>
              </a:ext>
            </a:extLst>
          </p:cNvPr>
          <p:cNvSpPr txBox="1"/>
          <p:nvPr/>
        </p:nvSpPr>
        <p:spPr>
          <a:xfrm>
            <a:off x="2718598" y="5833146"/>
            <a:ext cx="1818801" cy="4108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1120" tIns="71120" rIns="71120" bIns="71120" numCol="1" spcCol="1270" anchor="t" anchorCtr="0">
            <a:noAutofit/>
          </a:bodyPr>
          <a:lstStyle/>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End to End Asset Life Cycle Optimization</a:t>
            </a:r>
          </a:p>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Implementation of MS &amp; Roadmap for BIC</a:t>
            </a:r>
          </a:p>
        </p:txBody>
      </p:sp>
      <p:pic>
        <p:nvPicPr>
          <p:cNvPr id="108" name="Picture 107" descr="Extended Supply Chain Optimization">
            <a:extLst>
              <a:ext uri="{FF2B5EF4-FFF2-40B4-BE49-F238E27FC236}">
                <a16:creationId xmlns:a16="http://schemas.microsoft.com/office/drawing/2014/main" id="{E43BFA4C-C143-E286-2585-7D086AC249E6}"/>
              </a:ext>
            </a:extLst>
          </p:cNvPr>
          <p:cNvPicPr>
            <a:picLocks noChangeAspect="1"/>
          </p:cNvPicPr>
          <p:nvPr/>
        </p:nvPicPr>
        <p:blipFill>
          <a:blip r:embed="rId11"/>
          <a:stretch>
            <a:fillRect/>
          </a:stretch>
        </p:blipFill>
        <p:spPr>
          <a:xfrm>
            <a:off x="3294800" y="5107405"/>
            <a:ext cx="755192" cy="755192"/>
          </a:xfrm>
          <a:prstGeom prst="rect">
            <a:avLst/>
          </a:prstGeom>
        </p:spPr>
      </p:pic>
      <p:sp>
        <p:nvSpPr>
          <p:cNvPr id="109" name="Rounded Rectangle 6">
            <a:extLst>
              <a:ext uri="{FF2B5EF4-FFF2-40B4-BE49-F238E27FC236}">
                <a16:creationId xmlns:a16="http://schemas.microsoft.com/office/drawing/2014/main" id="{DA4B039E-9767-BFA5-0024-F5DF20873BC4}"/>
              </a:ext>
            </a:extLst>
          </p:cNvPr>
          <p:cNvSpPr txBox="1"/>
          <p:nvPr/>
        </p:nvSpPr>
        <p:spPr>
          <a:xfrm>
            <a:off x="4361953" y="5861351"/>
            <a:ext cx="1818801" cy="4108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1120" tIns="71120" rIns="71120" bIns="71120" numCol="1" spcCol="1270" anchor="t" anchorCtr="0">
            <a:noAutofit/>
          </a:bodyPr>
          <a:lstStyle/>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Extended Data </a:t>
            </a:r>
          </a:p>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Management to Cover TAMM, Shutdowns etc.</a:t>
            </a:r>
          </a:p>
        </p:txBody>
      </p:sp>
      <p:pic>
        <p:nvPicPr>
          <p:cNvPr id="110" name="Picture 109" descr="Data Management Services-Icon">
            <a:extLst>
              <a:ext uri="{FF2B5EF4-FFF2-40B4-BE49-F238E27FC236}">
                <a16:creationId xmlns:a16="http://schemas.microsoft.com/office/drawing/2014/main" id="{54AC0939-6D14-5C3D-C389-7610A295888B}"/>
              </a:ext>
            </a:extLst>
          </p:cNvPr>
          <p:cNvPicPr>
            <a:picLocks noChangeAspect="1"/>
          </p:cNvPicPr>
          <p:nvPr/>
        </p:nvPicPr>
        <p:blipFill>
          <a:blip r:embed="rId12"/>
          <a:stretch>
            <a:fillRect/>
          </a:stretch>
        </p:blipFill>
        <p:spPr>
          <a:xfrm>
            <a:off x="4959167" y="5178726"/>
            <a:ext cx="682625" cy="682625"/>
          </a:xfrm>
          <a:prstGeom prst="rect">
            <a:avLst/>
          </a:prstGeom>
        </p:spPr>
      </p:pic>
      <p:sp>
        <p:nvSpPr>
          <p:cNvPr id="111" name="Rectangle 110">
            <a:extLst>
              <a:ext uri="{FF2B5EF4-FFF2-40B4-BE49-F238E27FC236}">
                <a16:creationId xmlns:a16="http://schemas.microsoft.com/office/drawing/2014/main" id="{A338FCA6-721B-09CD-16F1-3A1A62C794B7}"/>
              </a:ext>
            </a:extLst>
          </p:cNvPr>
          <p:cNvSpPr/>
          <p:nvPr/>
        </p:nvSpPr>
        <p:spPr>
          <a:xfrm>
            <a:off x="8776417" y="2023730"/>
            <a:ext cx="3204917" cy="355482"/>
          </a:xfrm>
          <a:prstGeom prst="rect">
            <a:avLst/>
          </a:prstGeom>
        </p:spPr>
        <p:txBody>
          <a:bodyPr wrap="square">
            <a:spAutoFit/>
          </a:bodyPr>
          <a:lstStyle/>
          <a:p>
            <a:pPr marL="0" marR="0" lvl="0" indent="0" algn="ctr" defTabSz="1219170" rtl="0" eaLnBrk="1" fontAlgn="auto" latinLnBrk="0" hangingPunct="1">
              <a:lnSpc>
                <a:spcPct val="95000"/>
              </a:lnSpc>
              <a:spcBef>
                <a:spcPts val="400"/>
              </a:spcBef>
              <a:spcAft>
                <a:spcPts val="400"/>
              </a:spcAft>
              <a:buClrTx/>
              <a:buSzTx/>
              <a:buFontTx/>
              <a:buNone/>
              <a:tabLst/>
              <a:defRPr/>
            </a:pPr>
            <a:r>
              <a:rPr kumimoji="0" lang="en-US" sz="1800" b="1" i="0" u="none" strike="noStrike" kern="1200" cap="none" spc="0" normalizeH="0" baseline="0" noProof="0">
                <a:ln>
                  <a:noFill/>
                </a:ln>
                <a:solidFill>
                  <a:srgbClr val="21CBF9"/>
                </a:solidFill>
                <a:effectLst/>
                <a:uLnTx/>
                <a:uFillTx/>
                <a:latin typeface="Optima" panose="02000503060000020004" pitchFamily="2" charset="0"/>
                <a:ea typeface="+mn-ea"/>
                <a:cs typeface="+mn-cs"/>
              </a:rPr>
              <a:t>Value Delivered</a:t>
            </a:r>
          </a:p>
        </p:txBody>
      </p:sp>
      <p:pic>
        <p:nvPicPr>
          <p:cNvPr id="112" name="Picture 111" descr="Innovative-Products-New-Website-Icon-46">
            <a:extLst>
              <a:ext uri="{FF2B5EF4-FFF2-40B4-BE49-F238E27FC236}">
                <a16:creationId xmlns:a16="http://schemas.microsoft.com/office/drawing/2014/main" id="{70774D06-2EBC-F812-453B-31AA0465B6E3}"/>
              </a:ext>
            </a:extLst>
          </p:cNvPr>
          <p:cNvPicPr>
            <a:picLocks noChangeAspect="1"/>
          </p:cNvPicPr>
          <p:nvPr/>
        </p:nvPicPr>
        <p:blipFill>
          <a:blip r:embed="rId13"/>
          <a:stretch>
            <a:fillRect/>
          </a:stretch>
        </p:blipFill>
        <p:spPr>
          <a:xfrm>
            <a:off x="1034549" y="3511153"/>
            <a:ext cx="505284" cy="469132"/>
          </a:xfrm>
          <a:prstGeom prst="rect">
            <a:avLst/>
          </a:prstGeom>
        </p:spPr>
      </p:pic>
      <p:sp>
        <p:nvSpPr>
          <p:cNvPr id="113" name="Rectangle 112">
            <a:extLst>
              <a:ext uri="{FF2B5EF4-FFF2-40B4-BE49-F238E27FC236}">
                <a16:creationId xmlns:a16="http://schemas.microsoft.com/office/drawing/2014/main" id="{F90F2DBA-24DB-93A1-EA24-8CDF3FC1BF10}"/>
              </a:ext>
            </a:extLst>
          </p:cNvPr>
          <p:cNvSpPr/>
          <p:nvPr/>
        </p:nvSpPr>
        <p:spPr>
          <a:xfrm>
            <a:off x="8669765" y="2446368"/>
            <a:ext cx="3262891" cy="1015663"/>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500" b="0" i="0" u="none" strike="noStrike" kern="1200" cap="none" spc="0" normalizeH="0" baseline="0" noProof="0">
                <a:ln>
                  <a:noFill/>
                </a:ln>
                <a:solidFill>
                  <a:srgbClr val="10479B"/>
                </a:solidFill>
                <a:effectLst/>
                <a:uLnTx/>
                <a:uFillTx/>
                <a:latin typeface="Optima" panose="02000503060000020004" pitchFamily="2" charset="0"/>
                <a:ea typeface="+mn-ea"/>
                <a:cs typeface="+mn-cs"/>
              </a:rPr>
              <a:t>Optimization of Inventory and Planning Parameters to reduce inventory hoarding by 10% </a:t>
            </a:r>
            <a:r>
              <a:rPr kumimoji="0" lang="en-US" sz="1500" b="1" i="0" u="none" strike="noStrike" kern="1200" cap="none" spc="0" normalizeH="0" baseline="0" noProof="0">
                <a:ln>
                  <a:noFill/>
                </a:ln>
                <a:solidFill>
                  <a:srgbClr val="10479B"/>
                </a:solidFill>
                <a:effectLst/>
                <a:uLnTx/>
                <a:uFillTx/>
                <a:latin typeface="Optima" panose="02000503060000020004" pitchFamily="2" charset="0"/>
                <a:ea typeface="+mn-ea"/>
                <a:cs typeface="+mn-cs"/>
              </a:rPr>
              <a:t>~15-17 MUSD</a:t>
            </a:r>
            <a:endParaRPr kumimoji="0" lang="en-US" sz="1500" b="1" i="0" u="none" strike="noStrike" kern="1200" cap="none" spc="0" normalizeH="0" baseline="0" noProof="0">
              <a:ln>
                <a:noFill/>
              </a:ln>
              <a:solidFill>
                <a:srgbClr val="10479B"/>
              </a:solidFill>
              <a:effectLst/>
              <a:uLnTx/>
              <a:uFillTx/>
              <a:latin typeface="Optima" panose="02000503060000020004"/>
              <a:ea typeface="+mn-ea"/>
              <a:cs typeface="+mn-cs"/>
            </a:endParaRPr>
          </a:p>
        </p:txBody>
      </p:sp>
      <p:pic>
        <p:nvPicPr>
          <p:cNvPr id="114" name="Picture 113">
            <a:extLst>
              <a:ext uri="{FF2B5EF4-FFF2-40B4-BE49-F238E27FC236}">
                <a16:creationId xmlns:a16="http://schemas.microsoft.com/office/drawing/2014/main" id="{811AD1DB-93F8-532C-F991-44B6CF9B04BC}"/>
              </a:ext>
            </a:extLst>
          </p:cNvPr>
          <p:cNvPicPr>
            <a:picLocks noChangeAspect="1"/>
          </p:cNvPicPr>
          <p:nvPr/>
        </p:nvPicPr>
        <p:blipFill>
          <a:blip r:embed="rId14"/>
          <a:stretch>
            <a:fillRect/>
          </a:stretch>
        </p:blipFill>
        <p:spPr>
          <a:xfrm>
            <a:off x="7796374" y="2717669"/>
            <a:ext cx="761915" cy="583180"/>
          </a:xfrm>
          <a:prstGeom prst="rect">
            <a:avLst/>
          </a:prstGeom>
        </p:spPr>
      </p:pic>
      <p:sp>
        <p:nvSpPr>
          <p:cNvPr id="115" name="Rectangle 114">
            <a:extLst>
              <a:ext uri="{FF2B5EF4-FFF2-40B4-BE49-F238E27FC236}">
                <a16:creationId xmlns:a16="http://schemas.microsoft.com/office/drawing/2014/main" id="{422C49CC-9B3D-FF8E-32A7-F708B86BB408}"/>
              </a:ext>
            </a:extLst>
          </p:cNvPr>
          <p:cNvSpPr/>
          <p:nvPr/>
        </p:nvSpPr>
        <p:spPr>
          <a:xfrm>
            <a:off x="8627471" y="5780252"/>
            <a:ext cx="3262891" cy="553998"/>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500" b="0" i="0" u="none" strike="noStrike" kern="1200" cap="none" spc="0" normalizeH="0" baseline="0" noProof="0">
                <a:ln>
                  <a:noFill/>
                </a:ln>
                <a:solidFill>
                  <a:srgbClr val="10479B"/>
                </a:solidFill>
                <a:effectLst/>
                <a:uLnTx/>
                <a:uFillTx/>
                <a:latin typeface="Optima" panose="02000503060000020004" pitchFamily="2" charset="0"/>
                <a:ea typeface="+mn-ea"/>
                <a:cs typeface="+mn-cs"/>
              </a:rPr>
              <a:t>100% Adherence to Compliance and Regulatory Requirements </a:t>
            </a:r>
          </a:p>
        </p:txBody>
      </p:sp>
      <p:pic>
        <p:nvPicPr>
          <p:cNvPr id="116" name="Picture 115">
            <a:extLst>
              <a:ext uri="{FF2B5EF4-FFF2-40B4-BE49-F238E27FC236}">
                <a16:creationId xmlns:a16="http://schemas.microsoft.com/office/drawing/2014/main" id="{D662741C-6E49-E0A8-33FA-B2D3CBB5160F}"/>
              </a:ext>
            </a:extLst>
          </p:cNvPr>
          <p:cNvPicPr>
            <a:picLocks noChangeAspect="1"/>
          </p:cNvPicPr>
          <p:nvPr/>
        </p:nvPicPr>
        <p:blipFill>
          <a:blip r:embed="rId15"/>
          <a:stretch>
            <a:fillRect/>
          </a:stretch>
        </p:blipFill>
        <p:spPr>
          <a:xfrm>
            <a:off x="7816026" y="4013602"/>
            <a:ext cx="755192" cy="584286"/>
          </a:xfrm>
          <a:prstGeom prst="rect">
            <a:avLst/>
          </a:prstGeom>
        </p:spPr>
      </p:pic>
      <p:sp>
        <p:nvSpPr>
          <p:cNvPr id="117" name="Rectangle 116">
            <a:extLst>
              <a:ext uri="{FF2B5EF4-FFF2-40B4-BE49-F238E27FC236}">
                <a16:creationId xmlns:a16="http://schemas.microsoft.com/office/drawing/2014/main" id="{C94AA806-6848-B962-81FC-9A95B8962899}"/>
              </a:ext>
            </a:extLst>
          </p:cNvPr>
          <p:cNvSpPr/>
          <p:nvPr/>
        </p:nvSpPr>
        <p:spPr>
          <a:xfrm>
            <a:off x="8676824" y="4585316"/>
            <a:ext cx="3085267" cy="1246495"/>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500" b="0" i="0" u="none" strike="noStrike" kern="1200" cap="none" spc="0" normalizeH="0" baseline="0" noProof="0">
                <a:ln>
                  <a:noFill/>
                </a:ln>
                <a:solidFill>
                  <a:srgbClr val="10479B"/>
                </a:solidFill>
                <a:effectLst/>
                <a:uLnTx/>
                <a:uFillTx/>
                <a:latin typeface="Optima" panose="02000503060000020004"/>
                <a:ea typeface="+mn-ea"/>
                <a:cs typeface="+mn-cs"/>
              </a:rPr>
              <a:t>Improvement in TAMM and Major Shutdown by schedule, costs, timelines etc. resulting in productivity improvement by 7-8% in Y1</a:t>
            </a:r>
          </a:p>
        </p:txBody>
      </p:sp>
      <p:sp>
        <p:nvSpPr>
          <p:cNvPr id="118" name="Rounded Rectangle 6">
            <a:extLst>
              <a:ext uri="{FF2B5EF4-FFF2-40B4-BE49-F238E27FC236}">
                <a16:creationId xmlns:a16="http://schemas.microsoft.com/office/drawing/2014/main" id="{762F9616-9896-B961-C87F-420B086E60C1}"/>
              </a:ext>
            </a:extLst>
          </p:cNvPr>
          <p:cNvSpPr txBox="1"/>
          <p:nvPr/>
        </p:nvSpPr>
        <p:spPr>
          <a:xfrm>
            <a:off x="1034549" y="5826194"/>
            <a:ext cx="1818801" cy="4108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1120" tIns="71120" rIns="71120" bIns="71120" numCol="1" spcCol="1270" anchor="t" anchorCtr="0">
            <a:noAutofit/>
          </a:bodyPr>
          <a:lstStyle/>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Upgrade iMDRM on iDxP</a:t>
            </a:r>
          </a:p>
          <a:p>
            <a:pPr marL="0" marR="0" lvl="1" indent="0" algn="ctr" defTabSz="652145"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SPM, iSPIR Implementation</a:t>
            </a:r>
          </a:p>
        </p:txBody>
      </p:sp>
      <p:pic>
        <p:nvPicPr>
          <p:cNvPr id="119" name="Picture 118" descr="Innovative-Products-New-Website-Icon-46">
            <a:extLst>
              <a:ext uri="{FF2B5EF4-FFF2-40B4-BE49-F238E27FC236}">
                <a16:creationId xmlns:a16="http://schemas.microsoft.com/office/drawing/2014/main" id="{4AF31905-9F92-2B55-94B2-0DD3E532E01D}"/>
              </a:ext>
            </a:extLst>
          </p:cNvPr>
          <p:cNvPicPr>
            <a:picLocks noChangeAspect="1"/>
          </p:cNvPicPr>
          <p:nvPr/>
        </p:nvPicPr>
        <p:blipFill>
          <a:blip r:embed="rId13"/>
          <a:stretch>
            <a:fillRect/>
          </a:stretch>
        </p:blipFill>
        <p:spPr>
          <a:xfrm>
            <a:off x="1467331" y="5108651"/>
            <a:ext cx="911913" cy="846667"/>
          </a:xfrm>
          <a:prstGeom prst="rect">
            <a:avLst/>
          </a:prstGeom>
        </p:spPr>
      </p:pic>
      <p:pic>
        <p:nvPicPr>
          <p:cNvPr id="120" name="Picture 119" descr="ALM_Series_2 Images-11">
            <a:extLst>
              <a:ext uri="{FF2B5EF4-FFF2-40B4-BE49-F238E27FC236}">
                <a16:creationId xmlns:a16="http://schemas.microsoft.com/office/drawing/2014/main" id="{5BA1BEC3-EAEB-64EA-2EF6-EF9A939A5119}"/>
              </a:ext>
            </a:extLst>
          </p:cNvPr>
          <p:cNvPicPr>
            <a:picLocks noChangeAspect="1"/>
          </p:cNvPicPr>
          <p:nvPr/>
        </p:nvPicPr>
        <p:blipFill>
          <a:blip r:embed="rId16"/>
          <a:stretch>
            <a:fillRect/>
          </a:stretch>
        </p:blipFill>
        <p:spPr>
          <a:xfrm>
            <a:off x="1325963" y="1151533"/>
            <a:ext cx="784684" cy="611575"/>
          </a:xfrm>
          <a:prstGeom prst="rect">
            <a:avLst/>
          </a:prstGeom>
        </p:spPr>
      </p:pic>
      <p:sp>
        <p:nvSpPr>
          <p:cNvPr id="121" name="TextBox 120">
            <a:extLst>
              <a:ext uri="{FF2B5EF4-FFF2-40B4-BE49-F238E27FC236}">
                <a16:creationId xmlns:a16="http://schemas.microsoft.com/office/drawing/2014/main" id="{CBB9E98D-D13F-CB9D-ACC6-A6A4ED7180CD}"/>
              </a:ext>
            </a:extLst>
          </p:cNvPr>
          <p:cNvSpPr txBox="1"/>
          <p:nvPr/>
        </p:nvSpPr>
        <p:spPr>
          <a:xfrm>
            <a:off x="978279" y="1782166"/>
            <a:ext cx="150701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defPPr>
              <a:defRPr lang="en-US"/>
            </a:defPPr>
            <a:lvl1pPr marR="0" lvl="0" indent="0" algn="ctr" defTabSz="685165" fontAlgn="base">
              <a:lnSpc>
                <a:spcPct val="100000"/>
              </a:lnSpc>
              <a:spcBef>
                <a:spcPct val="0"/>
              </a:spcBef>
              <a:spcAft>
                <a:spcPct val="0"/>
              </a:spcAft>
              <a:buClrTx/>
              <a:buSzTx/>
              <a:buFontTx/>
              <a:buNone/>
              <a:defRPr kumimoji="0" sz="1200" b="1" i="0" u="none" strike="noStrike" cap="none" spc="0" normalizeH="0" baseline="0">
                <a:ln>
                  <a:noFill/>
                </a:ln>
                <a:solidFill>
                  <a:srgbClr val="10479B"/>
                </a:solidFill>
                <a:effectLst/>
                <a:uLnTx/>
                <a:uFillTx/>
                <a:latin typeface="Optima"/>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vl6pPr fontAlgn="base">
              <a:spcBef>
                <a:spcPct val="0"/>
              </a:spcBef>
              <a:spcAft>
                <a:spcPct val="0"/>
              </a:spcAft>
              <a:defRPr>
                <a:latin typeface="Arial" panose="020B0604020202020204" pitchFamily="34" charset="0"/>
                <a:cs typeface="Arial" panose="020B0604020202020204" pitchFamily="34" charset="0"/>
              </a:defRPr>
            </a:lvl6pPr>
            <a:lvl7pPr fontAlgn="base">
              <a:spcBef>
                <a:spcPct val="0"/>
              </a:spcBef>
              <a:spcAft>
                <a:spcPct val="0"/>
              </a:spcAft>
              <a:defRPr>
                <a:latin typeface="Arial" panose="020B0604020202020204" pitchFamily="34" charset="0"/>
                <a:cs typeface="Arial" panose="020B0604020202020204" pitchFamily="34" charset="0"/>
              </a:defRPr>
            </a:lvl7pPr>
            <a:lvl8pPr fontAlgn="base">
              <a:spcBef>
                <a:spcPct val="0"/>
              </a:spcBef>
              <a:spcAft>
                <a:spcPct val="0"/>
              </a:spcAft>
              <a:defRPr>
                <a:latin typeface="Arial" panose="020B0604020202020204" pitchFamily="34" charset="0"/>
                <a:cs typeface="Arial" panose="020B0604020202020204" pitchFamily="34" charset="0"/>
              </a:defRPr>
            </a:lvl8pPr>
            <a:lvl9pPr fontAlgn="base">
              <a:spcBef>
                <a:spcPct val="0"/>
              </a:spcBef>
              <a:spcAft>
                <a:spcPct val="0"/>
              </a:spcAft>
              <a:defRPr>
                <a:latin typeface="Arial" panose="020B0604020202020204" pitchFamily="34" charset="0"/>
                <a:cs typeface="Arial" panose="020B0604020202020204" pitchFamily="34" charset="0"/>
              </a:defRPr>
            </a:lvl9pPr>
          </a:lstStyle>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Asset &amp; Associated Objects</a:t>
            </a:r>
          </a:p>
          <a:p>
            <a:pPr marL="0" marR="0" lvl="0" indent="0" algn="ctr" defTabSz="68516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21CBF9"/>
                </a:solidFill>
                <a:effectLst/>
                <a:uLnTx/>
                <a:uFillTx/>
                <a:latin typeface="Optima"/>
                <a:ea typeface="+mn-ea"/>
                <a:cs typeface="Arial" panose="020B0604020202020204" pitchFamily="34" charset="0"/>
              </a:rPr>
              <a:t>[ISO 14224, API, OREDA]</a:t>
            </a:r>
          </a:p>
        </p:txBody>
      </p:sp>
      <p:pic>
        <p:nvPicPr>
          <p:cNvPr id="122" name="Picture 121" descr="Innovative-Products-New-Website-Icon-48">
            <a:extLst>
              <a:ext uri="{FF2B5EF4-FFF2-40B4-BE49-F238E27FC236}">
                <a16:creationId xmlns:a16="http://schemas.microsoft.com/office/drawing/2014/main" id="{328CDB3C-D5F1-BABC-0DCC-1453EA3D891D}"/>
              </a:ext>
            </a:extLst>
          </p:cNvPr>
          <p:cNvPicPr>
            <a:picLocks noChangeAspect="1"/>
          </p:cNvPicPr>
          <p:nvPr/>
        </p:nvPicPr>
        <p:blipFill>
          <a:blip r:embed="rId17"/>
          <a:stretch>
            <a:fillRect/>
          </a:stretch>
        </p:blipFill>
        <p:spPr>
          <a:xfrm>
            <a:off x="2948870" y="4069890"/>
            <a:ext cx="479238" cy="469132"/>
          </a:xfrm>
          <a:prstGeom prst="rect">
            <a:avLst/>
          </a:prstGeom>
        </p:spPr>
      </p:pic>
      <p:pic>
        <p:nvPicPr>
          <p:cNvPr id="123" name="Picture 122" descr="Innovative-Products-New-Website-Icon-48">
            <a:extLst>
              <a:ext uri="{FF2B5EF4-FFF2-40B4-BE49-F238E27FC236}">
                <a16:creationId xmlns:a16="http://schemas.microsoft.com/office/drawing/2014/main" id="{FFF9A301-C637-1A6F-70CB-31F77AB8A63E}"/>
              </a:ext>
            </a:extLst>
          </p:cNvPr>
          <p:cNvPicPr>
            <a:picLocks noChangeAspect="1"/>
          </p:cNvPicPr>
          <p:nvPr/>
        </p:nvPicPr>
        <p:blipFill>
          <a:blip r:embed="rId17"/>
          <a:stretch>
            <a:fillRect/>
          </a:stretch>
        </p:blipFill>
        <p:spPr>
          <a:xfrm>
            <a:off x="5941851" y="4058842"/>
            <a:ext cx="479238" cy="469132"/>
          </a:xfrm>
          <a:prstGeom prst="rect">
            <a:avLst/>
          </a:prstGeom>
        </p:spPr>
      </p:pic>
      <p:pic>
        <p:nvPicPr>
          <p:cNvPr id="124" name="Picture 123">
            <a:extLst>
              <a:ext uri="{FF2B5EF4-FFF2-40B4-BE49-F238E27FC236}">
                <a16:creationId xmlns:a16="http://schemas.microsoft.com/office/drawing/2014/main" id="{DC1C3B24-B33F-D321-F676-20E5138D0500}"/>
              </a:ext>
            </a:extLst>
          </p:cNvPr>
          <p:cNvPicPr>
            <a:picLocks noChangeAspect="1"/>
          </p:cNvPicPr>
          <p:nvPr/>
        </p:nvPicPr>
        <p:blipFill>
          <a:blip r:embed="rId18"/>
          <a:stretch>
            <a:fillRect/>
          </a:stretch>
        </p:blipFill>
        <p:spPr>
          <a:xfrm>
            <a:off x="4162914" y="2729203"/>
            <a:ext cx="560085" cy="417085"/>
          </a:xfrm>
          <a:prstGeom prst="rect">
            <a:avLst/>
          </a:prstGeom>
        </p:spPr>
      </p:pic>
      <p:pic>
        <p:nvPicPr>
          <p:cNvPr id="125" name="Picture 124" descr="Innovative-Products-New-Website-Icon-48">
            <a:extLst>
              <a:ext uri="{FF2B5EF4-FFF2-40B4-BE49-F238E27FC236}">
                <a16:creationId xmlns:a16="http://schemas.microsoft.com/office/drawing/2014/main" id="{59D4A060-5A1E-6F0D-820B-408DE1B21B9A}"/>
              </a:ext>
            </a:extLst>
          </p:cNvPr>
          <p:cNvPicPr>
            <a:picLocks noChangeAspect="1"/>
          </p:cNvPicPr>
          <p:nvPr/>
        </p:nvPicPr>
        <p:blipFill>
          <a:blip r:embed="rId17"/>
          <a:stretch>
            <a:fillRect/>
          </a:stretch>
        </p:blipFill>
        <p:spPr>
          <a:xfrm>
            <a:off x="4298334" y="4118931"/>
            <a:ext cx="479238" cy="469132"/>
          </a:xfrm>
          <a:prstGeom prst="rect">
            <a:avLst/>
          </a:prstGeom>
        </p:spPr>
      </p:pic>
      <p:sp>
        <p:nvSpPr>
          <p:cNvPr id="126" name="Rectangle 125">
            <a:extLst>
              <a:ext uri="{FF2B5EF4-FFF2-40B4-BE49-F238E27FC236}">
                <a16:creationId xmlns:a16="http://schemas.microsoft.com/office/drawing/2014/main" id="{50D7DEF7-3A0E-7AF0-0C98-04D2AADA9E45}"/>
              </a:ext>
            </a:extLst>
          </p:cNvPr>
          <p:cNvSpPr/>
          <p:nvPr/>
        </p:nvSpPr>
        <p:spPr>
          <a:xfrm>
            <a:off x="6275336" y="3843466"/>
            <a:ext cx="1255015" cy="794064"/>
          </a:xfrm>
          <a:prstGeom prst="rect">
            <a:avLst/>
          </a:prstGeom>
        </p:spPr>
        <p:txBody>
          <a:bodyPr wrap="square">
            <a:spAutoFit/>
          </a:bodyPr>
          <a:lstStyle/>
          <a:p>
            <a:pPr marL="171450" marR="0" lvl="0" indent="-171450" algn="ctr" defTabSz="1219170" rtl="0" eaLnBrk="1" fontAlgn="auto" latinLnBrk="0" hangingPunct="1">
              <a:lnSpc>
                <a:spcPct val="95000"/>
              </a:lnSpc>
              <a:spcBef>
                <a:spcPts val="400"/>
              </a:spcBef>
              <a:spcAft>
                <a:spcPts val="4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150K Assets &amp; Associated Objects Created</a:t>
            </a:r>
          </a:p>
        </p:txBody>
      </p:sp>
      <p:sp>
        <p:nvSpPr>
          <p:cNvPr id="127" name="Rounded Rectangle 6">
            <a:extLst>
              <a:ext uri="{FF2B5EF4-FFF2-40B4-BE49-F238E27FC236}">
                <a16:creationId xmlns:a16="http://schemas.microsoft.com/office/drawing/2014/main" id="{2259FB49-0649-7A98-C0C6-065AB9F4A915}"/>
              </a:ext>
            </a:extLst>
          </p:cNvPr>
          <p:cNvSpPr txBox="1"/>
          <p:nvPr/>
        </p:nvSpPr>
        <p:spPr>
          <a:xfrm>
            <a:off x="6032342" y="5883425"/>
            <a:ext cx="1960038" cy="4108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1120" tIns="71120" rIns="71120" bIns="71120" numCol="1" spcCol="1270" anchor="t" anchorCtr="0">
            <a:noAutofit/>
          </a:bodyPr>
          <a:lstStyle/>
          <a:p>
            <a:pPr marL="0" marR="0" lvl="1" indent="0" algn="ctr" defTabSz="651917"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Reliability by Design</a:t>
            </a:r>
          </a:p>
          <a:p>
            <a:pPr marL="0" marR="0" lvl="1" indent="0" algn="ctr" defTabSz="651917"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charset="0"/>
                <a:ea typeface="+mn-ea"/>
                <a:cs typeface="+mn-cs"/>
              </a:rPr>
              <a:t>Implementation of APM Solution</a:t>
            </a:r>
            <a:endParaRPr kumimoji="0" lang="en-US" sz="1200" b="1" i="0" u="none" strike="noStrike" kern="1200" cap="none" spc="0" normalizeH="0" baseline="0" noProof="0">
              <a:ln>
                <a:noFill/>
              </a:ln>
              <a:solidFill>
                <a:srgbClr val="C00000"/>
              </a:solidFill>
              <a:effectLst/>
              <a:uLnTx/>
              <a:uFillTx/>
              <a:latin typeface="Optima" charset="0"/>
              <a:ea typeface="+mn-ea"/>
              <a:cs typeface="+mn-cs"/>
            </a:endParaRPr>
          </a:p>
        </p:txBody>
      </p:sp>
      <p:pic>
        <p:nvPicPr>
          <p:cNvPr id="128" name="Picture 127">
            <a:extLst>
              <a:ext uri="{FF2B5EF4-FFF2-40B4-BE49-F238E27FC236}">
                <a16:creationId xmlns:a16="http://schemas.microsoft.com/office/drawing/2014/main" id="{229A945F-4CD8-EC35-5B36-F41E125898F7}"/>
              </a:ext>
            </a:extLst>
          </p:cNvPr>
          <p:cNvPicPr>
            <a:picLocks noChangeAspect="1"/>
          </p:cNvPicPr>
          <p:nvPr/>
        </p:nvPicPr>
        <p:blipFill>
          <a:blip r:embed="rId19"/>
          <a:stretch>
            <a:fillRect/>
          </a:stretch>
        </p:blipFill>
        <p:spPr>
          <a:xfrm>
            <a:off x="6484837" y="5120650"/>
            <a:ext cx="755192" cy="755192"/>
          </a:xfrm>
          <a:prstGeom prst="rect">
            <a:avLst/>
          </a:prstGeom>
        </p:spPr>
      </p:pic>
      <p:sp>
        <p:nvSpPr>
          <p:cNvPr id="129" name="Rectangle 128">
            <a:extLst>
              <a:ext uri="{FF2B5EF4-FFF2-40B4-BE49-F238E27FC236}">
                <a16:creationId xmlns:a16="http://schemas.microsoft.com/office/drawing/2014/main" id="{D7921710-BB08-B724-88F9-B1D4744F1490}"/>
              </a:ext>
            </a:extLst>
          </p:cNvPr>
          <p:cNvSpPr/>
          <p:nvPr/>
        </p:nvSpPr>
        <p:spPr>
          <a:xfrm>
            <a:off x="8676824" y="3862616"/>
            <a:ext cx="3262891" cy="784830"/>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500" b="0" i="0" u="none" strike="noStrike" kern="1200" cap="none" spc="0" normalizeH="0" baseline="0" noProof="0">
                <a:ln>
                  <a:noFill/>
                </a:ln>
                <a:solidFill>
                  <a:srgbClr val="10479B"/>
                </a:solidFill>
                <a:effectLst/>
                <a:uLnTx/>
                <a:uFillTx/>
                <a:latin typeface="Optima" panose="02000503060000020004" pitchFamily="2" charset="0"/>
                <a:ea typeface="+mn-ea"/>
                <a:cs typeface="+mn-cs"/>
              </a:rPr>
              <a:t>Reduction of Operations and Maintenance Costs by 12% YoY </a:t>
            </a:r>
            <a:r>
              <a:rPr kumimoji="0" lang="en-US" sz="1500" b="1" i="0" u="none" strike="noStrike" kern="1200" cap="none" spc="0" normalizeH="0" baseline="0" noProof="0">
                <a:ln>
                  <a:noFill/>
                </a:ln>
                <a:solidFill>
                  <a:srgbClr val="10479B"/>
                </a:solidFill>
                <a:effectLst/>
                <a:uLnTx/>
                <a:uFillTx/>
                <a:latin typeface="Optima" panose="02000503060000020004" pitchFamily="2" charset="0"/>
                <a:ea typeface="+mn-ea"/>
                <a:cs typeface="+mn-cs"/>
              </a:rPr>
              <a:t>~12-15 MUSD</a:t>
            </a:r>
            <a:endParaRPr kumimoji="0" lang="en-US" sz="1500" b="0" i="0" u="none" strike="noStrike" kern="1200" cap="none" spc="0" normalizeH="0" baseline="0" noProof="0">
              <a:ln>
                <a:noFill/>
              </a:ln>
              <a:solidFill>
                <a:srgbClr val="10479B"/>
              </a:solidFill>
              <a:effectLst/>
              <a:uLnTx/>
              <a:uFillTx/>
              <a:latin typeface="Optima" panose="02000503060000020004" pitchFamily="2" charset="0"/>
              <a:ea typeface="+mn-ea"/>
              <a:cs typeface="+mn-cs"/>
            </a:endParaRPr>
          </a:p>
        </p:txBody>
      </p:sp>
      <p:sp>
        <p:nvSpPr>
          <p:cNvPr id="130" name="Rectangle 129">
            <a:extLst>
              <a:ext uri="{FF2B5EF4-FFF2-40B4-BE49-F238E27FC236}">
                <a16:creationId xmlns:a16="http://schemas.microsoft.com/office/drawing/2014/main" id="{8A9C3D45-C6EB-ED3D-C691-46CCFBBD580B}"/>
              </a:ext>
            </a:extLst>
          </p:cNvPr>
          <p:cNvSpPr/>
          <p:nvPr/>
        </p:nvSpPr>
        <p:spPr>
          <a:xfrm>
            <a:off x="8718443" y="3398893"/>
            <a:ext cx="3262891" cy="553998"/>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500" b="0" i="0" u="none" strike="noStrike" kern="1200" cap="none" spc="0" normalizeH="0" baseline="0" noProof="0">
                <a:ln>
                  <a:noFill/>
                </a:ln>
                <a:solidFill>
                  <a:srgbClr val="10479B"/>
                </a:solidFill>
                <a:effectLst/>
                <a:uLnTx/>
                <a:uFillTx/>
                <a:latin typeface="Optima" panose="02000503060000020004" pitchFamily="2" charset="0"/>
                <a:ea typeface="+mn-ea"/>
                <a:cs typeface="+mn-cs"/>
              </a:rPr>
              <a:t>Zero Maverick Spend, Spot Buying of Products and Services</a:t>
            </a:r>
          </a:p>
        </p:txBody>
      </p:sp>
      <p:pic>
        <p:nvPicPr>
          <p:cNvPr id="131" name="Picture 130">
            <a:extLst>
              <a:ext uri="{FF2B5EF4-FFF2-40B4-BE49-F238E27FC236}">
                <a16:creationId xmlns:a16="http://schemas.microsoft.com/office/drawing/2014/main" id="{2F5EDE26-254C-A4AC-E27A-8D38FEBF3879}"/>
              </a:ext>
            </a:extLst>
          </p:cNvPr>
          <p:cNvPicPr>
            <a:picLocks noChangeAspect="1"/>
          </p:cNvPicPr>
          <p:nvPr/>
        </p:nvPicPr>
        <p:blipFill>
          <a:blip r:embed="rId18"/>
          <a:stretch>
            <a:fillRect/>
          </a:stretch>
        </p:blipFill>
        <p:spPr>
          <a:xfrm>
            <a:off x="7754626" y="5361976"/>
            <a:ext cx="867710" cy="646168"/>
          </a:xfrm>
          <a:prstGeom prst="rect">
            <a:avLst/>
          </a:prstGeom>
        </p:spPr>
      </p:pic>
      <p:sp>
        <p:nvSpPr>
          <p:cNvPr id="2" name="Footer Placeholder 4">
            <a:extLst>
              <a:ext uri="{FF2B5EF4-FFF2-40B4-BE49-F238E27FC236}">
                <a16:creationId xmlns:a16="http://schemas.microsoft.com/office/drawing/2014/main" id="{D863EDDF-E8E4-47EF-D521-CC3BB54E5198}"/>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charset="0"/>
                <a:ea typeface="+mn-ea"/>
                <a:cs typeface="Arial" panose="020B0604020202020204" pitchFamily="34" charset="0"/>
              </a:rPr>
              <a:t>www.piloggroup.com</a:t>
            </a:r>
          </a:p>
        </p:txBody>
      </p:sp>
      <p:pic>
        <p:nvPicPr>
          <p:cNvPr id="3" name="Graphic 2">
            <a:extLst>
              <a:ext uri="{FF2B5EF4-FFF2-40B4-BE49-F238E27FC236}">
                <a16:creationId xmlns:a16="http://schemas.microsoft.com/office/drawing/2014/main" id="{491A29FB-2A3E-800D-F0DE-CAF3642341B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2407310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3244F-CCA3-9E0C-87D5-6E2C7CFCD04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BABB777-82AF-7431-E3D4-F6C4B67AEAF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B5D374FD-90D1-F043-8FF1-EA9CBE8079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AB9374B3-E40F-4B8A-B2E6-169DA2A88D8E}"/>
              </a:ext>
            </a:extLst>
          </p:cNvPr>
          <p:cNvSpPr txBox="1">
            <a:spLocks/>
          </p:cNvSpPr>
          <p:nvPr/>
        </p:nvSpPr>
        <p:spPr>
          <a:xfrm>
            <a:off x="468802" y="110869"/>
            <a:ext cx="9981095" cy="551964"/>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b="1">
                <a:solidFill>
                  <a:srgbClr val="10479B"/>
                </a:solidFill>
                <a:latin typeface="Optima" panose="02000503060000020004"/>
                <a:cs typeface="Arial"/>
              </a:rPr>
              <a:t>Key Business Value Generated with Improved Master &amp; Meta Data </a:t>
            </a:r>
            <a:r>
              <a:rPr lang="en-US" sz="2400" b="1">
                <a:solidFill>
                  <a:srgbClr val="10479B"/>
                </a:solidFill>
                <a:latin typeface="Optima" charset="0"/>
                <a:cs typeface="Arial" panose="020B0604020202020204" pitchFamily="34" charset="0"/>
              </a:rPr>
              <a:t>for Major Oil &amp; Gas</a:t>
            </a: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 for Year 2024</a:t>
            </a:r>
            <a:endParaRPr lang="en-US" sz="2400" b="1" u="sng">
              <a:solidFill>
                <a:srgbClr val="26B4E9"/>
              </a:solidFill>
              <a:latin typeface="Optima" charset="0"/>
            </a:endParaRPr>
          </a:p>
        </p:txBody>
      </p:sp>
      <p:sp>
        <p:nvSpPr>
          <p:cNvPr id="7" name="Footer Placeholder 4">
            <a:extLst>
              <a:ext uri="{FF2B5EF4-FFF2-40B4-BE49-F238E27FC236}">
                <a16:creationId xmlns:a16="http://schemas.microsoft.com/office/drawing/2014/main" id="{7B0A3338-D214-3C9A-1093-57D0A058A2B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D1B54293-BBC0-6B8C-0B6D-D1455D4B675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pic>
        <p:nvPicPr>
          <p:cNvPr id="19" name="Graphic 18">
            <a:extLst>
              <a:ext uri="{FF2B5EF4-FFF2-40B4-BE49-F238E27FC236}">
                <a16:creationId xmlns:a16="http://schemas.microsoft.com/office/drawing/2014/main" id="{8B0E14A9-35B6-1C8B-55D9-C34678C7B8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graphicFrame>
        <p:nvGraphicFramePr>
          <p:cNvPr id="21" name="Table 20">
            <a:extLst>
              <a:ext uri="{FF2B5EF4-FFF2-40B4-BE49-F238E27FC236}">
                <a16:creationId xmlns:a16="http://schemas.microsoft.com/office/drawing/2014/main" id="{7D3883A5-B0FD-E2A2-8C32-AA2A5FBA650E}"/>
              </a:ext>
            </a:extLst>
          </p:cNvPr>
          <p:cNvGraphicFramePr>
            <a:graphicFrameLocks noGrp="1" noChangeAspect="1"/>
          </p:cNvGraphicFramePr>
          <p:nvPr/>
        </p:nvGraphicFramePr>
        <p:xfrm>
          <a:off x="523225" y="1878698"/>
          <a:ext cx="5892014" cy="2443249"/>
        </p:xfrm>
        <a:graphic>
          <a:graphicData uri="http://schemas.openxmlformats.org/drawingml/2006/table">
            <a:tbl>
              <a:tblPr firstRow="1" bandRow="1">
                <a:tableStyleId>{5C22544A-7EE6-4342-B048-85BDC9FD1C3A}</a:tableStyleId>
              </a:tblPr>
              <a:tblGrid>
                <a:gridCol w="1236181">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gridCol w="1524425">
                  <a:extLst>
                    <a:ext uri="{9D8B030D-6E8A-4147-A177-3AD203B41FA5}">
                      <a16:colId xmlns:a16="http://schemas.microsoft.com/office/drawing/2014/main" val="20002"/>
                    </a:ext>
                  </a:extLst>
                </a:gridCol>
                <a:gridCol w="1387306">
                  <a:extLst>
                    <a:ext uri="{9D8B030D-6E8A-4147-A177-3AD203B41FA5}">
                      <a16:colId xmlns:a16="http://schemas.microsoft.com/office/drawing/2014/main" val="20003"/>
                    </a:ext>
                  </a:extLst>
                </a:gridCol>
              </a:tblGrid>
              <a:tr h="809285">
                <a:tc>
                  <a:txBody>
                    <a:bodyPr/>
                    <a:lstStyle/>
                    <a:p>
                      <a:pPr algn="ctr"/>
                      <a:r>
                        <a:rPr lang="en-US" sz="1400" b="1" kern="1200" noProof="0">
                          <a:solidFill>
                            <a:schemeClr val="bg1"/>
                          </a:solidFill>
                          <a:latin typeface="Optima" panose="02000503060000020004"/>
                          <a:ea typeface="+mn-ea"/>
                          <a:cs typeface="+mn-cs"/>
                        </a:rPr>
                        <a:t>Key Value</a:t>
                      </a:r>
                      <a:r>
                        <a:rPr lang="en-US" sz="1400" b="1" kern="1200" baseline="0" noProof="0">
                          <a:solidFill>
                            <a:schemeClr val="bg1"/>
                          </a:solidFill>
                          <a:latin typeface="Optima" panose="02000503060000020004"/>
                          <a:ea typeface="+mn-ea"/>
                          <a:cs typeface="+mn-cs"/>
                        </a:rPr>
                        <a:t> driver</a:t>
                      </a:r>
                      <a:endParaRPr lang="en-US" sz="1400" b="1" kern="1200" noProof="0">
                        <a:solidFill>
                          <a:schemeClr val="bg1"/>
                        </a:solidFill>
                        <a:latin typeface="Optima" panose="02000503060000020004"/>
                        <a:ea typeface="+mn-ea"/>
                        <a:cs typeface="+mn-cs"/>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Baseline</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 Improvement Scenarios</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Potential</a:t>
                      </a:r>
                      <a:r>
                        <a:rPr lang="en-US" sz="1400" baseline="0" noProof="0">
                          <a:solidFill>
                            <a:schemeClr val="bg1"/>
                          </a:solidFill>
                          <a:latin typeface="Optima" panose="02000503060000020004"/>
                        </a:rPr>
                        <a:t> savings</a:t>
                      </a:r>
                      <a:endParaRPr lang="en-US" sz="1400" baseline="30000" noProof="0">
                        <a:solidFill>
                          <a:schemeClr val="bg1"/>
                        </a:solidFill>
                        <a:latin typeface="Optima" panose="02000503060000020004"/>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extLst>
                  <a:ext uri="{0D108BD9-81ED-4DB2-BD59-A6C34878D82A}">
                    <a16:rowId xmlns:a16="http://schemas.microsoft.com/office/drawing/2014/main" val="10000"/>
                  </a:ext>
                </a:extLst>
              </a:tr>
              <a:tr h="5766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noProof="0">
                          <a:solidFill>
                            <a:srgbClr val="10479B"/>
                          </a:solidFill>
                          <a:latin typeface="Optima" panose="02000503060000020004"/>
                        </a:rPr>
                        <a:t>Reduction in O&amp;M Costs with Improved Maintenance Strategies, Planning and Task Execution</a:t>
                      </a:r>
                    </a:p>
                  </a:txBody>
                  <a:tcPr marL="35992" marR="35992" marT="71983"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Total Revenue  </a:t>
                      </a:r>
                      <a:r>
                        <a:rPr lang="en-US" sz="1400" b="0" baseline="0" noProof="0">
                          <a:solidFill>
                            <a:srgbClr val="10479B"/>
                          </a:solidFill>
                          <a:latin typeface="Optima" panose="02000503060000020004"/>
                        </a:rPr>
                        <a:t> </a:t>
                      </a:r>
                      <a:br>
                        <a:rPr lang="en-US" sz="1400" b="0" baseline="0" noProof="0">
                          <a:solidFill>
                            <a:srgbClr val="10479B"/>
                          </a:solidFill>
                          <a:latin typeface="Optima" panose="02000503060000020004"/>
                        </a:rPr>
                      </a:br>
                      <a:r>
                        <a:rPr lang="en-US" sz="1400" b="0" baseline="0" noProof="0">
                          <a:solidFill>
                            <a:srgbClr val="10479B"/>
                          </a:solidFill>
                          <a:latin typeface="Optima" panose="02000503060000020004"/>
                        </a:rPr>
                        <a:t>* 0&amp;M Cost</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r>
                        <a:rPr lang="en-US" sz="1400" baseline="0" noProof="0">
                          <a:solidFill>
                            <a:srgbClr val="10479B"/>
                          </a:solidFill>
                          <a:latin typeface="Optima" panose="02000503060000020004"/>
                        </a:rPr>
                        <a:t> 10</a:t>
                      </a:r>
                      <a:r>
                        <a:rPr lang="en-US" sz="1400" noProof="0">
                          <a:solidFill>
                            <a:srgbClr val="10479B"/>
                          </a:solidFill>
                          <a:latin typeface="Optima" panose="02000503060000020004"/>
                        </a:rPr>
                        <a:t>%</a:t>
                      </a:r>
                    </a:p>
                    <a:p>
                      <a:pPr algn="ctr"/>
                      <a:endParaRPr lang="en-US" sz="1400" noProof="0">
                        <a:solidFill>
                          <a:srgbClr val="10479B"/>
                        </a:solidFill>
                        <a:latin typeface="Optima" panose="02000503060000020004"/>
                      </a:endParaRPr>
                    </a:p>
                    <a:p>
                      <a:pPr algn="ctr"/>
                      <a:r>
                        <a:rPr lang="en-US" sz="1400" b="1" noProof="0">
                          <a:solidFill>
                            <a:srgbClr val="10479B"/>
                          </a:solidFill>
                          <a:latin typeface="Optima" panose="02000503060000020004"/>
                        </a:rPr>
                        <a:t>Most likely</a:t>
                      </a:r>
                    </a:p>
                    <a:p>
                      <a:pPr algn="ctr"/>
                      <a:r>
                        <a:rPr lang="en-US" sz="1400" noProof="0">
                          <a:solidFill>
                            <a:srgbClr val="10479B"/>
                          </a:solidFill>
                          <a:latin typeface="Optima" panose="02000503060000020004"/>
                        </a:rPr>
                        <a:t>12%</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p>
                    <a:p>
                      <a:pPr algn="ctr"/>
                      <a:r>
                        <a:rPr lang="en-US" sz="1400" b="0" noProof="0">
                          <a:solidFill>
                            <a:srgbClr val="10479B"/>
                          </a:solidFill>
                          <a:latin typeface="Optima" panose="02000503060000020004"/>
                        </a:rPr>
                        <a:t>7 M</a:t>
                      </a:r>
                      <a:r>
                        <a:rPr lang="en-US" sz="1400" b="0" baseline="0" noProof="0">
                          <a:solidFill>
                            <a:srgbClr val="10479B"/>
                          </a:solidFill>
                          <a:latin typeface="Optima" panose="02000503060000020004"/>
                        </a:rPr>
                        <a:t>USD</a:t>
                      </a:r>
                    </a:p>
                    <a:p>
                      <a:pPr algn="ctr"/>
                      <a:endParaRPr lang="en-US" sz="1400" b="1" baseline="0" noProof="0">
                        <a:solidFill>
                          <a:srgbClr val="10479B"/>
                        </a:solidFill>
                        <a:latin typeface="Optima" panose="02000503060000020004"/>
                      </a:endParaRPr>
                    </a:p>
                    <a:p>
                      <a:pPr algn="ctr"/>
                      <a:r>
                        <a:rPr lang="en-US" sz="1400" b="1" baseline="0" noProof="0">
                          <a:solidFill>
                            <a:srgbClr val="10479B"/>
                          </a:solidFill>
                          <a:latin typeface="Optima" panose="02000503060000020004"/>
                        </a:rPr>
                        <a:t>Most likely</a:t>
                      </a:r>
                    </a:p>
                    <a:p>
                      <a:pPr algn="ctr"/>
                      <a:r>
                        <a:rPr lang="en-US" sz="1400" b="0" baseline="0" noProof="0">
                          <a:solidFill>
                            <a:srgbClr val="10479B"/>
                          </a:solidFill>
                          <a:latin typeface="Optima" panose="02000503060000020004"/>
                        </a:rPr>
                        <a:t>8.4 MUSD</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10 B USD * 0.7%</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70 MUSD</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TextSB">
            <a:extLst>
              <a:ext uri="{FF2B5EF4-FFF2-40B4-BE49-F238E27FC236}">
                <a16:creationId xmlns:a16="http://schemas.microsoft.com/office/drawing/2014/main" id="{3A18760D-4A03-CF9B-C970-B975420C74B2}"/>
              </a:ext>
            </a:extLst>
          </p:cNvPr>
          <p:cNvSpPr txBox="1">
            <a:spLocks/>
          </p:cNvSpPr>
          <p:nvPr/>
        </p:nvSpPr>
        <p:spPr>
          <a:xfrm>
            <a:off x="6790313" y="1847450"/>
            <a:ext cx="4849222" cy="479628"/>
          </a:xfrm>
          <a:prstGeom prst="rect">
            <a:avLst/>
          </a:prstGeom>
        </p:spPr>
        <p:txBody>
          <a:bodyPr lIns="0" tIns="0" rIns="0" bIns="0"/>
          <a:lstStyle/>
          <a:p>
            <a:pPr marL="0" lvl="1" defTabSz="1088776" eaLnBrk="0" hangingPunct="0">
              <a:buClr>
                <a:srgbClr val="F0AB00"/>
              </a:buClr>
              <a:buSzPct val="80000"/>
              <a:buFont typeface="wingdings"/>
              <a:buNone/>
            </a:pPr>
            <a:r>
              <a:rPr lang="en-US" sz="2000" b="1">
                <a:solidFill>
                  <a:srgbClr val="F0AB00"/>
                </a:solidFill>
                <a:latin typeface="Optima" panose="02000503060000020004"/>
              </a:rPr>
              <a:t>12% </a:t>
            </a:r>
            <a:r>
              <a:rPr lang="en-US" sz="2000" b="1">
                <a:solidFill>
                  <a:srgbClr val="10479B"/>
                </a:solidFill>
                <a:latin typeface="Optima" panose="02000503060000020004"/>
              </a:rPr>
              <a:t>reduction in O &amp; M Costs</a:t>
            </a:r>
            <a:endParaRPr lang="en-US" sz="2000">
              <a:solidFill>
                <a:srgbClr val="10479B"/>
              </a:solidFill>
              <a:latin typeface="Optima" panose="02000503060000020004"/>
            </a:endParaRPr>
          </a:p>
        </p:txBody>
      </p:sp>
      <p:cxnSp>
        <p:nvCxnSpPr>
          <p:cNvPr id="29" name="Straight Connector 28">
            <a:extLst>
              <a:ext uri="{FF2B5EF4-FFF2-40B4-BE49-F238E27FC236}">
                <a16:creationId xmlns:a16="http://schemas.microsoft.com/office/drawing/2014/main" id="{4D01FFD7-3D9E-2854-0A5F-7256965DB0F2}"/>
              </a:ext>
            </a:extLst>
          </p:cNvPr>
          <p:cNvCxnSpPr>
            <a:cxnSpLocks/>
          </p:cNvCxnSpPr>
          <p:nvPr/>
        </p:nvCxnSpPr>
        <p:spPr>
          <a:xfrm>
            <a:off x="6790312" y="2430476"/>
            <a:ext cx="5134595" cy="0"/>
          </a:xfrm>
          <a:prstGeom prst="line">
            <a:avLst/>
          </a:prstGeom>
          <a:noFill/>
          <a:ln w="25400" cap="flat" cmpd="sng" algn="ctr">
            <a:solidFill>
              <a:srgbClr val="0B4A99"/>
            </a:solidFill>
            <a:prstDash val="solid"/>
          </a:ln>
          <a:effectLst/>
        </p:spPr>
      </p:cxnSp>
      <p:sp>
        <p:nvSpPr>
          <p:cNvPr id="31" name="KPIText">
            <a:extLst>
              <a:ext uri="{FF2B5EF4-FFF2-40B4-BE49-F238E27FC236}">
                <a16:creationId xmlns:a16="http://schemas.microsoft.com/office/drawing/2014/main" id="{2597FE2E-B73A-5A26-0E56-14E48DB24DCF}"/>
              </a:ext>
            </a:extLst>
          </p:cNvPr>
          <p:cNvSpPr>
            <a:spLocks noChangeArrowheads="1"/>
          </p:cNvSpPr>
          <p:nvPr/>
        </p:nvSpPr>
        <p:spPr bwMode="gray">
          <a:xfrm>
            <a:off x="6821343" y="2145814"/>
            <a:ext cx="4394237" cy="180557"/>
          </a:xfrm>
          <a:prstGeom prst="rect">
            <a:avLst/>
          </a:prstGeom>
          <a:noFill/>
          <a:ln w="9525" algn="ctr">
            <a:noFill/>
            <a:miter lim="800000"/>
            <a:headEnd/>
            <a:tailEnd/>
          </a:ln>
        </p:spPr>
        <p:txBody>
          <a:bodyPr lIns="0" tIns="0" rIns="0" bIns="0"/>
          <a:lstStyle/>
          <a:p>
            <a:r>
              <a:rPr lang="en-US" sz="1200" b="1">
                <a:solidFill>
                  <a:srgbClr val="26B4E9"/>
                </a:solidFill>
                <a:latin typeface="Optima" panose="02000503060000020004"/>
              </a:rPr>
              <a:t>O &amp; M  cost [% of revenue]</a:t>
            </a:r>
          </a:p>
        </p:txBody>
      </p:sp>
      <p:sp>
        <p:nvSpPr>
          <p:cNvPr id="5" name="object 38">
            <a:extLst>
              <a:ext uri="{FF2B5EF4-FFF2-40B4-BE49-F238E27FC236}">
                <a16:creationId xmlns:a16="http://schemas.microsoft.com/office/drawing/2014/main" id="{037D19B4-4731-1554-B4ED-154B3EF26318}"/>
              </a:ext>
            </a:extLst>
          </p:cNvPr>
          <p:cNvSpPr txBox="1"/>
          <p:nvPr/>
        </p:nvSpPr>
        <p:spPr>
          <a:xfrm>
            <a:off x="523225" y="864803"/>
            <a:ext cx="11145549" cy="615553"/>
          </a:xfrm>
          <a:prstGeom prst="rect">
            <a:avLst/>
          </a:prstGeom>
        </p:spPr>
        <p:txBody>
          <a:bodyPr vert="horz" wrap="square" lIns="0" tIns="0" rIns="0" bIns="0" rtlCol="0">
            <a:spAutoFit/>
          </a:bodyPr>
          <a:lstStyle/>
          <a:p>
            <a:r>
              <a:rPr lang="en-US" sz="2000" b="1">
                <a:solidFill>
                  <a:srgbClr val="26B4E9"/>
                </a:solidFill>
                <a:latin typeface="Optima" panose="02000503060000020004"/>
              </a:rPr>
              <a:t>Operations &amp; Maintenance </a:t>
            </a:r>
            <a:r>
              <a:rPr lang="en-US" sz="2000">
                <a:solidFill>
                  <a:srgbClr val="26B4E9"/>
                </a:solidFill>
                <a:latin typeface="Optima" panose="02000503060000020004"/>
              </a:rPr>
              <a:t>processes we evaluated the company’s current situation and compare it with their peers with the goal of </a:t>
            </a:r>
            <a:r>
              <a:rPr lang="en-US" sz="2000" b="1">
                <a:solidFill>
                  <a:srgbClr val="26B4E9"/>
                </a:solidFill>
                <a:latin typeface="Optima" panose="02000503060000020004"/>
              </a:rPr>
              <a:t>estimating the total improvement potential</a:t>
            </a:r>
          </a:p>
        </p:txBody>
      </p:sp>
      <p:graphicFrame>
        <p:nvGraphicFramePr>
          <p:cNvPr id="8" name="Chart 7">
            <a:extLst>
              <a:ext uri="{FF2B5EF4-FFF2-40B4-BE49-F238E27FC236}">
                <a16:creationId xmlns:a16="http://schemas.microsoft.com/office/drawing/2014/main" id="{D856D2B9-48CE-0E93-72DC-21D2DFDD2E27}"/>
              </a:ext>
            </a:extLst>
          </p:cNvPr>
          <p:cNvGraphicFramePr>
            <a:graphicFrameLocks/>
          </p:cNvGraphicFramePr>
          <p:nvPr/>
        </p:nvGraphicFramePr>
        <p:xfrm>
          <a:off x="6821343" y="2498115"/>
          <a:ext cx="4572000" cy="274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Arrow Connector 8">
            <a:extLst>
              <a:ext uri="{FF2B5EF4-FFF2-40B4-BE49-F238E27FC236}">
                <a16:creationId xmlns:a16="http://schemas.microsoft.com/office/drawing/2014/main" id="{AEDBB4A5-3DA3-CCA3-D946-E370DD759071}"/>
              </a:ext>
            </a:extLst>
          </p:cNvPr>
          <p:cNvCxnSpPr>
            <a:cxnSpLocks/>
          </p:cNvCxnSpPr>
          <p:nvPr/>
        </p:nvCxnSpPr>
        <p:spPr>
          <a:xfrm>
            <a:off x="8695128" y="2670321"/>
            <a:ext cx="1032532" cy="258119"/>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C0951F0-8529-1282-7CE7-EE2D1746266A}"/>
              </a:ext>
            </a:extLst>
          </p:cNvPr>
          <p:cNvSpPr txBox="1"/>
          <p:nvPr/>
        </p:nvSpPr>
        <p:spPr>
          <a:xfrm>
            <a:off x="9176913" y="2519929"/>
            <a:ext cx="1101494" cy="327409"/>
          </a:xfrm>
          <a:prstGeom prst="rect">
            <a:avLst/>
          </a:prstGeom>
          <a:noFill/>
        </p:spPr>
        <p:txBody>
          <a:bodyPr wrap="square" lIns="71983" tIns="71983" rIns="71983" bIns="71983" rtlCol="0">
            <a:spAutoFit/>
          </a:bodyPr>
          <a:lstStyle/>
          <a:p>
            <a:pPr algn="ctr" fontAlgn="base">
              <a:lnSpc>
                <a:spcPct val="114000"/>
              </a:lnSpc>
              <a:spcAft>
                <a:spcPct val="0"/>
              </a:spcAft>
              <a:buClr>
                <a:srgbClr val="F0AB00"/>
              </a:buClr>
              <a:buSzPct val="80000"/>
            </a:pPr>
            <a:r>
              <a:rPr lang="es-ES" sz="1100" b="1" kern="0">
                <a:solidFill>
                  <a:schemeClr val="accent1"/>
                </a:solidFill>
                <a:latin typeface="+mn-lt"/>
                <a:ea typeface="Arial Unicode MS" pitchFamily="34" charset="-128"/>
                <a:cs typeface="Arial Unicode MS" pitchFamily="34" charset="-128"/>
              </a:rPr>
              <a:t>-10  </a:t>
            </a:r>
            <a:r>
              <a:rPr lang="es-ES" sz="1100" b="1" kern="0">
                <a:solidFill>
                  <a:schemeClr val="accent1"/>
                </a:solidFill>
                <a:ea typeface="Arial Unicode MS" pitchFamily="34" charset="-128"/>
                <a:cs typeface="Arial Unicode MS" pitchFamily="34" charset="-128"/>
              </a:rPr>
              <a:t>to </a:t>
            </a:r>
            <a:r>
              <a:rPr lang="es-ES" sz="1100" b="1" kern="0">
                <a:solidFill>
                  <a:schemeClr val="accent1"/>
                </a:solidFill>
                <a:latin typeface="+mn-lt"/>
                <a:ea typeface="Arial Unicode MS" pitchFamily="34" charset="-128"/>
                <a:cs typeface="Arial Unicode MS" pitchFamily="34" charset="-128"/>
              </a:rPr>
              <a:t>-12%</a:t>
            </a:r>
          </a:p>
        </p:txBody>
      </p:sp>
      <p:sp>
        <p:nvSpPr>
          <p:cNvPr id="13" name="object 38">
            <a:extLst>
              <a:ext uri="{FF2B5EF4-FFF2-40B4-BE49-F238E27FC236}">
                <a16:creationId xmlns:a16="http://schemas.microsoft.com/office/drawing/2014/main" id="{8C1CB920-8FF4-56EE-8034-C941288F8344}"/>
              </a:ext>
            </a:extLst>
          </p:cNvPr>
          <p:cNvSpPr txBox="1"/>
          <p:nvPr/>
        </p:nvSpPr>
        <p:spPr>
          <a:xfrm>
            <a:off x="524306" y="5432477"/>
            <a:ext cx="11145549" cy="615553"/>
          </a:xfrm>
          <a:prstGeom prst="rect">
            <a:avLst/>
          </a:prstGeom>
        </p:spPr>
        <p:txBody>
          <a:bodyPr vert="horz" wrap="square" lIns="0" tIns="0" rIns="0" bIns="0" rtlCol="0">
            <a:spAutoFit/>
          </a:bodyPr>
          <a:lstStyle/>
          <a:p>
            <a:r>
              <a:rPr lang="en-US" sz="2000" b="1">
                <a:solidFill>
                  <a:srgbClr val="0B4A99"/>
                </a:solidFill>
                <a:latin typeface="Optima" panose="02000503060000020004"/>
              </a:rPr>
              <a:t>Higher Costs of Operations &amp; Maintenance </a:t>
            </a:r>
            <a:r>
              <a:rPr lang="en-US" sz="2000">
                <a:solidFill>
                  <a:srgbClr val="0B4A99"/>
                </a:solidFill>
                <a:latin typeface="Optima" panose="02000503060000020004"/>
              </a:rPr>
              <a:t>processes are cumulated with Plant Restart and Unstructured Data and Suboptimal Processes Management</a:t>
            </a:r>
            <a:endParaRPr lang="en-US" sz="2000" b="1">
              <a:solidFill>
                <a:srgbClr val="0B4A99"/>
              </a:solidFill>
              <a:latin typeface="Optima" panose="02000503060000020004"/>
            </a:endParaRPr>
          </a:p>
        </p:txBody>
      </p:sp>
    </p:spTree>
    <p:extLst>
      <p:ext uri="{BB962C8B-B14F-4D97-AF65-F5344CB8AC3E}">
        <p14:creationId xmlns:p14="http://schemas.microsoft.com/office/powerpoint/2010/main" val="3443704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4BC09-F63B-861B-A9D0-3EC31F77DF6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83B4C8A-9946-FC2E-B7A1-F18079E024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191B25C0-2C43-F556-4473-38F6D391C2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A6EA8972-F893-74B9-17F0-E1FE18D8C28C}"/>
              </a:ext>
            </a:extLst>
          </p:cNvPr>
          <p:cNvSpPr txBox="1">
            <a:spLocks/>
          </p:cNvSpPr>
          <p:nvPr/>
        </p:nvSpPr>
        <p:spPr>
          <a:xfrm>
            <a:off x="468802" y="110869"/>
            <a:ext cx="9981095" cy="551964"/>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b="1">
                <a:solidFill>
                  <a:srgbClr val="10479B"/>
                </a:solidFill>
                <a:latin typeface="Optima" panose="02000503060000020004"/>
                <a:cs typeface="Arial"/>
              </a:rPr>
              <a:t>Key Business Value Generated with Improved Master &amp; Meta Data </a:t>
            </a:r>
            <a:r>
              <a:rPr lang="en-US" sz="2400" b="1">
                <a:solidFill>
                  <a:srgbClr val="10479B"/>
                </a:solidFill>
                <a:latin typeface="Optima" charset="0"/>
                <a:cs typeface="Arial" panose="020B0604020202020204" pitchFamily="34" charset="0"/>
              </a:rPr>
              <a:t>for Major Oil &amp; Gas</a:t>
            </a: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 for Year 2024</a:t>
            </a:r>
            <a:endParaRPr lang="en-US" sz="2400" b="1" u="sng">
              <a:solidFill>
                <a:srgbClr val="26B4E9"/>
              </a:solidFill>
              <a:latin typeface="Optima" charset="0"/>
            </a:endParaRPr>
          </a:p>
        </p:txBody>
      </p:sp>
      <p:sp>
        <p:nvSpPr>
          <p:cNvPr id="7" name="Footer Placeholder 4">
            <a:extLst>
              <a:ext uri="{FF2B5EF4-FFF2-40B4-BE49-F238E27FC236}">
                <a16:creationId xmlns:a16="http://schemas.microsoft.com/office/drawing/2014/main" id="{12A685B3-042C-20E1-DA38-5BA8C2A84C5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2E1FD38C-CEC9-8793-10D2-3EAF6EDF447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pic>
        <p:nvPicPr>
          <p:cNvPr id="19" name="Graphic 18">
            <a:extLst>
              <a:ext uri="{FF2B5EF4-FFF2-40B4-BE49-F238E27FC236}">
                <a16:creationId xmlns:a16="http://schemas.microsoft.com/office/drawing/2014/main" id="{24142230-8835-1EAB-F9C8-1C1F8E56AB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graphicFrame>
        <p:nvGraphicFramePr>
          <p:cNvPr id="21" name="Table 20">
            <a:extLst>
              <a:ext uri="{FF2B5EF4-FFF2-40B4-BE49-F238E27FC236}">
                <a16:creationId xmlns:a16="http://schemas.microsoft.com/office/drawing/2014/main" id="{665FDA6C-E468-94F4-A939-EF661B4B04BE}"/>
              </a:ext>
            </a:extLst>
          </p:cNvPr>
          <p:cNvGraphicFramePr>
            <a:graphicFrameLocks noGrp="1" noChangeAspect="1"/>
          </p:cNvGraphicFramePr>
          <p:nvPr/>
        </p:nvGraphicFramePr>
        <p:xfrm>
          <a:off x="523225" y="1878698"/>
          <a:ext cx="5892014" cy="2443249"/>
        </p:xfrm>
        <a:graphic>
          <a:graphicData uri="http://schemas.openxmlformats.org/drawingml/2006/table">
            <a:tbl>
              <a:tblPr firstRow="1" bandRow="1">
                <a:tableStyleId>{5C22544A-7EE6-4342-B048-85BDC9FD1C3A}</a:tableStyleId>
              </a:tblPr>
              <a:tblGrid>
                <a:gridCol w="1236181">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gridCol w="1524425">
                  <a:extLst>
                    <a:ext uri="{9D8B030D-6E8A-4147-A177-3AD203B41FA5}">
                      <a16:colId xmlns:a16="http://schemas.microsoft.com/office/drawing/2014/main" val="20002"/>
                    </a:ext>
                  </a:extLst>
                </a:gridCol>
                <a:gridCol w="1387306">
                  <a:extLst>
                    <a:ext uri="{9D8B030D-6E8A-4147-A177-3AD203B41FA5}">
                      <a16:colId xmlns:a16="http://schemas.microsoft.com/office/drawing/2014/main" val="20003"/>
                    </a:ext>
                  </a:extLst>
                </a:gridCol>
              </a:tblGrid>
              <a:tr h="809285">
                <a:tc>
                  <a:txBody>
                    <a:bodyPr/>
                    <a:lstStyle/>
                    <a:p>
                      <a:pPr algn="ctr"/>
                      <a:r>
                        <a:rPr lang="en-US" sz="1400" b="1" kern="1200" noProof="0">
                          <a:solidFill>
                            <a:schemeClr val="bg1"/>
                          </a:solidFill>
                          <a:latin typeface="Optima" panose="02000503060000020004"/>
                          <a:ea typeface="+mn-ea"/>
                          <a:cs typeface="+mn-cs"/>
                        </a:rPr>
                        <a:t>Key Value</a:t>
                      </a:r>
                      <a:r>
                        <a:rPr lang="en-US" sz="1400" b="1" kern="1200" baseline="0" noProof="0">
                          <a:solidFill>
                            <a:schemeClr val="bg1"/>
                          </a:solidFill>
                          <a:latin typeface="Optima" panose="02000503060000020004"/>
                          <a:ea typeface="+mn-ea"/>
                          <a:cs typeface="+mn-cs"/>
                        </a:rPr>
                        <a:t> driver</a:t>
                      </a:r>
                      <a:endParaRPr lang="en-US" sz="1400" b="1" kern="1200" noProof="0">
                        <a:solidFill>
                          <a:schemeClr val="bg1"/>
                        </a:solidFill>
                        <a:latin typeface="Optima" panose="02000503060000020004"/>
                        <a:ea typeface="+mn-ea"/>
                        <a:cs typeface="+mn-cs"/>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Baseline</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 Improvement Scenarios</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Potential</a:t>
                      </a:r>
                      <a:r>
                        <a:rPr lang="en-US" sz="1400" baseline="0" noProof="0">
                          <a:solidFill>
                            <a:schemeClr val="bg1"/>
                          </a:solidFill>
                          <a:latin typeface="Optima" panose="02000503060000020004"/>
                        </a:rPr>
                        <a:t> savings</a:t>
                      </a:r>
                      <a:endParaRPr lang="en-US" sz="1400" baseline="30000" noProof="0">
                        <a:solidFill>
                          <a:schemeClr val="bg1"/>
                        </a:solidFill>
                        <a:latin typeface="Optima" panose="02000503060000020004"/>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extLst>
                  <a:ext uri="{0D108BD9-81ED-4DB2-BD59-A6C34878D82A}">
                    <a16:rowId xmlns:a16="http://schemas.microsoft.com/office/drawing/2014/main" val="10000"/>
                  </a:ext>
                </a:extLst>
              </a:tr>
              <a:tr h="5766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noProof="0">
                          <a:solidFill>
                            <a:srgbClr val="10479B"/>
                          </a:solidFill>
                          <a:latin typeface="Optima" panose="02000503060000020004"/>
                        </a:rPr>
                        <a:t>Reduction in TAM Services Engagement </a:t>
                      </a:r>
                    </a:p>
                  </a:txBody>
                  <a:tcPr marL="35992" marR="35992" marT="71983"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Total Revenue*  </a:t>
                      </a:r>
                      <a:r>
                        <a:rPr lang="en-US" sz="1400" b="0" baseline="0" noProof="0">
                          <a:solidFill>
                            <a:srgbClr val="10479B"/>
                          </a:solidFill>
                          <a:latin typeface="Optima" panose="02000503060000020004"/>
                        </a:rPr>
                        <a:t> </a:t>
                      </a:r>
                      <a:br>
                        <a:rPr lang="en-US" sz="1400" b="0" baseline="0" noProof="0">
                          <a:solidFill>
                            <a:srgbClr val="10479B"/>
                          </a:solidFill>
                          <a:latin typeface="Optima" panose="02000503060000020004"/>
                        </a:rPr>
                      </a:br>
                      <a:r>
                        <a:rPr lang="en-US" sz="1400" b="0" baseline="0" noProof="0">
                          <a:solidFill>
                            <a:srgbClr val="10479B"/>
                          </a:solidFill>
                          <a:latin typeface="Optima" panose="02000503060000020004"/>
                        </a:rPr>
                        <a:t>TAM Cost</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r>
                        <a:rPr lang="en-US" sz="1400" baseline="0" noProof="0">
                          <a:solidFill>
                            <a:srgbClr val="10479B"/>
                          </a:solidFill>
                          <a:latin typeface="Optima" panose="02000503060000020004"/>
                        </a:rPr>
                        <a:t> 12</a:t>
                      </a:r>
                      <a:r>
                        <a:rPr lang="en-US" sz="1400" noProof="0">
                          <a:solidFill>
                            <a:srgbClr val="10479B"/>
                          </a:solidFill>
                          <a:latin typeface="Optima" panose="02000503060000020004"/>
                        </a:rPr>
                        <a:t>%</a:t>
                      </a:r>
                    </a:p>
                    <a:p>
                      <a:pPr algn="ctr"/>
                      <a:endParaRPr lang="en-US" sz="1400" noProof="0">
                        <a:solidFill>
                          <a:srgbClr val="10479B"/>
                        </a:solidFill>
                        <a:latin typeface="Optima" panose="02000503060000020004"/>
                      </a:endParaRPr>
                    </a:p>
                    <a:p>
                      <a:pPr algn="ctr"/>
                      <a:r>
                        <a:rPr lang="en-US" sz="1400" b="1" noProof="0">
                          <a:solidFill>
                            <a:srgbClr val="10479B"/>
                          </a:solidFill>
                          <a:latin typeface="Optima" panose="02000503060000020004"/>
                        </a:rPr>
                        <a:t>Most likely</a:t>
                      </a:r>
                    </a:p>
                    <a:p>
                      <a:pPr algn="ctr"/>
                      <a:r>
                        <a:rPr lang="en-US" sz="1400" noProof="0">
                          <a:solidFill>
                            <a:srgbClr val="10479B"/>
                          </a:solidFill>
                          <a:latin typeface="Optima" panose="02000503060000020004"/>
                        </a:rPr>
                        <a:t>15%</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p>
                    <a:p>
                      <a:pPr algn="ctr"/>
                      <a:r>
                        <a:rPr lang="en-US" sz="1400" b="0" baseline="0" noProof="0">
                          <a:solidFill>
                            <a:srgbClr val="10479B"/>
                          </a:solidFill>
                          <a:latin typeface="Optima" panose="02000503060000020004"/>
                        </a:rPr>
                        <a:t>10.8 MUSD</a:t>
                      </a:r>
                    </a:p>
                    <a:p>
                      <a:pPr algn="ctr"/>
                      <a:endParaRPr lang="en-US" sz="1400" b="1" baseline="0" noProof="0">
                        <a:solidFill>
                          <a:srgbClr val="10479B"/>
                        </a:solidFill>
                        <a:latin typeface="Optima" panose="02000503060000020004"/>
                      </a:endParaRPr>
                    </a:p>
                    <a:p>
                      <a:pPr algn="ctr"/>
                      <a:r>
                        <a:rPr lang="en-US" sz="1400" b="1" baseline="0" noProof="0">
                          <a:solidFill>
                            <a:srgbClr val="10479B"/>
                          </a:solidFill>
                          <a:latin typeface="Optima" panose="02000503060000020004"/>
                        </a:rPr>
                        <a:t>Most likely</a:t>
                      </a:r>
                    </a:p>
                    <a:p>
                      <a:pPr algn="ctr"/>
                      <a:r>
                        <a:rPr lang="en-US" sz="1400" b="0" baseline="0" noProof="0">
                          <a:solidFill>
                            <a:srgbClr val="10479B"/>
                          </a:solidFill>
                          <a:latin typeface="Optima" panose="02000503060000020004"/>
                        </a:rPr>
                        <a:t>13.5 MUSD</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10 B USD * 0.9%</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90 MUSD</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TextSB">
            <a:extLst>
              <a:ext uri="{FF2B5EF4-FFF2-40B4-BE49-F238E27FC236}">
                <a16:creationId xmlns:a16="http://schemas.microsoft.com/office/drawing/2014/main" id="{E588CC7A-3B33-EE7D-2B0D-B49B0AB05381}"/>
              </a:ext>
            </a:extLst>
          </p:cNvPr>
          <p:cNvSpPr txBox="1">
            <a:spLocks/>
          </p:cNvSpPr>
          <p:nvPr/>
        </p:nvSpPr>
        <p:spPr>
          <a:xfrm>
            <a:off x="6790313" y="1847450"/>
            <a:ext cx="4849222" cy="479628"/>
          </a:xfrm>
          <a:prstGeom prst="rect">
            <a:avLst/>
          </a:prstGeom>
        </p:spPr>
        <p:txBody>
          <a:bodyPr lIns="0" tIns="0" rIns="0" bIns="0"/>
          <a:lstStyle/>
          <a:p>
            <a:pPr marL="0" lvl="1" defTabSz="1088776" eaLnBrk="0" hangingPunct="0">
              <a:buClr>
                <a:srgbClr val="F0AB00"/>
              </a:buClr>
              <a:buSzPct val="80000"/>
              <a:buFont typeface="wingdings"/>
              <a:buNone/>
            </a:pPr>
            <a:r>
              <a:rPr lang="en-US" sz="2000" b="1">
                <a:solidFill>
                  <a:srgbClr val="F0AB00"/>
                </a:solidFill>
                <a:latin typeface="Optima" panose="02000503060000020004"/>
              </a:rPr>
              <a:t>15% </a:t>
            </a:r>
            <a:r>
              <a:rPr lang="en-US" sz="2000" b="1">
                <a:solidFill>
                  <a:srgbClr val="10479B"/>
                </a:solidFill>
                <a:latin typeface="Optima" panose="02000503060000020004"/>
              </a:rPr>
              <a:t>reduction in TAM Costs</a:t>
            </a:r>
            <a:endParaRPr lang="en-US" sz="2000">
              <a:solidFill>
                <a:srgbClr val="10479B"/>
              </a:solidFill>
              <a:latin typeface="Optima" panose="02000503060000020004"/>
            </a:endParaRPr>
          </a:p>
        </p:txBody>
      </p:sp>
      <p:cxnSp>
        <p:nvCxnSpPr>
          <p:cNvPr id="29" name="Straight Connector 28">
            <a:extLst>
              <a:ext uri="{FF2B5EF4-FFF2-40B4-BE49-F238E27FC236}">
                <a16:creationId xmlns:a16="http://schemas.microsoft.com/office/drawing/2014/main" id="{BC271609-62FF-E84E-360D-A17BEBBC3545}"/>
              </a:ext>
            </a:extLst>
          </p:cNvPr>
          <p:cNvCxnSpPr>
            <a:cxnSpLocks/>
          </p:cNvCxnSpPr>
          <p:nvPr/>
        </p:nvCxnSpPr>
        <p:spPr>
          <a:xfrm>
            <a:off x="6790312" y="2430476"/>
            <a:ext cx="5134595" cy="0"/>
          </a:xfrm>
          <a:prstGeom prst="line">
            <a:avLst/>
          </a:prstGeom>
          <a:noFill/>
          <a:ln w="25400" cap="flat" cmpd="sng" algn="ctr">
            <a:solidFill>
              <a:srgbClr val="0B4A99"/>
            </a:solidFill>
            <a:prstDash val="solid"/>
          </a:ln>
          <a:effectLst/>
        </p:spPr>
      </p:cxnSp>
      <p:sp>
        <p:nvSpPr>
          <p:cNvPr id="31" name="KPIText">
            <a:extLst>
              <a:ext uri="{FF2B5EF4-FFF2-40B4-BE49-F238E27FC236}">
                <a16:creationId xmlns:a16="http://schemas.microsoft.com/office/drawing/2014/main" id="{606CFB72-CA00-046F-0BF1-CCF86E760630}"/>
              </a:ext>
            </a:extLst>
          </p:cNvPr>
          <p:cNvSpPr>
            <a:spLocks noChangeArrowheads="1"/>
          </p:cNvSpPr>
          <p:nvPr/>
        </p:nvSpPr>
        <p:spPr bwMode="gray">
          <a:xfrm>
            <a:off x="6821343" y="2145814"/>
            <a:ext cx="4394237" cy="180557"/>
          </a:xfrm>
          <a:prstGeom prst="rect">
            <a:avLst/>
          </a:prstGeom>
          <a:noFill/>
          <a:ln w="9525" algn="ctr">
            <a:noFill/>
            <a:miter lim="800000"/>
            <a:headEnd/>
            <a:tailEnd/>
          </a:ln>
        </p:spPr>
        <p:txBody>
          <a:bodyPr lIns="0" tIns="0" rIns="0" bIns="0"/>
          <a:lstStyle/>
          <a:p>
            <a:r>
              <a:rPr lang="en-US" sz="1200" b="1">
                <a:solidFill>
                  <a:srgbClr val="26B4E9"/>
                </a:solidFill>
                <a:latin typeface="Optima" panose="02000503060000020004"/>
              </a:rPr>
              <a:t>TAM  cost [% of revenue]</a:t>
            </a:r>
          </a:p>
        </p:txBody>
      </p:sp>
      <p:sp>
        <p:nvSpPr>
          <p:cNvPr id="5" name="object 38">
            <a:extLst>
              <a:ext uri="{FF2B5EF4-FFF2-40B4-BE49-F238E27FC236}">
                <a16:creationId xmlns:a16="http://schemas.microsoft.com/office/drawing/2014/main" id="{F746AB28-4FD7-1C82-F2C1-094975295063}"/>
              </a:ext>
            </a:extLst>
          </p:cNvPr>
          <p:cNvSpPr txBox="1"/>
          <p:nvPr/>
        </p:nvSpPr>
        <p:spPr>
          <a:xfrm>
            <a:off x="523225" y="864803"/>
            <a:ext cx="11145549" cy="615553"/>
          </a:xfrm>
          <a:prstGeom prst="rect">
            <a:avLst/>
          </a:prstGeom>
        </p:spPr>
        <p:txBody>
          <a:bodyPr vert="horz" wrap="square" lIns="0" tIns="0" rIns="0" bIns="0" rtlCol="0">
            <a:spAutoFit/>
          </a:bodyPr>
          <a:lstStyle/>
          <a:p>
            <a:r>
              <a:rPr lang="en-US" sz="2000" b="1">
                <a:solidFill>
                  <a:srgbClr val="26B4E9"/>
                </a:solidFill>
                <a:latin typeface="Optima" panose="02000503060000020004"/>
              </a:rPr>
              <a:t>Turn Around Maintenance </a:t>
            </a:r>
            <a:r>
              <a:rPr lang="en-US" sz="2000">
                <a:solidFill>
                  <a:srgbClr val="26B4E9"/>
                </a:solidFill>
                <a:latin typeface="Optima" panose="02000503060000020004"/>
              </a:rPr>
              <a:t>processes we evaluated the company’s current situation and compare it with their peers with the goal of </a:t>
            </a:r>
            <a:r>
              <a:rPr lang="en-US" sz="2000" b="1">
                <a:solidFill>
                  <a:srgbClr val="26B4E9"/>
                </a:solidFill>
                <a:latin typeface="Optima" panose="02000503060000020004"/>
              </a:rPr>
              <a:t>estimating the total improvement potential</a:t>
            </a:r>
          </a:p>
        </p:txBody>
      </p:sp>
      <p:cxnSp>
        <p:nvCxnSpPr>
          <p:cNvPr id="9" name="Straight Arrow Connector 8">
            <a:extLst>
              <a:ext uri="{FF2B5EF4-FFF2-40B4-BE49-F238E27FC236}">
                <a16:creationId xmlns:a16="http://schemas.microsoft.com/office/drawing/2014/main" id="{B46CB21D-FEE3-1D3E-C00A-03AD2CB477F0}"/>
              </a:ext>
            </a:extLst>
          </p:cNvPr>
          <p:cNvCxnSpPr>
            <a:cxnSpLocks/>
          </p:cNvCxnSpPr>
          <p:nvPr/>
        </p:nvCxnSpPr>
        <p:spPr>
          <a:xfrm>
            <a:off x="8695128" y="2670321"/>
            <a:ext cx="1032532" cy="258119"/>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662FED-2939-57D7-D6A2-C5330B4709BF}"/>
              </a:ext>
            </a:extLst>
          </p:cNvPr>
          <p:cNvSpPr txBox="1"/>
          <p:nvPr/>
        </p:nvSpPr>
        <p:spPr>
          <a:xfrm>
            <a:off x="9176913" y="2519929"/>
            <a:ext cx="1101494" cy="327409"/>
          </a:xfrm>
          <a:prstGeom prst="rect">
            <a:avLst/>
          </a:prstGeom>
          <a:noFill/>
        </p:spPr>
        <p:txBody>
          <a:bodyPr wrap="square" lIns="71983" tIns="71983" rIns="71983" bIns="71983" rtlCol="0">
            <a:spAutoFit/>
          </a:bodyPr>
          <a:lstStyle/>
          <a:p>
            <a:pPr algn="ctr" fontAlgn="base">
              <a:lnSpc>
                <a:spcPct val="114000"/>
              </a:lnSpc>
              <a:spcAft>
                <a:spcPct val="0"/>
              </a:spcAft>
              <a:buClr>
                <a:srgbClr val="F0AB00"/>
              </a:buClr>
              <a:buSzPct val="80000"/>
            </a:pPr>
            <a:r>
              <a:rPr lang="es-ES" sz="1100" b="1" kern="0">
                <a:solidFill>
                  <a:schemeClr val="accent1"/>
                </a:solidFill>
                <a:latin typeface="+mn-lt"/>
                <a:ea typeface="Arial Unicode MS" pitchFamily="34" charset="-128"/>
                <a:cs typeface="Arial Unicode MS" pitchFamily="34" charset="-128"/>
              </a:rPr>
              <a:t>-12  </a:t>
            </a:r>
            <a:r>
              <a:rPr lang="es-ES" sz="1100" b="1" kern="0">
                <a:solidFill>
                  <a:schemeClr val="accent1"/>
                </a:solidFill>
                <a:ea typeface="Arial Unicode MS" pitchFamily="34" charset="-128"/>
                <a:cs typeface="Arial Unicode MS" pitchFamily="34" charset="-128"/>
              </a:rPr>
              <a:t>to </a:t>
            </a:r>
            <a:r>
              <a:rPr lang="es-ES" sz="1100" b="1" kern="0">
                <a:solidFill>
                  <a:schemeClr val="accent1"/>
                </a:solidFill>
                <a:latin typeface="+mn-lt"/>
                <a:ea typeface="Arial Unicode MS" pitchFamily="34" charset="-128"/>
                <a:cs typeface="Arial Unicode MS" pitchFamily="34" charset="-128"/>
              </a:rPr>
              <a:t>-1</a:t>
            </a:r>
            <a:r>
              <a:rPr lang="es-ES" sz="1100" b="1" kern="0">
                <a:solidFill>
                  <a:schemeClr val="accent1"/>
                </a:solidFill>
                <a:ea typeface="Arial Unicode MS" pitchFamily="34" charset="-128"/>
                <a:cs typeface="Arial Unicode MS" pitchFamily="34" charset="-128"/>
              </a:rPr>
              <a:t>5</a:t>
            </a:r>
            <a:r>
              <a:rPr lang="es-ES" sz="1100" b="1" kern="0">
                <a:solidFill>
                  <a:schemeClr val="accent1"/>
                </a:solidFill>
                <a:latin typeface="+mn-lt"/>
                <a:ea typeface="Arial Unicode MS" pitchFamily="34" charset="-128"/>
                <a:cs typeface="Arial Unicode MS" pitchFamily="34" charset="-128"/>
              </a:rPr>
              <a:t>%</a:t>
            </a:r>
          </a:p>
        </p:txBody>
      </p:sp>
      <p:sp>
        <p:nvSpPr>
          <p:cNvPr id="13" name="object 38">
            <a:extLst>
              <a:ext uri="{FF2B5EF4-FFF2-40B4-BE49-F238E27FC236}">
                <a16:creationId xmlns:a16="http://schemas.microsoft.com/office/drawing/2014/main" id="{AF965E74-834B-4D86-BA80-7C9D8EED6561}"/>
              </a:ext>
            </a:extLst>
          </p:cNvPr>
          <p:cNvSpPr txBox="1"/>
          <p:nvPr/>
        </p:nvSpPr>
        <p:spPr>
          <a:xfrm>
            <a:off x="524306" y="5432477"/>
            <a:ext cx="11145549" cy="615553"/>
          </a:xfrm>
          <a:prstGeom prst="rect">
            <a:avLst/>
          </a:prstGeom>
        </p:spPr>
        <p:txBody>
          <a:bodyPr vert="horz" wrap="square" lIns="0" tIns="0" rIns="0" bIns="0" rtlCol="0">
            <a:spAutoFit/>
          </a:bodyPr>
          <a:lstStyle/>
          <a:p>
            <a:r>
              <a:rPr lang="en-US" sz="2000" b="1">
                <a:solidFill>
                  <a:srgbClr val="0B4A99"/>
                </a:solidFill>
                <a:latin typeface="Optima" panose="02000503060000020004"/>
              </a:rPr>
              <a:t>Higher Costs of Turn Around </a:t>
            </a:r>
            <a:r>
              <a:rPr lang="en-US" sz="2000">
                <a:solidFill>
                  <a:srgbClr val="0B4A99"/>
                </a:solidFill>
                <a:latin typeface="Optima" panose="02000503060000020004"/>
              </a:rPr>
              <a:t>processes are cumulated with Plant Restart, Offline Planning &amp; Execution and Suboptimal Processes Management</a:t>
            </a:r>
            <a:endParaRPr lang="en-US" sz="2000" b="1">
              <a:solidFill>
                <a:srgbClr val="0B4A99"/>
              </a:solidFill>
              <a:latin typeface="Optima" panose="02000503060000020004"/>
            </a:endParaRPr>
          </a:p>
        </p:txBody>
      </p:sp>
      <p:graphicFrame>
        <p:nvGraphicFramePr>
          <p:cNvPr id="3" name="Chart 2">
            <a:extLst>
              <a:ext uri="{FF2B5EF4-FFF2-40B4-BE49-F238E27FC236}">
                <a16:creationId xmlns:a16="http://schemas.microsoft.com/office/drawing/2014/main" id="{A4F0F788-CC60-34F8-B005-ACD68ACFDC20}"/>
              </a:ext>
            </a:extLst>
          </p:cNvPr>
          <p:cNvGraphicFramePr>
            <a:graphicFrameLocks/>
          </p:cNvGraphicFramePr>
          <p:nvPr/>
        </p:nvGraphicFramePr>
        <p:xfrm>
          <a:off x="6643580" y="2639063"/>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05895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17A13-E6B9-A5F2-AE7F-96875BC69E2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C6366D2-6F16-764A-0391-36FBCCDE8D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ED875687-4812-9588-2A52-9ABF53058B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Title 1">
            <a:extLst>
              <a:ext uri="{FF2B5EF4-FFF2-40B4-BE49-F238E27FC236}">
                <a16:creationId xmlns:a16="http://schemas.microsoft.com/office/drawing/2014/main" id="{E81BA6FE-64E0-6A93-0C8D-959927429F60}"/>
              </a:ext>
            </a:extLst>
          </p:cNvPr>
          <p:cNvSpPr txBox="1">
            <a:spLocks/>
          </p:cNvSpPr>
          <p:nvPr/>
        </p:nvSpPr>
        <p:spPr>
          <a:xfrm>
            <a:off x="468802" y="110869"/>
            <a:ext cx="9981095" cy="551964"/>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b="1">
                <a:solidFill>
                  <a:srgbClr val="10479B"/>
                </a:solidFill>
                <a:latin typeface="Optima" panose="02000503060000020004"/>
                <a:cs typeface="Arial"/>
              </a:rPr>
              <a:t>Key Business Value Generated with Improved Master &amp; Meta Data </a:t>
            </a:r>
            <a:r>
              <a:rPr lang="en-US" sz="2400" b="1">
                <a:solidFill>
                  <a:srgbClr val="10479B"/>
                </a:solidFill>
                <a:latin typeface="Optima" charset="0"/>
                <a:cs typeface="Arial" panose="020B0604020202020204" pitchFamily="34" charset="0"/>
              </a:rPr>
              <a:t>for Major Oil &amp; Gas</a:t>
            </a: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 for Year 2024</a:t>
            </a:r>
            <a:endParaRPr lang="en-US" sz="2400" b="1" u="sng">
              <a:solidFill>
                <a:srgbClr val="26B4E9"/>
              </a:solidFill>
              <a:latin typeface="Optima" charset="0"/>
            </a:endParaRPr>
          </a:p>
        </p:txBody>
      </p:sp>
      <p:sp>
        <p:nvSpPr>
          <p:cNvPr id="7" name="Footer Placeholder 4">
            <a:extLst>
              <a:ext uri="{FF2B5EF4-FFF2-40B4-BE49-F238E27FC236}">
                <a16:creationId xmlns:a16="http://schemas.microsoft.com/office/drawing/2014/main" id="{1E4991F1-02B6-EC54-CAC8-E6660023EBB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2" name="Footer Placeholder 4">
            <a:extLst>
              <a:ext uri="{FF2B5EF4-FFF2-40B4-BE49-F238E27FC236}">
                <a16:creationId xmlns:a16="http://schemas.microsoft.com/office/drawing/2014/main" id="{402D9D88-D7F2-C6AB-815B-B1AFDD2ADB9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pic>
        <p:nvPicPr>
          <p:cNvPr id="19" name="Graphic 18">
            <a:extLst>
              <a:ext uri="{FF2B5EF4-FFF2-40B4-BE49-F238E27FC236}">
                <a16:creationId xmlns:a16="http://schemas.microsoft.com/office/drawing/2014/main" id="{DA56BD81-C2E0-0C9D-0E2F-2FDEFDB43F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graphicFrame>
        <p:nvGraphicFramePr>
          <p:cNvPr id="21" name="Table 20">
            <a:extLst>
              <a:ext uri="{FF2B5EF4-FFF2-40B4-BE49-F238E27FC236}">
                <a16:creationId xmlns:a16="http://schemas.microsoft.com/office/drawing/2014/main" id="{A18A78D6-C85D-A1C3-5B33-695F8D45A181}"/>
              </a:ext>
            </a:extLst>
          </p:cNvPr>
          <p:cNvGraphicFramePr>
            <a:graphicFrameLocks noGrp="1" noChangeAspect="1"/>
          </p:cNvGraphicFramePr>
          <p:nvPr/>
        </p:nvGraphicFramePr>
        <p:xfrm>
          <a:off x="523225" y="1878698"/>
          <a:ext cx="5892014" cy="2443249"/>
        </p:xfrm>
        <a:graphic>
          <a:graphicData uri="http://schemas.openxmlformats.org/drawingml/2006/table">
            <a:tbl>
              <a:tblPr firstRow="1" bandRow="1">
                <a:tableStyleId>{5C22544A-7EE6-4342-B048-85BDC9FD1C3A}</a:tableStyleId>
              </a:tblPr>
              <a:tblGrid>
                <a:gridCol w="1236181">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gridCol w="1524425">
                  <a:extLst>
                    <a:ext uri="{9D8B030D-6E8A-4147-A177-3AD203B41FA5}">
                      <a16:colId xmlns:a16="http://schemas.microsoft.com/office/drawing/2014/main" val="20002"/>
                    </a:ext>
                  </a:extLst>
                </a:gridCol>
                <a:gridCol w="1387306">
                  <a:extLst>
                    <a:ext uri="{9D8B030D-6E8A-4147-A177-3AD203B41FA5}">
                      <a16:colId xmlns:a16="http://schemas.microsoft.com/office/drawing/2014/main" val="20003"/>
                    </a:ext>
                  </a:extLst>
                </a:gridCol>
              </a:tblGrid>
              <a:tr h="809285">
                <a:tc>
                  <a:txBody>
                    <a:bodyPr/>
                    <a:lstStyle/>
                    <a:p>
                      <a:pPr algn="ctr"/>
                      <a:r>
                        <a:rPr lang="en-US" sz="1400" b="1" kern="1200" noProof="0">
                          <a:solidFill>
                            <a:schemeClr val="bg1"/>
                          </a:solidFill>
                          <a:latin typeface="Optima" panose="02000503060000020004"/>
                          <a:ea typeface="+mn-ea"/>
                          <a:cs typeface="+mn-cs"/>
                        </a:rPr>
                        <a:t>Key Value</a:t>
                      </a:r>
                      <a:r>
                        <a:rPr lang="en-US" sz="1400" b="1" kern="1200" baseline="0" noProof="0">
                          <a:solidFill>
                            <a:schemeClr val="bg1"/>
                          </a:solidFill>
                          <a:latin typeface="Optima" panose="02000503060000020004"/>
                          <a:ea typeface="+mn-ea"/>
                          <a:cs typeface="+mn-cs"/>
                        </a:rPr>
                        <a:t> driver</a:t>
                      </a:r>
                      <a:endParaRPr lang="en-US" sz="1400" b="1" kern="1200" noProof="0">
                        <a:solidFill>
                          <a:schemeClr val="bg1"/>
                        </a:solidFill>
                        <a:latin typeface="Optima" panose="02000503060000020004"/>
                        <a:ea typeface="+mn-ea"/>
                        <a:cs typeface="+mn-cs"/>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Baseline</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 Improvement Scenarios</a:t>
                      </a:r>
                    </a:p>
                  </a:txBody>
                  <a:tcPr marL="91419" marR="91419" marT="45709" marB="45709" anchor="ctr">
                    <a:lnB w="12700" cap="flat" cmpd="sng" algn="ctr">
                      <a:solidFill>
                        <a:schemeClr val="bg1">
                          <a:lumMod val="65000"/>
                        </a:schemeClr>
                      </a:solidFill>
                      <a:prstDash val="solid"/>
                      <a:round/>
                      <a:headEnd type="none" w="med" len="med"/>
                      <a:tailEnd type="none" w="med" len="med"/>
                    </a:lnB>
                    <a:solidFill>
                      <a:srgbClr val="10479B"/>
                    </a:solidFill>
                  </a:tcPr>
                </a:tc>
                <a:tc>
                  <a:txBody>
                    <a:bodyPr/>
                    <a:lstStyle/>
                    <a:p>
                      <a:pPr algn="ctr"/>
                      <a:r>
                        <a:rPr lang="en-US" sz="1400" noProof="0">
                          <a:solidFill>
                            <a:schemeClr val="bg1"/>
                          </a:solidFill>
                          <a:latin typeface="Optima" panose="02000503060000020004"/>
                        </a:rPr>
                        <a:t>Potential</a:t>
                      </a:r>
                      <a:r>
                        <a:rPr lang="en-US" sz="1400" baseline="0" noProof="0">
                          <a:solidFill>
                            <a:schemeClr val="bg1"/>
                          </a:solidFill>
                          <a:latin typeface="Optima" panose="02000503060000020004"/>
                        </a:rPr>
                        <a:t> savings</a:t>
                      </a:r>
                      <a:endParaRPr lang="en-US" sz="1400" baseline="30000" noProof="0">
                        <a:solidFill>
                          <a:schemeClr val="bg1"/>
                        </a:solidFill>
                        <a:latin typeface="Optima" panose="02000503060000020004"/>
                      </a:endParaRPr>
                    </a:p>
                  </a:txBody>
                  <a:tcPr marL="35992" marR="35992" marT="71983" marB="45709" anchor="ctr">
                    <a:lnB w="12700" cap="flat" cmpd="sng" algn="ctr">
                      <a:solidFill>
                        <a:schemeClr val="bg1">
                          <a:lumMod val="65000"/>
                        </a:schemeClr>
                      </a:solidFill>
                      <a:prstDash val="solid"/>
                      <a:round/>
                      <a:headEnd type="none" w="med" len="med"/>
                      <a:tailEnd type="none" w="med" len="med"/>
                    </a:lnB>
                    <a:solidFill>
                      <a:srgbClr val="10479B"/>
                    </a:solidFill>
                  </a:tcPr>
                </a:tc>
                <a:extLst>
                  <a:ext uri="{0D108BD9-81ED-4DB2-BD59-A6C34878D82A}">
                    <a16:rowId xmlns:a16="http://schemas.microsoft.com/office/drawing/2014/main" val="10000"/>
                  </a:ext>
                </a:extLst>
              </a:tr>
              <a:tr h="5766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noProof="0">
                          <a:solidFill>
                            <a:srgbClr val="10479B"/>
                          </a:solidFill>
                          <a:latin typeface="Optima" panose="02000503060000020004"/>
                        </a:rPr>
                        <a:t>Reduction in MRO Inventory Costs</a:t>
                      </a:r>
                    </a:p>
                  </a:txBody>
                  <a:tcPr marL="35992" marR="35992" marT="71983"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Total Revenue*  </a:t>
                      </a:r>
                      <a:r>
                        <a:rPr lang="en-US" sz="1400" b="0" baseline="0" noProof="0">
                          <a:solidFill>
                            <a:srgbClr val="10479B"/>
                          </a:solidFill>
                          <a:latin typeface="Optima" panose="02000503060000020004"/>
                        </a:rPr>
                        <a:t> </a:t>
                      </a:r>
                      <a:br>
                        <a:rPr lang="en-US" sz="1400" b="0" baseline="0" noProof="0">
                          <a:solidFill>
                            <a:srgbClr val="10479B"/>
                          </a:solidFill>
                          <a:latin typeface="Optima" panose="02000503060000020004"/>
                        </a:rPr>
                      </a:br>
                      <a:r>
                        <a:rPr lang="en-US" sz="1400" b="0" baseline="0" noProof="0">
                          <a:solidFill>
                            <a:srgbClr val="10479B"/>
                          </a:solidFill>
                          <a:latin typeface="Optima" panose="02000503060000020004"/>
                        </a:rPr>
                        <a:t>MRO Inventory Cost</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r>
                        <a:rPr lang="en-US" sz="1400" baseline="0" noProof="0">
                          <a:solidFill>
                            <a:srgbClr val="10479B"/>
                          </a:solidFill>
                          <a:latin typeface="Optima" panose="02000503060000020004"/>
                        </a:rPr>
                        <a:t> 7</a:t>
                      </a:r>
                      <a:r>
                        <a:rPr lang="en-US" sz="1400" noProof="0">
                          <a:solidFill>
                            <a:srgbClr val="10479B"/>
                          </a:solidFill>
                          <a:latin typeface="Optima" panose="02000503060000020004"/>
                        </a:rPr>
                        <a:t>%</a:t>
                      </a:r>
                    </a:p>
                    <a:p>
                      <a:pPr algn="ctr"/>
                      <a:endParaRPr lang="en-US" sz="1400" noProof="0">
                        <a:solidFill>
                          <a:srgbClr val="10479B"/>
                        </a:solidFill>
                        <a:latin typeface="Optima" panose="02000503060000020004"/>
                      </a:endParaRPr>
                    </a:p>
                    <a:p>
                      <a:pPr algn="ctr"/>
                      <a:r>
                        <a:rPr lang="en-US" sz="1400" b="1" noProof="0">
                          <a:solidFill>
                            <a:srgbClr val="10479B"/>
                          </a:solidFill>
                          <a:latin typeface="Optima" panose="02000503060000020004"/>
                        </a:rPr>
                        <a:t>Most likely</a:t>
                      </a:r>
                    </a:p>
                    <a:p>
                      <a:pPr algn="ctr"/>
                      <a:r>
                        <a:rPr lang="en-US" sz="1400" noProof="0">
                          <a:solidFill>
                            <a:srgbClr val="10479B"/>
                          </a:solidFill>
                          <a:latin typeface="Optima" panose="02000503060000020004"/>
                        </a:rPr>
                        <a:t>10%</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rowSpan="3">
                  <a:txBody>
                    <a:bodyPr/>
                    <a:lstStyle/>
                    <a:p>
                      <a:pPr algn="ctr"/>
                      <a:r>
                        <a:rPr lang="en-US" sz="1400" b="1" noProof="0">
                          <a:solidFill>
                            <a:srgbClr val="10479B"/>
                          </a:solidFill>
                          <a:latin typeface="Optima" panose="02000503060000020004"/>
                        </a:rPr>
                        <a:t>Conservative</a:t>
                      </a:r>
                    </a:p>
                    <a:p>
                      <a:pPr algn="ctr"/>
                      <a:r>
                        <a:rPr lang="en-US" sz="1400" b="0" baseline="0" noProof="0">
                          <a:solidFill>
                            <a:srgbClr val="10479B"/>
                          </a:solidFill>
                          <a:latin typeface="Optima" panose="02000503060000020004"/>
                        </a:rPr>
                        <a:t>6.3 MUSD</a:t>
                      </a:r>
                    </a:p>
                    <a:p>
                      <a:pPr algn="ctr"/>
                      <a:endParaRPr lang="en-US" sz="1400" b="1" baseline="0" noProof="0">
                        <a:solidFill>
                          <a:srgbClr val="10479B"/>
                        </a:solidFill>
                        <a:latin typeface="Optima" panose="02000503060000020004"/>
                      </a:endParaRPr>
                    </a:p>
                    <a:p>
                      <a:pPr algn="ctr"/>
                      <a:r>
                        <a:rPr lang="en-US" sz="1400" b="1" baseline="0" noProof="0">
                          <a:solidFill>
                            <a:srgbClr val="10479B"/>
                          </a:solidFill>
                          <a:latin typeface="Optima" panose="02000503060000020004"/>
                        </a:rPr>
                        <a:t>Most likely</a:t>
                      </a:r>
                    </a:p>
                    <a:p>
                      <a:pPr algn="ctr"/>
                      <a:r>
                        <a:rPr lang="en-US" sz="1400" b="0" baseline="0" noProof="0">
                          <a:solidFill>
                            <a:srgbClr val="10479B"/>
                          </a:solidFill>
                          <a:latin typeface="Optima" panose="02000503060000020004"/>
                        </a:rPr>
                        <a:t>9 MUSD</a:t>
                      </a:r>
                      <a:endParaRPr lang="en-US" sz="1400" b="0" noProof="0">
                        <a:solidFill>
                          <a:srgbClr val="10479B"/>
                        </a:solidFill>
                        <a:latin typeface="Optima" panose="02000503060000020004"/>
                      </a:endParaRP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10 B USD * 0.9%</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52865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a:p>
                  </a:txBody>
                  <a:tcPr marL="36000" marR="36000" marT="7200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400" b="0" noProof="0">
                          <a:solidFill>
                            <a:srgbClr val="10479B"/>
                          </a:solidFill>
                          <a:latin typeface="Optima" panose="02000503060000020004"/>
                        </a:rPr>
                        <a:t>90 MUSD</a:t>
                      </a:r>
                    </a:p>
                  </a:txBody>
                  <a:tcPr marL="91419" marR="107975" marT="45709" marB="45709"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vMerge="1">
                  <a:txBody>
                    <a:bodyPr/>
                    <a:lstStyle/>
                    <a:p>
                      <a:pPr algn="ctr"/>
                      <a:endParaRPr lang="es-ES" sz="1400"/>
                    </a:p>
                  </a:txBody>
                  <a:tcPr marR="108000" anchor="ct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8" name="TextSB">
            <a:extLst>
              <a:ext uri="{FF2B5EF4-FFF2-40B4-BE49-F238E27FC236}">
                <a16:creationId xmlns:a16="http://schemas.microsoft.com/office/drawing/2014/main" id="{E41AD879-47A8-F9C2-1F87-E6E828EE1428}"/>
              </a:ext>
            </a:extLst>
          </p:cNvPr>
          <p:cNvSpPr txBox="1">
            <a:spLocks/>
          </p:cNvSpPr>
          <p:nvPr/>
        </p:nvSpPr>
        <p:spPr>
          <a:xfrm>
            <a:off x="6790313" y="1847450"/>
            <a:ext cx="4849222" cy="479628"/>
          </a:xfrm>
          <a:prstGeom prst="rect">
            <a:avLst/>
          </a:prstGeom>
        </p:spPr>
        <p:txBody>
          <a:bodyPr lIns="0" tIns="0" rIns="0" bIns="0"/>
          <a:lstStyle/>
          <a:p>
            <a:pPr marL="0" lvl="1" defTabSz="1088776" eaLnBrk="0" hangingPunct="0">
              <a:buClr>
                <a:srgbClr val="F0AB00"/>
              </a:buClr>
              <a:buSzPct val="80000"/>
              <a:buFont typeface="wingdings"/>
              <a:buNone/>
            </a:pPr>
            <a:r>
              <a:rPr lang="en-US" sz="2000" b="1">
                <a:solidFill>
                  <a:srgbClr val="F0AB00"/>
                </a:solidFill>
                <a:latin typeface="Optima" panose="02000503060000020004"/>
              </a:rPr>
              <a:t>10% </a:t>
            </a:r>
            <a:r>
              <a:rPr lang="en-US" sz="2000" b="1">
                <a:solidFill>
                  <a:srgbClr val="10479B"/>
                </a:solidFill>
                <a:latin typeface="Optima" panose="02000503060000020004"/>
              </a:rPr>
              <a:t>reduction in MRO Inventory Costs</a:t>
            </a:r>
            <a:endParaRPr lang="en-US" sz="2000">
              <a:solidFill>
                <a:srgbClr val="10479B"/>
              </a:solidFill>
              <a:latin typeface="Optima" panose="02000503060000020004"/>
            </a:endParaRPr>
          </a:p>
        </p:txBody>
      </p:sp>
      <p:cxnSp>
        <p:nvCxnSpPr>
          <p:cNvPr id="29" name="Straight Connector 28">
            <a:extLst>
              <a:ext uri="{FF2B5EF4-FFF2-40B4-BE49-F238E27FC236}">
                <a16:creationId xmlns:a16="http://schemas.microsoft.com/office/drawing/2014/main" id="{A57A2303-CB1F-C1B1-66E0-D71D0E7C0408}"/>
              </a:ext>
            </a:extLst>
          </p:cNvPr>
          <p:cNvCxnSpPr>
            <a:cxnSpLocks/>
          </p:cNvCxnSpPr>
          <p:nvPr/>
        </p:nvCxnSpPr>
        <p:spPr>
          <a:xfrm>
            <a:off x="6790312" y="2430476"/>
            <a:ext cx="5134595" cy="0"/>
          </a:xfrm>
          <a:prstGeom prst="line">
            <a:avLst/>
          </a:prstGeom>
          <a:noFill/>
          <a:ln w="25400" cap="flat" cmpd="sng" algn="ctr">
            <a:solidFill>
              <a:srgbClr val="0B4A99"/>
            </a:solidFill>
            <a:prstDash val="solid"/>
          </a:ln>
          <a:effectLst/>
        </p:spPr>
      </p:cxnSp>
      <p:sp>
        <p:nvSpPr>
          <p:cNvPr id="31" name="KPIText">
            <a:extLst>
              <a:ext uri="{FF2B5EF4-FFF2-40B4-BE49-F238E27FC236}">
                <a16:creationId xmlns:a16="http://schemas.microsoft.com/office/drawing/2014/main" id="{01F07AB7-F934-BC3A-9D98-41D7C7B63B77}"/>
              </a:ext>
            </a:extLst>
          </p:cNvPr>
          <p:cNvSpPr>
            <a:spLocks noChangeArrowheads="1"/>
          </p:cNvSpPr>
          <p:nvPr/>
        </p:nvSpPr>
        <p:spPr bwMode="gray">
          <a:xfrm>
            <a:off x="6821343" y="2145814"/>
            <a:ext cx="4394237" cy="180557"/>
          </a:xfrm>
          <a:prstGeom prst="rect">
            <a:avLst/>
          </a:prstGeom>
          <a:noFill/>
          <a:ln w="9525" algn="ctr">
            <a:noFill/>
            <a:miter lim="800000"/>
            <a:headEnd/>
            <a:tailEnd/>
          </a:ln>
        </p:spPr>
        <p:txBody>
          <a:bodyPr lIns="0" tIns="0" rIns="0" bIns="0"/>
          <a:lstStyle/>
          <a:p>
            <a:r>
              <a:rPr lang="en-US" sz="1200" b="1">
                <a:solidFill>
                  <a:srgbClr val="26B4E9"/>
                </a:solidFill>
                <a:latin typeface="Optima" panose="02000503060000020004"/>
              </a:rPr>
              <a:t>MRO Inventory cost [% of revenue]</a:t>
            </a:r>
          </a:p>
        </p:txBody>
      </p:sp>
      <p:sp>
        <p:nvSpPr>
          <p:cNvPr id="5" name="object 38">
            <a:extLst>
              <a:ext uri="{FF2B5EF4-FFF2-40B4-BE49-F238E27FC236}">
                <a16:creationId xmlns:a16="http://schemas.microsoft.com/office/drawing/2014/main" id="{2D251589-3FEA-F2DD-049E-7D5106634BAE}"/>
              </a:ext>
            </a:extLst>
          </p:cNvPr>
          <p:cNvSpPr txBox="1"/>
          <p:nvPr/>
        </p:nvSpPr>
        <p:spPr>
          <a:xfrm>
            <a:off x="523225" y="864803"/>
            <a:ext cx="11145549" cy="615553"/>
          </a:xfrm>
          <a:prstGeom prst="rect">
            <a:avLst/>
          </a:prstGeom>
        </p:spPr>
        <p:txBody>
          <a:bodyPr vert="horz" wrap="square" lIns="0" tIns="0" rIns="0" bIns="0" rtlCol="0">
            <a:spAutoFit/>
          </a:bodyPr>
          <a:lstStyle/>
          <a:p>
            <a:r>
              <a:rPr lang="en-US" sz="2000" b="1">
                <a:solidFill>
                  <a:srgbClr val="26B4E9"/>
                </a:solidFill>
                <a:latin typeface="Optima" panose="02000503060000020004"/>
              </a:rPr>
              <a:t>MRO Inventory </a:t>
            </a:r>
            <a:r>
              <a:rPr lang="en-US" sz="2000">
                <a:solidFill>
                  <a:srgbClr val="26B4E9"/>
                </a:solidFill>
                <a:latin typeface="Optima" panose="02000503060000020004"/>
              </a:rPr>
              <a:t>processes we evaluated the company’s current situation and compare it with their peers with the goal of </a:t>
            </a:r>
            <a:r>
              <a:rPr lang="en-US" sz="2000" b="1">
                <a:solidFill>
                  <a:srgbClr val="26B4E9"/>
                </a:solidFill>
                <a:latin typeface="Optima" panose="02000503060000020004"/>
              </a:rPr>
              <a:t>estimating the total improvement potential</a:t>
            </a:r>
          </a:p>
        </p:txBody>
      </p:sp>
      <p:cxnSp>
        <p:nvCxnSpPr>
          <p:cNvPr id="9" name="Straight Arrow Connector 8">
            <a:extLst>
              <a:ext uri="{FF2B5EF4-FFF2-40B4-BE49-F238E27FC236}">
                <a16:creationId xmlns:a16="http://schemas.microsoft.com/office/drawing/2014/main" id="{9C681820-D7A2-EAE4-4E04-A86600E8B22D}"/>
              </a:ext>
            </a:extLst>
          </p:cNvPr>
          <p:cNvCxnSpPr>
            <a:cxnSpLocks/>
          </p:cNvCxnSpPr>
          <p:nvPr/>
        </p:nvCxnSpPr>
        <p:spPr>
          <a:xfrm>
            <a:off x="8695128" y="2670321"/>
            <a:ext cx="1032532" cy="258119"/>
          </a:xfrm>
          <a:prstGeom prst="straightConnector1">
            <a:avLst/>
          </a:prstGeom>
          <a:ln w="63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0DC83E-AE6C-818F-30E4-9AA849E42864}"/>
              </a:ext>
            </a:extLst>
          </p:cNvPr>
          <p:cNvSpPr txBox="1"/>
          <p:nvPr/>
        </p:nvSpPr>
        <p:spPr>
          <a:xfrm>
            <a:off x="9176913" y="2519929"/>
            <a:ext cx="1101494" cy="327409"/>
          </a:xfrm>
          <a:prstGeom prst="rect">
            <a:avLst/>
          </a:prstGeom>
          <a:noFill/>
        </p:spPr>
        <p:txBody>
          <a:bodyPr wrap="square" lIns="71983" tIns="71983" rIns="71983" bIns="71983" rtlCol="0">
            <a:spAutoFit/>
          </a:bodyPr>
          <a:lstStyle/>
          <a:p>
            <a:pPr algn="ctr" fontAlgn="base">
              <a:lnSpc>
                <a:spcPct val="114000"/>
              </a:lnSpc>
              <a:spcAft>
                <a:spcPct val="0"/>
              </a:spcAft>
              <a:buClr>
                <a:srgbClr val="F0AB00"/>
              </a:buClr>
              <a:buSzPct val="80000"/>
            </a:pPr>
            <a:r>
              <a:rPr lang="es-ES" sz="1100" b="1" kern="0">
                <a:solidFill>
                  <a:schemeClr val="accent1"/>
                </a:solidFill>
                <a:latin typeface="+mn-lt"/>
                <a:ea typeface="Arial Unicode MS" pitchFamily="34" charset="-128"/>
                <a:cs typeface="Arial Unicode MS" pitchFamily="34" charset="-128"/>
              </a:rPr>
              <a:t>-</a:t>
            </a:r>
            <a:r>
              <a:rPr lang="es-ES" sz="1100" b="1" kern="0">
                <a:solidFill>
                  <a:schemeClr val="accent1"/>
                </a:solidFill>
                <a:ea typeface="Arial Unicode MS" pitchFamily="34" charset="-128"/>
                <a:cs typeface="Arial Unicode MS" pitchFamily="34" charset="-128"/>
              </a:rPr>
              <a:t>7</a:t>
            </a:r>
            <a:r>
              <a:rPr lang="es-ES" sz="1100" b="1" kern="0">
                <a:solidFill>
                  <a:schemeClr val="accent1"/>
                </a:solidFill>
                <a:latin typeface="+mn-lt"/>
                <a:ea typeface="Arial Unicode MS" pitchFamily="34" charset="-128"/>
                <a:cs typeface="Arial Unicode MS" pitchFamily="34" charset="-128"/>
              </a:rPr>
              <a:t>  </a:t>
            </a:r>
            <a:r>
              <a:rPr lang="es-ES" sz="1100" b="1" kern="0">
                <a:solidFill>
                  <a:schemeClr val="accent1"/>
                </a:solidFill>
                <a:ea typeface="Arial Unicode MS" pitchFamily="34" charset="-128"/>
                <a:cs typeface="Arial Unicode MS" pitchFamily="34" charset="-128"/>
              </a:rPr>
              <a:t>to </a:t>
            </a:r>
            <a:r>
              <a:rPr lang="es-ES" sz="1100" b="1" kern="0">
                <a:solidFill>
                  <a:schemeClr val="accent1"/>
                </a:solidFill>
                <a:latin typeface="+mn-lt"/>
                <a:ea typeface="Arial Unicode MS" pitchFamily="34" charset="-128"/>
                <a:cs typeface="Arial Unicode MS" pitchFamily="34" charset="-128"/>
              </a:rPr>
              <a:t>-10%</a:t>
            </a:r>
          </a:p>
        </p:txBody>
      </p:sp>
      <p:sp>
        <p:nvSpPr>
          <p:cNvPr id="13" name="object 38">
            <a:extLst>
              <a:ext uri="{FF2B5EF4-FFF2-40B4-BE49-F238E27FC236}">
                <a16:creationId xmlns:a16="http://schemas.microsoft.com/office/drawing/2014/main" id="{FC72B344-F13D-BF95-28EA-27966670E0DF}"/>
              </a:ext>
            </a:extLst>
          </p:cNvPr>
          <p:cNvSpPr txBox="1"/>
          <p:nvPr/>
        </p:nvSpPr>
        <p:spPr>
          <a:xfrm>
            <a:off x="524306" y="5347634"/>
            <a:ext cx="11145549" cy="1138773"/>
          </a:xfrm>
          <a:prstGeom prst="rect">
            <a:avLst/>
          </a:prstGeom>
        </p:spPr>
        <p:txBody>
          <a:bodyPr vert="horz" wrap="square" lIns="0" tIns="0" rIns="0" bIns="0" rtlCol="0">
            <a:spAutoFit/>
          </a:bodyPr>
          <a:lstStyle/>
          <a:p>
            <a:r>
              <a:rPr lang="en-US" sz="2000" b="1">
                <a:solidFill>
                  <a:srgbClr val="0B4A99"/>
                </a:solidFill>
                <a:latin typeface="Optima" panose="02000503060000020004"/>
              </a:rPr>
              <a:t>Higher Inventory Costs Around</a:t>
            </a:r>
          </a:p>
          <a:p>
            <a:pPr marL="342900" indent="-342900">
              <a:buFont typeface="Wingdings" panose="05000000000000000000" pitchFamily="2" charset="2"/>
              <a:buChar char="ü"/>
            </a:pPr>
            <a:r>
              <a:rPr lang="en-US">
                <a:solidFill>
                  <a:srgbClr val="0B4A99"/>
                </a:solidFill>
                <a:latin typeface="Optima" panose="02000503060000020004"/>
              </a:rPr>
              <a:t>Non-Moving Inventory around 300 MUSD; a special program has been setup for reduction and subsequent elimination which is not part of the current improvement</a:t>
            </a:r>
          </a:p>
          <a:p>
            <a:pPr marL="342900" indent="-342900">
              <a:buFont typeface="Wingdings" panose="05000000000000000000" pitchFamily="2" charset="2"/>
              <a:buChar char="ü"/>
            </a:pPr>
            <a:r>
              <a:rPr lang="en-US">
                <a:solidFill>
                  <a:srgbClr val="0B4A99"/>
                </a:solidFill>
                <a:latin typeface="Optima" panose="02000503060000020004"/>
              </a:rPr>
              <a:t>Other aspects linked with BOM Optimization for Unique Make Model, adjusting planning &amp; inventory parameters</a:t>
            </a:r>
          </a:p>
        </p:txBody>
      </p:sp>
      <p:graphicFrame>
        <p:nvGraphicFramePr>
          <p:cNvPr id="8" name="Chart 7">
            <a:extLst>
              <a:ext uri="{FF2B5EF4-FFF2-40B4-BE49-F238E27FC236}">
                <a16:creationId xmlns:a16="http://schemas.microsoft.com/office/drawing/2014/main" id="{A4F0F788-CC60-34F8-B005-ACD68ACFDC20}"/>
              </a:ext>
            </a:extLst>
          </p:cNvPr>
          <p:cNvGraphicFramePr>
            <a:graphicFrameLocks/>
          </p:cNvGraphicFramePr>
          <p:nvPr/>
        </p:nvGraphicFramePr>
        <p:xfrm>
          <a:off x="6732461" y="2680623"/>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52048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6EE65-5069-3ACB-A1FD-F5165E7FE622}"/>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C6BA81E-9A05-33EF-1344-DCD2854A2CE7}"/>
              </a:ext>
            </a:extLst>
          </p:cNvPr>
          <p:cNvCxnSpPr>
            <a:cxnSpLocks/>
          </p:cNvCxnSpPr>
          <p:nvPr/>
        </p:nvCxnSpPr>
        <p:spPr>
          <a:xfrm>
            <a:off x="194376" y="737906"/>
            <a:ext cx="1145856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C803DE-89E5-AD41-DE50-2B3CF4491701}"/>
              </a:ext>
            </a:extLst>
          </p:cNvPr>
          <p:cNvCxnSpPr>
            <a:cxnSpLocks/>
          </p:cNvCxnSpPr>
          <p:nvPr/>
        </p:nvCxnSpPr>
        <p:spPr>
          <a:xfrm>
            <a:off x="8359027" y="3441682"/>
            <a:ext cx="3417867" cy="0"/>
          </a:xfrm>
          <a:prstGeom prst="line">
            <a:avLst/>
          </a:prstGeom>
          <a:noFill/>
          <a:ln w="1905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B3F50002-9D85-09E8-FBCA-C98BF2B66AC2}"/>
              </a:ext>
            </a:extLst>
          </p:cNvPr>
          <p:cNvCxnSpPr>
            <a:cxnSpLocks/>
          </p:cNvCxnSpPr>
          <p:nvPr/>
        </p:nvCxnSpPr>
        <p:spPr>
          <a:xfrm>
            <a:off x="8355781" y="3934422"/>
            <a:ext cx="3417867" cy="0"/>
          </a:xfrm>
          <a:prstGeom prst="line">
            <a:avLst/>
          </a:prstGeom>
          <a:noFill/>
          <a:ln w="1905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20B76D21-F092-A08B-9E2A-56451CECA00E}"/>
              </a:ext>
            </a:extLst>
          </p:cNvPr>
          <p:cNvCxnSpPr>
            <a:cxnSpLocks/>
          </p:cNvCxnSpPr>
          <p:nvPr/>
        </p:nvCxnSpPr>
        <p:spPr>
          <a:xfrm>
            <a:off x="8362261" y="4582769"/>
            <a:ext cx="3417867" cy="0"/>
          </a:xfrm>
          <a:prstGeom prst="line">
            <a:avLst/>
          </a:prstGeom>
          <a:noFill/>
          <a:ln w="19050" cap="flat" cmpd="sng" algn="ctr">
            <a:solidFill>
              <a:sysClr val="window" lastClr="FFFFFF"/>
            </a:solidFill>
            <a:prstDash val="solid"/>
            <a:miter lim="800000"/>
          </a:ln>
          <a:effectLst/>
        </p:spPr>
      </p:cxnSp>
      <p:sp>
        <p:nvSpPr>
          <p:cNvPr id="28" name="Title 27">
            <a:extLst>
              <a:ext uri="{FF2B5EF4-FFF2-40B4-BE49-F238E27FC236}">
                <a16:creationId xmlns:a16="http://schemas.microsoft.com/office/drawing/2014/main" id="{04E7D7F7-87AD-64EF-E4E1-E56ABF2DA1CC}"/>
              </a:ext>
            </a:extLst>
          </p:cNvPr>
          <p:cNvSpPr>
            <a:spLocks noGrp="1"/>
          </p:cNvSpPr>
          <p:nvPr>
            <p:ph type="title"/>
          </p:nvPr>
        </p:nvSpPr>
        <p:spPr>
          <a:xfrm>
            <a:off x="200856" y="70112"/>
            <a:ext cx="10463396" cy="503470"/>
          </a:xfrm>
        </p:spPr>
        <p:txBody>
          <a:bodyPr>
            <a:noAutofit/>
          </a:bodyPr>
          <a:lstStyle/>
          <a:p>
            <a:r>
              <a:rPr lang="en-IN" b="1">
                <a:solidFill>
                  <a:srgbClr val="10479B"/>
                </a:solidFill>
                <a:latin typeface="Optima"/>
                <a:cs typeface="+mn-cs"/>
              </a:rPr>
              <a:t>PiLog’s Data Quality and Governance Suite</a:t>
            </a:r>
          </a:p>
        </p:txBody>
      </p:sp>
      <p:graphicFrame>
        <p:nvGraphicFramePr>
          <p:cNvPr id="29" name="Table 28">
            <a:extLst>
              <a:ext uri="{FF2B5EF4-FFF2-40B4-BE49-F238E27FC236}">
                <a16:creationId xmlns:a16="http://schemas.microsoft.com/office/drawing/2014/main" id="{275ABF06-88B8-6CB1-1A96-F362226ED7BC}"/>
              </a:ext>
            </a:extLst>
          </p:cNvPr>
          <p:cNvGraphicFramePr>
            <a:graphicFrameLocks noGrp="1"/>
          </p:cNvGraphicFramePr>
          <p:nvPr>
            <p:extLst>
              <p:ext uri="{D42A27DB-BD31-4B8C-83A1-F6EECF244321}">
                <p14:modId xmlns:p14="http://schemas.microsoft.com/office/powerpoint/2010/main" val="741816942"/>
              </p:ext>
            </p:extLst>
          </p:nvPr>
        </p:nvGraphicFramePr>
        <p:xfrm>
          <a:off x="194376" y="1075187"/>
          <a:ext cx="11579272" cy="311728"/>
        </p:xfrm>
        <a:graphic>
          <a:graphicData uri="http://schemas.openxmlformats.org/drawingml/2006/table">
            <a:tbl>
              <a:tblPr firstRow="1" bandRow="1">
                <a:tableStyleId>{5C22544A-7EE6-4342-B048-85BDC9FD1C3A}</a:tableStyleId>
              </a:tblPr>
              <a:tblGrid>
                <a:gridCol w="2051113">
                  <a:extLst>
                    <a:ext uri="{9D8B030D-6E8A-4147-A177-3AD203B41FA5}">
                      <a16:colId xmlns:a16="http://schemas.microsoft.com/office/drawing/2014/main" val="1800034526"/>
                    </a:ext>
                  </a:extLst>
                </a:gridCol>
                <a:gridCol w="9528159">
                  <a:extLst>
                    <a:ext uri="{9D8B030D-6E8A-4147-A177-3AD203B41FA5}">
                      <a16:colId xmlns:a16="http://schemas.microsoft.com/office/drawing/2014/main" val="2936231982"/>
                    </a:ext>
                  </a:extLst>
                </a:gridCol>
              </a:tblGrid>
              <a:tr h="0">
                <a:tc>
                  <a:txBody>
                    <a:bodyPr/>
                    <a:lstStyle/>
                    <a:p>
                      <a:r>
                        <a:rPr lang="en-IN" sz="1500" b="1">
                          <a:solidFill>
                            <a:schemeClr val="bg1"/>
                          </a:solidFill>
                          <a:latin typeface="Optima" pitchFamily="2" charset="0"/>
                        </a:rPr>
                        <a:t>Competing Solutions</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r>
                        <a:rPr lang="en-US" sz="1500">
                          <a:solidFill>
                            <a:srgbClr val="10479B"/>
                          </a:solidFill>
                          <a:latin typeface="Optima" pitchFamily="2" charset="0"/>
                        </a:rPr>
                        <a:t>Prometheus MDG - EAM, Prospecta MDO, Simple MDG on SAP Store</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770406"/>
                  </a:ext>
                </a:extLst>
              </a:tr>
            </a:tbl>
          </a:graphicData>
        </a:graphic>
      </p:graphicFrame>
      <p:sp>
        <p:nvSpPr>
          <p:cNvPr id="30" name="TextBox 29">
            <a:extLst>
              <a:ext uri="{FF2B5EF4-FFF2-40B4-BE49-F238E27FC236}">
                <a16:creationId xmlns:a16="http://schemas.microsoft.com/office/drawing/2014/main" id="{04847F18-A9E1-1C11-7DF5-2616A8E1FA8A}"/>
              </a:ext>
            </a:extLst>
          </p:cNvPr>
          <p:cNvSpPr txBox="1"/>
          <p:nvPr/>
        </p:nvSpPr>
        <p:spPr>
          <a:xfrm>
            <a:off x="183744" y="748889"/>
            <a:ext cx="7385650" cy="323165"/>
          </a:xfrm>
          <a:prstGeom prst="rect">
            <a:avLst/>
          </a:prstGeom>
          <a:noFill/>
        </p:spPr>
        <p:txBody>
          <a:bodyPr wrap="square" lIns="91440" tIns="45720" rIns="91440" bIns="45720" rtlCol="0" anchor="t">
            <a:spAutoFit/>
          </a:bodyPr>
          <a:lstStyle/>
          <a:p>
            <a:r>
              <a:rPr lang="en-IN" sz="1500" b="1">
                <a:solidFill>
                  <a:srgbClr val="00B0F0"/>
                </a:solidFill>
                <a:latin typeface="Optima" pitchFamily="2" charset="0"/>
              </a:rPr>
              <a:t>Competitive and Risk Profile</a:t>
            </a:r>
          </a:p>
        </p:txBody>
      </p:sp>
      <p:graphicFrame>
        <p:nvGraphicFramePr>
          <p:cNvPr id="6" name="Table 5">
            <a:extLst>
              <a:ext uri="{FF2B5EF4-FFF2-40B4-BE49-F238E27FC236}">
                <a16:creationId xmlns:a16="http://schemas.microsoft.com/office/drawing/2014/main" id="{81E2D196-98B3-8AE1-FF93-8669051BFCC9}"/>
              </a:ext>
            </a:extLst>
          </p:cNvPr>
          <p:cNvGraphicFramePr>
            <a:graphicFrameLocks noGrp="1"/>
          </p:cNvGraphicFramePr>
          <p:nvPr>
            <p:extLst>
              <p:ext uri="{D42A27DB-BD31-4B8C-83A1-F6EECF244321}">
                <p14:modId xmlns:p14="http://schemas.microsoft.com/office/powerpoint/2010/main" val="3269167707"/>
              </p:ext>
            </p:extLst>
          </p:nvPr>
        </p:nvGraphicFramePr>
        <p:xfrm>
          <a:off x="200856" y="1453079"/>
          <a:ext cx="11579272" cy="1694906"/>
        </p:xfrm>
        <a:graphic>
          <a:graphicData uri="http://schemas.openxmlformats.org/drawingml/2006/table">
            <a:tbl>
              <a:tblPr firstRow="1" bandRow="1">
                <a:tableStyleId>{5C22544A-7EE6-4342-B048-85BDC9FD1C3A}</a:tableStyleId>
              </a:tblPr>
              <a:tblGrid>
                <a:gridCol w="2056207">
                  <a:extLst>
                    <a:ext uri="{9D8B030D-6E8A-4147-A177-3AD203B41FA5}">
                      <a16:colId xmlns:a16="http://schemas.microsoft.com/office/drawing/2014/main" val="1800034526"/>
                    </a:ext>
                  </a:extLst>
                </a:gridCol>
                <a:gridCol w="9523065">
                  <a:extLst>
                    <a:ext uri="{9D8B030D-6E8A-4147-A177-3AD203B41FA5}">
                      <a16:colId xmlns:a16="http://schemas.microsoft.com/office/drawing/2014/main" val="2936231982"/>
                    </a:ext>
                  </a:extLst>
                </a:gridCol>
              </a:tblGrid>
              <a:tr h="1694906">
                <a:tc>
                  <a:txBody>
                    <a:bodyPr/>
                    <a:lstStyle/>
                    <a:p>
                      <a:r>
                        <a:rPr lang="en-US" sz="1500" b="1">
                          <a:solidFill>
                            <a:schemeClr val="bg1"/>
                          </a:solidFill>
                          <a:latin typeface="Optima" pitchFamily="2" charset="0"/>
                        </a:rPr>
                        <a:t>Competitive Advantage</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b="0">
                          <a:solidFill>
                            <a:srgbClr val="10479B"/>
                          </a:solidFill>
                          <a:latin typeface="Optima" pitchFamily="2" charset="0"/>
                        </a:rPr>
                        <a:t>AI-powered industry content blended into the solution for </a:t>
                      </a:r>
                      <a:r>
                        <a:rPr lang="en-US" sz="1500" b="0" u="sng">
                          <a:solidFill>
                            <a:srgbClr val="10479B"/>
                          </a:solidFill>
                          <a:latin typeface="Optima" pitchFamily="2" charset="0"/>
                        </a:rPr>
                        <a:t>diverse deployment scenarios (SaaS, PCE, On-Prem)</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b="0" u="sng">
                          <a:solidFill>
                            <a:srgbClr val="10479B"/>
                          </a:solidFill>
                          <a:latin typeface="Optima" pitchFamily="2" charset="0"/>
                        </a:rPr>
                        <a:t>~30 years</a:t>
                      </a:r>
                      <a:r>
                        <a:rPr lang="en-US" sz="1500" b="0">
                          <a:solidFill>
                            <a:srgbClr val="10479B"/>
                          </a:solidFill>
                          <a:latin typeface="Optima" pitchFamily="2" charset="0"/>
                        </a:rPr>
                        <a:t> of customer success recognized by Gartner, Forrester, and InfoTech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b="0">
                          <a:solidFill>
                            <a:srgbClr val="10479B"/>
                          </a:solidFill>
                          <a:latin typeface="Optima" pitchFamily="2" charset="0"/>
                        </a:rPr>
                        <a:t>Active in ISO and standards bodies with strong </a:t>
                      </a:r>
                      <a:r>
                        <a:rPr lang="en-US" sz="1500" b="0" u="sng">
                          <a:solidFill>
                            <a:srgbClr val="10479B"/>
                          </a:solidFill>
                          <a:latin typeface="Optima" pitchFamily="2" charset="0"/>
                        </a:rPr>
                        <a:t>industry advisory expertise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b="0" u="sng">
                          <a:solidFill>
                            <a:srgbClr val="10479B"/>
                          </a:solidFill>
                          <a:latin typeface="Optima" pitchFamily="2" charset="0"/>
                        </a:rPr>
                        <a:t>50+ integrations </a:t>
                      </a:r>
                      <a:r>
                        <a:rPr lang="en-US" sz="1500" b="0">
                          <a:solidFill>
                            <a:srgbClr val="10479B"/>
                          </a:solidFill>
                          <a:latin typeface="Optima" pitchFamily="2" charset="0"/>
                        </a:rPr>
                        <a:t>available through BTP Cloud Foundry for SAP Landscape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b="0">
                          <a:solidFill>
                            <a:srgbClr val="10479B"/>
                          </a:solidFill>
                          <a:latin typeface="Optima" pitchFamily="2" charset="0"/>
                        </a:rPr>
                        <a:t>A value-driven portfolio of products that helps customers </a:t>
                      </a:r>
                      <a:r>
                        <a:rPr lang="en-US" sz="1500" b="0" u="sng">
                          <a:solidFill>
                            <a:srgbClr val="10479B"/>
                          </a:solidFill>
                          <a:latin typeface="Optima" pitchFamily="2" charset="0"/>
                        </a:rPr>
                        <a:t>continually measure value</a:t>
                      </a:r>
                      <a:r>
                        <a:rPr lang="en-US" sz="1500" b="0">
                          <a:solidFill>
                            <a:srgbClr val="10479B"/>
                          </a:solidFill>
                          <a:latin typeface="Optima" pitchFamily="2" charset="0"/>
                        </a:rPr>
                        <a:t>, optimize costs, and improve return on investment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b="0">
                          <a:solidFill>
                            <a:srgbClr val="10479B"/>
                          </a:solidFill>
                          <a:latin typeface="Optima" pitchFamily="2" charset="0"/>
                        </a:rPr>
                        <a:t>For scalability, continuous Investment in </a:t>
                      </a:r>
                      <a:r>
                        <a:rPr lang="en-US" sz="1500" b="0" u="sng">
                          <a:solidFill>
                            <a:srgbClr val="10479B"/>
                          </a:solidFill>
                          <a:latin typeface="Optima" pitchFamily="2" charset="0"/>
                        </a:rPr>
                        <a:t>AI-powered tools</a:t>
                      </a:r>
                      <a:r>
                        <a:rPr lang="en-US" sz="1500" b="0">
                          <a:solidFill>
                            <a:srgbClr val="10479B"/>
                          </a:solidFill>
                          <a:latin typeface="Optima" pitchFamily="2" charset="0"/>
                        </a:rPr>
                        <a:t>, accelerators, processes, methods, and standards</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770406"/>
                  </a:ext>
                </a:extLst>
              </a:tr>
            </a:tbl>
          </a:graphicData>
        </a:graphic>
      </p:graphicFrame>
      <p:graphicFrame>
        <p:nvGraphicFramePr>
          <p:cNvPr id="8" name="Table 7">
            <a:extLst>
              <a:ext uri="{FF2B5EF4-FFF2-40B4-BE49-F238E27FC236}">
                <a16:creationId xmlns:a16="http://schemas.microsoft.com/office/drawing/2014/main" id="{E8876E75-EA56-6BC5-505C-0DFA43CF4980}"/>
              </a:ext>
            </a:extLst>
          </p:cNvPr>
          <p:cNvGraphicFramePr>
            <a:graphicFrameLocks noGrp="1"/>
          </p:cNvGraphicFramePr>
          <p:nvPr>
            <p:extLst>
              <p:ext uri="{D42A27DB-BD31-4B8C-83A1-F6EECF244321}">
                <p14:modId xmlns:p14="http://schemas.microsoft.com/office/powerpoint/2010/main" val="3355526201"/>
              </p:ext>
            </p:extLst>
          </p:nvPr>
        </p:nvGraphicFramePr>
        <p:xfrm>
          <a:off x="200856" y="3195052"/>
          <a:ext cx="11579272" cy="540328"/>
        </p:xfrm>
        <a:graphic>
          <a:graphicData uri="http://schemas.openxmlformats.org/drawingml/2006/table">
            <a:tbl>
              <a:tblPr firstRow="1" bandRow="1">
                <a:tableStyleId>{5C22544A-7EE6-4342-B048-85BDC9FD1C3A}</a:tableStyleId>
              </a:tblPr>
              <a:tblGrid>
                <a:gridCol w="2044633">
                  <a:extLst>
                    <a:ext uri="{9D8B030D-6E8A-4147-A177-3AD203B41FA5}">
                      <a16:colId xmlns:a16="http://schemas.microsoft.com/office/drawing/2014/main" val="1800034526"/>
                    </a:ext>
                  </a:extLst>
                </a:gridCol>
                <a:gridCol w="9534639">
                  <a:extLst>
                    <a:ext uri="{9D8B030D-6E8A-4147-A177-3AD203B41FA5}">
                      <a16:colId xmlns:a16="http://schemas.microsoft.com/office/drawing/2014/main" val="2936231982"/>
                    </a:ext>
                  </a:extLst>
                </a:gridCol>
              </a:tblGrid>
              <a:tr h="0">
                <a:tc>
                  <a:txBody>
                    <a:bodyPr/>
                    <a:lstStyle/>
                    <a:p>
                      <a:r>
                        <a:rPr lang="en-US" sz="1500" b="1">
                          <a:solidFill>
                            <a:schemeClr val="bg1"/>
                          </a:solidFill>
                          <a:latin typeface="Optima" pitchFamily="2" charset="0"/>
                        </a:rPr>
                        <a:t>Risk</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0">
                          <a:solidFill>
                            <a:srgbClr val="10479B"/>
                          </a:solidFill>
                          <a:latin typeface="Optima" pitchFamily="2" charset="0"/>
                        </a:rPr>
                        <a:t>PiLog sees no potential risks or threats. With a 360-degree partnership with SAP on Data Quality and Governance suite, we aim to improve market share and customer success across the globe</a:t>
                      </a:r>
                    </a:p>
                  </a:txBody>
                  <a:tcPr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770406"/>
                  </a:ext>
                </a:extLst>
              </a:tr>
            </a:tbl>
          </a:graphicData>
        </a:graphic>
      </p:graphicFrame>
      <p:sp>
        <p:nvSpPr>
          <p:cNvPr id="2" name="TextBox 1">
            <a:extLst>
              <a:ext uri="{FF2B5EF4-FFF2-40B4-BE49-F238E27FC236}">
                <a16:creationId xmlns:a16="http://schemas.microsoft.com/office/drawing/2014/main" id="{BD61C3BE-D31B-E97B-76FF-31CDC5324227}"/>
              </a:ext>
            </a:extLst>
          </p:cNvPr>
          <p:cNvSpPr txBox="1"/>
          <p:nvPr/>
        </p:nvSpPr>
        <p:spPr>
          <a:xfrm>
            <a:off x="143395" y="3760225"/>
            <a:ext cx="7385650" cy="323165"/>
          </a:xfrm>
          <a:prstGeom prst="rect">
            <a:avLst/>
          </a:prstGeom>
          <a:noFill/>
        </p:spPr>
        <p:txBody>
          <a:bodyPr wrap="square" lIns="91440" tIns="45720" rIns="91440" bIns="45720" rtlCol="0" anchor="t">
            <a:spAutoFit/>
          </a:bodyPr>
          <a:lstStyle/>
          <a:p>
            <a:r>
              <a:rPr lang="en-IN" sz="1500" b="1">
                <a:solidFill>
                  <a:srgbClr val="00B0F0"/>
                </a:solidFill>
                <a:latin typeface="Optima" pitchFamily="2" charset="0"/>
              </a:rPr>
              <a:t>Endorsed APP Readiness Dashboard </a:t>
            </a:r>
            <a:r>
              <a:rPr lang="en-IN" sz="1500" b="1">
                <a:solidFill>
                  <a:srgbClr val="00B0F0"/>
                </a:solidFill>
                <a:highlight>
                  <a:srgbClr val="FFFF00"/>
                </a:highlight>
                <a:latin typeface="Optima" pitchFamily="2" charset="0"/>
              </a:rPr>
              <a:t>(To be filled by Smitha)</a:t>
            </a:r>
          </a:p>
        </p:txBody>
      </p:sp>
      <p:graphicFrame>
        <p:nvGraphicFramePr>
          <p:cNvPr id="3" name="Table 2">
            <a:extLst>
              <a:ext uri="{FF2B5EF4-FFF2-40B4-BE49-F238E27FC236}">
                <a16:creationId xmlns:a16="http://schemas.microsoft.com/office/drawing/2014/main" id="{B9A58A98-B47A-AA28-55C9-020FFE7A9540}"/>
              </a:ext>
            </a:extLst>
          </p:cNvPr>
          <p:cNvGraphicFramePr>
            <a:graphicFrameLocks noGrp="1"/>
          </p:cNvGraphicFramePr>
          <p:nvPr>
            <p:extLst>
              <p:ext uri="{D42A27DB-BD31-4B8C-83A1-F6EECF244321}">
                <p14:modId xmlns:p14="http://schemas.microsoft.com/office/powerpoint/2010/main" val="1920185669"/>
              </p:ext>
            </p:extLst>
          </p:nvPr>
        </p:nvGraphicFramePr>
        <p:xfrm>
          <a:off x="200856" y="4105386"/>
          <a:ext cx="11579272" cy="2560320"/>
        </p:xfrm>
        <a:graphic>
          <a:graphicData uri="http://schemas.openxmlformats.org/drawingml/2006/table">
            <a:tbl>
              <a:tblPr firstRow="1" bandRow="1">
                <a:tableStyleId>{5C22544A-7EE6-4342-B048-85BDC9FD1C3A}</a:tableStyleId>
              </a:tblPr>
              <a:tblGrid>
                <a:gridCol w="3813846">
                  <a:extLst>
                    <a:ext uri="{9D8B030D-6E8A-4147-A177-3AD203B41FA5}">
                      <a16:colId xmlns:a16="http://schemas.microsoft.com/office/drawing/2014/main" val="1800034526"/>
                    </a:ext>
                  </a:extLst>
                </a:gridCol>
                <a:gridCol w="7765426">
                  <a:extLst>
                    <a:ext uri="{9D8B030D-6E8A-4147-A177-3AD203B41FA5}">
                      <a16:colId xmlns:a16="http://schemas.microsoft.com/office/drawing/2014/main" val="2936231982"/>
                    </a:ext>
                  </a:extLst>
                </a:gridCol>
              </a:tblGrid>
              <a:tr h="260367">
                <a:tc>
                  <a:txBody>
                    <a:bodyPr/>
                    <a:lstStyle/>
                    <a:p>
                      <a:r>
                        <a:rPr lang="en-IN" sz="1400" b="0">
                          <a:solidFill>
                            <a:schemeClr val="bg1"/>
                          </a:solidFill>
                          <a:latin typeface="Optima" pitchFamily="2" charset="0"/>
                        </a:rPr>
                        <a:t>PE Build in Place? PRM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endParaRPr lang="en-IN" sz="1500" b="0">
                        <a:solidFill>
                          <a:srgbClr val="10479B"/>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770406"/>
                  </a:ext>
                </a:extLst>
              </a:tr>
              <a:tr h="260367">
                <a:tc>
                  <a:txBody>
                    <a:bodyPr/>
                    <a:lstStyle/>
                    <a:p>
                      <a:r>
                        <a:rPr lang="en-IN" sz="1400" b="0">
                          <a:solidFill>
                            <a:schemeClr val="bg1"/>
                          </a:solidFill>
                          <a:latin typeface="Optima" pitchFamily="2" charset="0"/>
                        </a:rPr>
                        <a:t>Store Listing ID Store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10479B"/>
                    </a:solidFill>
                  </a:tcPr>
                </a:tc>
                <a:tc>
                  <a:txBody>
                    <a:bodyPr/>
                    <a:lstStyle/>
                    <a:p>
                      <a:endParaRPr lang="en-IN" sz="1500">
                        <a:solidFill>
                          <a:srgbClr val="10479B"/>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8186507"/>
                  </a:ext>
                </a:extLst>
              </a:tr>
              <a:tr h="260367">
                <a:tc>
                  <a:txBody>
                    <a:bodyPr/>
                    <a:lstStyle/>
                    <a:p>
                      <a:r>
                        <a:rPr lang="en-IN" sz="1400" b="0">
                          <a:solidFill>
                            <a:schemeClr val="bg1"/>
                          </a:solidFill>
                          <a:latin typeface="Optima" pitchFamily="2" charset="0"/>
                        </a:rPr>
                        <a:t>31AB Approvals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0" indent="0">
                        <a:buFont typeface="Wingdings" panose="05000000000000000000" pitchFamily="2" charset="2"/>
                        <a:buNone/>
                      </a:pPr>
                      <a:endParaRPr lang="en-IN" sz="1500" b="1">
                        <a:solidFill>
                          <a:srgbClr val="10479B"/>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1775234"/>
                  </a:ext>
                </a:extLst>
              </a:tr>
              <a:tr h="260367">
                <a:tc>
                  <a:txBody>
                    <a:bodyPr/>
                    <a:lstStyle/>
                    <a:p>
                      <a:r>
                        <a:rPr lang="en-IN" sz="1400" b="0">
                          <a:solidFill>
                            <a:schemeClr val="bg1"/>
                          </a:solidFill>
                          <a:latin typeface="Optima" pitchFamily="2" charset="0"/>
                        </a:rPr>
                        <a:t>CRO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0" indent="0">
                        <a:buFont typeface="Wingdings" panose="05000000000000000000" pitchFamily="2" charset="2"/>
                        <a:buNone/>
                      </a:pPr>
                      <a:endParaRPr lang="en-IN" sz="1500" b="1">
                        <a:solidFill>
                          <a:srgbClr val="10479B"/>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7971973"/>
                  </a:ext>
                </a:extLst>
              </a:tr>
              <a:tr h="260367">
                <a:tc>
                  <a:txBody>
                    <a:bodyPr/>
                    <a:lstStyle/>
                    <a:p>
                      <a:r>
                        <a:rPr lang="en-IN" sz="1400" b="0">
                          <a:solidFill>
                            <a:schemeClr val="bg1"/>
                          </a:solidFill>
                          <a:latin typeface="Optima" pitchFamily="2" charset="0"/>
                        </a:rPr>
                        <a:t>CSMO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0" indent="0">
                        <a:buFont typeface="Wingdings" panose="05000000000000000000" pitchFamily="2" charset="2"/>
                        <a:buNone/>
                      </a:pPr>
                      <a:endParaRPr lang="en-IN" sz="1500" b="1">
                        <a:solidFill>
                          <a:srgbClr val="10479B"/>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9309729"/>
                  </a:ext>
                </a:extLst>
              </a:tr>
              <a:tr h="260367">
                <a:tc>
                  <a:txBody>
                    <a:bodyPr/>
                    <a:lstStyle/>
                    <a:p>
                      <a:r>
                        <a:rPr lang="en-IN" sz="1400" b="0">
                          <a:solidFill>
                            <a:schemeClr val="bg1"/>
                          </a:solidFill>
                          <a:latin typeface="Optima" pitchFamily="2" charset="0"/>
                        </a:rPr>
                        <a:t>CPO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0" indent="0">
                        <a:buFont typeface="Wingdings" panose="05000000000000000000" pitchFamily="2" charset="2"/>
                        <a:buNone/>
                      </a:pPr>
                      <a:endParaRPr lang="en-IN" sz="1500" b="1">
                        <a:solidFill>
                          <a:srgbClr val="10479B"/>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4896039"/>
                  </a:ext>
                </a:extLst>
              </a:tr>
              <a:tr h="260367">
                <a:tc>
                  <a:txBody>
                    <a:bodyPr/>
                    <a:lstStyle/>
                    <a:p>
                      <a:r>
                        <a:rPr lang="en-IN" sz="1400" b="0">
                          <a:solidFill>
                            <a:schemeClr val="bg1"/>
                          </a:solidFill>
                          <a:latin typeface="Optima" pitchFamily="2" charset="0"/>
                        </a:rPr>
                        <a:t>Sponsorship IO 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0" indent="0">
                        <a:buFont typeface="Wingdings" panose="05000000000000000000" pitchFamily="2" charset="2"/>
                        <a:buNone/>
                      </a:pPr>
                      <a:endParaRPr lang="en-IN" sz="1500" b="1">
                        <a:solidFill>
                          <a:srgbClr val="10479B"/>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0162577"/>
                  </a:ext>
                </a:extLst>
              </a:tr>
              <a:tr h="260367">
                <a:tc>
                  <a:txBody>
                    <a:bodyPr/>
                    <a:lstStyle/>
                    <a:p>
                      <a:r>
                        <a:rPr lang="en-IN" sz="1400" b="0">
                          <a:solidFill>
                            <a:schemeClr val="bg1"/>
                          </a:solidFill>
                          <a:latin typeface="Optima" pitchFamily="2" charset="0"/>
                        </a:rPr>
                        <a:t>Partner Accepts Model &amp; Terms?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0479B"/>
                    </a:solidFill>
                  </a:tcPr>
                </a:tc>
                <a:tc>
                  <a:txBody>
                    <a:bodyPr/>
                    <a:lstStyle/>
                    <a:p>
                      <a:pPr marL="0" indent="0">
                        <a:buFont typeface="Wingdings" panose="05000000000000000000" pitchFamily="2" charset="2"/>
                        <a:buNone/>
                      </a:pPr>
                      <a:endParaRPr lang="en-IN" sz="1500" b="1">
                        <a:solidFill>
                          <a:srgbClr val="10479B"/>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4357624"/>
                  </a:ext>
                </a:extLst>
              </a:tr>
            </a:tbl>
          </a:graphicData>
        </a:graphic>
      </p:graphicFrame>
    </p:spTree>
    <p:extLst>
      <p:ext uri="{BB962C8B-B14F-4D97-AF65-F5344CB8AC3E}">
        <p14:creationId xmlns:p14="http://schemas.microsoft.com/office/powerpoint/2010/main" val="1777637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983A126-C063-D31B-5796-F31C96FD17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B3505BCF-F48F-6DEB-45D6-73907E8EA0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BDAF4EE6-57FA-82D6-CC42-AC84C7B58FA1}"/>
              </a:ext>
            </a:extLst>
          </p:cNvPr>
          <p:cNvSpPr txBox="1">
            <a:spLocks/>
          </p:cNvSpPr>
          <p:nvPr/>
        </p:nvSpPr>
        <p:spPr>
          <a:xfrm>
            <a:off x="467246" y="136781"/>
            <a:ext cx="10158844" cy="551815"/>
          </a:xfrm>
          <a:prstGeom prst="rect">
            <a:avLst/>
          </a:prstGeom>
        </p:spPr>
        <p:txBody>
          <a:bodyPr vert="horz" lIns="91428" tIns="45718" rIns="91428"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Inventory Optimization with improvised Master &amp; Meta data for Supply Chain Maturity</a:t>
            </a:r>
          </a:p>
        </p:txBody>
      </p:sp>
      <p:sp>
        <p:nvSpPr>
          <p:cNvPr id="8" name="Text Placeholder 13">
            <a:extLst>
              <a:ext uri="{FF2B5EF4-FFF2-40B4-BE49-F238E27FC236}">
                <a16:creationId xmlns:a16="http://schemas.microsoft.com/office/drawing/2014/main" id="{8713E650-412D-9035-D326-65ECBF231337}"/>
              </a:ext>
            </a:extLst>
          </p:cNvPr>
          <p:cNvSpPr>
            <a:spLocks noGrp="1"/>
          </p:cNvSpPr>
          <p:nvPr/>
        </p:nvSpPr>
        <p:spPr>
          <a:xfrm>
            <a:off x="8457666" y="798719"/>
            <a:ext cx="3564470" cy="218426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Clr>
                <a:schemeClr val="tx1">
                  <a:lumMod val="50000"/>
                  <a:lumOff val="50000"/>
                </a:schemeClr>
              </a:buClr>
              <a:buSzPct val="85000"/>
              <a:buFontTx/>
              <a:buBlip>
                <a:blip r:embed="rId2"/>
              </a:buBlip>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126" rtl="0" eaLnBrk="1" fontAlgn="auto" latinLnBrk="0" hangingPunct="1">
              <a:lnSpc>
                <a:spcPct val="100000"/>
              </a:lnSpc>
              <a:spcBef>
                <a:spcPct val="20000"/>
              </a:spcBef>
              <a:spcAft>
                <a:spcPts val="1200"/>
              </a:spcAft>
              <a:buClr>
                <a:prstClr val="black">
                  <a:lumMod val="50000"/>
                  <a:lumOff val="50000"/>
                </a:prstClr>
              </a:buClr>
              <a:buSzPct val="85000"/>
              <a:buFontTx/>
              <a:buNone/>
              <a:tabLst/>
              <a:defRPr/>
            </a:pPr>
            <a:r>
              <a:rPr lang="en-GB" sz="1800" b="1" u="sng">
                <a:solidFill>
                  <a:srgbClr val="26B4E9"/>
                </a:solidFill>
                <a:latin typeface="Optima" pitchFamily="2" charset="0"/>
              </a:rPr>
              <a:t>Benefits</a:t>
            </a:r>
            <a:endParaRPr lang="en-US" sz="1800" b="1" u="sng">
              <a:solidFill>
                <a:srgbClr val="26B4E9"/>
              </a:solidFill>
              <a:latin typeface="Optima" pitchFamily="2" charset="0"/>
            </a:endParaRP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Faster improvement in data quality</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Better, more efficient planning for asset and Material Spend and Investment</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Accurate Spend Analysis </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Optimized inventory operations</a:t>
            </a:r>
          </a:p>
        </p:txBody>
      </p:sp>
      <p:sp>
        <p:nvSpPr>
          <p:cNvPr id="9" name="Text Placeholder 12">
            <a:extLst>
              <a:ext uri="{FF2B5EF4-FFF2-40B4-BE49-F238E27FC236}">
                <a16:creationId xmlns:a16="http://schemas.microsoft.com/office/drawing/2014/main" id="{4EBBB098-76C6-E1D7-DC41-C57F3E75FF62}"/>
              </a:ext>
            </a:extLst>
          </p:cNvPr>
          <p:cNvSpPr>
            <a:spLocks noGrp="1"/>
          </p:cNvSpPr>
          <p:nvPr/>
        </p:nvSpPr>
        <p:spPr>
          <a:xfrm>
            <a:off x="4371690" y="806645"/>
            <a:ext cx="3721350" cy="1690211"/>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Clr>
                <a:schemeClr val="tx1">
                  <a:lumMod val="50000"/>
                  <a:lumOff val="50000"/>
                </a:schemeClr>
              </a:buClr>
              <a:buSzPct val="85000"/>
              <a:buFontTx/>
              <a:buBlip>
                <a:blip r:embed="rId2"/>
              </a:buBlip>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126" rtl="0" eaLnBrk="1" fontAlgn="auto" latinLnBrk="0" hangingPunct="1">
              <a:lnSpc>
                <a:spcPct val="100000"/>
              </a:lnSpc>
              <a:spcBef>
                <a:spcPct val="20000"/>
              </a:spcBef>
              <a:spcAft>
                <a:spcPts val="1200"/>
              </a:spcAft>
              <a:buClr>
                <a:prstClr val="black">
                  <a:lumMod val="50000"/>
                  <a:lumOff val="50000"/>
                </a:prstClr>
              </a:buClr>
              <a:buSzPct val="85000"/>
              <a:buFontTx/>
              <a:buNone/>
              <a:tabLst/>
              <a:defRPr/>
            </a:pPr>
            <a:r>
              <a:rPr lang="en-US" sz="1800" b="1" u="sng">
                <a:solidFill>
                  <a:srgbClr val="26B4E9"/>
                </a:solidFill>
                <a:latin typeface="Optima" pitchFamily="2" charset="0"/>
              </a:rPr>
              <a:t>Why PiLog</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Implement Governance Solution</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Optimize procurement and inventory strategy</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Review and recommend, way forward of next gen maintenance functions</a:t>
            </a:r>
          </a:p>
        </p:txBody>
      </p:sp>
      <p:sp>
        <p:nvSpPr>
          <p:cNvPr id="10" name="Text Placeholder 11">
            <a:extLst>
              <a:ext uri="{FF2B5EF4-FFF2-40B4-BE49-F238E27FC236}">
                <a16:creationId xmlns:a16="http://schemas.microsoft.com/office/drawing/2014/main" id="{C69C7419-8B45-12DF-86D3-5E84ADD41BEE}"/>
              </a:ext>
            </a:extLst>
          </p:cNvPr>
          <p:cNvSpPr>
            <a:spLocks noGrp="1"/>
          </p:cNvSpPr>
          <p:nvPr/>
        </p:nvSpPr>
        <p:spPr>
          <a:xfrm>
            <a:off x="746859" y="801751"/>
            <a:ext cx="3564470" cy="2978948"/>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Clr>
                <a:schemeClr val="tx1">
                  <a:lumMod val="50000"/>
                  <a:lumOff val="50000"/>
                </a:schemeClr>
              </a:buClr>
              <a:buSzPct val="85000"/>
              <a:buFontTx/>
              <a:buBlip>
                <a:blip r:embed="rId2"/>
              </a:buBlip>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126" rtl="0" eaLnBrk="1" fontAlgn="auto" latinLnBrk="0" hangingPunct="1">
              <a:lnSpc>
                <a:spcPct val="100000"/>
              </a:lnSpc>
              <a:spcBef>
                <a:spcPct val="20000"/>
              </a:spcBef>
              <a:spcAft>
                <a:spcPts val="1200"/>
              </a:spcAft>
              <a:buClr>
                <a:prstClr val="black">
                  <a:lumMod val="50000"/>
                  <a:lumOff val="50000"/>
                </a:prstClr>
              </a:buClr>
              <a:buSzPct val="85000"/>
              <a:buFontTx/>
              <a:buNone/>
              <a:tabLst/>
              <a:defRPr/>
            </a:pPr>
            <a:r>
              <a:rPr lang="en-US" sz="1800" b="1" u="sng">
                <a:solidFill>
                  <a:srgbClr val="26B4E9"/>
                </a:solidFill>
                <a:latin typeface="Optima" pitchFamily="2" charset="0"/>
              </a:rPr>
              <a:t>Objectives</a:t>
            </a:r>
          </a:p>
          <a:p>
            <a:pPr marL="342900" marR="3175"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PiLog roadmap for Phase 2 enabling faster ROI with saving benefits of ~45-60 MSAR in short term and ~100-150 MSAR YoY…</a:t>
            </a:r>
          </a:p>
          <a:p>
            <a:pPr marL="342900" marR="3175"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 10K Duplicate elimination with potential saving of ~ 41 MSAR</a:t>
            </a:r>
          </a:p>
          <a:p>
            <a:pPr marL="342900" marR="3175"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~50% increase in value &amp; ~ 20% increase in quantity for non-moving inventory over past 10 years, huge potential savings of 20-25% with revised inventory management strategy</a:t>
            </a:r>
          </a:p>
          <a:p>
            <a:pPr marL="342900" marR="3175"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Data Quality Standards and Governance to be improved to meet ISO 8000 &amp; 22745 compliance requirements</a:t>
            </a:r>
          </a:p>
          <a:p>
            <a:pPr marL="342900" marR="3175"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IN" sz="1200" b="0" i="0" u="none" strike="noStrike" kern="1200" cap="none" spc="0" normalizeH="0" baseline="0" noProof="0">
                <a:ln>
                  <a:noFill/>
                </a:ln>
                <a:solidFill>
                  <a:srgbClr val="10479B"/>
                </a:solidFill>
                <a:effectLst/>
                <a:uLnTx/>
                <a:uFillTx/>
                <a:latin typeface="Optima" panose="02000503060000020004"/>
                <a:ea typeface="+mn-ea"/>
                <a:cs typeface="+mn-cs"/>
              </a:rPr>
              <a:t>Top ten commodity </a:t>
            </a:r>
            <a:r>
              <a:rPr kumimoji="0" lang="en-US" sz="1200" b="0" i="0" u="none" strike="noStrike" kern="1200" cap="none" spc="0" normalizeH="0" baseline="0" noProof="0">
                <a:ln>
                  <a:noFill/>
                </a:ln>
                <a:solidFill>
                  <a:srgbClr val="10479B"/>
                </a:solidFill>
                <a:effectLst/>
                <a:uLnTx/>
                <a:uFillTx/>
                <a:latin typeface="Optima" panose="02000503060000020004"/>
                <a:ea typeface="+mn-ea"/>
                <a:cs typeface="+mn-cs"/>
              </a:rPr>
              <a:t>20K material master records with Value ~129 MSAR (30%)  of total cost of Inventory (Average of 5 Years) ~ 445 MSAR</a:t>
            </a:r>
            <a:r>
              <a:rPr kumimoji="0" lang="en-IN" sz="1200" b="0" i="0" u="none" strike="noStrike" kern="1200" cap="none" spc="0" normalizeH="0" baseline="0" noProof="0">
                <a:ln>
                  <a:noFill/>
                </a:ln>
                <a:solidFill>
                  <a:srgbClr val="10479B"/>
                </a:solidFill>
                <a:effectLst/>
                <a:uLnTx/>
                <a:uFillTx/>
                <a:latin typeface="Optima" panose="02000503060000020004"/>
                <a:ea typeface="+mn-ea"/>
                <a:cs typeface="+mn-cs"/>
              </a:rPr>
              <a:t> potential saving through Partner Managed Inventory</a:t>
            </a:r>
          </a:p>
          <a:p>
            <a:pPr marL="342900" marR="3175"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mn-cs"/>
              </a:rPr>
              <a:t>Qualifying enterprise asset and maintenance data objects w.r.t  ISO 14224 and maintenance strategy optimization deriving potential benefit in reduction of maintenance costs YoY by 15%</a:t>
            </a:r>
          </a:p>
          <a:p>
            <a:pPr marL="342900" marR="3175"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endParaRPr kumimoji="0" lang="en-US" sz="1200" b="0" i="0" u="none" strike="noStrike" kern="1200" cap="none" spc="0" normalizeH="0" baseline="0" noProof="0">
              <a:ln>
                <a:noFill/>
              </a:ln>
              <a:solidFill>
                <a:srgbClr val="10479B"/>
              </a:solidFill>
              <a:effectLst/>
              <a:uLnTx/>
              <a:uFillTx/>
              <a:latin typeface="Optima" panose="02000503060000020004"/>
              <a:ea typeface="+mn-ea"/>
              <a:cs typeface="+mn-cs"/>
            </a:endParaRPr>
          </a:p>
          <a:p>
            <a:pPr marL="342900" marR="3175"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endParaRPr kumimoji="0" lang="en-US" sz="14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endParaRPr>
          </a:p>
        </p:txBody>
      </p:sp>
      <p:sp>
        <p:nvSpPr>
          <p:cNvPr id="12" name="TextBox 2">
            <a:extLst>
              <a:ext uri="{FF2B5EF4-FFF2-40B4-BE49-F238E27FC236}">
                <a16:creationId xmlns:a16="http://schemas.microsoft.com/office/drawing/2014/main" id="{157787AE-C3E4-DD77-6F57-3410C08828FB}"/>
              </a:ext>
            </a:extLst>
          </p:cNvPr>
          <p:cNvSpPr txBox="1"/>
          <p:nvPr/>
        </p:nvSpPr>
        <p:spPr>
          <a:xfrm>
            <a:off x="8547710" y="2589223"/>
            <a:ext cx="3379642" cy="31239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a:solidFill>
                  <a:srgbClr val="26B4E9"/>
                </a:solidFill>
                <a:latin typeface="Optima" pitchFamily="2" charset="0"/>
              </a:rPr>
              <a:t>Lower</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Roadmap to reduce maintenance costs by 15% YoY and Improved KPIs</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Reduction of Inventory Cost by 15%</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Reduce the Cost of Procurement by 15%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a:solidFill>
                  <a:srgbClr val="26B4E9"/>
                </a:solidFill>
                <a:latin typeface="Optima" pitchFamily="2" charset="0"/>
              </a:rPr>
              <a:t>Better</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itchFamily="34" charset="0"/>
              </a:rPr>
              <a:t>Improvement in Planning &amp; Forecasting by 15-20%</a:t>
            </a:r>
          </a:p>
          <a:p>
            <a:pPr marL="342900" marR="0" lvl="0" indent="-342900" algn="just" defTabSz="914126" rtl="0" eaLnBrk="1" fontAlgn="auto" latinLnBrk="0" hangingPunct="1">
              <a:lnSpc>
                <a:spcPct val="100000"/>
              </a:lnSpc>
              <a:spcBef>
                <a:spcPts val="600"/>
              </a:spcBef>
              <a:spcAft>
                <a:spcPts val="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itchFamily="34" charset="0"/>
              </a:rPr>
              <a:t>Improvement of Spend Performance by 20%</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a:solidFill>
                  <a:srgbClr val="26B4E9"/>
                </a:solidFill>
                <a:latin typeface="Optima" pitchFamily="2" charset="0"/>
              </a:rPr>
              <a:t>Higher</a:t>
            </a:r>
          </a:p>
          <a:p>
            <a:pPr marL="342900" indent="-342900" algn="just" defTabSz="914126">
              <a:spcBef>
                <a:spcPts val="600"/>
              </a:spcBef>
              <a:buClr>
                <a:srgbClr val="002060"/>
              </a:buClr>
              <a:buSzPct val="85000"/>
              <a:buFont typeface="Wingdings" panose="05000000000000000000" pitchFamily="2" charset="2"/>
              <a:buChar char="ü"/>
              <a:defRPr/>
            </a:pPr>
            <a:r>
              <a:rPr lang="en-US" sz="1200">
                <a:solidFill>
                  <a:srgbClr val="10479B"/>
                </a:solidFill>
                <a:latin typeface="Optima" panose="02000503060000020004"/>
                <a:cs typeface="Arial" panose="020B0604020202020204" pitchFamily="34" charset="0"/>
              </a:rPr>
              <a:t>Data quality for accurate and 100% complete technical data</a:t>
            </a:r>
          </a:p>
          <a:p>
            <a:pPr marL="342900" indent="-342900" algn="just" defTabSz="914126">
              <a:spcBef>
                <a:spcPts val="600"/>
              </a:spcBef>
              <a:buClr>
                <a:srgbClr val="002060"/>
              </a:buClr>
              <a:buSzPct val="85000"/>
              <a:buFont typeface="Wingdings" panose="05000000000000000000" pitchFamily="2" charset="2"/>
              <a:buChar char="ü"/>
              <a:defRPr/>
            </a:pPr>
            <a:r>
              <a:rPr lang="en-US" sz="1200">
                <a:solidFill>
                  <a:srgbClr val="10479B"/>
                </a:solidFill>
                <a:latin typeface="Optima" panose="02000503060000020004"/>
                <a:cs typeface="Arial" panose="020B0604020202020204" pitchFamily="34" charset="0"/>
              </a:rPr>
              <a:t>100% Contract Compliance</a:t>
            </a:r>
          </a:p>
        </p:txBody>
      </p:sp>
      <p:sp>
        <p:nvSpPr>
          <p:cNvPr id="13" name="Text Placeholder 12">
            <a:extLst>
              <a:ext uri="{FF2B5EF4-FFF2-40B4-BE49-F238E27FC236}">
                <a16:creationId xmlns:a16="http://schemas.microsoft.com/office/drawing/2014/main" id="{12B7A7E8-D6D9-A611-9E9D-7BDD386BD69D}"/>
              </a:ext>
            </a:extLst>
          </p:cNvPr>
          <p:cNvSpPr>
            <a:spLocks noGrp="1"/>
          </p:cNvSpPr>
          <p:nvPr/>
        </p:nvSpPr>
        <p:spPr>
          <a:xfrm>
            <a:off x="4381789" y="2219420"/>
            <a:ext cx="3721350" cy="313801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Clr>
                <a:schemeClr val="tx1">
                  <a:lumMod val="50000"/>
                  <a:lumOff val="50000"/>
                </a:schemeClr>
              </a:buClr>
              <a:buSzPct val="85000"/>
              <a:buFontTx/>
              <a:buBlip>
                <a:blip r:embed="rId2"/>
              </a:buBlip>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3"/>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ct val="20000"/>
              </a:spcBef>
              <a:spcAft>
                <a:spcPts val="1200"/>
              </a:spcAft>
              <a:buClr>
                <a:prstClr val="black">
                  <a:lumMod val="50000"/>
                  <a:lumOff val="50000"/>
                </a:prstClr>
              </a:buClr>
              <a:buSzPct val="85000"/>
              <a:buFontTx/>
              <a:buNone/>
              <a:tabLst/>
              <a:defRPr/>
            </a:pPr>
            <a:r>
              <a:rPr lang="en-US" sz="1800" b="1" u="sng">
                <a:solidFill>
                  <a:srgbClr val="26B4E9"/>
                </a:solidFill>
                <a:latin typeface="Optima" pitchFamily="2" charset="0"/>
              </a:rPr>
              <a:t>Approach</a:t>
            </a:r>
          </a:p>
          <a:p>
            <a:pPr marL="342900" marR="0" lvl="1" indent="-342900" algn="just" defTabSz="914126" rtl="0" eaLnBrk="1" fontAlgn="auto" latinLnBrk="0" hangingPunct="1">
              <a:lnSpc>
                <a:spcPct val="100000"/>
              </a:lnSpc>
              <a:spcBef>
                <a:spcPts val="600"/>
              </a:spcBef>
              <a:spcAft>
                <a:spcPts val="20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Wave 1:Material Master Cleansing Services (ISO 8000) including MDG ADD On Implementation</a:t>
            </a:r>
          </a:p>
          <a:p>
            <a:pPr marL="342900" marR="0" lvl="1" indent="-342900" algn="l" defTabSz="914126" rtl="0" eaLnBrk="1" fontAlgn="auto" latinLnBrk="0" hangingPunct="1">
              <a:lnSpc>
                <a:spcPct val="100000"/>
              </a:lnSpc>
              <a:spcBef>
                <a:spcPts val="600"/>
              </a:spcBef>
              <a:spcAft>
                <a:spcPts val="20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Wave 2:100% cleansed and linked eBoMs &amp; mBOMs</a:t>
            </a:r>
          </a:p>
          <a:p>
            <a:pPr marL="342900" marR="0" lvl="1" indent="-342900" algn="l" defTabSz="914126" rtl="0" eaLnBrk="1" fontAlgn="auto" latinLnBrk="0" hangingPunct="1">
              <a:lnSpc>
                <a:spcPct val="100000"/>
              </a:lnSpc>
              <a:spcBef>
                <a:spcPts val="600"/>
              </a:spcBef>
              <a:spcAft>
                <a:spcPts val="20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Wave 3:Optimize Inventory Strategy Management based on industry best practices</a:t>
            </a:r>
          </a:p>
          <a:p>
            <a:pPr marL="342900" marR="0" lvl="1" indent="-342900" algn="l" defTabSz="914126" rtl="0" eaLnBrk="1" fontAlgn="auto" latinLnBrk="0" hangingPunct="1">
              <a:lnSpc>
                <a:spcPct val="100000"/>
              </a:lnSpc>
              <a:spcBef>
                <a:spcPts val="600"/>
              </a:spcBef>
              <a:spcAft>
                <a:spcPts val="20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Wave 4:Equipment Criticality and EAM Data Objects Assessment (Optional) – ISO 14224 standards</a:t>
            </a:r>
          </a:p>
          <a:p>
            <a:pPr marL="342900" marR="0" lvl="1" indent="-342900" algn="l" defTabSz="914126" rtl="0" eaLnBrk="1" fontAlgn="auto" latinLnBrk="0" hangingPunct="1">
              <a:lnSpc>
                <a:spcPct val="100000"/>
              </a:lnSpc>
              <a:spcBef>
                <a:spcPts val="600"/>
              </a:spcBef>
              <a:spcAft>
                <a:spcPts val="200"/>
              </a:spcAft>
              <a:buClr>
                <a:srgbClr val="002060"/>
              </a:buClr>
              <a:buSzPct val="85000"/>
              <a:buFont typeface="Wingdings" panose="05000000000000000000"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rPr>
              <a:t>Wave 5: Business Rules for SAP MDG</a:t>
            </a:r>
          </a:p>
          <a:p>
            <a:pPr marL="342900" marR="0" lvl="1" indent="-342900" algn="l" defTabSz="914126" rtl="0" eaLnBrk="1" fontAlgn="auto" latinLnBrk="0" hangingPunct="1">
              <a:lnSpc>
                <a:spcPct val="100000"/>
              </a:lnSpc>
              <a:spcBef>
                <a:spcPts val="600"/>
              </a:spcBef>
              <a:spcAft>
                <a:spcPts val="200"/>
              </a:spcAft>
              <a:buClr>
                <a:srgbClr val="002060"/>
              </a:buClr>
              <a:buSzPct val="85000"/>
              <a:buFont typeface="Wingdings" panose="05000000000000000000" pitchFamily="2" charset="2"/>
              <a:buChar char="ü"/>
              <a:tabLst/>
              <a:defRPr/>
            </a:pPr>
            <a:endPar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endParaRPr>
          </a:p>
          <a:p>
            <a:pPr marL="342900" marR="0" lvl="1" indent="-342900" algn="l" defTabSz="914126" rtl="0" eaLnBrk="1" fontAlgn="auto" latinLnBrk="0" hangingPunct="1">
              <a:lnSpc>
                <a:spcPct val="100000"/>
              </a:lnSpc>
              <a:spcBef>
                <a:spcPts val="600"/>
              </a:spcBef>
              <a:spcAft>
                <a:spcPts val="200"/>
              </a:spcAft>
              <a:buClr>
                <a:srgbClr val="002060"/>
              </a:buClr>
              <a:buSzPct val="85000"/>
              <a:buFont typeface="Wingdings" panose="05000000000000000000" pitchFamily="2" charset="2"/>
              <a:buChar char="ü"/>
              <a:tabLst/>
              <a:defRPr/>
            </a:pPr>
            <a:endParaRPr kumimoji="0" lang="en-US" sz="1200" b="0" i="0" u="none" strike="noStrike" kern="1200" cap="none" spc="0" normalizeH="0" baseline="0" noProof="0">
              <a:ln>
                <a:noFill/>
              </a:ln>
              <a:solidFill>
                <a:srgbClr val="10479B"/>
              </a:solidFill>
              <a:effectLst/>
              <a:uLnTx/>
              <a:uFillTx/>
              <a:latin typeface="Optima" panose="02000503060000020004"/>
              <a:ea typeface="+mn-ea"/>
              <a:cs typeface="Arial" panose="020B0604020202020204" pitchFamily="34" charset="0"/>
            </a:endParaRPr>
          </a:p>
        </p:txBody>
      </p:sp>
      <p:sp>
        <p:nvSpPr>
          <p:cNvPr id="14" name="TextBox 13">
            <a:extLst>
              <a:ext uri="{FF2B5EF4-FFF2-40B4-BE49-F238E27FC236}">
                <a16:creationId xmlns:a16="http://schemas.microsoft.com/office/drawing/2014/main" id="{4D9AECCC-8F2E-5B8F-A32E-1C02CAC7F9E7}"/>
              </a:ext>
            </a:extLst>
          </p:cNvPr>
          <p:cNvSpPr txBox="1"/>
          <p:nvPr/>
        </p:nvSpPr>
        <p:spPr>
          <a:xfrm>
            <a:off x="4155432" y="5064542"/>
            <a:ext cx="4349776" cy="1569660"/>
          </a:xfrm>
          <a:prstGeom prst="rect">
            <a:avLst/>
          </a:prstGeom>
          <a:noFill/>
        </p:spPr>
        <p:txBody>
          <a:bodyPr wrap="square" rtlCol="0">
            <a:spAutoFit/>
          </a:bodyPr>
          <a:lstStyle/>
          <a:p>
            <a:pPr marL="285750" marR="0" lvl="0" indent="-285750" algn="just" defTabSz="91426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200" b="1" i="0" u="none" strike="noStrike" kern="1200" cap="none" spc="0" normalizeH="0" baseline="0" noProof="0">
                <a:ln>
                  <a:noFill/>
                </a:ln>
                <a:solidFill>
                  <a:srgbClr val="10479B"/>
                </a:solidFill>
                <a:effectLst/>
                <a:uLnTx/>
                <a:uFillTx/>
                <a:latin typeface="Optima" panose="02000503060000020004"/>
                <a:ea typeface="+mn-ea"/>
                <a:cs typeface="+mn-cs"/>
              </a:rPr>
              <a:t>Customer’s</a:t>
            </a:r>
            <a:r>
              <a:rPr kumimoji="0" lang="en-IN" sz="1200" b="0" i="0" u="none" strike="noStrike" kern="1200" cap="none" spc="0" normalizeH="0" baseline="0" noProof="0">
                <a:ln>
                  <a:noFill/>
                </a:ln>
                <a:solidFill>
                  <a:srgbClr val="10479B"/>
                </a:solidFill>
                <a:effectLst/>
                <a:uLnTx/>
                <a:uFillTx/>
                <a:latin typeface="Optima" panose="02000503060000020004"/>
                <a:ea typeface="+mn-ea"/>
                <a:cs typeface="+mn-cs"/>
              </a:rPr>
              <a:t> initiative for </a:t>
            </a:r>
            <a:r>
              <a:rPr kumimoji="0" lang="en-US" sz="1200" b="1" i="1" u="none" strike="noStrike" kern="1200" cap="none" spc="0" normalizeH="0" baseline="0" noProof="0">
                <a:ln>
                  <a:noFill/>
                </a:ln>
                <a:solidFill>
                  <a:srgbClr val="10479B"/>
                </a:solidFill>
                <a:effectLst/>
                <a:uLnTx/>
                <a:uFillTx/>
                <a:latin typeface="Optima" panose="02000503060000020004"/>
                <a:ea typeface="+mn-ea"/>
                <a:cs typeface="+mn-cs"/>
              </a:rPr>
              <a:t>Spares Warehouse Optimization (Phase 1) : Diagnostic</a:t>
            </a:r>
            <a:r>
              <a:rPr kumimoji="0" lang="en-US" sz="1200" b="1" i="0" u="none" strike="noStrike" kern="1200" cap="none" spc="0" normalizeH="0" baseline="0" noProof="0">
                <a:ln>
                  <a:noFill/>
                </a:ln>
                <a:solidFill>
                  <a:srgbClr val="10479B"/>
                </a:solidFill>
                <a:effectLst/>
                <a:uLnTx/>
                <a:uFillTx/>
                <a:latin typeface="Optima" panose="02000503060000020004"/>
                <a:ea typeface="+mn-ea"/>
                <a:cs typeface="+mn-cs"/>
              </a:rPr>
              <a:t> </a:t>
            </a:r>
            <a:r>
              <a:rPr kumimoji="0" lang="en-US" sz="1200" b="0" i="0" u="none" strike="noStrike" kern="1200" cap="none" spc="0" normalizeH="0" baseline="0" noProof="0">
                <a:ln>
                  <a:noFill/>
                </a:ln>
                <a:solidFill>
                  <a:srgbClr val="10479B"/>
                </a:solidFill>
                <a:effectLst/>
                <a:uLnTx/>
                <a:uFillTx/>
                <a:latin typeface="Optima" panose="02000503060000020004"/>
                <a:ea typeface="+mn-ea"/>
                <a:cs typeface="+mn-cs"/>
              </a:rPr>
              <a:t>was duly addressed by PiLog with </a:t>
            </a:r>
            <a:r>
              <a:rPr kumimoji="0" lang="en-US" sz="1200" b="1" i="1" u="none" strike="noStrike" kern="1200" cap="none" spc="0" normalizeH="0" baseline="0" noProof="0">
                <a:ln>
                  <a:noFill/>
                </a:ln>
                <a:solidFill>
                  <a:srgbClr val="10479B"/>
                </a:solidFill>
                <a:effectLst/>
                <a:uLnTx/>
                <a:uFillTx/>
                <a:latin typeface="Optima" panose="02000503060000020004"/>
                <a:ea typeface="+mn-ea"/>
                <a:cs typeface="+mn-cs"/>
              </a:rPr>
              <a:t>business value articulation and roadmap to excel</a:t>
            </a:r>
            <a:endParaRPr kumimoji="0" lang="en-IN" sz="1200" b="1" i="1" u="none" strike="noStrike" kern="1200" cap="none" spc="0" normalizeH="0" baseline="0" noProof="0">
              <a:ln>
                <a:noFill/>
              </a:ln>
              <a:solidFill>
                <a:srgbClr val="10479B"/>
              </a:solidFill>
              <a:effectLst/>
              <a:uLnTx/>
              <a:uFillTx/>
              <a:latin typeface="Optima" panose="02000503060000020004"/>
              <a:ea typeface="+mn-ea"/>
              <a:cs typeface="+mn-cs"/>
            </a:endParaRPr>
          </a:p>
          <a:p>
            <a:pPr marL="285750" marR="0" lvl="0" indent="-285750" algn="just" defTabSz="914264"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IN" sz="1200" b="0" i="0" u="none" strike="noStrike" kern="1200" cap="none" spc="0" normalizeH="0" baseline="0" noProof="0">
              <a:ln>
                <a:noFill/>
              </a:ln>
              <a:solidFill>
                <a:srgbClr val="10479B"/>
              </a:solidFill>
              <a:effectLst/>
              <a:uLnTx/>
              <a:uFillTx/>
              <a:latin typeface="Optima" panose="02000503060000020004"/>
              <a:ea typeface="+mn-ea"/>
              <a:cs typeface="+mn-cs"/>
            </a:endParaRPr>
          </a:p>
          <a:p>
            <a:pPr marL="285750" marR="0" lvl="0" indent="-285750" algn="just" defTabSz="91426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1200" b="0" i="0" u="none" strike="noStrike" kern="1200" cap="none" spc="0" normalizeH="0" baseline="0" noProof="0">
                <a:ln>
                  <a:noFill/>
                </a:ln>
                <a:solidFill>
                  <a:srgbClr val="10479B"/>
                </a:solidFill>
                <a:effectLst/>
                <a:uLnTx/>
                <a:uFillTx/>
                <a:latin typeface="Optima" panose="02000503060000020004"/>
                <a:ea typeface="+mn-ea"/>
                <a:cs typeface="+mn-cs"/>
              </a:rPr>
              <a:t>PiLog was awarded </a:t>
            </a:r>
            <a:r>
              <a:rPr kumimoji="0" lang="en-IN" sz="1200" b="1" i="1" u="none" strike="noStrike" kern="1200" cap="none" spc="0" normalizeH="0" baseline="0" noProof="0">
                <a:ln>
                  <a:noFill/>
                </a:ln>
                <a:solidFill>
                  <a:srgbClr val="10479B"/>
                </a:solidFill>
                <a:effectLst/>
                <a:uLnTx/>
                <a:uFillTx/>
                <a:latin typeface="Optima" panose="02000503060000020004"/>
                <a:ea typeface="+mn-ea"/>
                <a:cs typeface="+mn-cs"/>
              </a:rPr>
              <a:t>Phase 2 : Inventory Process Optimization, Materials &amp; eBOMs Cleansing Services and Optimization of existing MDM solutions </a:t>
            </a:r>
            <a:r>
              <a:rPr kumimoji="0" lang="en-IN" sz="1200" b="0" i="0" u="none" strike="noStrike" kern="1200" cap="none" spc="0" normalizeH="0" baseline="0" noProof="0">
                <a:ln>
                  <a:noFill/>
                </a:ln>
                <a:solidFill>
                  <a:srgbClr val="10479B"/>
                </a:solidFill>
                <a:effectLst/>
                <a:uLnTx/>
                <a:uFillTx/>
                <a:latin typeface="Optima" panose="02000503060000020004"/>
                <a:ea typeface="+mn-ea"/>
                <a:cs typeface="+mn-cs"/>
              </a:rPr>
              <a:t>with rich industry standards, maturity, innovative methods in early’2020</a:t>
            </a:r>
            <a:endParaRPr kumimoji="0" lang="en-IN" sz="1200" b="0" i="1" u="none" strike="noStrike" kern="1200" cap="none" spc="0" normalizeH="0" baseline="0" noProof="0">
              <a:ln>
                <a:noFill/>
              </a:ln>
              <a:solidFill>
                <a:srgbClr val="10479B"/>
              </a:solidFill>
              <a:effectLst/>
              <a:uLnTx/>
              <a:uFillTx/>
              <a:latin typeface="Optima" panose="02000503060000020004"/>
              <a:ea typeface="+mn-ea"/>
              <a:cs typeface="+mn-cs"/>
            </a:endParaRPr>
          </a:p>
        </p:txBody>
      </p:sp>
      <p:sp>
        <p:nvSpPr>
          <p:cNvPr id="2" name="Footer Placeholder 4">
            <a:extLst>
              <a:ext uri="{FF2B5EF4-FFF2-40B4-BE49-F238E27FC236}">
                <a16:creationId xmlns:a16="http://schemas.microsoft.com/office/drawing/2014/main" id="{755F3DB6-3567-942B-F25F-992836A704E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rgbClr val="10479B"/>
                </a:solidFill>
                <a:effectLst/>
                <a:uLnTx/>
                <a:uFillTx/>
                <a:latin typeface="Optima" charset="0"/>
                <a:ea typeface="+mn-ea"/>
                <a:cs typeface="Arial" panose="020B0604020202020204" pitchFamily="34" charset="0"/>
              </a:rPr>
              <a:t>www.piloggroup.com</a:t>
            </a:r>
          </a:p>
        </p:txBody>
      </p:sp>
      <p:pic>
        <p:nvPicPr>
          <p:cNvPr id="3" name="Graphic 2">
            <a:extLst>
              <a:ext uri="{FF2B5EF4-FFF2-40B4-BE49-F238E27FC236}">
                <a16:creationId xmlns:a16="http://schemas.microsoft.com/office/drawing/2014/main" id="{40BD6B73-8382-DC3A-6A07-13DA162F1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655563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9FED79-BC1C-4D49-3016-858E9BB23798}"/>
              </a:ext>
            </a:extLst>
          </p:cNvPr>
          <p:cNvSpPr>
            <a:spLocks noGrp="1"/>
          </p:cNvSpPr>
          <p:nvPr>
            <p:ph type="dt" sz="half" idx="10"/>
          </p:nvPr>
        </p:nvSpPr>
        <p:spPr/>
        <p:txBody>
          <a:bodyPr/>
          <a:lstStyle/>
          <a:p>
            <a:r>
              <a:rPr lang="en-US"/>
              <a:t>© PiLog Group</a:t>
            </a:r>
          </a:p>
        </p:txBody>
      </p:sp>
      <p:sp>
        <p:nvSpPr>
          <p:cNvPr id="5" name="Footer Placeholder 4">
            <a:extLst>
              <a:ext uri="{FF2B5EF4-FFF2-40B4-BE49-F238E27FC236}">
                <a16:creationId xmlns:a16="http://schemas.microsoft.com/office/drawing/2014/main" id="{EA133678-CA80-07C9-31C2-204841217368}"/>
              </a:ext>
            </a:extLst>
          </p:cNvPr>
          <p:cNvSpPr>
            <a:spLocks noGrp="1"/>
          </p:cNvSpPr>
          <p:nvPr>
            <p:ph type="ftr" sz="quarter" idx="11"/>
          </p:nvPr>
        </p:nvSpPr>
        <p:spPr/>
        <p:txBody>
          <a:bodyPr/>
          <a:lstStyle/>
          <a:p>
            <a:r>
              <a:rPr lang="en-US"/>
              <a:t>www.piloggroup.com</a:t>
            </a:r>
          </a:p>
        </p:txBody>
      </p:sp>
      <p:sp>
        <p:nvSpPr>
          <p:cNvPr id="6" name="Slide Number Placeholder 5">
            <a:extLst>
              <a:ext uri="{FF2B5EF4-FFF2-40B4-BE49-F238E27FC236}">
                <a16:creationId xmlns:a16="http://schemas.microsoft.com/office/drawing/2014/main" id="{0A145DAF-218F-8C28-9497-6F862AD1FA8A}"/>
              </a:ext>
            </a:extLst>
          </p:cNvPr>
          <p:cNvSpPr>
            <a:spLocks noGrp="1"/>
          </p:cNvSpPr>
          <p:nvPr>
            <p:ph type="sldNum" sz="quarter" idx="12"/>
          </p:nvPr>
        </p:nvSpPr>
        <p:spPr/>
        <p:txBody>
          <a:bodyPr/>
          <a:lstStyle/>
          <a:p>
            <a:fld id="{9B618960-8005-486C-9A75-10CB2AAC16F9}" type="slidenum">
              <a:rPr lang="en-US" smtClean="0"/>
              <a:t>41</a:t>
            </a:fld>
            <a:endParaRPr lang="en-US"/>
          </a:p>
        </p:txBody>
      </p:sp>
      <p:sp>
        <p:nvSpPr>
          <p:cNvPr id="7" name="Title 1">
            <a:extLst>
              <a:ext uri="{FF2B5EF4-FFF2-40B4-BE49-F238E27FC236}">
                <a16:creationId xmlns:a16="http://schemas.microsoft.com/office/drawing/2014/main" id="{3B21F8B9-E606-61EB-E6C4-1D90C79D7E79}"/>
              </a:ext>
            </a:extLst>
          </p:cNvPr>
          <p:cNvSpPr>
            <a:spLocks noGrp="1"/>
          </p:cNvSpPr>
          <p:nvPr>
            <p:ph type="title"/>
          </p:nvPr>
        </p:nvSpPr>
        <p:spPr>
          <a:xfrm>
            <a:off x="241926" y="274639"/>
            <a:ext cx="11672869" cy="551964"/>
          </a:xfrm>
        </p:spPr>
        <p:txBody>
          <a:bodyPr vert="horz" lIns="91428" tIns="45718" rIns="91428" bIns="45718" rtlCol="0" anchor="ct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10479B"/>
                </a:solidFill>
                <a:effectLst/>
                <a:uLnTx/>
                <a:uFillTx/>
                <a:latin typeface="Optima" panose="02000503060000020004"/>
                <a:ea typeface="+mj-ea"/>
                <a:cs typeface="Arial"/>
              </a:rPr>
              <a:t>Key Business Value Generated with Improved Master &amp; Meta Data </a:t>
            </a:r>
            <a:r>
              <a:rPr kumimoji="0" lang="en-US" sz="2400" b="1" i="0" u="none" strike="noStrike" kern="1200" cap="none" spc="0" normalizeH="0" baseline="0" noProof="0">
                <a:ln>
                  <a:noFill/>
                </a:ln>
                <a:solidFill>
                  <a:srgbClr val="10479B"/>
                </a:solidFill>
                <a:effectLst/>
                <a:uLnTx/>
                <a:uFillTx/>
                <a:latin typeface="Optima" charset="0"/>
                <a:ea typeface="+mj-ea"/>
                <a:cs typeface="Arial" panose="020B0604020202020204" pitchFamily="34" charset="0"/>
              </a:rPr>
              <a:t>for Supply Chain Maturity</a:t>
            </a:r>
            <a:endParaRPr kumimoji="0" lang="en-US" sz="2400" b="1" i="0" u="sng" strike="noStrike" kern="1200" cap="none" spc="0" normalizeH="0" baseline="0" noProof="0">
              <a:ln>
                <a:noFill/>
              </a:ln>
              <a:solidFill>
                <a:srgbClr val="26B4E9"/>
              </a:solidFill>
              <a:effectLst/>
              <a:uLnTx/>
              <a:uFillTx/>
              <a:latin typeface="Optima" charset="0"/>
              <a:ea typeface="+mj-ea"/>
              <a:cs typeface="+mj-cs"/>
            </a:endParaRPr>
          </a:p>
        </p:txBody>
      </p:sp>
      <p:graphicFrame>
        <p:nvGraphicFramePr>
          <p:cNvPr id="8" name="Table 7">
            <a:extLst>
              <a:ext uri="{FF2B5EF4-FFF2-40B4-BE49-F238E27FC236}">
                <a16:creationId xmlns:a16="http://schemas.microsoft.com/office/drawing/2014/main" id="{56CAC1E7-6D89-E00C-1CB6-736A19473537}"/>
              </a:ext>
            </a:extLst>
          </p:cNvPr>
          <p:cNvGraphicFramePr>
            <a:graphicFrameLocks noGrp="1"/>
          </p:cNvGraphicFramePr>
          <p:nvPr/>
        </p:nvGraphicFramePr>
        <p:xfrm>
          <a:off x="254833" y="914738"/>
          <a:ext cx="11507676" cy="5521960"/>
        </p:xfrm>
        <a:graphic>
          <a:graphicData uri="http://schemas.openxmlformats.org/drawingml/2006/table">
            <a:tbl>
              <a:tblPr firstRow="1" bandRow="1">
                <a:tableStyleId>{5C22544A-7EE6-4342-B048-85BDC9FD1C3A}</a:tableStyleId>
              </a:tblPr>
              <a:tblGrid>
                <a:gridCol w="1573967">
                  <a:extLst>
                    <a:ext uri="{9D8B030D-6E8A-4147-A177-3AD203B41FA5}">
                      <a16:colId xmlns:a16="http://schemas.microsoft.com/office/drawing/2014/main" val="1923003747"/>
                    </a:ext>
                  </a:extLst>
                </a:gridCol>
                <a:gridCol w="2971800">
                  <a:extLst>
                    <a:ext uri="{9D8B030D-6E8A-4147-A177-3AD203B41FA5}">
                      <a16:colId xmlns:a16="http://schemas.microsoft.com/office/drawing/2014/main" val="2666647450"/>
                    </a:ext>
                  </a:extLst>
                </a:gridCol>
                <a:gridCol w="4240530">
                  <a:extLst>
                    <a:ext uri="{9D8B030D-6E8A-4147-A177-3AD203B41FA5}">
                      <a16:colId xmlns:a16="http://schemas.microsoft.com/office/drawing/2014/main" val="4179266320"/>
                    </a:ext>
                  </a:extLst>
                </a:gridCol>
                <a:gridCol w="1062990">
                  <a:extLst>
                    <a:ext uri="{9D8B030D-6E8A-4147-A177-3AD203B41FA5}">
                      <a16:colId xmlns:a16="http://schemas.microsoft.com/office/drawing/2014/main" val="3982189933"/>
                    </a:ext>
                  </a:extLst>
                </a:gridCol>
                <a:gridCol w="1658389">
                  <a:extLst>
                    <a:ext uri="{9D8B030D-6E8A-4147-A177-3AD203B41FA5}">
                      <a16:colId xmlns:a16="http://schemas.microsoft.com/office/drawing/2014/main" val="596352320"/>
                    </a:ext>
                  </a:extLst>
                </a:gridCol>
              </a:tblGrid>
              <a:tr h="370840">
                <a:tc>
                  <a:txBody>
                    <a:bodyPr/>
                    <a:lstStyle/>
                    <a:p>
                      <a:pPr algn="ctr"/>
                      <a:r>
                        <a:rPr lang="en-IN" sz="1500" kern="1200">
                          <a:latin typeface="Optima" panose="02000503060000020004" pitchFamily="2" charset="0"/>
                        </a:rPr>
                        <a:t>KRAs</a:t>
                      </a:r>
                      <a:endParaRPr lang="en-IN" sz="1500" b="1" kern="1200">
                        <a:solidFill>
                          <a:schemeClr val="lt1"/>
                        </a:solidFill>
                        <a:latin typeface="Optima" panose="02000503060000020004" pitchFamily="2" charset="0"/>
                        <a:ea typeface="+mn-ea"/>
                        <a:cs typeface="+mn-cs"/>
                      </a:endParaRPr>
                    </a:p>
                  </a:txBody>
                  <a:tcPr/>
                </a:tc>
                <a:tc>
                  <a:txBody>
                    <a:bodyPr/>
                    <a:lstStyle/>
                    <a:p>
                      <a:pPr algn="ctr"/>
                      <a:r>
                        <a:rPr lang="en-IN" sz="1500" kern="1200">
                          <a:latin typeface="Optima" panose="02000503060000020004" pitchFamily="2" charset="0"/>
                        </a:rPr>
                        <a:t>Discovery Phase</a:t>
                      </a:r>
                      <a:endParaRPr lang="en-IN" sz="1500" b="1" kern="1200">
                        <a:solidFill>
                          <a:schemeClr val="lt1"/>
                        </a:solidFill>
                        <a:latin typeface="Optima" panose="02000503060000020004" pitchFamily="2" charset="0"/>
                        <a:ea typeface="+mn-ea"/>
                        <a:cs typeface="+mn-cs"/>
                      </a:endParaRPr>
                    </a:p>
                  </a:txBody>
                  <a:tcPr/>
                </a:tc>
                <a:tc>
                  <a:txBody>
                    <a:bodyPr/>
                    <a:lstStyle/>
                    <a:p>
                      <a:pPr algn="ctr"/>
                      <a:r>
                        <a:rPr lang="en-IN" sz="1500" kern="1200">
                          <a:latin typeface="Optima" panose="02000503060000020004" pitchFamily="2" charset="0"/>
                        </a:rPr>
                        <a:t>Strategic Roadmap</a:t>
                      </a:r>
                      <a:endParaRPr lang="en-IN" sz="1500" b="1" kern="1200">
                        <a:solidFill>
                          <a:schemeClr val="lt1"/>
                        </a:solidFill>
                        <a:latin typeface="Optima" panose="02000503060000020004" pitchFamily="2" charset="0"/>
                        <a:ea typeface="+mn-ea"/>
                        <a:cs typeface="+mn-cs"/>
                      </a:endParaRPr>
                    </a:p>
                  </a:txBody>
                  <a:tcPr/>
                </a:tc>
                <a:tc>
                  <a:txBody>
                    <a:bodyPr/>
                    <a:lstStyle/>
                    <a:p>
                      <a:pPr algn="ctr"/>
                      <a:r>
                        <a:rPr lang="en-IN" sz="1500" kern="1200">
                          <a:latin typeface="Optima" panose="02000503060000020004" pitchFamily="2" charset="0"/>
                        </a:rPr>
                        <a:t>% Saving</a:t>
                      </a:r>
                      <a:endParaRPr lang="en-IN" sz="1500" b="1" kern="1200">
                        <a:solidFill>
                          <a:schemeClr val="lt1"/>
                        </a:solidFill>
                        <a:latin typeface="Optima" panose="02000503060000020004" pitchFamily="2" charset="0"/>
                        <a:ea typeface="+mn-ea"/>
                        <a:cs typeface="+mn-cs"/>
                      </a:endParaRPr>
                    </a:p>
                  </a:txBody>
                  <a:tcPr/>
                </a:tc>
                <a:tc>
                  <a:txBody>
                    <a:bodyPr/>
                    <a:lstStyle/>
                    <a:p>
                      <a:pPr algn="ctr"/>
                      <a:r>
                        <a:rPr lang="en-IN" sz="1500" kern="1200">
                          <a:latin typeface="Optima" panose="02000503060000020004" pitchFamily="2" charset="0"/>
                        </a:rPr>
                        <a:t>$ Cost Reduction</a:t>
                      </a:r>
                      <a:endParaRPr lang="en-IN" sz="1500" b="1" kern="1200">
                        <a:solidFill>
                          <a:schemeClr val="lt1"/>
                        </a:solidFill>
                        <a:latin typeface="Optima" panose="02000503060000020004" pitchFamily="2" charset="0"/>
                        <a:ea typeface="+mn-ea"/>
                        <a:cs typeface="+mn-cs"/>
                      </a:endParaRPr>
                    </a:p>
                  </a:txBody>
                  <a:tcPr/>
                </a:tc>
                <a:extLst>
                  <a:ext uri="{0D108BD9-81ED-4DB2-BD59-A6C34878D82A}">
                    <a16:rowId xmlns:a16="http://schemas.microsoft.com/office/drawing/2014/main" val="1340263748"/>
                  </a:ext>
                </a:extLst>
              </a:tr>
              <a:tr h="258742">
                <a:tc>
                  <a:txBody>
                    <a:bodyPr/>
                    <a:lstStyle/>
                    <a:p>
                      <a:pPr marL="0" algn="ctr" defTabSz="609491" rtl="0" eaLnBrk="1" latinLnBrk="0" hangingPunct="1"/>
                      <a:r>
                        <a:rPr kumimoji="0" lang="en-IN" sz="1400" b="1" i="0" u="none" strike="noStrike" kern="1200" cap="none" spc="0" normalizeH="0" baseline="0">
                          <a:ln>
                            <a:noFill/>
                          </a:ln>
                          <a:solidFill>
                            <a:srgbClr val="10479B"/>
                          </a:solidFill>
                          <a:effectLst/>
                          <a:uLnTx/>
                          <a:uFillTx/>
                          <a:latin typeface="Optima"/>
                          <a:ea typeface="+mn-ea"/>
                          <a:cs typeface="Arial" panose="020B0604020202020204" pitchFamily="34" charset="0"/>
                        </a:rPr>
                        <a:t>Single Source of Truth </a:t>
                      </a:r>
                    </a:p>
                  </a:txBody>
                  <a:tcPr>
                    <a:solidFill>
                      <a:schemeClr val="tx2">
                        <a:lumMod val="20000"/>
                        <a:lumOff val="80000"/>
                      </a:schemeClr>
                    </a:solidFill>
                  </a:tcPr>
                </a:tc>
                <a:tc>
                  <a:txBody>
                    <a:bodyPr/>
                    <a:lstStyle/>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~65K MRO Material Records</a:t>
                      </a:r>
                    </a:p>
                  </a:txBody>
                  <a:tcPr>
                    <a:solidFill>
                      <a:schemeClr val="tx2">
                        <a:lumMod val="20000"/>
                        <a:lumOff val="80000"/>
                      </a:schemeClr>
                    </a:solidFill>
                  </a:tcPr>
                </a:tc>
                <a:tc>
                  <a:txBody>
                    <a:bodyPr/>
                    <a:lstStyle/>
                    <a:p>
                      <a:pPr marL="0" indent="0" algn="just">
                        <a:buFont typeface="Wingdings" panose="05000000000000000000" pitchFamily="2" charset="2"/>
                        <a:buNone/>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~11K Duplicates records Identified &amp; Eliminated</a:t>
                      </a:r>
                    </a:p>
                  </a:txBody>
                  <a:tcPr>
                    <a:solidFill>
                      <a:schemeClr val="tx2">
                        <a:lumMod val="20000"/>
                        <a:lumOff val="80000"/>
                      </a:schemeClr>
                    </a:solidFill>
                  </a:tcPr>
                </a:tc>
                <a:tc>
                  <a:txBody>
                    <a:bodyPr/>
                    <a:lstStyle/>
                    <a:p>
                      <a:pPr algn="ct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10-12%</a:t>
                      </a:r>
                    </a:p>
                  </a:txBody>
                  <a:tcPr>
                    <a:solidFill>
                      <a:schemeClr val="tx2">
                        <a:lumMod val="20000"/>
                        <a:lumOff val="80000"/>
                      </a:schemeClr>
                    </a:solidFill>
                  </a:tcPr>
                </a:tc>
                <a:tc>
                  <a:txBody>
                    <a:bodyPr/>
                    <a:lstStyle/>
                    <a:p>
                      <a:pPr algn="ct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13.6 MUSD</a:t>
                      </a:r>
                    </a:p>
                  </a:txBody>
                  <a:tcPr>
                    <a:solidFill>
                      <a:schemeClr val="tx2">
                        <a:lumMod val="20000"/>
                        <a:lumOff val="80000"/>
                      </a:schemeClr>
                    </a:solidFill>
                  </a:tcPr>
                </a:tc>
                <a:extLst>
                  <a:ext uri="{0D108BD9-81ED-4DB2-BD59-A6C34878D82A}">
                    <a16:rowId xmlns:a16="http://schemas.microsoft.com/office/drawing/2014/main" val="1465830446"/>
                  </a:ext>
                </a:extLst>
              </a:tr>
              <a:tr h="224452">
                <a:tc>
                  <a:txBody>
                    <a:bodyPr/>
                    <a:lstStyle/>
                    <a:p>
                      <a:pPr marL="0" algn="ctr" defTabSz="609491" rtl="0" eaLnBrk="1" latinLnBrk="0" hangingPunct="1"/>
                      <a:r>
                        <a:rPr kumimoji="0" lang="en-IN" sz="1400" b="1" i="0" u="none" strike="noStrike" kern="1200" cap="none" spc="0" normalizeH="0" baseline="0">
                          <a:ln>
                            <a:noFill/>
                          </a:ln>
                          <a:solidFill>
                            <a:srgbClr val="10479B"/>
                          </a:solidFill>
                          <a:effectLst/>
                          <a:uLnTx/>
                          <a:uFillTx/>
                          <a:latin typeface="Optima"/>
                          <a:ea typeface="+mn-ea"/>
                          <a:cs typeface="Arial" panose="020B0604020202020204" pitchFamily="34" charset="0"/>
                        </a:rPr>
                        <a:t>Inventory Value Optimization</a:t>
                      </a:r>
                    </a:p>
                  </a:txBody>
                  <a:tcPr>
                    <a:solidFill>
                      <a:schemeClr val="bg1">
                        <a:lumMod val="95000"/>
                      </a:schemeClr>
                    </a:solidFill>
                  </a:tcPr>
                </a:tc>
                <a:tc>
                  <a:txBody>
                    <a:bodyPr/>
                    <a:lstStyle/>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Total Inventory Value: ~155 MUSD </a:t>
                      </a: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Non-Moving Inventory: ~44 MUSD</a:t>
                      </a:r>
                      <a:endPar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txBody>
                  <a:tcPr>
                    <a:solidFill>
                      <a:schemeClr val="bg1">
                        <a:lumMod val="95000"/>
                      </a:schemeClr>
                    </a:solidFill>
                  </a:tcPr>
                </a:tc>
                <a:tc>
                  <a:txBody>
                    <a:bodyPr/>
                    <a:lstStyle/>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Performed Data Maturity Assessment based on the Industry-specific algorithms [MCR, ABC, XYZ, VED]</a:t>
                      </a: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Optimized the MRP &amp; Inventory meta data for ~25K materials like Safety Stock, ROP, Lead Time, Min / Max Levels etc</a:t>
                      </a:r>
                    </a:p>
                  </a:txBody>
                  <a:tcPr>
                    <a:solidFill>
                      <a:schemeClr val="bg1">
                        <a:lumMod val="95000"/>
                      </a:schemeClr>
                    </a:solidFill>
                  </a:tcPr>
                </a:tc>
                <a:tc>
                  <a:txBody>
                    <a:bodyPr/>
                    <a:lstStyle/>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19.5% - Y1</a:t>
                      </a: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6-7% - Y2</a:t>
                      </a:r>
                    </a:p>
                  </a:txBody>
                  <a:tcPr>
                    <a:solidFill>
                      <a:schemeClr val="bg1">
                        <a:lumMod val="95000"/>
                      </a:schemeClr>
                    </a:solidFill>
                  </a:tcPr>
                </a:tc>
                <a:tc>
                  <a:txBody>
                    <a:bodyPr/>
                    <a:lstStyle/>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30.2 MSD</a:t>
                      </a: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9-10 MUSD</a:t>
                      </a:r>
                    </a:p>
                  </a:txBody>
                  <a:tcPr>
                    <a:solidFill>
                      <a:schemeClr val="bg1">
                        <a:lumMod val="95000"/>
                      </a:schemeClr>
                    </a:solidFill>
                  </a:tcPr>
                </a:tc>
                <a:extLst>
                  <a:ext uri="{0D108BD9-81ED-4DB2-BD59-A6C34878D82A}">
                    <a16:rowId xmlns:a16="http://schemas.microsoft.com/office/drawing/2014/main" val="881667637"/>
                  </a:ext>
                </a:extLst>
              </a:tr>
              <a:tr h="174922">
                <a:tc>
                  <a:txBody>
                    <a:bodyPr/>
                    <a:lstStyle/>
                    <a:p>
                      <a:pPr marL="0" algn="ctr" defTabSz="609491" rtl="0" eaLnBrk="1" latinLnBrk="0" hangingPunct="1"/>
                      <a:r>
                        <a:rPr kumimoji="0" lang="en-IN" sz="1400" b="1" i="0" u="none" strike="noStrike" kern="1200" cap="none" spc="0" normalizeH="0" baseline="0">
                          <a:ln>
                            <a:noFill/>
                          </a:ln>
                          <a:solidFill>
                            <a:srgbClr val="10479B"/>
                          </a:solidFill>
                          <a:effectLst/>
                          <a:uLnTx/>
                          <a:uFillTx/>
                          <a:latin typeface="Optima"/>
                          <a:ea typeface="+mn-ea"/>
                          <a:cs typeface="Arial" panose="020B0604020202020204" pitchFamily="34" charset="0"/>
                        </a:rPr>
                        <a:t>Inventory Process Optimization</a:t>
                      </a:r>
                    </a:p>
                    <a:p>
                      <a:pPr marL="0" algn="ctr" defTabSz="609491" rtl="0" eaLnBrk="1" latinLnBrk="0" hangingPunct="1"/>
                      <a:r>
                        <a:rPr kumimoji="0" lang="en-IN" sz="1400" b="1" i="0" u="none" strike="noStrike" kern="1200" cap="none" spc="0" normalizeH="0" baseline="0">
                          <a:ln>
                            <a:noFill/>
                          </a:ln>
                          <a:solidFill>
                            <a:srgbClr val="10479B"/>
                          </a:solidFill>
                          <a:effectLst/>
                          <a:uLnTx/>
                          <a:uFillTx/>
                          <a:latin typeface="Optima"/>
                          <a:ea typeface="+mn-ea"/>
                          <a:cs typeface="Arial" panose="020B0604020202020204" pitchFamily="34" charset="0"/>
                        </a:rPr>
                        <a:t>[Cross-Functions]</a:t>
                      </a:r>
                    </a:p>
                  </a:txBody>
                  <a:tcPr>
                    <a:solidFill>
                      <a:schemeClr val="tx2">
                        <a:lumMod val="20000"/>
                        <a:lumOff val="80000"/>
                      </a:schemeClr>
                    </a:solidFill>
                  </a:tcPr>
                </a:tc>
                <a:tc>
                  <a:txBody>
                    <a:bodyPr/>
                    <a:lstStyle/>
                    <a:p>
                      <a:pPr marL="0" marR="0" indent="0" algn="just" defTabSz="6096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Maintenance</a:t>
                      </a: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Only 40% Unique Make Model Equipments had eBoM</a:t>
                      </a: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Cost of maintenance planning &amp; control was estimated at ~10MUSD</a:t>
                      </a:r>
                    </a:p>
                  </a:txBody>
                  <a:tcPr>
                    <a:solidFill>
                      <a:schemeClr val="tx2">
                        <a:lumMod val="20000"/>
                        <a:lumOff val="80000"/>
                      </a:schemeClr>
                    </a:solidFill>
                  </a:tcPr>
                </a:tc>
                <a:tc>
                  <a:txBody>
                    <a:bodyPr/>
                    <a:lstStyle/>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Reviewed the existing maintenance strategies</a:t>
                      </a: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100% cleansed and linked 10K eBoMs leveraging  ISO 14224 standards</a:t>
                      </a:r>
                    </a:p>
                  </a:txBody>
                  <a:tcPr>
                    <a:solidFill>
                      <a:schemeClr val="tx2">
                        <a:lumMod val="20000"/>
                        <a:lumOff val="80000"/>
                      </a:schemeClr>
                    </a:solidFill>
                  </a:tcPr>
                </a:tc>
                <a:tc>
                  <a:txBody>
                    <a:bodyPr/>
                    <a:lstStyle/>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~10% - Y1</a:t>
                      </a:r>
                    </a:p>
                  </a:txBody>
                  <a:tcPr>
                    <a:solidFill>
                      <a:schemeClr val="tx2">
                        <a:lumMod val="20000"/>
                        <a:lumOff val="80000"/>
                      </a:schemeClr>
                    </a:solidFill>
                  </a:tcPr>
                </a:tc>
                <a:tc>
                  <a:txBody>
                    <a:bodyPr/>
                    <a:lstStyle/>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~2 MUSD</a:t>
                      </a:r>
                    </a:p>
                  </a:txBody>
                  <a:tcPr>
                    <a:solidFill>
                      <a:schemeClr val="tx2">
                        <a:lumMod val="20000"/>
                        <a:lumOff val="80000"/>
                      </a:schemeClr>
                    </a:solidFill>
                  </a:tcPr>
                </a:tc>
                <a:extLst>
                  <a:ext uri="{0D108BD9-81ED-4DB2-BD59-A6C34878D82A}">
                    <a16:rowId xmlns:a16="http://schemas.microsoft.com/office/drawing/2014/main" val="406168148"/>
                  </a:ext>
                </a:extLst>
              </a:tr>
              <a:tr h="0">
                <a:tc>
                  <a:txBody>
                    <a:bodyPr/>
                    <a:lstStyle/>
                    <a:p>
                      <a:pPr algn="just"/>
                      <a:endParaRPr kumimoji="0" lang="en-IN" sz="1400" b="1" i="0" u="none" strike="noStrike" kern="1200" cap="none" spc="0" normalizeH="0" baseline="0">
                        <a:ln>
                          <a:noFill/>
                        </a:ln>
                        <a:solidFill>
                          <a:srgbClr val="10479B"/>
                        </a:solidFill>
                        <a:effectLst/>
                        <a:uLnTx/>
                        <a:uFillTx/>
                        <a:latin typeface="Optima"/>
                        <a:ea typeface="+mn-ea"/>
                        <a:cs typeface="Arial" panose="020B0604020202020204" pitchFamily="34" charset="0"/>
                      </a:endParaRPr>
                    </a:p>
                  </a:txBody>
                  <a:tcPr>
                    <a:solidFill>
                      <a:schemeClr val="bg1">
                        <a:lumMod val="95000"/>
                      </a:schemeClr>
                    </a:solidFill>
                  </a:tcPr>
                </a:tc>
                <a:tc>
                  <a:txBody>
                    <a:bodyPr/>
                    <a:lstStyle/>
                    <a:p>
                      <a:pPr marL="0" marR="0" indent="0" algn="just" defTabSz="6096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Sourcing &amp; Procurement</a:t>
                      </a: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Contract compliance at 60%</a:t>
                      </a: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20% of MRO Items had contracts</a:t>
                      </a: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Yearly MRO Spend ~66 MUSD </a:t>
                      </a:r>
                    </a:p>
                  </a:txBody>
                  <a:tcPr>
                    <a:solidFill>
                      <a:schemeClr val="bg1">
                        <a:lumMod val="95000"/>
                      </a:schemeClr>
                    </a:solidFill>
                  </a:tcPr>
                </a:tc>
                <a:tc>
                  <a:txBody>
                    <a:bodyPr/>
                    <a:lstStyle/>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Sourcing to Contract Compliance &amp; Procurement suggested for 80% of MRO items</a:t>
                      </a: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30% of MRO contracts recommended with JIT / VMI</a:t>
                      </a:r>
                    </a:p>
                  </a:txBody>
                  <a:tcPr>
                    <a:solidFill>
                      <a:schemeClr val="bg1">
                        <a:lumMod val="95000"/>
                      </a:schemeClr>
                    </a:solidFill>
                  </a:tcPr>
                </a:tc>
                <a:tc>
                  <a:txBody>
                    <a:bodyPr/>
                    <a:lstStyle/>
                    <a:p>
                      <a:pPr algn="ct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algn="ct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algn="ct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~10% - Y1</a:t>
                      </a:r>
                    </a:p>
                  </a:txBody>
                  <a:tcPr>
                    <a:solidFill>
                      <a:schemeClr val="bg1">
                        <a:lumMod val="95000"/>
                      </a:schemeClr>
                    </a:solidFill>
                  </a:tcPr>
                </a:tc>
                <a:tc>
                  <a:txBody>
                    <a:bodyPr/>
                    <a:lstStyle/>
                    <a:p>
                      <a:pPr algn="ct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algn="ct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algn="ct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~8 MUSD</a:t>
                      </a:r>
                    </a:p>
                  </a:txBody>
                  <a:tcPr>
                    <a:solidFill>
                      <a:schemeClr val="bg1">
                        <a:lumMod val="95000"/>
                      </a:schemeClr>
                    </a:solidFill>
                  </a:tcPr>
                </a:tc>
                <a:extLst>
                  <a:ext uri="{0D108BD9-81ED-4DB2-BD59-A6C34878D82A}">
                    <a16:rowId xmlns:a16="http://schemas.microsoft.com/office/drawing/2014/main" val="742486590"/>
                  </a:ext>
                </a:extLst>
              </a:tr>
              <a:tr h="370840">
                <a:tc>
                  <a:txBody>
                    <a:bodyPr/>
                    <a:lstStyle/>
                    <a:p>
                      <a:pPr marL="0" algn="ctr" defTabSz="609491" rtl="0" eaLnBrk="1" latinLnBrk="0" hangingPunct="1"/>
                      <a:endParaRPr kumimoji="0" lang="en-IN" sz="1400" b="1" i="0" u="none" strike="noStrike" kern="1200" cap="none" spc="0" normalizeH="0" baseline="0">
                        <a:ln>
                          <a:noFill/>
                        </a:ln>
                        <a:solidFill>
                          <a:srgbClr val="10479B"/>
                        </a:solidFill>
                        <a:effectLst/>
                        <a:uLnTx/>
                        <a:uFillTx/>
                        <a:latin typeface="Optima"/>
                        <a:ea typeface="+mn-ea"/>
                        <a:cs typeface="Arial" panose="020B0604020202020204" pitchFamily="34" charset="0"/>
                      </a:endParaRPr>
                    </a:p>
                  </a:txBody>
                  <a:tcPr>
                    <a:solidFill>
                      <a:schemeClr val="tx2">
                        <a:lumMod val="20000"/>
                        <a:lumOff val="80000"/>
                      </a:schemeClr>
                    </a:solidFill>
                  </a:tcPr>
                </a:tc>
                <a:tc>
                  <a:txBody>
                    <a:bodyPr/>
                    <a:lstStyle/>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Warehouse</a:t>
                      </a:r>
                    </a:p>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Maintenance cost ~25MUSD</a:t>
                      </a:r>
                    </a:p>
                  </a:txBody>
                  <a:tcPr>
                    <a:solidFill>
                      <a:schemeClr val="tx2">
                        <a:lumMod val="20000"/>
                        <a:lumOff val="80000"/>
                      </a:schemeClr>
                    </a:solidFill>
                  </a:tcPr>
                </a:tc>
                <a:tc>
                  <a:txBody>
                    <a:bodyPr/>
                    <a:lstStyle/>
                    <a:p>
                      <a:pPr marL="0" marR="0" indent="0" algn="l"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Recommended Strategies for Shelf-life, Storage Conditions, Packaging, Replenishment, Bin management</a:t>
                      </a:r>
                    </a:p>
                  </a:txBody>
                  <a:tcPr>
                    <a:solidFill>
                      <a:schemeClr val="tx2">
                        <a:lumMod val="20000"/>
                        <a:lumOff val="80000"/>
                      </a:schemeClr>
                    </a:solidFill>
                  </a:tcPr>
                </a:tc>
                <a:tc>
                  <a:txBody>
                    <a:bodyPr/>
                    <a:lstStyle/>
                    <a:p>
                      <a:pPr marL="0" marR="0" lvl="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lvl="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~10% - Y1</a:t>
                      </a: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txBody>
                  <a:tcPr>
                    <a:solidFill>
                      <a:schemeClr val="tx2">
                        <a:lumMod val="20000"/>
                        <a:lumOff val="80000"/>
                      </a:schemeClr>
                    </a:solidFill>
                  </a:tcPr>
                </a:tc>
                <a:tc>
                  <a:txBody>
                    <a:bodyPr/>
                    <a:lstStyle/>
                    <a:p>
                      <a:pPr marL="0" marR="0" lvl="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p>
                      <a:pPr marL="0" marR="0" lvl="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rPr>
                        <a:t>~2 MUSD</a:t>
                      </a:r>
                    </a:p>
                    <a:p>
                      <a:pPr marL="0" marR="0" indent="0" algn="ctr" defTabSz="609491"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400" b="0" i="0" u="none" strike="noStrike" kern="1200" cap="none" spc="0" normalizeH="0" baseline="0">
                        <a:ln>
                          <a:noFill/>
                        </a:ln>
                        <a:solidFill>
                          <a:srgbClr val="10479B"/>
                        </a:solidFill>
                        <a:effectLst/>
                        <a:uLnTx/>
                        <a:uFillTx/>
                        <a:latin typeface="Optima" panose="02000503060000020004"/>
                        <a:ea typeface="+mn-ea"/>
                        <a:cs typeface="Arial" panose="020B0604020202020204" pitchFamily="34" charset="0"/>
                      </a:endParaRPr>
                    </a:p>
                  </a:txBody>
                  <a:tcPr>
                    <a:solidFill>
                      <a:schemeClr val="tx2">
                        <a:lumMod val="20000"/>
                        <a:lumOff val="80000"/>
                      </a:schemeClr>
                    </a:solidFill>
                  </a:tcPr>
                </a:tc>
                <a:extLst>
                  <a:ext uri="{0D108BD9-81ED-4DB2-BD59-A6C34878D82A}">
                    <a16:rowId xmlns:a16="http://schemas.microsoft.com/office/drawing/2014/main" val="1834776594"/>
                  </a:ext>
                </a:extLst>
              </a:tr>
            </a:tbl>
          </a:graphicData>
        </a:graphic>
      </p:graphicFrame>
      <p:pic>
        <p:nvPicPr>
          <p:cNvPr id="9" name="Graphic 8">
            <a:extLst>
              <a:ext uri="{FF2B5EF4-FFF2-40B4-BE49-F238E27FC236}">
                <a16:creationId xmlns:a16="http://schemas.microsoft.com/office/drawing/2014/main" id="{038B23F7-BFC6-7735-0850-AFAE1A45F5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6" y="1"/>
            <a:ext cx="673734" cy="333597"/>
          </a:xfrm>
          <a:prstGeom prst="rect">
            <a:avLst/>
          </a:prstGeom>
        </p:spPr>
      </p:pic>
    </p:spTree>
    <p:extLst>
      <p:ext uri="{BB962C8B-B14F-4D97-AF65-F5344CB8AC3E}">
        <p14:creationId xmlns:p14="http://schemas.microsoft.com/office/powerpoint/2010/main" val="1418274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3E323-E673-AC2A-1804-36A136251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FF1DC-3962-5C90-5322-65DE0B830FAF}"/>
              </a:ext>
            </a:extLst>
          </p:cNvPr>
          <p:cNvSpPr>
            <a:spLocks noGrp="1"/>
          </p:cNvSpPr>
          <p:nvPr>
            <p:ph type="title"/>
          </p:nvPr>
        </p:nvSpPr>
        <p:spPr/>
        <p:txBody>
          <a:bodyPr/>
          <a:lstStyle/>
          <a:p>
            <a:r>
              <a:rPr lang="en-US" sz="3200" b="1"/>
              <a:t>PiLog Data Quality &amp; Governance Suite vs PG MDG EAM SolEx Vs Prospecta MDO</a:t>
            </a:r>
            <a:br>
              <a:rPr lang="en-US" b="1"/>
            </a:br>
            <a:endParaRPr lang="en-IN"/>
          </a:p>
        </p:txBody>
      </p:sp>
      <p:sp>
        <p:nvSpPr>
          <p:cNvPr id="3" name="Text Placeholder 2">
            <a:extLst>
              <a:ext uri="{FF2B5EF4-FFF2-40B4-BE49-F238E27FC236}">
                <a16:creationId xmlns:a16="http://schemas.microsoft.com/office/drawing/2014/main" id="{1C21DDC5-EA1C-95DC-EFBD-7F9D3763C89E}"/>
              </a:ext>
            </a:extLst>
          </p:cNvPr>
          <p:cNvSpPr>
            <a:spLocks noGrp="1"/>
          </p:cNvSpPr>
          <p:nvPr>
            <p:ph type="body" idx="1"/>
          </p:nvPr>
        </p:nvSpPr>
        <p:spPr/>
        <p:txBody>
          <a:bodyPr>
            <a:normAutofit/>
          </a:bodyPr>
          <a:lstStyle/>
          <a:p>
            <a:r>
              <a:rPr lang="en-ZA" b="1" i="1">
                <a:solidFill>
                  <a:srgbClr val="26B4E9"/>
                </a:solidFill>
                <a:ea typeface="Optima" charset="0"/>
                <a:sym typeface="+mn-ea"/>
              </a:rPr>
              <a:t>“</a:t>
            </a:r>
            <a:r>
              <a:rPr lang="en-ZA" b="1" i="1">
                <a:solidFill>
                  <a:srgbClr val="26B4E9"/>
                </a:solidFill>
                <a:latin typeface="Optima"/>
                <a:ea typeface="Optima" charset="0"/>
                <a:sym typeface="+mn-ea"/>
              </a:rPr>
              <a:t>Enable Best Choice for Customer Success</a:t>
            </a:r>
            <a:r>
              <a:rPr lang="en-ZA" b="1" i="1">
                <a:solidFill>
                  <a:srgbClr val="26B4E9"/>
                </a:solidFill>
                <a:ea typeface="Optima" charset="0"/>
                <a:sym typeface="+mn-ea"/>
              </a:rPr>
              <a:t>”</a:t>
            </a:r>
            <a:endParaRPr lang="en-US" b="1" i="1">
              <a:solidFill>
                <a:srgbClr val="26B4E9"/>
              </a:solidFill>
              <a:latin typeface="Optima" panose="02000503060000020004"/>
              <a:cs typeface="Arial" panose="020B0604020202020204" pitchFamily="34" charset="0"/>
            </a:endParaRPr>
          </a:p>
          <a:p>
            <a:endParaRPr lang="en-IN"/>
          </a:p>
        </p:txBody>
      </p:sp>
      <p:sp>
        <p:nvSpPr>
          <p:cNvPr id="4" name="Date Placeholder 3">
            <a:extLst>
              <a:ext uri="{FF2B5EF4-FFF2-40B4-BE49-F238E27FC236}">
                <a16:creationId xmlns:a16="http://schemas.microsoft.com/office/drawing/2014/main" id="{9A467E96-9C40-C84D-B915-5781FC9EAE74}"/>
              </a:ext>
            </a:extLst>
          </p:cNvPr>
          <p:cNvSpPr>
            <a:spLocks noGrp="1"/>
          </p:cNvSpPr>
          <p:nvPr>
            <p:ph type="dt" sz="half" idx="10"/>
          </p:nvPr>
        </p:nvSpPr>
        <p:spPr/>
        <p:txBody>
          <a:bodyPr/>
          <a:lstStyle/>
          <a:p>
            <a:r>
              <a:rPr lang="en-US"/>
              <a:t>© PiLog Group</a:t>
            </a:r>
          </a:p>
        </p:txBody>
      </p:sp>
      <p:sp>
        <p:nvSpPr>
          <p:cNvPr id="6" name="Slide Number Placeholder 5">
            <a:extLst>
              <a:ext uri="{FF2B5EF4-FFF2-40B4-BE49-F238E27FC236}">
                <a16:creationId xmlns:a16="http://schemas.microsoft.com/office/drawing/2014/main" id="{7567CB27-332B-949B-67F0-7F0365B5B030}"/>
              </a:ext>
            </a:extLst>
          </p:cNvPr>
          <p:cNvSpPr>
            <a:spLocks noGrp="1"/>
          </p:cNvSpPr>
          <p:nvPr>
            <p:ph type="sldNum" sz="quarter" idx="12"/>
          </p:nvPr>
        </p:nvSpPr>
        <p:spPr/>
        <p:txBody>
          <a:bodyPr/>
          <a:lstStyle/>
          <a:p>
            <a:fld id="{9B618960-8005-486C-9A75-10CB2AAC16F9}" type="slidenum">
              <a:rPr lang="en-US" smtClean="0"/>
              <a:t>42</a:t>
            </a:fld>
            <a:endParaRPr lang="en-US"/>
          </a:p>
        </p:txBody>
      </p:sp>
      <p:sp>
        <p:nvSpPr>
          <p:cNvPr id="7" name="Footer Placeholder 4">
            <a:extLst>
              <a:ext uri="{FF2B5EF4-FFF2-40B4-BE49-F238E27FC236}">
                <a16:creationId xmlns:a16="http://schemas.microsoft.com/office/drawing/2014/main" id="{E1256DF4-92CF-74C0-F1DB-E7464F49666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8" name="Footer Placeholder 4">
            <a:extLst>
              <a:ext uri="{FF2B5EF4-FFF2-40B4-BE49-F238E27FC236}">
                <a16:creationId xmlns:a16="http://schemas.microsoft.com/office/drawing/2014/main" id="{EDB139C4-1637-972D-FF8E-D068CE31B59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pic>
        <p:nvPicPr>
          <p:cNvPr id="5" name="Graphic 4">
            <a:extLst>
              <a:ext uri="{FF2B5EF4-FFF2-40B4-BE49-F238E27FC236}">
                <a16:creationId xmlns:a16="http://schemas.microsoft.com/office/drawing/2014/main" id="{696A6967-7ACF-4CC3-5408-F60AF39FA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2765053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610FA-D6B9-5799-BA79-C9FBAEB7A543}"/>
            </a:ext>
          </a:extLst>
        </p:cNvPr>
        <p:cNvGrpSpPr/>
        <p:nvPr/>
      </p:nvGrpSpPr>
      <p:grpSpPr>
        <a:xfrm>
          <a:off x="0" y="0"/>
          <a:ext cx="0" cy="0"/>
          <a:chOff x="0" y="0"/>
          <a:chExt cx="0" cy="0"/>
        </a:xfrm>
      </p:grpSpPr>
      <p:pic>
        <p:nvPicPr>
          <p:cNvPr id="74" name="Picture 73" descr="BOX">
            <a:extLst>
              <a:ext uri="{FF2B5EF4-FFF2-40B4-BE49-F238E27FC236}">
                <a16:creationId xmlns:a16="http://schemas.microsoft.com/office/drawing/2014/main" id="{20580131-0D2F-D588-4FC9-FE1C0A4A4C22}"/>
              </a:ext>
            </a:extLst>
          </p:cNvPr>
          <p:cNvPicPr>
            <a:picLocks noChangeAspect="1"/>
          </p:cNvPicPr>
          <p:nvPr/>
        </p:nvPicPr>
        <p:blipFill>
          <a:blip r:embed="rId2"/>
          <a:stretch>
            <a:fillRect/>
          </a:stretch>
        </p:blipFill>
        <p:spPr>
          <a:xfrm>
            <a:off x="4639044" y="1085369"/>
            <a:ext cx="3230702" cy="2725153"/>
          </a:xfrm>
          <a:prstGeom prst="rect">
            <a:avLst/>
          </a:prstGeom>
          <a:solidFill>
            <a:schemeClr val="bg1"/>
          </a:solidFill>
        </p:spPr>
      </p:pic>
      <p:sp>
        <p:nvSpPr>
          <p:cNvPr id="9" name="Title 4">
            <a:extLst>
              <a:ext uri="{FF2B5EF4-FFF2-40B4-BE49-F238E27FC236}">
                <a16:creationId xmlns:a16="http://schemas.microsoft.com/office/drawing/2014/main" id="{8083FF4B-72CD-ED51-C0AB-070F8E6ADCB1}"/>
              </a:ext>
            </a:extLst>
          </p:cNvPr>
          <p:cNvSpPr txBox="1">
            <a:spLocks/>
          </p:cNvSpPr>
          <p:nvPr/>
        </p:nvSpPr>
        <p:spPr>
          <a:xfrm>
            <a:off x="535943" y="178888"/>
            <a:ext cx="10589984" cy="64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10479B"/>
                </a:solidFill>
                <a:latin typeface="Optima" charset="0"/>
                <a:cs typeface="Arial" panose="020B0604020202020204" pitchFamily="34" charset="0"/>
              </a:rPr>
              <a:t>Choosing Right Product for EAM Data (PiLog</a:t>
            </a:r>
            <a:r>
              <a:rPr lang="en-US" sz="2400" b="1">
                <a:solidFill>
                  <a:srgbClr val="10479B"/>
                </a:solidFill>
                <a:latin typeface="Optima"/>
              </a:rPr>
              <a:t> Suite </a:t>
            </a:r>
            <a:r>
              <a:rPr lang="en-US" sz="2400" b="1">
                <a:solidFill>
                  <a:srgbClr val="10479B"/>
                </a:solidFill>
                <a:latin typeface="Optima" charset="0"/>
                <a:cs typeface="Arial" panose="020B0604020202020204" pitchFamily="34" charset="0"/>
              </a:rPr>
              <a:t>Vs. PG EAM </a:t>
            </a:r>
            <a:r>
              <a:rPr lang="en-US" sz="2400" b="1" err="1">
                <a:solidFill>
                  <a:srgbClr val="10479B"/>
                </a:solidFill>
                <a:latin typeface="Optima" charset="0"/>
                <a:cs typeface="Arial" panose="020B0604020202020204" pitchFamily="34" charset="0"/>
              </a:rPr>
              <a:t>SolEx</a:t>
            </a:r>
            <a:endParaRPr lang="en-US" sz="2400" b="1">
              <a:solidFill>
                <a:srgbClr val="10479B"/>
              </a:solidFill>
              <a:latin typeface="Optima" charset="0"/>
              <a:cs typeface="Arial" panose="020B0604020202020204" pitchFamily="34" charset="0"/>
            </a:endParaRPr>
          </a:p>
          <a:p>
            <a:r>
              <a:rPr lang="en-US" sz="2000" b="1">
                <a:solidFill>
                  <a:srgbClr val="26B4E9"/>
                </a:solidFill>
                <a:latin typeface="Optima" charset="0"/>
                <a:cs typeface="Arial" panose="020B0604020202020204" pitchFamily="34" charset="0"/>
              </a:rPr>
              <a:t>Scalable, Flexible, Adoptable, Economical driven by AI</a:t>
            </a:r>
          </a:p>
        </p:txBody>
      </p:sp>
      <p:sp>
        <p:nvSpPr>
          <p:cNvPr id="10" name="Date Placeholder 3">
            <a:extLst>
              <a:ext uri="{FF2B5EF4-FFF2-40B4-BE49-F238E27FC236}">
                <a16:creationId xmlns:a16="http://schemas.microsoft.com/office/drawing/2014/main" id="{72046DA7-2033-66AD-73E1-C7575521306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37B93566-FA15-74C5-D6AF-05620513DE23}"/>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3193E17D-0A06-DA2B-E943-5CD97AFB342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18BDEA11-43F6-B37E-2540-9B7429D66C44}"/>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Picture 2" descr="BOX">
            <a:extLst>
              <a:ext uri="{FF2B5EF4-FFF2-40B4-BE49-F238E27FC236}">
                <a16:creationId xmlns:a16="http://schemas.microsoft.com/office/drawing/2014/main" id="{2474E32C-50B5-D638-A0C3-3BFE2A62F2A0}"/>
              </a:ext>
            </a:extLst>
          </p:cNvPr>
          <p:cNvPicPr>
            <a:picLocks noChangeAspect="1"/>
          </p:cNvPicPr>
          <p:nvPr/>
        </p:nvPicPr>
        <p:blipFill>
          <a:blip r:embed="rId2"/>
          <a:stretch>
            <a:fillRect/>
          </a:stretch>
        </p:blipFill>
        <p:spPr>
          <a:xfrm>
            <a:off x="785117" y="1102560"/>
            <a:ext cx="3230702" cy="2746031"/>
          </a:xfrm>
          <a:prstGeom prst="rect">
            <a:avLst/>
          </a:prstGeom>
          <a:solidFill>
            <a:schemeClr val="bg1"/>
          </a:solidFill>
        </p:spPr>
      </p:pic>
      <p:sp>
        <p:nvSpPr>
          <p:cNvPr id="5" name="Text Box 2">
            <a:extLst>
              <a:ext uri="{FF2B5EF4-FFF2-40B4-BE49-F238E27FC236}">
                <a16:creationId xmlns:a16="http://schemas.microsoft.com/office/drawing/2014/main" id="{5C295C87-E938-8BB8-21C6-9C3A8D4EAF93}"/>
              </a:ext>
            </a:extLst>
          </p:cNvPr>
          <p:cNvSpPr txBox="1"/>
          <p:nvPr/>
        </p:nvSpPr>
        <p:spPr>
          <a:xfrm>
            <a:off x="2171542" y="1240685"/>
            <a:ext cx="1649743" cy="830997"/>
          </a:xfrm>
          <a:prstGeom prst="rect">
            <a:avLst/>
          </a:prstGeom>
          <a:noFill/>
        </p:spPr>
        <p:txBody>
          <a:bodyPr wrap="square" rtlCol="0" anchor="t">
            <a:spAutoFit/>
          </a:bodyPr>
          <a:lstStyle/>
          <a:p>
            <a:pPr lvl="0" algn="l">
              <a:buClrTx/>
              <a:buSzTx/>
              <a:buFontTx/>
            </a:pPr>
            <a:r>
              <a:rPr lang="en-US" sz="1600" b="1">
                <a:solidFill>
                  <a:schemeClr val="accent1"/>
                </a:solidFill>
                <a:latin typeface="Optima" charset="0"/>
                <a:sym typeface="+mn-ea"/>
              </a:rPr>
              <a:t>Standards, Compliance &amp; Regulations </a:t>
            </a:r>
          </a:p>
        </p:txBody>
      </p:sp>
      <p:sp>
        <p:nvSpPr>
          <p:cNvPr id="54" name="Text Box 11">
            <a:extLst>
              <a:ext uri="{FF2B5EF4-FFF2-40B4-BE49-F238E27FC236}">
                <a16:creationId xmlns:a16="http://schemas.microsoft.com/office/drawing/2014/main" id="{0CC2D71A-12BC-18F4-5472-0269AC3D8302}"/>
              </a:ext>
            </a:extLst>
          </p:cNvPr>
          <p:cNvSpPr txBox="1"/>
          <p:nvPr/>
        </p:nvSpPr>
        <p:spPr>
          <a:xfrm>
            <a:off x="1046187" y="2068983"/>
            <a:ext cx="2878824" cy="1552343"/>
          </a:xfrm>
          <a:prstGeom prst="rect">
            <a:avLst/>
          </a:prstGeom>
          <a:noFill/>
        </p:spPr>
        <p:txBody>
          <a:bodyPr wrap="square" rtlCol="0" anchor="t">
            <a:noAutofit/>
          </a:bodyPr>
          <a:lstStyle/>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ISO-8000-100</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ISO-14224, 81346, 45000, 55000, KKS</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API, IEEE, IE, OREDA, COBie, EXPRO</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ISO 23081 - Records Management</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ISO / IEC 11179 Parts 1 – 7 (MDR)</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SO/IEC 19506 Software Systems</a:t>
            </a:r>
          </a:p>
        </p:txBody>
      </p:sp>
      <p:sp>
        <p:nvSpPr>
          <p:cNvPr id="75" name="Text Box 2">
            <a:extLst>
              <a:ext uri="{FF2B5EF4-FFF2-40B4-BE49-F238E27FC236}">
                <a16:creationId xmlns:a16="http://schemas.microsoft.com/office/drawing/2014/main" id="{5D032166-B548-34BB-B208-CF95E6B9A347}"/>
              </a:ext>
            </a:extLst>
          </p:cNvPr>
          <p:cNvSpPr txBox="1"/>
          <p:nvPr/>
        </p:nvSpPr>
        <p:spPr>
          <a:xfrm>
            <a:off x="6025469" y="1234127"/>
            <a:ext cx="1649743" cy="830997"/>
          </a:xfrm>
          <a:prstGeom prst="rect">
            <a:avLst/>
          </a:prstGeom>
          <a:noFill/>
        </p:spPr>
        <p:txBody>
          <a:bodyPr wrap="square" rtlCol="0" anchor="t">
            <a:spAutoFit/>
          </a:bodyPr>
          <a:lstStyle/>
          <a:p>
            <a:pPr lvl="0" algn="l">
              <a:buClrTx/>
              <a:buSzTx/>
              <a:buFontTx/>
            </a:pPr>
            <a:r>
              <a:rPr lang="en-US" sz="1600" b="1">
                <a:solidFill>
                  <a:schemeClr val="accent1"/>
                </a:solidFill>
                <a:latin typeface="Optima" charset="0"/>
                <a:sym typeface="+mn-ea"/>
              </a:rPr>
              <a:t>Functional Business Requirements</a:t>
            </a:r>
          </a:p>
        </p:txBody>
      </p:sp>
      <p:sp>
        <p:nvSpPr>
          <p:cNvPr id="76" name="Text Box 11">
            <a:extLst>
              <a:ext uri="{FF2B5EF4-FFF2-40B4-BE49-F238E27FC236}">
                <a16:creationId xmlns:a16="http://schemas.microsoft.com/office/drawing/2014/main" id="{F851A3A2-7A4A-505D-8174-43417594ED3A}"/>
              </a:ext>
            </a:extLst>
          </p:cNvPr>
          <p:cNvSpPr txBox="1"/>
          <p:nvPr/>
        </p:nvSpPr>
        <p:spPr>
          <a:xfrm>
            <a:off x="4932013" y="2083690"/>
            <a:ext cx="2743199" cy="1552343"/>
          </a:xfrm>
          <a:prstGeom prst="rect">
            <a:avLst/>
          </a:prstGeom>
          <a:noFill/>
        </p:spPr>
        <p:txBody>
          <a:bodyPr wrap="square" rtlCol="0" anchor="t">
            <a:noAutofit/>
          </a:bodyPr>
          <a:lstStyle/>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Multi-Domain Data Governance</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Business Rules &amp; Validations</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Workflows &amp; Alert Management</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Seamless User Experience</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Class based Data Models &amp; quality</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KPI &amp; Dashboard</a:t>
            </a:r>
          </a:p>
          <a:p>
            <a:pPr marL="285750" lvl="0" indent="-285750" algn="l">
              <a:lnSpc>
                <a:spcPct val="150000"/>
              </a:lnSpc>
              <a:buClr>
                <a:srgbClr val="26B4E9"/>
              </a:buClr>
              <a:buSzTx/>
              <a:buFont typeface="Wingdings" panose="05000000000000000000" pitchFamily="2" charset="2"/>
              <a:buChar char="ü"/>
            </a:pPr>
            <a:endParaRPr lang="en-US" sz="1100">
              <a:solidFill>
                <a:srgbClr val="114B97"/>
              </a:solidFill>
              <a:latin typeface="Optima" charset="0"/>
              <a:cs typeface="Optima" charset="0"/>
              <a:sym typeface="+mn-ea"/>
            </a:endParaRPr>
          </a:p>
        </p:txBody>
      </p:sp>
      <p:pic>
        <p:nvPicPr>
          <p:cNvPr id="78" name="Picture 77" descr="BOX">
            <a:extLst>
              <a:ext uri="{FF2B5EF4-FFF2-40B4-BE49-F238E27FC236}">
                <a16:creationId xmlns:a16="http://schemas.microsoft.com/office/drawing/2014/main" id="{E1737902-97BE-F937-3BA4-1A59E5CFAEA9}"/>
              </a:ext>
            </a:extLst>
          </p:cNvPr>
          <p:cNvPicPr>
            <a:picLocks noChangeAspect="1"/>
          </p:cNvPicPr>
          <p:nvPr/>
        </p:nvPicPr>
        <p:blipFill>
          <a:blip r:embed="rId2"/>
          <a:stretch>
            <a:fillRect/>
          </a:stretch>
        </p:blipFill>
        <p:spPr>
          <a:xfrm>
            <a:off x="8496969" y="1073901"/>
            <a:ext cx="3230702" cy="2713414"/>
          </a:xfrm>
          <a:prstGeom prst="rect">
            <a:avLst/>
          </a:prstGeom>
          <a:solidFill>
            <a:schemeClr val="bg1"/>
          </a:solidFill>
        </p:spPr>
      </p:pic>
      <p:sp>
        <p:nvSpPr>
          <p:cNvPr id="79" name="Text Box 2">
            <a:extLst>
              <a:ext uri="{FF2B5EF4-FFF2-40B4-BE49-F238E27FC236}">
                <a16:creationId xmlns:a16="http://schemas.microsoft.com/office/drawing/2014/main" id="{62D9D28E-1B97-F5D3-EE76-CB57B7DE7DDA}"/>
              </a:ext>
            </a:extLst>
          </p:cNvPr>
          <p:cNvSpPr txBox="1"/>
          <p:nvPr/>
        </p:nvSpPr>
        <p:spPr>
          <a:xfrm>
            <a:off x="9883394" y="1201392"/>
            <a:ext cx="1649743" cy="830997"/>
          </a:xfrm>
          <a:prstGeom prst="rect">
            <a:avLst/>
          </a:prstGeom>
          <a:noFill/>
        </p:spPr>
        <p:txBody>
          <a:bodyPr wrap="square" rtlCol="0" anchor="t">
            <a:spAutoFit/>
          </a:bodyPr>
          <a:lstStyle/>
          <a:p>
            <a:pPr lvl="0" algn="l">
              <a:buClrTx/>
              <a:buSzTx/>
              <a:buFontTx/>
            </a:pPr>
            <a:r>
              <a:rPr lang="en-US" sz="1600" b="1">
                <a:solidFill>
                  <a:schemeClr val="accent1"/>
                </a:solidFill>
                <a:latin typeface="Optima" charset="0"/>
                <a:sym typeface="+mn-ea"/>
              </a:rPr>
              <a:t>Architecture &amp; Technical Requirements</a:t>
            </a:r>
          </a:p>
        </p:txBody>
      </p:sp>
      <p:sp>
        <p:nvSpPr>
          <p:cNvPr id="80" name="Text Box 11">
            <a:extLst>
              <a:ext uri="{FF2B5EF4-FFF2-40B4-BE49-F238E27FC236}">
                <a16:creationId xmlns:a16="http://schemas.microsoft.com/office/drawing/2014/main" id="{3101FB52-F793-1A05-A278-923F0F7C06F8}"/>
              </a:ext>
            </a:extLst>
          </p:cNvPr>
          <p:cNvSpPr txBox="1"/>
          <p:nvPr/>
        </p:nvSpPr>
        <p:spPr>
          <a:xfrm>
            <a:off x="8789938" y="2037612"/>
            <a:ext cx="2743199" cy="1552343"/>
          </a:xfrm>
          <a:prstGeom prst="rect">
            <a:avLst/>
          </a:prstGeom>
          <a:noFill/>
        </p:spPr>
        <p:txBody>
          <a:bodyPr wrap="square" rtlCol="0" anchor="t">
            <a:noAutofit/>
          </a:bodyPr>
          <a:lstStyle/>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On Premise &amp; Cloud Deployment</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Seamless Integration with SAP or any other COTS solution</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Low Code or No Code</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Database on OS Compatibility</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Data Digitalization </a:t>
            </a:r>
          </a:p>
        </p:txBody>
      </p:sp>
      <p:pic>
        <p:nvPicPr>
          <p:cNvPr id="83" name="Picture 82">
            <a:extLst>
              <a:ext uri="{FF2B5EF4-FFF2-40B4-BE49-F238E27FC236}">
                <a16:creationId xmlns:a16="http://schemas.microsoft.com/office/drawing/2014/main" id="{2668D019-B8FC-AA43-F4C6-28ACDAD08D43}"/>
              </a:ext>
            </a:extLst>
          </p:cNvPr>
          <p:cNvPicPr>
            <a:picLocks noChangeAspect="1"/>
          </p:cNvPicPr>
          <p:nvPr/>
        </p:nvPicPr>
        <p:blipFill>
          <a:blip r:embed="rId3"/>
          <a:stretch>
            <a:fillRect/>
          </a:stretch>
        </p:blipFill>
        <p:spPr>
          <a:xfrm>
            <a:off x="1331804" y="1352862"/>
            <a:ext cx="689367" cy="624554"/>
          </a:xfrm>
          <a:prstGeom prst="rect">
            <a:avLst/>
          </a:prstGeom>
        </p:spPr>
      </p:pic>
      <p:pic>
        <p:nvPicPr>
          <p:cNvPr id="84" name="Picture 83">
            <a:extLst>
              <a:ext uri="{FF2B5EF4-FFF2-40B4-BE49-F238E27FC236}">
                <a16:creationId xmlns:a16="http://schemas.microsoft.com/office/drawing/2014/main" id="{0F42C360-8B98-6C74-E800-AAC0D0C72B06}"/>
              </a:ext>
            </a:extLst>
          </p:cNvPr>
          <p:cNvPicPr>
            <a:picLocks noChangeAspect="1"/>
          </p:cNvPicPr>
          <p:nvPr/>
        </p:nvPicPr>
        <p:blipFill>
          <a:blip r:embed="rId4"/>
          <a:stretch>
            <a:fillRect/>
          </a:stretch>
        </p:blipFill>
        <p:spPr>
          <a:xfrm>
            <a:off x="5207710" y="1363495"/>
            <a:ext cx="683890" cy="554742"/>
          </a:xfrm>
          <a:prstGeom prst="rect">
            <a:avLst/>
          </a:prstGeom>
        </p:spPr>
      </p:pic>
      <p:pic>
        <p:nvPicPr>
          <p:cNvPr id="85" name="Picture 84">
            <a:extLst>
              <a:ext uri="{FF2B5EF4-FFF2-40B4-BE49-F238E27FC236}">
                <a16:creationId xmlns:a16="http://schemas.microsoft.com/office/drawing/2014/main" id="{AB873683-783F-1E59-1752-4E6C3A2435D1}"/>
              </a:ext>
            </a:extLst>
          </p:cNvPr>
          <p:cNvPicPr>
            <a:picLocks noChangeAspect="1"/>
          </p:cNvPicPr>
          <p:nvPr/>
        </p:nvPicPr>
        <p:blipFill>
          <a:blip r:embed="rId5"/>
          <a:stretch>
            <a:fillRect/>
          </a:stretch>
        </p:blipFill>
        <p:spPr>
          <a:xfrm>
            <a:off x="9102922" y="1359538"/>
            <a:ext cx="641888" cy="480321"/>
          </a:xfrm>
          <a:prstGeom prst="rect">
            <a:avLst/>
          </a:prstGeom>
        </p:spPr>
      </p:pic>
      <p:pic>
        <p:nvPicPr>
          <p:cNvPr id="86" name="Picture 85" descr="BOX">
            <a:extLst>
              <a:ext uri="{FF2B5EF4-FFF2-40B4-BE49-F238E27FC236}">
                <a16:creationId xmlns:a16="http://schemas.microsoft.com/office/drawing/2014/main" id="{A9769516-5FAF-203A-558B-63946B3B689D}"/>
              </a:ext>
            </a:extLst>
          </p:cNvPr>
          <p:cNvPicPr>
            <a:picLocks noChangeAspect="1"/>
          </p:cNvPicPr>
          <p:nvPr/>
        </p:nvPicPr>
        <p:blipFill>
          <a:blip r:embed="rId2"/>
          <a:stretch>
            <a:fillRect/>
          </a:stretch>
        </p:blipFill>
        <p:spPr>
          <a:xfrm>
            <a:off x="2794767" y="3932710"/>
            <a:ext cx="3230702" cy="2423068"/>
          </a:xfrm>
          <a:prstGeom prst="rect">
            <a:avLst/>
          </a:prstGeom>
          <a:solidFill>
            <a:schemeClr val="bg1"/>
          </a:solidFill>
        </p:spPr>
      </p:pic>
      <p:sp>
        <p:nvSpPr>
          <p:cNvPr id="87" name="Text Box 2">
            <a:extLst>
              <a:ext uri="{FF2B5EF4-FFF2-40B4-BE49-F238E27FC236}">
                <a16:creationId xmlns:a16="http://schemas.microsoft.com/office/drawing/2014/main" id="{FC1D6461-DE9D-30D6-0144-5A1A11675E86}"/>
              </a:ext>
            </a:extLst>
          </p:cNvPr>
          <p:cNvSpPr txBox="1"/>
          <p:nvPr/>
        </p:nvSpPr>
        <p:spPr>
          <a:xfrm>
            <a:off x="4181192" y="4038935"/>
            <a:ext cx="1649743" cy="830997"/>
          </a:xfrm>
          <a:prstGeom prst="rect">
            <a:avLst/>
          </a:prstGeom>
          <a:noFill/>
        </p:spPr>
        <p:txBody>
          <a:bodyPr wrap="square" rtlCol="0" anchor="t">
            <a:spAutoFit/>
          </a:bodyPr>
          <a:lstStyle/>
          <a:p>
            <a:pPr lvl="0" algn="l">
              <a:buClrTx/>
              <a:buSzTx/>
              <a:buFontTx/>
            </a:pPr>
            <a:r>
              <a:rPr lang="en-US" sz="1600" b="1">
                <a:solidFill>
                  <a:schemeClr val="accent1"/>
                </a:solidFill>
                <a:latin typeface="Optima" charset="0"/>
                <a:sym typeface="+mn-ea"/>
              </a:rPr>
              <a:t>Advanced Technology Adoption</a:t>
            </a:r>
          </a:p>
        </p:txBody>
      </p:sp>
      <p:sp>
        <p:nvSpPr>
          <p:cNvPr id="88" name="Text Box 11">
            <a:extLst>
              <a:ext uri="{FF2B5EF4-FFF2-40B4-BE49-F238E27FC236}">
                <a16:creationId xmlns:a16="http://schemas.microsoft.com/office/drawing/2014/main" id="{A91CEE02-B870-5E8A-A9C0-67460BEEA915}"/>
              </a:ext>
            </a:extLst>
          </p:cNvPr>
          <p:cNvSpPr txBox="1"/>
          <p:nvPr/>
        </p:nvSpPr>
        <p:spPr>
          <a:xfrm>
            <a:off x="3087736" y="4782169"/>
            <a:ext cx="2743199" cy="1552343"/>
          </a:xfrm>
          <a:prstGeom prst="rect">
            <a:avLst/>
          </a:prstGeom>
          <a:noFill/>
        </p:spPr>
        <p:txBody>
          <a:bodyPr wrap="square" rtlCol="0" anchor="t">
            <a:noAutofit/>
          </a:bodyPr>
          <a:lstStyle/>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Augmented AI Techniques</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Robotic Process Automation (RPA)</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IoT &amp; </a:t>
            </a:r>
            <a:r>
              <a:rPr lang="en-US" sz="1100" err="1">
                <a:solidFill>
                  <a:srgbClr val="114B97"/>
                </a:solidFill>
                <a:latin typeface="Optima" charset="0"/>
                <a:cs typeface="Optima" charset="0"/>
                <a:sym typeface="+mn-ea"/>
              </a:rPr>
              <a:t>IIoT</a:t>
            </a:r>
            <a:endParaRPr lang="en-US" sz="1100">
              <a:solidFill>
                <a:srgbClr val="114B97"/>
              </a:solidFill>
              <a:latin typeface="Optima" charset="0"/>
              <a:cs typeface="Optima" charset="0"/>
              <a:sym typeface="+mn-ea"/>
            </a:endParaRP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Mobility Enablement</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OCR / Digitization</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SO/IEC 19506 Software Systems</a:t>
            </a:r>
          </a:p>
        </p:txBody>
      </p:sp>
      <p:pic>
        <p:nvPicPr>
          <p:cNvPr id="90" name="Picture 89" descr="BOX">
            <a:extLst>
              <a:ext uri="{FF2B5EF4-FFF2-40B4-BE49-F238E27FC236}">
                <a16:creationId xmlns:a16="http://schemas.microsoft.com/office/drawing/2014/main" id="{6B25BE93-F2DE-4001-F2B7-943C59236321}"/>
              </a:ext>
            </a:extLst>
          </p:cNvPr>
          <p:cNvPicPr>
            <a:picLocks noChangeAspect="1"/>
          </p:cNvPicPr>
          <p:nvPr/>
        </p:nvPicPr>
        <p:blipFill>
          <a:blip r:embed="rId2"/>
          <a:stretch>
            <a:fillRect/>
          </a:stretch>
        </p:blipFill>
        <p:spPr>
          <a:xfrm>
            <a:off x="6572156" y="3971741"/>
            <a:ext cx="3230702" cy="2423068"/>
          </a:xfrm>
          <a:prstGeom prst="rect">
            <a:avLst/>
          </a:prstGeom>
          <a:solidFill>
            <a:schemeClr val="bg1"/>
          </a:solidFill>
        </p:spPr>
      </p:pic>
      <p:sp>
        <p:nvSpPr>
          <p:cNvPr id="91" name="Text Box 2">
            <a:extLst>
              <a:ext uri="{FF2B5EF4-FFF2-40B4-BE49-F238E27FC236}">
                <a16:creationId xmlns:a16="http://schemas.microsoft.com/office/drawing/2014/main" id="{F772C541-4D4E-7DE0-98EC-40DA84796B92}"/>
              </a:ext>
            </a:extLst>
          </p:cNvPr>
          <p:cNvSpPr txBox="1"/>
          <p:nvPr/>
        </p:nvSpPr>
        <p:spPr>
          <a:xfrm>
            <a:off x="7958581" y="4067333"/>
            <a:ext cx="1649743" cy="830997"/>
          </a:xfrm>
          <a:prstGeom prst="rect">
            <a:avLst/>
          </a:prstGeom>
          <a:noFill/>
        </p:spPr>
        <p:txBody>
          <a:bodyPr wrap="square" rtlCol="0" anchor="t">
            <a:spAutoFit/>
          </a:bodyPr>
          <a:lstStyle/>
          <a:p>
            <a:pPr lvl="0" algn="l">
              <a:buClrTx/>
              <a:buSzTx/>
              <a:buFontTx/>
            </a:pPr>
            <a:r>
              <a:rPr lang="en-US" sz="1600" b="1">
                <a:solidFill>
                  <a:schemeClr val="accent1"/>
                </a:solidFill>
                <a:latin typeface="Optima" charset="0"/>
                <a:sym typeface="+mn-ea"/>
              </a:rPr>
              <a:t>Partner Assessment &amp; Qualification</a:t>
            </a:r>
          </a:p>
        </p:txBody>
      </p:sp>
      <p:sp>
        <p:nvSpPr>
          <p:cNvPr id="92" name="Text Box 11">
            <a:extLst>
              <a:ext uri="{FF2B5EF4-FFF2-40B4-BE49-F238E27FC236}">
                <a16:creationId xmlns:a16="http://schemas.microsoft.com/office/drawing/2014/main" id="{176A8BF9-B652-6C5E-E2C1-B1C87586328D}"/>
              </a:ext>
            </a:extLst>
          </p:cNvPr>
          <p:cNvSpPr txBox="1"/>
          <p:nvPr/>
        </p:nvSpPr>
        <p:spPr>
          <a:xfrm>
            <a:off x="6865125" y="4831833"/>
            <a:ext cx="2743199" cy="1552343"/>
          </a:xfrm>
          <a:prstGeom prst="rect">
            <a:avLst/>
          </a:prstGeom>
          <a:noFill/>
        </p:spPr>
        <p:txBody>
          <a:bodyPr wrap="square" rtlCol="0" anchor="t">
            <a:noAutofit/>
          </a:bodyPr>
          <a:lstStyle/>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Appetite to Invest &amp; Sustain</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Progressive Product Roadmap </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Customer Insights &amp; Value </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Team Capability</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Process, Methods, Procedures</a:t>
            </a:r>
          </a:p>
          <a:p>
            <a:pPr marL="285750" lvl="0" indent="-285750" algn="l">
              <a:lnSpc>
                <a:spcPct val="150000"/>
              </a:lnSpc>
              <a:buClr>
                <a:srgbClr val="26B4E9"/>
              </a:buClr>
              <a:buSzTx/>
              <a:buFont typeface="Wingdings" panose="05000000000000000000" pitchFamily="2" charset="2"/>
              <a:buChar char="ü"/>
            </a:pPr>
            <a:r>
              <a:rPr lang="en-US" sz="1100">
                <a:solidFill>
                  <a:srgbClr val="114B97"/>
                </a:solidFill>
                <a:latin typeface="Optima" charset="0"/>
                <a:cs typeface="Optima" charset="0"/>
                <a:sym typeface="+mn-ea"/>
              </a:rPr>
              <a:t>Industry Expertise</a:t>
            </a:r>
          </a:p>
        </p:txBody>
      </p:sp>
      <p:pic>
        <p:nvPicPr>
          <p:cNvPr id="94" name="Picture 93" descr="ALM_Webniar_Images-12">
            <a:extLst>
              <a:ext uri="{FF2B5EF4-FFF2-40B4-BE49-F238E27FC236}">
                <a16:creationId xmlns:a16="http://schemas.microsoft.com/office/drawing/2014/main" id="{E01A4394-4986-0ECF-0BE8-60EB56709F44}"/>
              </a:ext>
            </a:extLst>
          </p:cNvPr>
          <p:cNvPicPr>
            <a:picLocks noChangeAspect="1"/>
          </p:cNvPicPr>
          <p:nvPr/>
        </p:nvPicPr>
        <p:blipFill>
          <a:blip r:embed="rId6"/>
          <a:stretch>
            <a:fillRect/>
          </a:stretch>
        </p:blipFill>
        <p:spPr>
          <a:xfrm>
            <a:off x="3372963" y="4189549"/>
            <a:ext cx="583947" cy="551034"/>
          </a:xfrm>
          <a:prstGeom prst="rect">
            <a:avLst/>
          </a:prstGeom>
        </p:spPr>
      </p:pic>
      <p:pic>
        <p:nvPicPr>
          <p:cNvPr id="95" name="Picture 94" descr="ALM_Webniar_Images-08">
            <a:extLst>
              <a:ext uri="{FF2B5EF4-FFF2-40B4-BE49-F238E27FC236}">
                <a16:creationId xmlns:a16="http://schemas.microsoft.com/office/drawing/2014/main" id="{24B53388-5036-83FE-EC64-54495826AC8E}"/>
              </a:ext>
            </a:extLst>
          </p:cNvPr>
          <p:cNvPicPr>
            <a:picLocks noChangeAspect="1"/>
          </p:cNvPicPr>
          <p:nvPr/>
        </p:nvPicPr>
        <p:blipFill>
          <a:blip r:embed="rId7"/>
          <a:stretch>
            <a:fillRect/>
          </a:stretch>
        </p:blipFill>
        <p:spPr>
          <a:xfrm>
            <a:off x="7217360" y="4229668"/>
            <a:ext cx="516939" cy="490611"/>
          </a:xfrm>
          <a:prstGeom prst="rect">
            <a:avLst/>
          </a:prstGeom>
        </p:spPr>
      </p:pic>
      <p:pic>
        <p:nvPicPr>
          <p:cNvPr id="2" name="Graphic 1">
            <a:extLst>
              <a:ext uri="{FF2B5EF4-FFF2-40B4-BE49-F238E27FC236}">
                <a16:creationId xmlns:a16="http://schemas.microsoft.com/office/drawing/2014/main" id="{69188134-A70A-453C-F02D-01F3F313A4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4037185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C863C-CAE4-CA7F-063D-6D45FE187D3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82C7831-3335-EA77-75D3-04B58DE61DD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8DF7D486-439D-6F6D-15C1-0F6AECC2A7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37E72A40-1D5C-55CA-10E3-1C2D538AF626}"/>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sz="2400" b="1">
                <a:solidFill>
                  <a:srgbClr val="10479B"/>
                </a:solidFill>
                <a:latin typeface="Optima" panose="02000503060000020004"/>
                <a:cs typeface="Arial" panose="020B0604020202020204" pitchFamily="34" charset="0"/>
              </a:rPr>
              <a:t>Leveraging GEN AI in Asset Master Data Management Solution</a:t>
            </a:r>
            <a:br>
              <a:rPr lang="en-US" sz="2400" b="1">
                <a:solidFill>
                  <a:srgbClr val="10479B"/>
                </a:solidFill>
                <a:latin typeface="Optima" panose="02000503060000020004"/>
                <a:cs typeface="Arial" panose="020B0604020202020204" pitchFamily="34" charset="0"/>
              </a:rPr>
            </a:br>
            <a:r>
              <a:rPr lang="en-US" sz="2000" b="1">
                <a:solidFill>
                  <a:srgbClr val="21CBF9"/>
                </a:solidFill>
                <a:latin typeface="Optima" panose="02000503060000020004"/>
              </a:rPr>
              <a:t>Improving MDM Efficiencies &amp; Effectiveness</a:t>
            </a:r>
            <a:endParaRPr lang="en-US" sz="2000" b="1">
              <a:solidFill>
                <a:srgbClr val="21CBF9"/>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B93904A1-1071-55AB-B173-2D39C83E65C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8AE9A9F2-8F04-5599-FEB8-3E4108D3791A}"/>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CED2C677-435F-3B6C-1C1D-19419613EA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pSp>
        <p:nvGrpSpPr>
          <p:cNvPr id="5" name="Group 4">
            <a:extLst>
              <a:ext uri="{FF2B5EF4-FFF2-40B4-BE49-F238E27FC236}">
                <a16:creationId xmlns:a16="http://schemas.microsoft.com/office/drawing/2014/main" id="{F2675BC3-0E62-AD34-8E34-628D60E19375}"/>
              </a:ext>
            </a:extLst>
          </p:cNvPr>
          <p:cNvGrpSpPr/>
          <p:nvPr/>
        </p:nvGrpSpPr>
        <p:grpSpPr>
          <a:xfrm>
            <a:off x="1727519" y="719462"/>
            <a:ext cx="8413052" cy="5591325"/>
            <a:chOff x="2044067" y="944095"/>
            <a:chExt cx="8413052" cy="5591325"/>
          </a:xfrm>
        </p:grpSpPr>
        <p:graphicFrame>
          <p:nvGraphicFramePr>
            <p:cNvPr id="8" name="Diagram 7">
              <a:extLst>
                <a:ext uri="{FF2B5EF4-FFF2-40B4-BE49-F238E27FC236}">
                  <a16:creationId xmlns:a16="http://schemas.microsoft.com/office/drawing/2014/main" id="{31017823-E446-3569-D754-228B7B2D2BF9}"/>
                </a:ext>
              </a:extLst>
            </p:cNvPr>
            <p:cNvGraphicFramePr/>
            <p:nvPr/>
          </p:nvGraphicFramePr>
          <p:xfrm>
            <a:off x="2044067" y="944095"/>
            <a:ext cx="8413052" cy="55913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Picture 8">
              <a:extLst>
                <a:ext uri="{FF2B5EF4-FFF2-40B4-BE49-F238E27FC236}">
                  <a16:creationId xmlns:a16="http://schemas.microsoft.com/office/drawing/2014/main" id="{1ADE301B-0E5E-5E00-F36C-EF87D5E0DFFD}"/>
                </a:ext>
              </a:extLst>
            </p:cNvPr>
            <p:cNvPicPr>
              <a:picLocks noChangeAspect="1"/>
            </p:cNvPicPr>
            <p:nvPr/>
          </p:nvPicPr>
          <p:blipFill>
            <a:blip r:embed="rId10"/>
            <a:stretch>
              <a:fillRect/>
            </a:stretch>
          </p:blipFill>
          <p:spPr>
            <a:xfrm>
              <a:off x="6095847" y="1029939"/>
              <a:ext cx="320068" cy="266723"/>
            </a:xfrm>
            <a:prstGeom prst="rect">
              <a:avLst/>
            </a:prstGeom>
            <a:solidFill>
              <a:srgbClr val="1A4690"/>
            </a:solidFill>
          </p:spPr>
        </p:pic>
        <p:pic>
          <p:nvPicPr>
            <p:cNvPr id="10" name="Picture 9">
              <a:extLst>
                <a:ext uri="{FF2B5EF4-FFF2-40B4-BE49-F238E27FC236}">
                  <a16:creationId xmlns:a16="http://schemas.microsoft.com/office/drawing/2014/main" id="{DF1C88A2-8E4E-74D4-5280-DABFE7BB6DA7}"/>
                </a:ext>
              </a:extLst>
            </p:cNvPr>
            <p:cNvPicPr>
              <a:picLocks noChangeAspect="1"/>
            </p:cNvPicPr>
            <p:nvPr/>
          </p:nvPicPr>
          <p:blipFill>
            <a:blip r:embed="rId11"/>
            <a:stretch>
              <a:fillRect/>
            </a:stretch>
          </p:blipFill>
          <p:spPr>
            <a:xfrm>
              <a:off x="7398927" y="1461024"/>
              <a:ext cx="335309" cy="297206"/>
            </a:xfrm>
            <a:prstGeom prst="rect">
              <a:avLst/>
            </a:prstGeom>
          </p:spPr>
        </p:pic>
        <p:pic>
          <p:nvPicPr>
            <p:cNvPr id="11" name="Picture 10">
              <a:extLst>
                <a:ext uri="{FF2B5EF4-FFF2-40B4-BE49-F238E27FC236}">
                  <a16:creationId xmlns:a16="http://schemas.microsoft.com/office/drawing/2014/main" id="{8CFA2AD9-0DD4-5558-FEB2-B456F3A34215}"/>
                </a:ext>
              </a:extLst>
            </p:cNvPr>
            <p:cNvPicPr>
              <a:picLocks noChangeAspect="1"/>
            </p:cNvPicPr>
            <p:nvPr/>
          </p:nvPicPr>
          <p:blipFill>
            <a:blip r:embed="rId12"/>
            <a:stretch>
              <a:fillRect/>
            </a:stretch>
          </p:blipFill>
          <p:spPr>
            <a:xfrm>
              <a:off x="8247537" y="2650805"/>
              <a:ext cx="297206" cy="274344"/>
            </a:xfrm>
            <a:prstGeom prst="rect">
              <a:avLst/>
            </a:prstGeom>
          </p:spPr>
        </p:pic>
        <p:pic>
          <p:nvPicPr>
            <p:cNvPr id="13" name="Picture 12">
              <a:extLst>
                <a:ext uri="{FF2B5EF4-FFF2-40B4-BE49-F238E27FC236}">
                  <a16:creationId xmlns:a16="http://schemas.microsoft.com/office/drawing/2014/main" id="{4DCF6F5B-8DE9-9637-FC9F-56872E17DB84}"/>
                </a:ext>
              </a:extLst>
            </p:cNvPr>
            <p:cNvPicPr>
              <a:picLocks noChangeAspect="1"/>
            </p:cNvPicPr>
            <p:nvPr/>
          </p:nvPicPr>
          <p:blipFill>
            <a:blip r:embed="rId13"/>
            <a:stretch>
              <a:fillRect/>
            </a:stretch>
          </p:blipFill>
          <p:spPr>
            <a:xfrm>
              <a:off x="8226482" y="3981957"/>
              <a:ext cx="297206" cy="317941"/>
            </a:xfrm>
            <a:prstGeom prst="rect">
              <a:avLst/>
            </a:prstGeom>
          </p:spPr>
        </p:pic>
        <p:pic>
          <p:nvPicPr>
            <p:cNvPr id="14" name="Picture 13">
              <a:extLst>
                <a:ext uri="{FF2B5EF4-FFF2-40B4-BE49-F238E27FC236}">
                  <a16:creationId xmlns:a16="http://schemas.microsoft.com/office/drawing/2014/main" id="{966E4413-0B5A-EE9B-B3BA-D736008252C1}"/>
                </a:ext>
              </a:extLst>
            </p:cNvPr>
            <p:cNvPicPr>
              <a:picLocks noChangeAspect="1"/>
            </p:cNvPicPr>
            <p:nvPr/>
          </p:nvPicPr>
          <p:blipFill>
            <a:blip r:embed="rId14"/>
            <a:stretch>
              <a:fillRect/>
            </a:stretch>
          </p:blipFill>
          <p:spPr>
            <a:xfrm>
              <a:off x="7421789" y="5097413"/>
              <a:ext cx="270787" cy="297206"/>
            </a:xfrm>
            <a:prstGeom prst="rect">
              <a:avLst/>
            </a:prstGeom>
          </p:spPr>
        </p:pic>
        <p:pic>
          <p:nvPicPr>
            <p:cNvPr id="15" name="Picture 14">
              <a:extLst>
                <a:ext uri="{FF2B5EF4-FFF2-40B4-BE49-F238E27FC236}">
                  <a16:creationId xmlns:a16="http://schemas.microsoft.com/office/drawing/2014/main" id="{64B47E3B-8AA9-E1DC-B05C-B393BFEE89E9}"/>
                </a:ext>
              </a:extLst>
            </p:cNvPr>
            <p:cNvPicPr>
              <a:picLocks noChangeAspect="1"/>
            </p:cNvPicPr>
            <p:nvPr/>
          </p:nvPicPr>
          <p:blipFill>
            <a:blip r:embed="rId15"/>
            <a:stretch>
              <a:fillRect/>
            </a:stretch>
          </p:blipFill>
          <p:spPr>
            <a:xfrm>
              <a:off x="6145710" y="5533056"/>
              <a:ext cx="200043" cy="266723"/>
            </a:xfrm>
            <a:prstGeom prst="rect">
              <a:avLst/>
            </a:prstGeom>
          </p:spPr>
        </p:pic>
        <p:pic>
          <p:nvPicPr>
            <p:cNvPr id="16" name="Picture 15">
              <a:extLst>
                <a:ext uri="{FF2B5EF4-FFF2-40B4-BE49-F238E27FC236}">
                  <a16:creationId xmlns:a16="http://schemas.microsoft.com/office/drawing/2014/main" id="{AC760989-7E95-4410-D223-2CFB7EADACD4}"/>
                </a:ext>
              </a:extLst>
            </p:cNvPr>
            <p:cNvPicPr>
              <a:picLocks noChangeAspect="1"/>
            </p:cNvPicPr>
            <p:nvPr/>
          </p:nvPicPr>
          <p:blipFill>
            <a:blip r:embed="rId16"/>
            <a:stretch>
              <a:fillRect/>
            </a:stretch>
          </p:blipFill>
          <p:spPr>
            <a:xfrm>
              <a:off x="4779639" y="5097413"/>
              <a:ext cx="304826" cy="266723"/>
            </a:xfrm>
            <a:prstGeom prst="rect">
              <a:avLst/>
            </a:prstGeom>
          </p:spPr>
        </p:pic>
        <p:pic>
          <p:nvPicPr>
            <p:cNvPr id="17" name="Picture 16">
              <a:extLst>
                <a:ext uri="{FF2B5EF4-FFF2-40B4-BE49-F238E27FC236}">
                  <a16:creationId xmlns:a16="http://schemas.microsoft.com/office/drawing/2014/main" id="{D86348DD-4ADA-7122-1567-73652508C2EB}"/>
                </a:ext>
              </a:extLst>
            </p:cNvPr>
            <p:cNvPicPr>
              <a:picLocks noChangeAspect="1"/>
            </p:cNvPicPr>
            <p:nvPr/>
          </p:nvPicPr>
          <p:blipFill>
            <a:blip r:embed="rId17"/>
            <a:stretch>
              <a:fillRect/>
            </a:stretch>
          </p:blipFill>
          <p:spPr>
            <a:xfrm>
              <a:off x="4003431" y="3981957"/>
              <a:ext cx="246032" cy="309298"/>
            </a:xfrm>
            <a:prstGeom prst="rect">
              <a:avLst/>
            </a:prstGeom>
          </p:spPr>
        </p:pic>
        <p:pic>
          <p:nvPicPr>
            <p:cNvPr id="18" name="Picture 17">
              <a:extLst>
                <a:ext uri="{FF2B5EF4-FFF2-40B4-BE49-F238E27FC236}">
                  <a16:creationId xmlns:a16="http://schemas.microsoft.com/office/drawing/2014/main" id="{995D97F2-4EF0-A1B7-7DB8-4AD67389F095}"/>
                </a:ext>
              </a:extLst>
            </p:cNvPr>
            <p:cNvPicPr>
              <a:picLocks noChangeAspect="1"/>
            </p:cNvPicPr>
            <p:nvPr/>
          </p:nvPicPr>
          <p:blipFill>
            <a:blip r:embed="rId18"/>
            <a:stretch>
              <a:fillRect/>
            </a:stretch>
          </p:blipFill>
          <p:spPr>
            <a:xfrm>
              <a:off x="3944464" y="2650805"/>
              <a:ext cx="289585" cy="304826"/>
            </a:xfrm>
            <a:prstGeom prst="rect">
              <a:avLst/>
            </a:prstGeom>
          </p:spPr>
        </p:pic>
        <p:pic>
          <p:nvPicPr>
            <p:cNvPr id="19" name="Picture 18">
              <a:extLst>
                <a:ext uri="{FF2B5EF4-FFF2-40B4-BE49-F238E27FC236}">
                  <a16:creationId xmlns:a16="http://schemas.microsoft.com/office/drawing/2014/main" id="{ABFE6332-A48F-35B4-2AA8-9E51B97C55BB}"/>
                </a:ext>
              </a:extLst>
            </p:cNvPr>
            <p:cNvPicPr>
              <a:picLocks noChangeAspect="1"/>
            </p:cNvPicPr>
            <p:nvPr/>
          </p:nvPicPr>
          <p:blipFill>
            <a:blip r:embed="rId19"/>
            <a:stretch>
              <a:fillRect/>
            </a:stretch>
          </p:blipFill>
          <p:spPr>
            <a:xfrm>
              <a:off x="4793074" y="1461024"/>
              <a:ext cx="316190" cy="345603"/>
            </a:xfrm>
            <a:prstGeom prst="rect">
              <a:avLst/>
            </a:prstGeom>
          </p:spPr>
        </p:pic>
      </p:grpSp>
      <p:sp>
        <p:nvSpPr>
          <p:cNvPr id="20" name="Google Shape;859;p98">
            <a:extLst>
              <a:ext uri="{FF2B5EF4-FFF2-40B4-BE49-F238E27FC236}">
                <a16:creationId xmlns:a16="http://schemas.microsoft.com/office/drawing/2014/main" id="{022309BC-573C-3BD0-A9CE-85F6D4F984B3}"/>
              </a:ext>
            </a:extLst>
          </p:cNvPr>
          <p:cNvSpPr txBox="1"/>
          <p:nvPr/>
        </p:nvSpPr>
        <p:spPr>
          <a:xfrm>
            <a:off x="6328879" y="501431"/>
            <a:ext cx="3052407" cy="523180"/>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Mapping to hierarchies</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Text classification</a:t>
            </a:r>
            <a:endParaRPr sz="1400" b="1" i="0" u="none" strike="noStrike" cap="none">
              <a:solidFill>
                <a:srgbClr val="10479B"/>
              </a:solidFill>
              <a:latin typeface="Optima" panose="02000503060000020004"/>
              <a:ea typeface="Arial"/>
              <a:cs typeface="Arial"/>
              <a:sym typeface="Arial"/>
            </a:endParaRPr>
          </a:p>
        </p:txBody>
      </p:sp>
      <p:sp>
        <p:nvSpPr>
          <p:cNvPr id="21" name="Google Shape;859;p98">
            <a:extLst>
              <a:ext uri="{FF2B5EF4-FFF2-40B4-BE49-F238E27FC236}">
                <a16:creationId xmlns:a16="http://schemas.microsoft.com/office/drawing/2014/main" id="{3ADEFC86-C8A0-3754-2226-C23A9965B763}"/>
              </a:ext>
            </a:extLst>
          </p:cNvPr>
          <p:cNvSpPr txBox="1"/>
          <p:nvPr/>
        </p:nvSpPr>
        <p:spPr>
          <a:xfrm>
            <a:off x="7823280" y="1291425"/>
            <a:ext cx="3052407" cy="523180"/>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Discovering data</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Proposing new master domains</a:t>
            </a:r>
            <a:endParaRPr sz="1400" b="1" i="0" u="none" strike="noStrike" cap="none">
              <a:solidFill>
                <a:srgbClr val="10479B"/>
              </a:solidFill>
              <a:latin typeface="Optima" panose="02000503060000020004"/>
              <a:ea typeface="Arial"/>
              <a:cs typeface="Arial"/>
              <a:sym typeface="Arial"/>
            </a:endParaRPr>
          </a:p>
        </p:txBody>
      </p:sp>
      <p:sp>
        <p:nvSpPr>
          <p:cNvPr id="22" name="Google Shape;859;p98">
            <a:extLst>
              <a:ext uri="{FF2B5EF4-FFF2-40B4-BE49-F238E27FC236}">
                <a16:creationId xmlns:a16="http://schemas.microsoft.com/office/drawing/2014/main" id="{92A664FD-B259-110E-36A0-E4176CC1F5A1}"/>
              </a:ext>
            </a:extLst>
          </p:cNvPr>
          <p:cNvSpPr txBox="1"/>
          <p:nvPr/>
        </p:nvSpPr>
        <p:spPr>
          <a:xfrm>
            <a:off x="8360430" y="2280663"/>
            <a:ext cx="3052407" cy="1169511"/>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Attribute identification</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Automated data ingestion</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Entity discovery</a:t>
            </a:r>
          </a:p>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Extended attributes for product master data</a:t>
            </a:r>
            <a:endParaRPr sz="1400" b="1" i="0" u="none" strike="noStrike" cap="none">
              <a:solidFill>
                <a:srgbClr val="10479B"/>
              </a:solidFill>
              <a:latin typeface="Optima" panose="02000503060000020004"/>
              <a:ea typeface="Arial"/>
              <a:cs typeface="Arial"/>
              <a:sym typeface="Arial"/>
            </a:endParaRPr>
          </a:p>
        </p:txBody>
      </p:sp>
      <p:sp>
        <p:nvSpPr>
          <p:cNvPr id="23" name="Google Shape;859;p98">
            <a:extLst>
              <a:ext uri="{FF2B5EF4-FFF2-40B4-BE49-F238E27FC236}">
                <a16:creationId xmlns:a16="http://schemas.microsoft.com/office/drawing/2014/main" id="{138EDDAA-68DF-5DF4-B26C-C4895C86B528}"/>
              </a:ext>
            </a:extLst>
          </p:cNvPr>
          <p:cNvSpPr txBox="1"/>
          <p:nvPr/>
        </p:nvSpPr>
        <p:spPr>
          <a:xfrm>
            <a:off x="8360429" y="3969808"/>
            <a:ext cx="3052407" cy="523180"/>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Automated matching rules</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Hybrid golden records</a:t>
            </a:r>
            <a:endParaRPr sz="1400" b="1" i="0" u="none" strike="noStrike" cap="none">
              <a:solidFill>
                <a:srgbClr val="10479B"/>
              </a:solidFill>
              <a:latin typeface="Optima" panose="02000503060000020004"/>
              <a:ea typeface="Arial"/>
              <a:cs typeface="Arial"/>
              <a:sym typeface="Arial"/>
            </a:endParaRPr>
          </a:p>
        </p:txBody>
      </p:sp>
      <p:sp>
        <p:nvSpPr>
          <p:cNvPr id="28" name="Google Shape;859;p98">
            <a:extLst>
              <a:ext uri="{FF2B5EF4-FFF2-40B4-BE49-F238E27FC236}">
                <a16:creationId xmlns:a16="http://schemas.microsoft.com/office/drawing/2014/main" id="{02C6CD2A-19E5-5786-8B35-FCF1164348FD}"/>
              </a:ext>
            </a:extLst>
          </p:cNvPr>
          <p:cNvSpPr txBox="1"/>
          <p:nvPr/>
        </p:nvSpPr>
        <p:spPr>
          <a:xfrm>
            <a:off x="7756246" y="4953136"/>
            <a:ext cx="3052407" cy="738623"/>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Schema matching</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Automated MDM models</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Model Recommendations</a:t>
            </a:r>
          </a:p>
        </p:txBody>
      </p:sp>
      <p:sp>
        <p:nvSpPr>
          <p:cNvPr id="29" name="Google Shape;859;p98">
            <a:extLst>
              <a:ext uri="{FF2B5EF4-FFF2-40B4-BE49-F238E27FC236}">
                <a16:creationId xmlns:a16="http://schemas.microsoft.com/office/drawing/2014/main" id="{28A80BD7-970E-77E3-7667-00E72F303B47}"/>
              </a:ext>
            </a:extLst>
          </p:cNvPr>
          <p:cNvSpPr txBox="1"/>
          <p:nvPr/>
        </p:nvSpPr>
        <p:spPr>
          <a:xfrm>
            <a:off x="6532333" y="5838978"/>
            <a:ext cx="3052407" cy="738623"/>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Rule recommendations</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Dashboards</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Smart fields</a:t>
            </a:r>
          </a:p>
        </p:txBody>
      </p:sp>
      <p:sp>
        <p:nvSpPr>
          <p:cNvPr id="30" name="Google Shape;859;p98">
            <a:extLst>
              <a:ext uri="{FF2B5EF4-FFF2-40B4-BE49-F238E27FC236}">
                <a16:creationId xmlns:a16="http://schemas.microsoft.com/office/drawing/2014/main" id="{014FE3A6-0162-7A13-FEE9-317D8C8E4B83}"/>
              </a:ext>
            </a:extLst>
          </p:cNvPr>
          <p:cNvSpPr txBox="1"/>
          <p:nvPr/>
        </p:nvSpPr>
        <p:spPr>
          <a:xfrm>
            <a:off x="1468086" y="5147583"/>
            <a:ext cx="3052407" cy="738623"/>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Assistants</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Conversational interfaces</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Gen AI-personalized UX</a:t>
            </a:r>
          </a:p>
        </p:txBody>
      </p:sp>
      <p:sp>
        <p:nvSpPr>
          <p:cNvPr id="31" name="Google Shape;859;p98">
            <a:extLst>
              <a:ext uri="{FF2B5EF4-FFF2-40B4-BE49-F238E27FC236}">
                <a16:creationId xmlns:a16="http://schemas.microsoft.com/office/drawing/2014/main" id="{E6918CDA-529E-12E1-3FAA-9BFF25B39CF7}"/>
              </a:ext>
            </a:extLst>
          </p:cNvPr>
          <p:cNvSpPr txBox="1"/>
          <p:nvPr/>
        </p:nvSpPr>
        <p:spPr>
          <a:xfrm>
            <a:off x="768485" y="3703269"/>
            <a:ext cx="2700161" cy="1169511"/>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Automating associations</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Insights from stewardship activity</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Insights from unstructured data</a:t>
            </a:r>
          </a:p>
        </p:txBody>
      </p:sp>
      <p:sp>
        <p:nvSpPr>
          <p:cNvPr id="32" name="Google Shape;859;p98">
            <a:extLst>
              <a:ext uri="{FF2B5EF4-FFF2-40B4-BE49-F238E27FC236}">
                <a16:creationId xmlns:a16="http://schemas.microsoft.com/office/drawing/2014/main" id="{D7F36A87-4E66-19FB-D425-6DD17B3ED335}"/>
              </a:ext>
            </a:extLst>
          </p:cNvPr>
          <p:cNvSpPr txBox="1"/>
          <p:nvPr/>
        </p:nvSpPr>
        <p:spPr>
          <a:xfrm>
            <a:off x="762654" y="2280663"/>
            <a:ext cx="2700161" cy="954067"/>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Automatic classification</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Personally identifiable information (PII) detection</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ESG data</a:t>
            </a:r>
          </a:p>
        </p:txBody>
      </p:sp>
      <p:sp>
        <p:nvSpPr>
          <p:cNvPr id="33" name="Google Shape;859;p98">
            <a:extLst>
              <a:ext uri="{FF2B5EF4-FFF2-40B4-BE49-F238E27FC236}">
                <a16:creationId xmlns:a16="http://schemas.microsoft.com/office/drawing/2014/main" id="{BA8A40DE-C834-7948-0583-32AD2A222396}"/>
              </a:ext>
            </a:extLst>
          </p:cNvPr>
          <p:cNvSpPr txBox="1"/>
          <p:nvPr/>
        </p:nvSpPr>
        <p:spPr>
          <a:xfrm>
            <a:off x="1887306" y="1049441"/>
            <a:ext cx="2700161" cy="738623"/>
          </a:xfrm>
          <a:prstGeom prst="rect">
            <a:avLst/>
          </a:prstGeom>
          <a:noFill/>
          <a:ln>
            <a:noFill/>
          </a:ln>
        </p:spPr>
        <p:txBody>
          <a:bodyPr spcFirstLastPara="1" wrap="square" lIns="91425" tIns="45700" rIns="91425" bIns="45700" anchor="t" anchorCtr="0">
            <a:spAutoFit/>
          </a:bodyPr>
          <a:lstStyle/>
          <a:p>
            <a:pPr marL="285750" lvl="0" indent="-285750">
              <a:buClr>
                <a:srgbClr val="000000"/>
              </a:buClr>
              <a:buSzPts val="1600"/>
              <a:buFont typeface="Arial" panose="020B0604020202020204" pitchFamily="34" charset="0"/>
              <a:buChar char="•"/>
            </a:pPr>
            <a:r>
              <a:rPr lang="en-US" sz="1400" b="1">
                <a:solidFill>
                  <a:srgbClr val="10479B"/>
                </a:solidFill>
                <a:latin typeface="Optima" panose="02000503060000020004"/>
                <a:ea typeface="Arial"/>
                <a:cs typeface="Arial"/>
                <a:sym typeface="Arial"/>
              </a:rPr>
              <a:t>Intelligent automation</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Secure framework</a:t>
            </a:r>
          </a:p>
          <a:p>
            <a:pPr marL="285750" lvl="0" indent="-285750">
              <a:buClr>
                <a:srgbClr val="000000"/>
              </a:buClr>
              <a:buSzPts val="1600"/>
              <a:buFont typeface="Arial" panose="020B0604020202020204" pitchFamily="34" charset="0"/>
              <a:buChar char="•"/>
            </a:pPr>
            <a:r>
              <a:rPr lang="en-IN" sz="1400" b="1">
                <a:solidFill>
                  <a:srgbClr val="10479B"/>
                </a:solidFill>
                <a:latin typeface="Optima" panose="02000503060000020004"/>
                <a:ea typeface="Arial"/>
                <a:cs typeface="Arial"/>
                <a:sym typeface="Arial"/>
              </a:rPr>
              <a:t>Filtering</a:t>
            </a:r>
          </a:p>
        </p:txBody>
      </p:sp>
    </p:spTree>
    <p:extLst>
      <p:ext uri="{BB962C8B-B14F-4D97-AF65-F5344CB8AC3E}">
        <p14:creationId xmlns:p14="http://schemas.microsoft.com/office/powerpoint/2010/main" val="2237336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EC7DE-B498-FB66-2452-1FA32396CAC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396139C-95E6-28FA-35E4-3C3B424AF18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90F67DC3-DC21-3031-6EA9-F4CA010D9A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C4D3234E-62DC-EFBA-F328-19B59F469EC6}"/>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panose="02000503060000020004"/>
                <a:cs typeface="+mj-cs"/>
              </a:rPr>
              <a:t>Inducing Sustainability in Operations &amp; Maintenance </a:t>
            </a:r>
            <a:br>
              <a:rPr kumimoji="0" lang="en-US" sz="2400" b="1" i="0" u="none" strike="noStrike" kern="1200" cap="none" spc="0" normalizeH="0" baseline="0" noProof="0">
                <a:ln>
                  <a:noFill/>
                </a:ln>
                <a:solidFill>
                  <a:srgbClr val="10479B"/>
                </a:solidFill>
                <a:effectLst/>
                <a:uLnTx/>
                <a:uFillTx/>
                <a:latin typeface="Optima" panose="02000503060000020004"/>
                <a:cs typeface="+mj-cs"/>
              </a:rPr>
            </a:br>
            <a:r>
              <a:rPr kumimoji="0" lang="en-US" sz="2000" b="1" i="0" u="none" strike="noStrike" kern="1200" cap="none" spc="0" normalizeH="0" baseline="0" noProof="0">
                <a:ln>
                  <a:noFill/>
                </a:ln>
                <a:solidFill>
                  <a:srgbClr val="21CBF9"/>
                </a:solidFill>
                <a:effectLst/>
                <a:uLnTx/>
                <a:uFillTx/>
                <a:latin typeface="Optima"/>
                <a:cs typeface="+mj-cs"/>
              </a:rPr>
              <a:t>MDM Importance Environmental, Social &amp; Governance (ESG) </a:t>
            </a:r>
          </a:p>
        </p:txBody>
      </p:sp>
      <p:sp>
        <p:nvSpPr>
          <p:cNvPr id="2" name="Footer Placeholder 4">
            <a:extLst>
              <a:ext uri="{FF2B5EF4-FFF2-40B4-BE49-F238E27FC236}">
                <a16:creationId xmlns:a16="http://schemas.microsoft.com/office/drawing/2014/main" id="{BE3EB246-1F94-5C7C-1457-870C4E38DE8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CB5BF2C-49D2-796C-BACE-F862253AE7E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51BA67B5-124F-2E6B-F408-604643417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grpSp>
        <p:nvGrpSpPr>
          <p:cNvPr id="5" name="Group 4">
            <a:extLst>
              <a:ext uri="{FF2B5EF4-FFF2-40B4-BE49-F238E27FC236}">
                <a16:creationId xmlns:a16="http://schemas.microsoft.com/office/drawing/2014/main" id="{2E4C8C90-AA7C-4290-EBE6-44C21F838B5D}"/>
              </a:ext>
            </a:extLst>
          </p:cNvPr>
          <p:cNvGrpSpPr/>
          <p:nvPr/>
        </p:nvGrpSpPr>
        <p:grpSpPr>
          <a:xfrm>
            <a:off x="1469010" y="781323"/>
            <a:ext cx="9484936" cy="4349628"/>
            <a:chOff x="1412820" y="1297028"/>
            <a:chExt cx="9484936" cy="4349628"/>
          </a:xfrm>
        </p:grpSpPr>
        <p:sp>
          <p:nvSpPr>
            <p:cNvPr id="8" name="Rectangle 7">
              <a:extLst>
                <a:ext uri="{FF2B5EF4-FFF2-40B4-BE49-F238E27FC236}">
                  <a16:creationId xmlns:a16="http://schemas.microsoft.com/office/drawing/2014/main" id="{7F4D8F2B-A33F-81F8-584B-985DBBE09DE7}"/>
                </a:ext>
              </a:extLst>
            </p:cNvPr>
            <p:cNvSpPr/>
            <p:nvPr/>
          </p:nvSpPr>
          <p:spPr>
            <a:xfrm>
              <a:off x="1412820" y="1319753"/>
              <a:ext cx="2752627" cy="4326903"/>
            </a:xfrm>
            <a:prstGeom prst="rect">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sp>
          <p:nvSpPr>
            <p:cNvPr id="9" name="Rectangle 8">
              <a:extLst>
                <a:ext uri="{FF2B5EF4-FFF2-40B4-BE49-F238E27FC236}">
                  <a16:creationId xmlns:a16="http://schemas.microsoft.com/office/drawing/2014/main" id="{43B0E37B-B9CD-90A1-7877-775FD4A9B709}"/>
                </a:ext>
              </a:extLst>
            </p:cNvPr>
            <p:cNvSpPr/>
            <p:nvPr/>
          </p:nvSpPr>
          <p:spPr>
            <a:xfrm>
              <a:off x="8145129" y="1319753"/>
              <a:ext cx="2752627" cy="4326903"/>
            </a:xfrm>
            <a:prstGeom prst="rect">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sp>
          <p:nvSpPr>
            <p:cNvPr id="10" name="TextBox 9">
              <a:extLst>
                <a:ext uri="{FF2B5EF4-FFF2-40B4-BE49-F238E27FC236}">
                  <a16:creationId xmlns:a16="http://schemas.microsoft.com/office/drawing/2014/main" id="{D8A085E3-7BAB-BD55-EBC3-F2E614053EF8}"/>
                </a:ext>
              </a:extLst>
            </p:cNvPr>
            <p:cNvSpPr txBox="1"/>
            <p:nvPr/>
          </p:nvSpPr>
          <p:spPr>
            <a:xfrm>
              <a:off x="1423447" y="1329178"/>
              <a:ext cx="2742000" cy="369332"/>
            </a:xfrm>
            <a:prstGeom prst="rect">
              <a:avLst/>
            </a:prstGeom>
            <a:noFill/>
          </p:spPr>
          <p:txBody>
            <a:bodyPr wrap="square" rtlCol="0">
              <a:spAutoFit/>
            </a:bodyPr>
            <a:lstStyle/>
            <a:p>
              <a:pPr algn="ctr"/>
              <a:r>
                <a:rPr lang="en-US" b="1">
                  <a:solidFill>
                    <a:srgbClr val="10479B"/>
                  </a:solidFill>
                  <a:latin typeface="Optima" panose="02000503060000020004"/>
                </a:rPr>
                <a:t>Low ESG Maturity</a:t>
              </a:r>
              <a:endParaRPr lang="en-IN" b="1">
                <a:solidFill>
                  <a:srgbClr val="10479B"/>
                </a:solidFill>
                <a:latin typeface="Optima" panose="02000503060000020004"/>
              </a:endParaRPr>
            </a:p>
          </p:txBody>
        </p:sp>
        <p:sp>
          <p:nvSpPr>
            <p:cNvPr id="11" name="TextBox 10">
              <a:extLst>
                <a:ext uri="{FF2B5EF4-FFF2-40B4-BE49-F238E27FC236}">
                  <a16:creationId xmlns:a16="http://schemas.microsoft.com/office/drawing/2014/main" id="{889EA177-31A5-CE20-5A8C-E07E54E134D3}"/>
                </a:ext>
              </a:extLst>
            </p:cNvPr>
            <p:cNvSpPr txBox="1"/>
            <p:nvPr/>
          </p:nvSpPr>
          <p:spPr>
            <a:xfrm>
              <a:off x="8155756" y="1349601"/>
              <a:ext cx="2742000" cy="369332"/>
            </a:xfrm>
            <a:prstGeom prst="rect">
              <a:avLst/>
            </a:prstGeom>
            <a:noFill/>
          </p:spPr>
          <p:txBody>
            <a:bodyPr wrap="square" rtlCol="0">
              <a:spAutoFit/>
            </a:bodyPr>
            <a:lstStyle/>
            <a:p>
              <a:pPr algn="ctr"/>
              <a:r>
                <a:rPr lang="en-US" b="1">
                  <a:solidFill>
                    <a:srgbClr val="10479B"/>
                  </a:solidFill>
                  <a:latin typeface="Optima" panose="02000503060000020004"/>
                </a:rPr>
                <a:t>High ESG Maturity</a:t>
              </a:r>
              <a:endParaRPr lang="en-IN" b="1">
                <a:solidFill>
                  <a:srgbClr val="10479B"/>
                </a:solidFill>
                <a:latin typeface="Optima" panose="02000503060000020004"/>
              </a:endParaRPr>
            </a:p>
          </p:txBody>
        </p:sp>
        <p:sp>
          <p:nvSpPr>
            <p:cNvPr id="13" name="TextBox 12">
              <a:extLst>
                <a:ext uri="{FF2B5EF4-FFF2-40B4-BE49-F238E27FC236}">
                  <a16:creationId xmlns:a16="http://schemas.microsoft.com/office/drawing/2014/main" id="{E06B6479-62A3-89BD-3C12-FCE2EF5C2044}"/>
                </a:ext>
              </a:extLst>
            </p:cNvPr>
            <p:cNvSpPr txBox="1"/>
            <p:nvPr/>
          </p:nvSpPr>
          <p:spPr>
            <a:xfrm>
              <a:off x="4165447" y="1297028"/>
              <a:ext cx="3990308" cy="369332"/>
            </a:xfrm>
            <a:prstGeom prst="rect">
              <a:avLst/>
            </a:prstGeom>
            <a:solidFill>
              <a:srgbClr val="10479B"/>
            </a:solidFill>
          </p:spPr>
          <p:txBody>
            <a:bodyPr wrap="square" rtlCol="0">
              <a:spAutoFit/>
            </a:bodyPr>
            <a:lstStyle/>
            <a:p>
              <a:pPr algn="ctr"/>
              <a:r>
                <a:rPr lang="en-US" b="1">
                  <a:solidFill>
                    <a:schemeClr val="bg1"/>
                  </a:solidFill>
                  <a:latin typeface="Optima" panose="02000503060000020004"/>
                </a:rPr>
                <a:t>ESG Information Maturity</a:t>
              </a:r>
              <a:endParaRPr lang="en-IN" b="1">
                <a:solidFill>
                  <a:schemeClr val="bg1"/>
                </a:solidFill>
                <a:latin typeface="Optima" panose="02000503060000020004"/>
              </a:endParaRPr>
            </a:p>
          </p:txBody>
        </p:sp>
        <p:sp>
          <p:nvSpPr>
            <p:cNvPr id="14" name="TextBox 13">
              <a:extLst>
                <a:ext uri="{FF2B5EF4-FFF2-40B4-BE49-F238E27FC236}">
                  <a16:creationId xmlns:a16="http://schemas.microsoft.com/office/drawing/2014/main" id="{D20FFC66-FACF-D431-DC9F-19E4C7067854}"/>
                </a:ext>
              </a:extLst>
            </p:cNvPr>
            <p:cNvSpPr txBox="1"/>
            <p:nvPr/>
          </p:nvSpPr>
          <p:spPr>
            <a:xfrm>
              <a:off x="1527139" y="1828304"/>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Manual</a:t>
              </a:r>
              <a:endParaRPr lang="en-IN" sz="1600" b="1">
                <a:solidFill>
                  <a:srgbClr val="10479B"/>
                </a:solidFill>
                <a:latin typeface="Optima" panose="02000503060000020004"/>
              </a:endParaRPr>
            </a:p>
          </p:txBody>
        </p:sp>
        <p:sp>
          <p:nvSpPr>
            <p:cNvPr id="15" name="TextBox 14">
              <a:extLst>
                <a:ext uri="{FF2B5EF4-FFF2-40B4-BE49-F238E27FC236}">
                  <a16:creationId xmlns:a16="http://schemas.microsoft.com/office/drawing/2014/main" id="{60E23F28-FC41-EDE9-9F7A-B6F8535DC3B0}"/>
                </a:ext>
              </a:extLst>
            </p:cNvPr>
            <p:cNvSpPr txBox="1"/>
            <p:nvPr/>
          </p:nvSpPr>
          <p:spPr>
            <a:xfrm>
              <a:off x="1527139" y="2501269"/>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Spread Sheets</a:t>
              </a:r>
              <a:endParaRPr lang="en-IN" sz="1600" b="1">
                <a:solidFill>
                  <a:srgbClr val="10479B"/>
                </a:solidFill>
                <a:latin typeface="Optima" panose="02000503060000020004"/>
              </a:endParaRPr>
            </a:p>
          </p:txBody>
        </p:sp>
        <p:sp>
          <p:nvSpPr>
            <p:cNvPr id="16" name="TextBox 15">
              <a:extLst>
                <a:ext uri="{FF2B5EF4-FFF2-40B4-BE49-F238E27FC236}">
                  <a16:creationId xmlns:a16="http://schemas.microsoft.com/office/drawing/2014/main" id="{BE523B93-C5FD-3D70-0C8F-7A4281FD9EA3}"/>
                </a:ext>
              </a:extLst>
            </p:cNvPr>
            <p:cNvSpPr txBox="1"/>
            <p:nvPr/>
          </p:nvSpPr>
          <p:spPr>
            <a:xfrm>
              <a:off x="1527139" y="3108116"/>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Annual</a:t>
              </a:r>
              <a:endParaRPr lang="en-IN" sz="1600" b="1">
                <a:solidFill>
                  <a:srgbClr val="10479B"/>
                </a:solidFill>
                <a:latin typeface="Optima" panose="02000503060000020004"/>
              </a:endParaRPr>
            </a:p>
          </p:txBody>
        </p:sp>
        <p:sp>
          <p:nvSpPr>
            <p:cNvPr id="17" name="TextBox 16">
              <a:extLst>
                <a:ext uri="{FF2B5EF4-FFF2-40B4-BE49-F238E27FC236}">
                  <a16:creationId xmlns:a16="http://schemas.microsoft.com/office/drawing/2014/main" id="{ED9F4727-7FED-1554-4FCB-18E6DF3BDB07}"/>
                </a:ext>
              </a:extLst>
            </p:cNvPr>
            <p:cNvSpPr txBox="1"/>
            <p:nvPr/>
          </p:nvSpPr>
          <p:spPr>
            <a:xfrm>
              <a:off x="1527139" y="3752921"/>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Interval</a:t>
              </a:r>
              <a:endParaRPr lang="en-IN" sz="1600" b="1">
                <a:solidFill>
                  <a:srgbClr val="10479B"/>
                </a:solidFill>
                <a:latin typeface="Optima" panose="02000503060000020004"/>
              </a:endParaRPr>
            </a:p>
          </p:txBody>
        </p:sp>
        <p:sp>
          <p:nvSpPr>
            <p:cNvPr id="18" name="TextBox 17">
              <a:extLst>
                <a:ext uri="{FF2B5EF4-FFF2-40B4-BE49-F238E27FC236}">
                  <a16:creationId xmlns:a16="http://schemas.microsoft.com/office/drawing/2014/main" id="{56B8F7F8-6422-0EB3-F553-6E5228D763C8}"/>
                </a:ext>
              </a:extLst>
            </p:cNvPr>
            <p:cNvSpPr txBox="1"/>
            <p:nvPr/>
          </p:nvSpPr>
          <p:spPr>
            <a:xfrm>
              <a:off x="1527139" y="4383367"/>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Hindsight</a:t>
              </a:r>
              <a:endParaRPr lang="en-IN" sz="1600" b="1">
                <a:solidFill>
                  <a:srgbClr val="10479B"/>
                </a:solidFill>
                <a:latin typeface="Optima" panose="02000503060000020004"/>
              </a:endParaRPr>
            </a:p>
          </p:txBody>
        </p:sp>
        <p:sp>
          <p:nvSpPr>
            <p:cNvPr id="19" name="TextBox 18">
              <a:extLst>
                <a:ext uri="{FF2B5EF4-FFF2-40B4-BE49-F238E27FC236}">
                  <a16:creationId xmlns:a16="http://schemas.microsoft.com/office/drawing/2014/main" id="{AFA5A1A2-5561-0457-DEC1-725F0445AC0E}"/>
                </a:ext>
              </a:extLst>
            </p:cNvPr>
            <p:cNvSpPr txBox="1"/>
            <p:nvPr/>
          </p:nvSpPr>
          <p:spPr>
            <a:xfrm>
              <a:off x="1527139" y="5005506"/>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Siloed</a:t>
              </a:r>
              <a:endParaRPr lang="en-IN" sz="1600" b="1">
                <a:solidFill>
                  <a:srgbClr val="10479B"/>
                </a:solidFill>
                <a:latin typeface="Optima" panose="02000503060000020004"/>
              </a:endParaRPr>
            </a:p>
          </p:txBody>
        </p:sp>
        <p:sp>
          <p:nvSpPr>
            <p:cNvPr id="20" name="TextBox 19">
              <a:extLst>
                <a:ext uri="{FF2B5EF4-FFF2-40B4-BE49-F238E27FC236}">
                  <a16:creationId xmlns:a16="http://schemas.microsoft.com/office/drawing/2014/main" id="{4B678F99-F246-5488-2CA2-C93DF4D22B84}"/>
                </a:ext>
              </a:extLst>
            </p:cNvPr>
            <p:cNvSpPr txBox="1"/>
            <p:nvPr/>
          </p:nvSpPr>
          <p:spPr>
            <a:xfrm>
              <a:off x="8292904" y="1828304"/>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Automated</a:t>
              </a:r>
              <a:endParaRPr lang="en-IN" sz="1600" b="1">
                <a:solidFill>
                  <a:srgbClr val="10479B"/>
                </a:solidFill>
                <a:latin typeface="Optima" panose="02000503060000020004"/>
              </a:endParaRPr>
            </a:p>
          </p:txBody>
        </p:sp>
        <p:sp>
          <p:nvSpPr>
            <p:cNvPr id="21" name="TextBox 20">
              <a:extLst>
                <a:ext uri="{FF2B5EF4-FFF2-40B4-BE49-F238E27FC236}">
                  <a16:creationId xmlns:a16="http://schemas.microsoft.com/office/drawing/2014/main" id="{F25914CC-AFFD-FDDD-D996-7E6196B98472}"/>
                </a:ext>
              </a:extLst>
            </p:cNvPr>
            <p:cNvSpPr txBox="1"/>
            <p:nvPr/>
          </p:nvSpPr>
          <p:spPr>
            <a:xfrm>
              <a:off x="8292904" y="2501269"/>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Database</a:t>
              </a:r>
              <a:endParaRPr lang="en-IN" sz="1600" b="1">
                <a:solidFill>
                  <a:srgbClr val="10479B"/>
                </a:solidFill>
                <a:latin typeface="Optima" panose="02000503060000020004"/>
              </a:endParaRPr>
            </a:p>
          </p:txBody>
        </p:sp>
        <p:sp>
          <p:nvSpPr>
            <p:cNvPr id="22" name="TextBox 21">
              <a:extLst>
                <a:ext uri="{FF2B5EF4-FFF2-40B4-BE49-F238E27FC236}">
                  <a16:creationId xmlns:a16="http://schemas.microsoft.com/office/drawing/2014/main" id="{C0554425-A801-514B-FF66-96073400A089}"/>
                </a:ext>
              </a:extLst>
            </p:cNvPr>
            <p:cNvSpPr txBox="1"/>
            <p:nvPr/>
          </p:nvSpPr>
          <p:spPr>
            <a:xfrm>
              <a:off x="8292904" y="3108116"/>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Continuous</a:t>
              </a:r>
              <a:endParaRPr lang="en-IN" sz="1600" b="1">
                <a:solidFill>
                  <a:srgbClr val="10479B"/>
                </a:solidFill>
                <a:latin typeface="Optima" panose="02000503060000020004"/>
              </a:endParaRPr>
            </a:p>
          </p:txBody>
        </p:sp>
        <p:sp>
          <p:nvSpPr>
            <p:cNvPr id="23" name="TextBox 22">
              <a:extLst>
                <a:ext uri="{FF2B5EF4-FFF2-40B4-BE49-F238E27FC236}">
                  <a16:creationId xmlns:a16="http://schemas.microsoft.com/office/drawing/2014/main" id="{DFFFFD67-7D53-BCA2-D182-349E35603B1E}"/>
                </a:ext>
              </a:extLst>
            </p:cNvPr>
            <p:cNvSpPr txBox="1"/>
            <p:nvPr/>
          </p:nvSpPr>
          <p:spPr>
            <a:xfrm>
              <a:off x="8292904" y="3752921"/>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Audited</a:t>
              </a:r>
              <a:endParaRPr lang="en-IN" sz="1600" b="1">
                <a:solidFill>
                  <a:srgbClr val="10479B"/>
                </a:solidFill>
                <a:latin typeface="Optima" panose="02000503060000020004"/>
              </a:endParaRPr>
            </a:p>
          </p:txBody>
        </p:sp>
        <p:sp>
          <p:nvSpPr>
            <p:cNvPr id="28" name="TextBox 27">
              <a:extLst>
                <a:ext uri="{FF2B5EF4-FFF2-40B4-BE49-F238E27FC236}">
                  <a16:creationId xmlns:a16="http://schemas.microsoft.com/office/drawing/2014/main" id="{85DDEF2F-29E6-7710-C438-E0E2B35EA6BB}"/>
                </a:ext>
              </a:extLst>
            </p:cNvPr>
            <p:cNvSpPr txBox="1"/>
            <p:nvPr/>
          </p:nvSpPr>
          <p:spPr>
            <a:xfrm>
              <a:off x="8292904" y="4383367"/>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Insight/Foresight</a:t>
              </a:r>
              <a:endParaRPr lang="en-IN" sz="1600" b="1">
                <a:solidFill>
                  <a:srgbClr val="10479B"/>
                </a:solidFill>
                <a:latin typeface="Optima" panose="02000503060000020004"/>
              </a:endParaRPr>
            </a:p>
          </p:txBody>
        </p:sp>
        <p:sp>
          <p:nvSpPr>
            <p:cNvPr id="29" name="TextBox 28">
              <a:extLst>
                <a:ext uri="{FF2B5EF4-FFF2-40B4-BE49-F238E27FC236}">
                  <a16:creationId xmlns:a16="http://schemas.microsoft.com/office/drawing/2014/main" id="{530A52E0-3972-096F-363E-506424F0AEAB}"/>
                </a:ext>
              </a:extLst>
            </p:cNvPr>
            <p:cNvSpPr txBox="1"/>
            <p:nvPr/>
          </p:nvSpPr>
          <p:spPr>
            <a:xfrm>
              <a:off x="8292904" y="5005506"/>
              <a:ext cx="2486276" cy="338554"/>
            </a:xfrm>
            <a:prstGeom prst="rect">
              <a:avLst/>
            </a:prstGeom>
            <a:solidFill>
              <a:schemeClr val="bg1">
                <a:lumMod val="95000"/>
              </a:schemeClr>
            </a:solidFill>
          </p:spPr>
          <p:txBody>
            <a:bodyPr wrap="square" rtlCol="0">
              <a:spAutoFit/>
            </a:bodyPr>
            <a:lstStyle/>
            <a:p>
              <a:pPr algn="ctr"/>
              <a:r>
                <a:rPr lang="en-US" sz="1600" b="1">
                  <a:solidFill>
                    <a:srgbClr val="10479B"/>
                  </a:solidFill>
                  <a:latin typeface="Optima" panose="02000503060000020004"/>
                </a:rPr>
                <a:t>Democratized</a:t>
              </a:r>
              <a:endParaRPr lang="en-IN" sz="1600" b="1">
                <a:solidFill>
                  <a:srgbClr val="10479B"/>
                </a:solidFill>
                <a:latin typeface="Optima" panose="02000503060000020004"/>
              </a:endParaRPr>
            </a:p>
          </p:txBody>
        </p:sp>
        <p:cxnSp>
          <p:nvCxnSpPr>
            <p:cNvPr id="30" name="Straight Arrow Connector 29">
              <a:extLst>
                <a:ext uri="{FF2B5EF4-FFF2-40B4-BE49-F238E27FC236}">
                  <a16:creationId xmlns:a16="http://schemas.microsoft.com/office/drawing/2014/main" id="{BDA24FC2-8D0D-08A1-7A79-40AE1C5D973C}"/>
                </a:ext>
              </a:extLst>
            </p:cNvPr>
            <p:cNvCxnSpPr>
              <a:stCxn id="14" idx="3"/>
              <a:endCxn id="20" idx="1"/>
            </p:cNvCxnSpPr>
            <p:nvPr/>
          </p:nvCxnSpPr>
          <p:spPr>
            <a:xfrm>
              <a:off x="4013415" y="1997581"/>
              <a:ext cx="4279489" cy="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9E5DF5B-AD9A-3F00-1D4B-EE0A6F263142}"/>
                </a:ext>
              </a:extLst>
            </p:cNvPr>
            <p:cNvCxnSpPr/>
            <p:nvPr/>
          </p:nvCxnSpPr>
          <p:spPr>
            <a:xfrm>
              <a:off x="4013415" y="2685002"/>
              <a:ext cx="4279489" cy="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2076961-41A7-D9A7-E44F-CB0BFBF54E99}"/>
                </a:ext>
              </a:extLst>
            </p:cNvPr>
            <p:cNvCxnSpPr/>
            <p:nvPr/>
          </p:nvCxnSpPr>
          <p:spPr>
            <a:xfrm>
              <a:off x="4013415" y="3258934"/>
              <a:ext cx="4279489" cy="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EF3032B-8FDA-2069-8ACE-7F9F2B55D600}"/>
                </a:ext>
              </a:extLst>
            </p:cNvPr>
            <p:cNvCxnSpPr/>
            <p:nvPr/>
          </p:nvCxnSpPr>
          <p:spPr>
            <a:xfrm>
              <a:off x="4013415" y="3946355"/>
              <a:ext cx="4279489" cy="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809414E-BAAD-CAE6-16AB-45FDED5794D3}"/>
                </a:ext>
              </a:extLst>
            </p:cNvPr>
            <p:cNvCxnSpPr/>
            <p:nvPr/>
          </p:nvCxnSpPr>
          <p:spPr>
            <a:xfrm>
              <a:off x="4013415" y="4520287"/>
              <a:ext cx="4279489" cy="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969ABBFD-F692-A1B4-B762-09ACBD451F77}"/>
                </a:ext>
              </a:extLst>
            </p:cNvPr>
            <p:cNvCxnSpPr/>
            <p:nvPr/>
          </p:nvCxnSpPr>
          <p:spPr>
            <a:xfrm>
              <a:off x="4013415" y="5207708"/>
              <a:ext cx="4279489" cy="0"/>
            </a:xfrm>
            <a:prstGeom prst="straightConnector1">
              <a:avLst/>
            </a:prstGeom>
            <a:ln w="254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2F6C3A0B-6EF7-FEF1-FA9A-F120231DF698}"/>
                </a:ext>
              </a:extLst>
            </p:cNvPr>
            <p:cNvSpPr/>
            <p:nvPr/>
          </p:nvSpPr>
          <p:spPr>
            <a:xfrm>
              <a:off x="5399715" y="1704378"/>
              <a:ext cx="1639039" cy="369332"/>
            </a:xfrm>
            <a:prstGeom prst="rect">
              <a:avLst/>
            </a:prstGeom>
          </p:spPr>
          <p:txBody>
            <a:bodyPr wrap="none">
              <a:spAutoFit/>
            </a:bodyPr>
            <a:lstStyle/>
            <a:p>
              <a:pPr algn="ctr"/>
              <a:r>
                <a:rPr lang="en-US" b="1">
                  <a:solidFill>
                    <a:srgbClr val="10479B"/>
                  </a:solidFill>
                  <a:latin typeface="Optima" panose="02000503060000020004"/>
                </a:rPr>
                <a:t>Data Collection</a:t>
              </a:r>
              <a:endParaRPr lang="en-IN" b="1">
                <a:solidFill>
                  <a:srgbClr val="10479B"/>
                </a:solidFill>
                <a:latin typeface="Optima" panose="02000503060000020004"/>
              </a:endParaRPr>
            </a:p>
          </p:txBody>
        </p:sp>
        <p:sp>
          <p:nvSpPr>
            <p:cNvPr id="37" name="Rectangle 36">
              <a:extLst>
                <a:ext uri="{FF2B5EF4-FFF2-40B4-BE49-F238E27FC236}">
                  <a16:creationId xmlns:a16="http://schemas.microsoft.com/office/drawing/2014/main" id="{AD698041-EE9D-734A-B1AD-C43D51A86502}"/>
                </a:ext>
              </a:extLst>
            </p:cNvPr>
            <p:cNvSpPr/>
            <p:nvPr/>
          </p:nvSpPr>
          <p:spPr>
            <a:xfrm>
              <a:off x="5185569" y="2307167"/>
              <a:ext cx="1966244" cy="369332"/>
            </a:xfrm>
            <a:prstGeom prst="rect">
              <a:avLst/>
            </a:prstGeom>
          </p:spPr>
          <p:txBody>
            <a:bodyPr wrap="none">
              <a:spAutoFit/>
            </a:bodyPr>
            <a:lstStyle/>
            <a:p>
              <a:pPr algn="ctr"/>
              <a:r>
                <a:rPr lang="en-US" b="1">
                  <a:solidFill>
                    <a:srgbClr val="10479B"/>
                  </a:solidFill>
                  <a:latin typeface="Optima" panose="02000503060000020004"/>
                </a:rPr>
                <a:t>Data Management</a:t>
              </a:r>
              <a:endParaRPr lang="en-IN" b="1">
                <a:solidFill>
                  <a:srgbClr val="10479B"/>
                </a:solidFill>
                <a:latin typeface="Optima" panose="02000503060000020004"/>
              </a:endParaRPr>
            </a:p>
          </p:txBody>
        </p:sp>
        <p:sp>
          <p:nvSpPr>
            <p:cNvPr id="38" name="Rectangle 37">
              <a:extLst>
                <a:ext uri="{FF2B5EF4-FFF2-40B4-BE49-F238E27FC236}">
                  <a16:creationId xmlns:a16="http://schemas.microsoft.com/office/drawing/2014/main" id="{09C49D4D-EA14-A2E4-9EBA-38AEA00A1285}"/>
                </a:ext>
              </a:extLst>
            </p:cNvPr>
            <p:cNvSpPr/>
            <p:nvPr/>
          </p:nvSpPr>
          <p:spPr>
            <a:xfrm>
              <a:off x="5250571" y="2942645"/>
              <a:ext cx="1937326" cy="369332"/>
            </a:xfrm>
            <a:prstGeom prst="rect">
              <a:avLst/>
            </a:prstGeom>
          </p:spPr>
          <p:txBody>
            <a:bodyPr wrap="none">
              <a:spAutoFit/>
            </a:bodyPr>
            <a:lstStyle/>
            <a:p>
              <a:pPr algn="ctr"/>
              <a:r>
                <a:rPr lang="en-US" b="1">
                  <a:solidFill>
                    <a:srgbClr val="10479B"/>
                  </a:solidFill>
                  <a:latin typeface="Optima" panose="02000503060000020004"/>
                </a:rPr>
                <a:t>Data Update Cycle</a:t>
              </a:r>
              <a:endParaRPr lang="en-IN" b="1">
                <a:solidFill>
                  <a:srgbClr val="10479B"/>
                </a:solidFill>
                <a:latin typeface="Optima" panose="02000503060000020004"/>
              </a:endParaRPr>
            </a:p>
          </p:txBody>
        </p:sp>
        <p:sp>
          <p:nvSpPr>
            <p:cNvPr id="39" name="Rectangle 38">
              <a:extLst>
                <a:ext uri="{FF2B5EF4-FFF2-40B4-BE49-F238E27FC236}">
                  <a16:creationId xmlns:a16="http://schemas.microsoft.com/office/drawing/2014/main" id="{EFE19E37-771F-1E9A-2D99-C28056D58BFC}"/>
                </a:ext>
              </a:extLst>
            </p:cNvPr>
            <p:cNvSpPr/>
            <p:nvPr/>
          </p:nvSpPr>
          <p:spPr>
            <a:xfrm>
              <a:off x="5363138" y="3556123"/>
              <a:ext cx="1654620" cy="369332"/>
            </a:xfrm>
            <a:prstGeom prst="rect">
              <a:avLst/>
            </a:prstGeom>
          </p:spPr>
          <p:txBody>
            <a:bodyPr wrap="none">
              <a:spAutoFit/>
            </a:bodyPr>
            <a:lstStyle/>
            <a:p>
              <a:pPr algn="ctr"/>
              <a:r>
                <a:rPr lang="en-US" b="1">
                  <a:solidFill>
                    <a:srgbClr val="10479B"/>
                  </a:solidFill>
                  <a:latin typeface="Optima" panose="02000503060000020004"/>
                </a:rPr>
                <a:t>Data Validation</a:t>
              </a:r>
              <a:endParaRPr lang="en-IN" b="1">
                <a:solidFill>
                  <a:srgbClr val="10479B"/>
                </a:solidFill>
                <a:latin typeface="Optima" panose="02000503060000020004"/>
              </a:endParaRPr>
            </a:p>
          </p:txBody>
        </p:sp>
        <p:sp>
          <p:nvSpPr>
            <p:cNvPr id="40" name="Rectangle 39">
              <a:extLst>
                <a:ext uri="{FF2B5EF4-FFF2-40B4-BE49-F238E27FC236}">
                  <a16:creationId xmlns:a16="http://schemas.microsoft.com/office/drawing/2014/main" id="{D67D5739-724B-7AF5-C938-D94E4C3AFB3B}"/>
                </a:ext>
              </a:extLst>
            </p:cNvPr>
            <p:cNvSpPr/>
            <p:nvPr/>
          </p:nvSpPr>
          <p:spPr>
            <a:xfrm>
              <a:off x="5338903" y="4164711"/>
              <a:ext cx="1718933" cy="369332"/>
            </a:xfrm>
            <a:prstGeom prst="rect">
              <a:avLst/>
            </a:prstGeom>
          </p:spPr>
          <p:txBody>
            <a:bodyPr wrap="none">
              <a:spAutoFit/>
            </a:bodyPr>
            <a:lstStyle/>
            <a:p>
              <a:pPr algn="ctr"/>
              <a:r>
                <a:rPr lang="en-US" b="1">
                  <a:solidFill>
                    <a:srgbClr val="10479B"/>
                  </a:solidFill>
                  <a:latin typeface="Optima" panose="02000503060000020004"/>
                </a:rPr>
                <a:t>Analytical Focus</a:t>
              </a:r>
              <a:endParaRPr lang="en-IN" b="1">
                <a:solidFill>
                  <a:srgbClr val="10479B"/>
                </a:solidFill>
                <a:latin typeface="Optima" panose="02000503060000020004"/>
              </a:endParaRPr>
            </a:p>
          </p:txBody>
        </p:sp>
        <p:sp>
          <p:nvSpPr>
            <p:cNvPr id="41" name="Rectangle 40">
              <a:extLst>
                <a:ext uri="{FF2B5EF4-FFF2-40B4-BE49-F238E27FC236}">
                  <a16:creationId xmlns:a16="http://schemas.microsoft.com/office/drawing/2014/main" id="{4218B5B6-152F-A895-75D7-7989722E5AA7}"/>
                </a:ext>
              </a:extLst>
            </p:cNvPr>
            <p:cNvSpPr/>
            <p:nvPr/>
          </p:nvSpPr>
          <p:spPr>
            <a:xfrm>
              <a:off x="5281779" y="4875864"/>
              <a:ext cx="1747018" cy="369332"/>
            </a:xfrm>
            <a:prstGeom prst="rect">
              <a:avLst/>
            </a:prstGeom>
          </p:spPr>
          <p:txBody>
            <a:bodyPr wrap="none">
              <a:spAutoFit/>
            </a:bodyPr>
            <a:lstStyle/>
            <a:p>
              <a:pPr algn="ctr"/>
              <a:r>
                <a:rPr lang="en-US" b="1">
                  <a:solidFill>
                    <a:srgbClr val="10479B"/>
                  </a:solidFill>
                  <a:latin typeface="Optima" panose="02000503060000020004"/>
                </a:rPr>
                <a:t>Data Availability</a:t>
              </a:r>
              <a:endParaRPr lang="en-IN" b="1">
                <a:solidFill>
                  <a:srgbClr val="10479B"/>
                </a:solidFill>
                <a:latin typeface="Optima" panose="02000503060000020004"/>
              </a:endParaRPr>
            </a:p>
          </p:txBody>
        </p:sp>
      </p:grpSp>
      <p:graphicFrame>
        <p:nvGraphicFramePr>
          <p:cNvPr id="42" name="Diagram 41">
            <a:extLst>
              <a:ext uri="{FF2B5EF4-FFF2-40B4-BE49-F238E27FC236}">
                <a16:creationId xmlns:a16="http://schemas.microsoft.com/office/drawing/2014/main" id="{408BF2D9-44BD-2DE5-06A0-4AD64051DF79}"/>
              </a:ext>
            </a:extLst>
          </p:cNvPr>
          <p:cNvGraphicFramePr/>
          <p:nvPr/>
        </p:nvGraphicFramePr>
        <p:xfrm>
          <a:off x="1583329" y="4904731"/>
          <a:ext cx="9476968" cy="2039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3" name="TextBox 42">
            <a:extLst>
              <a:ext uri="{FF2B5EF4-FFF2-40B4-BE49-F238E27FC236}">
                <a16:creationId xmlns:a16="http://schemas.microsoft.com/office/drawing/2014/main" id="{912C7A1A-6992-94A4-982B-EEA19BAC283A}"/>
              </a:ext>
            </a:extLst>
          </p:cNvPr>
          <p:cNvSpPr txBox="1"/>
          <p:nvPr/>
        </p:nvSpPr>
        <p:spPr>
          <a:xfrm>
            <a:off x="936260" y="5550049"/>
            <a:ext cx="2326848" cy="923330"/>
          </a:xfrm>
          <a:prstGeom prst="rect">
            <a:avLst/>
          </a:prstGeom>
          <a:noFill/>
        </p:spPr>
        <p:txBody>
          <a:bodyPr wrap="square" rtlCol="0">
            <a:spAutoFit/>
          </a:bodyPr>
          <a:lstStyle/>
          <a:p>
            <a:pPr algn="ctr"/>
            <a:r>
              <a:rPr lang="en-US" b="1">
                <a:solidFill>
                  <a:srgbClr val="21CBF9"/>
                </a:solidFill>
                <a:latin typeface="Optima" panose="02000503060000020004"/>
              </a:rPr>
              <a:t>Process for Sustainability Tool Assessment</a:t>
            </a:r>
            <a:endParaRPr lang="en-IN" b="1">
              <a:solidFill>
                <a:srgbClr val="21CBF9"/>
              </a:solidFill>
              <a:latin typeface="Optima" panose="02000503060000020004"/>
            </a:endParaRPr>
          </a:p>
        </p:txBody>
      </p:sp>
      <p:sp>
        <p:nvSpPr>
          <p:cNvPr id="44" name="Rectangle 43">
            <a:extLst>
              <a:ext uri="{FF2B5EF4-FFF2-40B4-BE49-F238E27FC236}">
                <a16:creationId xmlns:a16="http://schemas.microsoft.com/office/drawing/2014/main" id="{F0BE74CC-2CC0-084A-944B-AD8B8C048E9D}"/>
              </a:ext>
            </a:extLst>
          </p:cNvPr>
          <p:cNvSpPr/>
          <p:nvPr/>
        </p:nvSpPr>
        <p:spPr>
          <a:xfrm>
            <a:off x="10138861" y="6100453"/>
            <a:ext cx="1260281" cy="276999"/>
          </a:xfrm>
          <a:prstGeom prst="rect">
            <a:avLst/>
          </a:prstGeom>
        </p:spPr>
        <p:txBody>
          <a:bodyPr wrap="none">
            <a:spAutoFit/>
          </a:bodyPr>
          <a:lstStyle/>
          <a:p>
            <a:pPr lvl="0" algn="ctr">
              <a:defRPr/>
            </a:pPr>
            <a:r>
              <a:rPr lang="en-US" sz="1200" b="1">
                <a:solidFill>
                  <a:srgbClr val="21CBF9"/>
                </a:solidFill>
                <a:latin typeface="Optima" panose="02000503060000020004"/>
                <a:cs typeface="Arial" panose="020B0604020202020204" pitchFamily="34" charset="0"/>
              </a:rPr>
              <a:t>Source: Gartner</a:t>
            </a:r>
          </a:p>
        </p:txBody>
      </p:sp>
    </p:spTree>
    <p:extLst>
      <p:ext uri="{BB962C8B-B14F-4D97-AF65-F5344CB8AC3E}">
        <p14:creationId xmlns:p14="http://schemas.microsoft.com/office/powerpoint/2010/main" val="2248844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8BDFD-0379-9BF3-C584-4657601A21F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7603EEE-59D1-3B9F-F271-6474C95E5A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D1240750-6A57-56EB-521C-72D2C3965C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8EFBADF3-7726-7680-1EEA-047B6F792117}"/>
              </a:ext>
            </a:extLst>
          </p:cNvPr>
          <p:cNvSpPr>
            <a:spLocks noGrp="1"/>
          </p:cNvSpPr>
          <p:nvPr>
            <p:ph type="title"/>
          </p:nvPr>
        </p:nvSpPr>
        <p:spPr>
          <a:xfrm>
            <a:off x="367749" y="109380"/>
            <a:ext cx="10848892" cy="989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a:lnSpc>
                <a:spcPct val="100000"/>
              </a:lnSpc>
              <a:spcBef>
                <a:spcPts val="0"/>
              </a:spcBef>
              <a:defRPr/>
            </a:pPr>
            <a:r>
              <a:rPr kumimoji="0" lang="en-US" sz="2400" b="1" i="0" u="none" strike="noStrike" kern="1200" cap="none" spc="0" normalizeH="0" baseline="0" noProof="0">
                <a:ln>
                  <a:noFill/>
                </a:ln>
                <a:solidFill>
                  <a:srgbClr val="0B4A99"/>
                </a:solidFill>
                <a:effectLst/>
                <a:uLnTx/>
                <a:uFillTx/>
                <a:latin typeface="Optima" panose="02000503060000020004"/>
                <a:ea typeface="+mn-ea"/>
                <a:cs typeface="+mn-cs"/>
              </a:rPr>
              <a:t>Overall Capability Score (MDM Solutions)</a:t>
            </a:r>
            <a:br>
              <a:rPr kumimoji="0" lang="en-US" sz="2400" b="1" i="0" u="none" strike="noStrike" kern="1200" cap="none" spc="0" normalizeH="0" baseline="0" noProof="0">
                <a:ln>
                  <a:noFill/>
                </a:ln>
                <a:solidFill>
                  <a:srgbClr val="0B4A99"/>
                </a:solidFill>
                <a:effectLst/>
                <a:uLnTx/>
                <a:uFillTx/>
                <a:latin typeface="Optima" panose="02000503060000020004"/>
                <a:ea typeface="+mn-ea"/>
                <a:cs typeface="+mn-cs"/>
              </a:rPr>
            </a:br>
            <a:r>
              <a:rPr lang="en-US" sz="2400" b="1">
                <a:solidFill>
                  <a:srgbClr val="26B4E9"/>
                </a:solidFill>
                <a:latin typeface="Optima" panose="02000503060000020004"/>
                <a:cs typeface="+mj-cs"/>
              </a:rPr>
              <a:t>Gartner Peer Insights</a:t>
            </a:r>
            <a:endParaRPr kumimoji="0" lang="en-US" sz="2400" b="1" i="0" u="none" strike="noStrike" kern="1200" cap="none" spc="0" normalizeH="0" baseline="0" noProof="0">
              <a:ln>
                <a:noFill/>
              </a:ln>
              <a:solidFill>
                <a:srgbClr val="0B4A99"/>
              </a:solidFill>
              <a:effectLst/>
              <a:uLnTx/>
              <a:uFillTx/>
              <a:latin typeface="Optima" panose="02000503060000020004"/>
              <a:ea typeface="+mn-ea"/>
              <a:cs typeface="+mn-cs"/>
            </a:endParaRPr>
          </a:p>
        </p:txBody>
      </p:sp>
      <p:sp>
        <p:nvSpPr>
          <p:cNvPr id="2" name="Footer Placeholder 4">
            <a:extLst>
              <a:ext uri="{FF2B5EF4-FFF2-40B4-BE49-F238E27FC236}">
                <a16:creationId xmlns:a16="http://schemas.microsoft.com/office/drawing/2014/main" id="{D40A907C-3CD6-C988-83DB-0CD01EE0F74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39EABDAB-7715-3513-DF8F-2D0B354685B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aphicFrame>
        <p:nvGraphicFramePr>
          <p:cNvPr id="25" name="Table 24">
            <a:extLst>
              <a:ext uri="{FF2B5EF4-FFF2-40B4-BE49-F238E27FC236}">
                <a16:creationId xmlns:a16="http://schemas.microsoft.com/office/drawing/2014/main" id="{2BBCDDC0-5B5E-D423-3156-2A531A81B683}"/>
              </a:ext>
            </a:extLst>
          </p:cNvPr>
          <p:cNvGraphicFramePr>
            <a:graphicFrameLocks noGrp="1"/>
          </p:cNvGraphicFramePr>
          <p:nvPr/>
        </p:nvGraphicFramePr>
        <p:xfrm>
          <a:off x="554000" y="1421664"/>
          <a:ext cx="10890141" cy="4979142"/>
        </p:xfrm>
        <a:graphic>
          <a:graphicData uri="http://schemas.openxmlformats.org/drawingml/2006/table">
            <a:tbl>
              <a:tblPr firstRow="1" bandRow="1">
                <a:tableStyleId>{69012ECD-51FC-41F1-AA8D-1B2483CD663E}</a:tableStyleId>
              </a:tblPr>
              <a:tblGrid>
                <a:gridCol w="6584036">
                  <a:extLst>
                    <a:ext uri="{9D8B030D-6E8A-4147-A177-3AD203B41FA5}">
                      <a16:colId xmlns:a16="http://schemas.microsoft.com/office/drawing/2014/main" val="17173279"/>
                    </a:ext>
                  </a:extLst>
                </a:gridCol>
                <a:gridCol w="1304583">
                  <a:extLst>
                    <a:ext uri="{9D8B030D-6E8A-4147-A177-3AD203B41FA5}">
                      <a16:colId xmlns:a16="http://schemas.microsoft.com/office/drawing/2014/main" val="2468934877"/>
                    </a:ext>
                  </a:extLst>
                </a:gridCol>
                <a:gridCol w="1461525">
                  <a:extLst>
                    <a:ext uri="{9D8B030D-6E8A-4147-A177-3AD203B41FA5}">
                      <a16:colId xmlns:a16="http://schemas.microsoft.com/office/drawing/2014/main" val="3046844650"/>
                    </a:ext>
                  </a:extLst>
                </a:gridCol>
                <a:gridCol w="1539997">
                  <a:extLst>
                    <a:ext uri="{9D8B030D-6E8A-4147-A177-3AD203B41FA5}">
                      <a16:colId xmlns:a16="http://schemas.microsoft.com/office/drawing/2014/main" val="2522900208"/>
                    </a:ext>
                  </a:extLst>
                </a:gridCol>
              </a:tblGrid>
              <a:tr h="360774">
                <a:tc>
                  <a:txBody>
                    <a:bodyPr/>
                    <a:lstStyle/>
                    <a:p>
                      <a:r>
                        <a:rPr lang="en-US" sz="1500">
                          <a:latin typeface="Optima" panose="02000503060000020004"/>
                        </a:rPr>
                        <a:t>Capability Parameters</a:t>
                      </a:r>
                      <a:endParaRPr lang="en-IN" sz="1500">
                        <a:latin typeface="Optima" panose="02000503060000020004"/>
                      </a:endParaRPr>
                    </a:p>
                  </a:txBody>
                  <a:tcPr/>
                </a:tc>
                <a:tc>
                  <a:txBody>
                    <a:bodyPr/>
                    <a:lstStyle/>
                    <a:p>
                      <a:pPr algn="ctr"/>
                      <a:r>
                        <a:rPr lang="en-US" sz="1500">
                          <a:latin typeface="Optima" panose="02000503060000020004"/>
                        </a:rPr>
                        <a:t>PiLog</a:t>
                      </a:r>
                      <a:endParaRPr lang="en-IN" sz="1500">
                        <a:latin typeface="Optima" panose="02000503060000020004"/>
                      </a:endParaRPr>
                    </a:p>
                  </a:txBody>
                  <a:tcPr/>
                </a:tc>
                <a:tc>
                  <a:txBody>
                    <a:bodyPr/>
                    <a:lstStyle/>
                    <a:p>
                      <a:pPr algn="ctr"/>
                      <a:r>
                        <a:rPr lang="en-US" sz="1500">
                          <a:latin typeface="Optima" panose="02000503060000020004"/>
                        </a:rPr>
                        <a:t>Prospecta</a:t>
                      </a:r>
                      <a:endParaRPr lang="en-IN" sz="1500">
                        <a:latin typeface="Optima" panose="02000503060000020004"/>
                      </a:endParaRPr>
                    </a:p>
                  </a:txBody>
                  <a:tcPr/>
                </a:tc>
                <a:tc>
                  <a:txBody>
                    <a:bodyPr/>
                    <a:lstStyle/>
                    <a:p>
                      <a:pPr algn="ctr"/>
                      <a:r>
                        <a:rPr lang="en-US" sz="1500">
                          <a:latin typeface="Optima" panose="02000503060000020004"/>
                        </a:rPr>
                        <a:t>SAP</a:t>
                      </a:r>
                      <a:endParaRPr lang="en-IN" sz="1500">
                        <a:latin typeface="Optima" panose="02000503060000020004"/>
                      </a:endParaRPr>
                    </a:p>
                  </a:txBody>
                  <a:tcPr/>
                </a:tc>
                <a:extLst>
                  <a:ext uri="{0D108BD9-81ED-4DB2-BD59-A6C34878D82A}">
                    <a16:rowId xmlns:a16="http://schemas.microsoft.com/office/drawing/2014/main" val="2664168496"/>
                  </a:ext>
                </a:extLst>
              </a:tr>
              <a:tr h="288648">
                <a:tc>
                  <a:txBody>
                    <a:bodyPr/>
                    <a:lstStyle/>
                    <a:p>
                      <a:r>
                        <a:rPr lang="en-US" sz="1200" b="1">
                          <a:solidFill>
                            <a:srgbClr val="10479B"/>
                          </a:solidFill>
                          <a:latin typeface="Optima" panose="02000503060000020004"/>
                        </a:rPr>
                        <a:t>Workflow / BPM</a:t>
                      </a:r>
                      <a:endParaRPr lang="en-IN" sz="1200" b="1">
                        <a:solidFill>
                          <a:srgbClr val="10479B"/>
                        </a:solidFill>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10479B"/>
                          </a:solidFill>
                          <a:latin typeface="Optima" panose="02000503060000020004"/>
                        </a:rPr>
                        <a:t>4.6 (371)</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3.8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4.4 (82)</a:t>
                      </a:r>
                      <a:endParaRPr lang="en-IN" sz="1200" b="1">
                        <a:solidFill>
                          <a:srgbClr val="10479B"/>
                        </a:solidFill>
                        <a:latin typeface="Optima" panose="02000503060000020004"/>
                      </a:endParaRPr>
                    </a:p>
                  </a:txBody>
                  <a:tcPr/>
                </a:tc>
                <a:extLst>
                  <a:ext uri="{0D108BD9-81ED-4DB2-BD59-A6C34878D82A}">
                    <a16:rowId xmlns:a16="http://schemas.microsoft.com/office/drawing/2014/main" val="4146067360"/>
                  </a:ext>
                </a:extLst>
              </a:tr>
              <a:tr h="288648">
                <a:tc>
                  <a:txBody>
                    <a:bodyPr/>
                    <a:lstStyle/>
                    <a:p>
                      <a:r>
                        <a:rPr lang="en-US" sz="1200" b="1">
                          <a:solidFill>
                            <a:srgbClr val="10479B"/>
                          </a:solidFill>
                          <a:latin typeface="Optima" panose="02000503060000020004"/>
                        </a:rPr>
                        <a:t>Loading / Synch / Business Services</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4.5 (372)</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4.2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4.5 (82)</a:t>
                      </a:r>
                      <a:endParaRPr lang="en-IN" sz="1200" b="1">
                        <a:solidFill>
                          <a:srgbClr val="10479B"/>
                        </a:solidFill>
                        <a:latin typeface="Optima" panose="02000503060000020004"/>
                      </a:endParaRPr>
                    </a:p>
                  </a:txBody>
                  <a:tcPr/>
                </a:tc>
                <a:extLst>
                  <a:ext uri="{0D108BD9-81ED-4DB2-BD59-A6C34878D82A}">
                    <a16:rowId xmlns:a16="http://schemas.microsoft.com/office/drawing/2014/main" val="2225338068"/>
                  </a:ext>
                </a:extLst>
              </a:tr>
              <a:tr h="288648">
                <a:tc>
                  <a:txBody>
                    <a:bodyPr/>
                    <a:lstStyle/>
                    <a:p>
                      <a:r>
                        <a:rPr lang="en-US" sz="1200" b="1">
                          <a:solidFill>
                            <a:srgbClr val="10479B"/>
                          </a:solidFill>
                          <a:latin typeface="Optima" panose="02000503060000020004"/>
                        </a:rPr>
                        <a:t>Data Modelling</a:t>
                      </a:r>
                      <a:endParaRPr lang="en-IN" sz="1200" b="1">
                        <a:solidFill>
                          <a:srgbClr val="10479B"/>
                        </a:solidFill>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10479B"/>
                          </a:solidFill>
                          <a:latin typeface="Optima" panose="02000503060000020004"/>
                        </a:rPr>
                        <a:t>4.6 (372)</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3.5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4.5 (82)</a:t>
                      </a:r>
                      <a:endParaRPr lang="en-IN" sz="1200" b="1">
                        <a:solidFill>
                          <a:srgbClr val="10479B"/>
                        </a:solidFill>
                        <a:latin typeface="Optima" panose="02000503060000020004"/>
                      </a:endParaRPr>
                    </a:p>
                  </a:txBody>
                  <a:tcPr/>
                </a:tc>
                <a:extLst>
                  <a:ext uri="{0D108BD9-81ED-4DB2-BD59-A6C34878D82A}">
                    <a16:rowId xmlns:a16="http://schemas.microsoft.com/office/drawing/2014/main" val="1031184399"/>
                  </a:ext>
                </a:extLst>
              </a:tr>
              <a:tr h="288648">
                <a:tc>
                  <a:txBody>
                    <a:bodyPr/>
                    <a:lstStyle/>
                    <a:p>
                      <a:r>
                        <a:rPr lang="en-IN" sz="1200" b="1">
                          <a:solidFill>
                            <a:srgbClr val="10479B"/>
                          </a:solidFill>
                          <a:latin typeface="Optima" panose="02000503060000020004"/>
                        </a:rPr>
                        <a:t>Information Quality/Semantics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10479B"/>
                          </a:solidFill>
                          <a:latin typeface="Optima" panose="02000503060000020004"/>
                        </a:rPr>
                        <a:t>4.6 (372)</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3.5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4.4 (81)</a:t>
                      </a:r>
                      <a:endParaRPr lang="en-IN" sz="1200" b="1">
                        <a:solidFill>
                          <a:srgbClr val="10479B"/>
                        </a:solidFill>
                        <a:latin typeface="Optima" panose="02000503060000020004"/>
                      </a:endParaRPr>
                    </a:p>
                  </a:txBody>
                  <a:tcPr/>
                </a:tc>
                <a:extLst>
                  <a:ext uri="{0D108BD9-81ED-4DB2-BD59-A6C34878D82A}">
                    <a16:rowId xmlns:a16="http://schemas.microsoft.com/office/drawing/2014/main" val="244259460"/>
                  </a:ext>
                </a:extLst>
              </a:tr>
              <a:tr h="288648">
                <a:tc>
                  <a:txBody>
                    <a:bodyPr/>
                    <a:lstStyle/>
                    <a:p>
                      <a:r>
                        <a:rPr lang="en-IN" sz="1200" b="1">
                          <a:solidFill>
                            <a:srgbClr val="10479B"/>
                          </a:solidFill>
                          <a:latin typeface="Optima" panose="02000503060000020004"/>
                        </a:rPr>
                        <a:t>Perform/Scale/Availability/Security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10479B"/>
                          </a:solidFill>
                          <a:latin typeface="Optima" panose="02000503060000020004"/>
                        </a:rPr>
                        <a:t>4.6 (372)</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4.2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4.4 (81)</a:t>
                      </a:r>
                      <a:endParaRPr lang="en-IN" sz="1200" b="1">
                        <a:solidFill>
                          <a:srgbClr val="10479B"/>
                        </a:solidFill>
                        <a:latin typeface="Optima" panose="02000503060000020004"/>
                      </a:endParaRPr>
                    </a:p>
                  </a:txBody>
                  <a:tcPr/>
                </a:tc>
                <a:extLst>
                  <a:ext uri="{0D108BD9-81ED-4DB2-BD59-A6C34878D82A}">
                    <a16:rowId xmlns:a16="http://schemas.microsoft.com/office/drawing/2014/main" val="2661131549"/>
                  </a:ext>
                </a:extLst>
              </a:tr>
              <a:tr h="288648">
                <a:tc>
                  <a:txBody>
                    <a:bodyPr/>
                    <a:lstStyle/>
                    <a:p>
                      <a:r>
                        <a:rPr lang="en-IN" sz="1200" b="1">
                          <a:solidFill>
                            <a:srgbClr val="10479B"/>
                          </a:solidFill>
                          <a:latin typeface="Optima" panose="02000503060000020004"/>
                        </a:rPr>
                        <a:t>Hierarchy Management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10479B"/>
                          </a:solidFill>
                          <a:latin typeface="Optima" panose="02000503060000020004"/>
                        </a:rPr>
                        <a:t>4.6 (371)</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3.4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4.3 (82)</a:t>
                      </a:r>
                      <a:endParaRPr lang="en-IN" sz="1200" b="1">
                        <a:solidFill>
                          <a:srgbClr val="10479B"/>
                        </a:solidFill>
                        <a:latin typeface="Optima" panose="02000503060000020004"/>
                      </a:endParaRPr>
                    </a:p>
                  </a:txBody>
                  <a:tcPr/>
                </a:tc>
                <a:extLst>
                  <a:ext uri="{0D108BD9-81ED-4DB2-BD59-A6C34878D82A}">
                    <a16:rowId xmlns:a16="http://schemas.microsoft.com/office/drawing/2014/main" val="3419883608"/>
                  </a:ext>
                </a:extLst>
              </a:tr>
              <a:tr h="288648">
                <a:tc>
                  <a:txBody>
                    <a:bodyPr/>
                    <a:lstStyle/>
                    <a:p>
                      <a:r>
                        <a:rPr lang="en-US" sz="1200" b="1">
                          <a:solidFill>
                            <a:srgbClr val="10479B"/>
                          </a:solidFill>
                          <a:latin typeface="Optima" panose="02000503060000020004"/>
                        </a:rPr>
                        <a:t>Information Stewardship Support</a:t>
                      </a:r>
                      <a:endParaRPr lang="en-IN" sz="1200" b="1">
                        <a:solidFill>
                          <a:srgbClr val="10479B"/>
                        </a:solidFill>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10479B"/>
                          </a:solidFill>
                          <a:latin typeface="Optima" panose="02000503060000020004"/>
                        </a:rPr>
                        <a:t>4.5 (369)</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4.2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4.4 (81)</a:t>
                      </a:r>
                      <a:endParaRPr lang="en-IN" sz="1200" b="1">
                        <a:solidFill>
                          <a:srgbClr val="10479B"/>
                        </a:solidFill>
                        <a:latin typeface="Optima" panose="02000503060000020004"/>
                      </a:endParaRPr>
                    </a:p>
                  </a:txBody>
                  <a:tcPr/>
                </a:tc>
                <a:extLst>
                  <a:ext uri="{0D108BD9-81ED-4DB2-BD59-A6C34878D82A}">
                    <a16:rowId xmlns:a16="http://schemas.microsoft.com/office/drawing/2014/main" val="866047097"/>
                  </a:ext>
                </a:extLst>
              </a:tr>
              <a:tr h="288648">
                <a:tc>
                  <a:txBody>
                    <a:bodyPr/>
                    <a:lstStyle/>
                    <a:p>
                      <a:r>
                        <a:rPr lang="en-US" sz="1200" b="1">
                          <a:solidFill>
                            <a:srgbClr val="10479B"/>
                          </a:solidFill>
                          <a:latin typeface="Optima" panose="02000503060000020004"/>
                        </a:rPr>
                        <a:t>Information Governance Support</a:t>
                      </a:r>
                      <a:endParaRPr lang="en-IN" sz="1200" b="1">
                        <a:solidFill>
                          <a:srgbClr val="10479B"/>
                        </a:solidFill>
                        <a:latin typeface="Optima" panose="02000503060000020004"/>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10479B"/>
                          </a:solidFill>
                          <a:latin typeface="Optima" panose="02000503060000020004"/>
                        </a:rPr>
                        <a:t>4.6 (370)</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4.2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4.3 (82)</a:t>
                      </a:r>
                      <a:endParaRPr lang="en-IN" sz="1200" b="1">
                        <a:solidFill>
                          <a:srgbClr val="10479B"/>
                        </a:solidFill>
                        <a:latin typeface="Optima" panose="02000503060000020004"/>
                      </a:endParaRPr>
                    </a:p>
                  </a:txBody>
                  <a:tcPr/>
                </a:tc>
                <a:extLst>
                  <a:ext uri="{0D108BD9-81ED-4DB2-BD59-A6C34878D82A}">
                    <a16:rowId xmlns:a16="http://schemas.microsoft.com/office/drawing/2014/main" val="4053550517"/>
                  </a:ext>
                </a:extLst>
              </a:tr>
              <a:tr h="288648">
                <a:tc>
                  <a:txBody>
                    <a:bodyPr/>
                    <a:lstStyle/>
                    <a:p>
                      <a:r>
                        <a:rPr lang="en-IN" sz="1200" b="1">
                          <a:solidFill>
                            <a:srgbClr val="10479B"/>
                          </a:solidFill>
                          <a:latin typeface="Optima" panose="02000503060000020004"/>
                        </a:rPr>
                        <a:t>Multiple Implementation Style Support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10479B"/>
                          </a:solidFill>
                          <a:latin typeface="Optima" panose="02000503060000020004"/>
                        </a:rPr>
                        <a:t>4.5 (173)</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4.0 (2)</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4.3 (51)</a:t>
                      </a:r>
                      <a:endParaRPr lang="en-IN" sz="1200" b="1">
                        <a:solidFill>
                          <a:srgbClr val="10479B"/>
                        </a:solidFill>
                        <a:latin typeface="Optima" panose="02000503060000020004"/>
                      </a:endParaRPr>
                    </a:p>
                  </a:txBody>
                  <a:tcPr/>
                </a:tc>
                <a:extLst>
                  <a:ext uri="{0D108BD9-81ED-4DB2-BD59-A6C34878D82A}">
                    <a16:rowId xmlns:a16="http://schemas.microsoft.com/office/drawing/2014/main" val="612954204"/>
                  </a:ext>
                </a:extLst>
              </a:tr>
              <a:tr h="288648">
                <a:tc>
                  <a:txBody>
                    <a:bodyPr/>
                    <a:lstStyle/>
                    <a:p>
                      <a:r>
                        <a:rPr lang="en-IN" sz="1200" b="1">
                          <a:solidFill>
                            <a:srgbClr val="10479B"/>
                          </a:solidFill>
                          <a:latin typeface="Optima" panose="02000503060000020004"/>
                        </a:rPr>
                        <a:t>Multiple Usage Scenario Support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solidFill>
                            <a:srgbClr val="10479B"/>
                          </a:solidFill>
                          <a:latin typeface="Optima" panose="02000503060000020004"/>
                        </a:rPr>
                        <a:t>4.5 (371)</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4.0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4.3 (80)</a:t>
                      </a:r>
                      <a:endParaRPr lang="en-IN" sz="1200" b="1">
                        <a:solidFill>
                          <a:srgbClr val="10479B"/>
                        </a:solidFill>
                        <a:latin typeface="Optima" panose="02000503060000020004"/>
                      </a:endParaRPr>
                    </a:p>
                  </a:txBody>
                  <a:tcPr/>
                </a:tc>
                <a:extLst>
                  <a:ext uri="{0D108BD9-81ED-4DB2-BD59-A6C34878D82A}">
                    <a16:rowId xmlns:a16="http://schemas.microsoft.com/office/drawing/2014/main" val="2663608456"/>
                  </a:ext>
                </a:extLst>
              </a:tr>
              <a:tr h="288648">
                <a:tc>
                  <a:txBody>
                    <a:bodyPr/>
                    <a:lstStyle/>
                    <a:p>
                      <a:r>
                        <a:rPr lang="en-IN" sz="1200" b="1">
                          <a:solidFill>
                            <a:srgbClr val="10479B"/>
                          </a:solidFill>
                          <a:latin typeface="Optima" panose="02000503060000020004"/>
                        </a:rPr>
                        <a:t>Multiple and Multi-domain Support</a:t>
                      </a:r>
                    </a:p>
                  </a:txBody>
                  <a:tcPr/>
                </a:tc>
                <a:tc>
                  <a:txBody>
                    <a:bodyPr/>
                    <a:lstStyle/>
                    <a:p>
                      <a:pPr algn="ctr"/>
                      <a:r>
                        <a:rPr lang="en-US" sz="1200" b="1">
                          <a:solidFill>
                            <a:srgbClr val="10479B"/>
                          </a:solidFill>
                          <a:latin typeface="Optima" panose="02000503060000020004"/>
                        </a:rPr>
                        <a:t>4.6 (371)</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4.0 (6)</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4.3 (82)</a:t>
                      </a:r>
                      <a:endParaRPr lang="en-IN" sz="1200" b="1">
                        <a:solidFill>
                          <a:srgbClr val="10479B"/>
                        </a:solidFill>
                        <a:latin typeface="Optima" panose="02000503060000020004"/>
                      </a:endParaRPr>
                    </a:p>
                  </a:txBody>
                  <a:tcPr/>
                </a:tc>
                <a:extLst>
                  <a:ext uri="{0D108BD9-81ED-4DB2-BD59-A6C34878D82A}">
                    <a16:rowId xmlns:a16="http://schemas.microsoft.com/office/drawing/2014/main" val="4076835331"/>
                  </a:ext>
                </a:extLst>
              </a:tr>
              <a:tr h="288648">
                <a:tc>
                  <a:txBody>
                    <a:bodyPr/>
                    <a:lstStyle/>
                    <a:p>
                      <a:r>
                        <a:rPr lang="en-IN" sz="1200" b="1">
                          <a:solidFill>
                            <a:srgbClr val="10479B"/>
                          </a:solidFill>
                          <a:latin typeface="Optima" panose="02000503060000020004"/>
                        </a:rPr>
                        <a:t>Product Suite Internal Integration</a:t>
                      </a:r>
                    </a:p>
                  </a:txBody>
                  <a:tcPr/>
                </a:tc>
                <a:tc>
                  <a:txBody>
                    <a:bodyPr/>
                    <a:lstStyle/>
                    <a:p>
                      <a:pPr algn="ctr"/>
                      <a:r>
                        <a:rPr lang="en-US" sz="1200" b="1">
                          <a:solidFill>
                            <a:srgbClr val="10479B"/>
                          </a:solidFill>
                          <a:latin typeface="Optima" panose="02000503060000020004"/>
                        </a:rPr>
                        <a:t>4.5 (171)</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4.5 (2)</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4.4 (51)</a:t>
                      </a:r>
                      <a:endParaRPr lang="en-IN" sz="1200" b="1">
                        <a:solidFill>
                          <a:srgbClr val="10479B"/>
                        </a:solidFill>
                        <a:latin typeface="Optima" panose="02000503060000020004"/>
                      </a:endParaRPr>
                    </a:p>
                  </a:txBody>
                  <a:tcPr/>
                </a:tc>
                <a:extLst>
                  <a:ext uri="{0D108BD9-81ED-4DB2-BD59-A6C34878D82A}">
                    <a16:rowId xmlns:a16="http://schemas.microsoft.com/office/drawing/2014/main" val="1139441730"/>
                  </a:ext>
                </a:extLst>
              </a:tr>
              <a:tr h="288648">
                <a:tc>
                  <a:txBody>
                    <a:bodyPr/>
                    <a:lstStyle/>
                    <a:p>
                      <a:r>
                        <a:rPr lang="en-IN" sz="1200" b="1">
                          <a:solidFill>
                            <a:srgbClr val="10479B"/>
                          </a:solidFill>
                          <a:latin typeface="Optima" panose="02000503060000020004"/>
                        </a:rPr>
                        <a:t>Scalability</a:t>
                      </a:r>
                    </a:p>
                  </a:txBody>
                  <a:tcPr/>
                </a:tc>
                <a:tc>
                  <a:txBody>
                    <a:bodyPr/>
                    <a:lstStyle/>
                    <a:p>
                      <a:pPr algn="ctr"/>
                      <a:r>
                        <a:rPr lang="en-US" sz="1200" b="1">
                          <a:solidFill>
                            <a:srgbClr val="10479B"/>
                          </a:solidFill>
                          <a:latin typeface="Optima" panose="02000503060000020004"/>
                        </a:rPr>
                        <a:t>4.9 (29)</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4.4 (5)</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4.7 (15)</a:t>
                      </a:r>
                      <a:endParaRPr lang="en-IN" sz="1200" b="1">
                        <a:solidFill>
                          <a:srgbClr val="10479B"/>
                        </a:solidFill>
                        <a:latin typeface="Optima" panose="02000503060000020004"/>
                      </a:endParaRPr>
                    </a:p>
                  </a:txBody>
                  <a:tcPr/>
                </a:tc>
                <a:extLst>
                  <a:ext uri="{0D108BD9-81ED-4DB2-BD59-A6C34878D82A}">
                    <a16:rowId xmlns:a16="http://schemas.microsoft.com/office/drawing/2014/main" val="3954438692"/>
                  </a:ext>
                </a:extLst>
              </a:tr>
              <a:tr h="288648">
                <a:tc>
                  <a:txBody>
                    <a:bodyPr/>
                    <a:lstStyle/>
                    <a:p>
                      <a:r>
                        <a:rPr lang="en-US" sz="1200" b="1">
                          <a:solidFill>
                            <a:srgbClr val="10479B"/>
                          </a:solidFill>
                          <a:latin typeface="Optima" panose="02000503060000020004"/>
                        </a:rPr>
                        <a:t>Integration</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5.0 (29)</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4.6 (5)</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4.5 (15)</a:t>
                      </a:r>
                      <a:endParaRPr lang="en-IN" sz="1200" b="1">
                        <a:solidFill>
                          <a:srgbClr val="10479B"/>
                        </a:solidFill>
                        <a:latin typeface="Optima" panose="02000503060000020004"/>
                      </a:endParaRPr>
                    </a:p>
                  </a:txBody>
                  <a:tcPr/>
                </a:tc>
                <a:extLst>
                  <a:ext uri="{0D108BD9-81ED-4DB2-BD59-A6C34878D82A}">
                    <a16:rowId xmlns:a16="http://schemas.microsoft.com/office/drawing/2014/main" val="1339563607"/>
                  </a:ext>
                </a:extLst>
              </a:tr>
              <a:tr h="288648">
                <a:tc>
                  <a:txBody>
                    <a:bodyPr/>
                    <a:lstStyle/>
                    <a:p>
                      <a:r>
                        <a:rPr lang="en-IN" sz="1200" b="1">
                          <a:solidFill>
                            <a:srgbClr val="10479B"/>
                          </a:solidFill>
                          <a:latin typeface="Optima" panose="02000503060000020004"/>
                        </a:rPr>
                        <a:t>Customization</a:t>
                      </a:r>
                    </a:p>
                  </a:txBody>
                  <a:tcPr/>
                </a:tc>
                <a:tc>
                  <a:txBody>
                    <a:bodyPr/>
                    <a:lstStyle/>
                    <a:p>
                      <a:pPr algn="ctr"/>
                      <a:r>
                        <a:rPr lang="en-US" sz="1200" b="1">
                          <a:solidFill>
                            <a:srgbClr val="10479B"/>
                          </a:solidFill>
                          <a:latin typeface="Optima" panose="02000503060000020004"/>
                        </a:rPr>
                        <a:t>5.0 (29)</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4.6 (5)</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4.5 (15)</a:t>
                      </a:r>
                      <a:endParaRPr lang="en-IN" sz="1200" b="1">
                        <a:solidFill>
                          <a:srgbClr val="10479B"/>
                        </a:solidFill>
                        <a:latin typeface="Optima" panose="02000503060000020004"/>
                      </a:endParaRPr>
                    </a:p>
                  </a:txBody>
                  <a:tcPr/>
                </a:tc>
                <a:extLst>
                  <a:ext uri="{0D108BD9-81ED-4DB2-BD59-A6C34878D82A}">
                    <a16:rowId xmlns:a16="http://schemas.microsoft.com/office/drawing/2014/main" val="2345796701"/>
                  </a:ext>
                </a:extLst>
              </a:tr>
              <a:tr h="288648">
                <a:tc>
                  <a:txBody>
                    <a:bodyPr/>
                    <a:lstStyle/>
                    <a:p>
                      <a:r>
                        <a:rPr lang="en-US" sz="1200" b="1">
                          <a:solidFill>
                            <a:srgbClr val="10479B"/>
                          </a:solidFill>
                          <a:latin typeface="Optima" panose="02000503060000020004"/>
                        </a:rPr>
                        <a:t>Ease of deployment, administration, and maintenance</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5.0 (29)</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4.6 (5)</a:t>
                      </a:r>
                      <a:endParaRPr lang="en-IN" sz="1200" b="1">
                        <a:solidFill>
                          <a:srgbClr val="10479B"/>
                        </a:solidFill>
                        <a:latin typeface="Optima" panose="02000503060000020004"/>
                      </a:endParaRPr>
                    </a:p>
                  </a:txBody>
                  <a:tcPr/>
                </a:tc>
                <a:tc>
                  <a:txBody>
                    <a:bodyPr/>
                    <a:lstStyle/>
                    <a:p>
                      <a:pPr algn="ctr"/>
                      <a:r>
                        <a:rPr lang="en-US" sz="1200" b="1">
                          <a:solidFill>
                            <a:srgbClr val="10479B"/>
                          </a:solidFill>
                          <a:latin typeface="Optima" panose="02000503060000020004"/>
                        </a:rPr>
                        <a:t>4.6 (15)</a:t>
                      </a:r>
                      <a:endParaRPr lang="en-IN" sz="1200" b="1">
                        <a:solidFill>
                          <a:srgbClr val="10479B"/>
                        </a:solidFill>
                        <a:latin typeface="Optima" panose="02000503060000020004"/>
                      </a:endParaRPr>
                    </a:p>
                  </a:txBody>
                  <a:tcPr/>
                </a:tc>
                <a:extLst>
                  <a:ext uri="{0D108BD9-81ED-4DB2-BD59-A6C34878D82A}">
                    <a16:rowId xmlns:a16="http://schemas.microsoft.com/office/drawing/2014/main" val="1538035147"/>
                  </a:ext>
                </a:extLst>
              </a:tr>
            </a:tbl>
          </a:graphicData>
        </a:graphic>
      </p:graphicFrame>
      <p:pic>
        <p:nvPicPr>
          <p:cNvPr id="26" name="Picture 25">
            <a:extLst>
              <a:ext uri="{FF2B5EF4-FFF2-40B4-BE49-F238E27FC236}">
                <a16:creationId xmlns:a16="http://schemas.microsoft.com/office/drawing/2014/main" id="{270F56FA-EB85-3AC5-C8F8-D9C6C9931B80}"/>
              </a:ext>
            </a:extLst>
          </p:cNvPr>
          <p:cNvPicPr>
            <a:picLocks noChangeAspect="1"/>
          </p:cNvPicPr>
          <p:nvPr/>
        </p:nvPicPr>
        <p:blipFill>
          <a:blip r:embed="rId2"/>
          <a:stretch>
            <a:fillRect/>
          </a:stretch>
        </p:blipFill>
        <p:spPr>
          <a:xfrm>
            <a:off x="7325530" y="457195"/>
            <a:ext cx="903771" cy="887632"/>
          </a:xfrm>
          <a:prstGeom prst="rect">
            <a:avLst/>
          </a:prstGeom>
        </p:spPr>
      </p:pic>
      <p:pic>
        <p:nvPicPr>
          <p:cNvPr id="27" name="Picture 26">
            <a:extLst>
              <a:ext uri="{FF2B5EF4-FFF2-40B4-BE49-F238E27FC236}">
                <a16:creationId xmlns:a16="http://schemas.microsoft.com/office/drawing/2014/main" id="{677F0B92-8812-A42E-E2CB-63002E71C6DE}"/>
              </a:ext>
            </a:extLst>
          </p:cNvPr>
          <p:cNvPicPr>
            <a:picLocks noChangeAspect="1"/>
          </p:cNvPicPr>
          <p:nvPr/>
        </p:nvPicPr>
        <p:blipFill>
          <a:blip r:embed="rId3"/>
          <a:stretch>
            <a:fillRect/>
          </a:stretch>
        </p:blipFill>
        <p:spPr>
          <a:xfrm>
            <a:off x="8732199" y="457896"/>
            <a:ext cx="903771" cy="886931"/>
          </a:xfrm>
          <a:prstGeom prst="rect">
            <a:avLst/>
          </a:prstGeom>
        </p:spPr>
      </p:pic>
      <p:pic>
        <p:nvPicPr>
          <p:cNvPr id="28" name="Picture 27">
            <a:extLst>
              <a:ext uri="{FF2B5EF4-FFF2-40B4-BE49-F238E27FC236}">
                <a16:creationId xmlns:a16="http://schemas.microsoft.com/office/drawing/2014/main" id="{BB1D9EFC-8C14-BA7C-EB71-487DC3F8143F}"/>
              </a:ext>
            </a:extLst>
          </p:cNvPr>
          <p:cNvPicPr>
            <a:picLocks noChangeAspect="1"/>
          </p:cNvPicPr>
          <p:nvPr/>
        </p:nvPicPr>
        <p:blipFill>
          <a:blip r:embed="rId4"/>
          <a:stretch>
            <a:fillRect/>
          </a:stretch>
        </p:blipFill>
        <p:spPr>
          <a:xfrm>
            <a:off x="10229287" y="459689"/>
            <a:ext cx="903771" cy="909215"/>
          </a:xfrm>
          <a:prstGeom prst="rect">
            <a:avLst/>
          </a:prstGeom>
        </p:spPr>
      </p:pic>
      <p:pic>
        <p:nvPicPr>
          <p:cNvPr id="3" name="Graphic 2">
            <a:extLst>
              <a:ext uri="{FF2B5EF4-FFF2-40B4-BE49-F238E27FC236}">
                <a16:creationId xmlns:a16="http://schemas.microsoft.com/office/drawing/2014/main" id="{18BE28C5-F2D9-7276-9B61-820EFC296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970159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A345-85A2-9223-7A06-B56E72E24EB9}"/>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053207E2-E8A9-3924-6DF6-3BF1F2183BC6}"/>
              </a:ext>
            </a:extLst>
          </p:cNvPr>
          <p:cNvSpPr txBox="1"/>
          <p:nvPr/>
        </p:nvSpPr>
        <p:spPr>
          <a:xfrm>
            <a:off x="698931" y="49855"/>
            <a:ext cx="9590551" cy="769441"/>
          </a:xfrm>
          <a:prstGeom prst="rect">
            <a:avLst/>
          </a:prstGeom>
          <a:noFill/>
        </p:spPr>
        <p:txBody>
          <a:bodyPr wrap="square" rtlCol="0" anchor="t">
            <a:spAutoFit/>
          </a:bodyPr>
          <a:lstStyle/>
          <a:p>
            <a:r>
              <a:rPr lang="en-US" sz="2400" b="1">
                <a:solidFill>
                  <a:srgbClr val="0B4A99"/>
                </a:solidFill>
                <a:latin typeface="Optima" charset="0"/>
                <a:cs typeface="+mj-cs"/>
              </a:rPr>
              <a:t>Impactful Business Value Management</a:t>
            </a:r>
            <a:r>
              <a:rPr lang="en-IN" altLang="en-US" sz="2400" b="1">
                <a:solidFill>
                  <a:srgbClr val="0B4A99"/>
                </a:solidFill>
                <a:latin typeface="Optima" charset="0"/>
                <a:cs typeface="+mj-cs"/>
              </a:rPr>
              <a:t> </a:t>
            </a:r>
            <a:r>
              <a:rPr lang="en-US" sz="2400" b="1">
                <a:solidFill>
                  <a:srgbClr val="0B4A99"/>
                </a:solidFill>
                <a:latin typeface="Optima" charset="0"/>
                <a:cs typeface="+mj-cs"/>
              </a:rPr>
              <a:t>with PiLog Suite</a:t>
            </a:r>
          </a:p>
          <a:p>
            <a:r>
              <a:rPr lang="en-US" sz="2000" b="1">
                <a:solidFill>
                  <a:srgbClr val="26B4E9"/>
                </a:solidFill>
                <a:latin typeface="Optima" charset="0"/>
                <a:cs typeface="+mj-cs"/>
              </a:rPr>
              <a:t>Gartner Peer Insights</a:t>
            </a:r>
          </a:p>
        </p:txBody>
      </p:sp>
      <p:sp>
        <p:nvSpPr>
          <p:cNvPr id="28" name="Date Placeholder 3">
            <a:extLst>
              <a:ext uri="{FF2B5EF4-FFF2-40B4-BE49-F238E27FC236}">
                <a16:creationId xmlns:a16="http://schemas.microsoft.com/office/drawing/2014/main" id="{24C9BE40-1383-32BC-309C-496ADEEB8933}"/>
              </a:ext>
            </a:extLst>
          </p:cNvPr>
          <p:cNvSpPr>
            <a:spLocks noGrp="1"/>
          </p:cNvSpPr>
          <p:nvPr>
            <p:ph type="dt" sz="half" idx="10"/>
          </p:nvPr>
        </p:nvSpPr>
        <p:spPr>
          <a:xfrm>
            <a:off x="177800" y="6579235"/>
            <a:ext cx="2743200" cy="365125"/>
          </a:xfrm>
        </p:spPr>
        <p:txBody>
          <a:bodyPr/>
          <a:lstStyle/>
          <a:p>
            <a:r>
              <a:rPr lang="en-US"/>
              <a:t>© PiLog Group</a:t>
            </a:r>
          </a:p>
        </p:txBody>
      </p:sp>
      <p:sp>
        <p:nvSpPr>
          <p:cNvPr id="29" name="Slide Number Placeholder 5">
            <a:extLst>
              <a:ext uri="{FF2B5EF4-FFF2-40B4-BE49-F238E27FC236}">
                <a16:creationId xmlns:a16="http://schemas.microsoft.com/office/drawing/2014/main" id="{9922BB8E-8186-3D64-ABB8-BFD204D13952}"/>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47</a:t>
            </a:fld>
            <a:endParaRPr lang="en-US"/>
          </a:p>
        </p:txBody>
      </p:sp>
      <p:sp>
        <p:nvSpPr>
          <p:cNvPr id="30" name="Footer Placeholder 4">
            <a:extLst>
              <a:ext uri="{FF2B5EF4-FFF2-40B4-BE49-F238E27FC236}">
                <a16:creationId xmlns:a16="http://schemas.microsoft.com/office/drawing/2014/main" id="{B92188C8-2FC0-C2D6-FEBE-BE5E5BD51FA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4955B140-296A-5615-52CE-74554E651B8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pic>
        <p:nvPicPr>
          <p:cNvPr id="26" name="Picture 25">
            <a:extLst>
              <a:ext uri="{FF2B5EF4-FFF2-40B4-BE49-F238E27FC236}">
                <a16:creationId xmlns:a16="http://schemas.microsoft.com/office/drawing/2014/main" id="{59518997-ED5A-4C51-C03D-F67FBCD064C1}"/>
              </a:ext>
            </a:extLst>
          </p:cNvPr>
          <p:cNvPicPr>
            <a:picLocks noChangeAspect="1"/>
          </p:cNvPicPr>
          <p:nvPr/>
        </p:nvPicPr>
        <p:blipFill>
          <a:blip r:embed="rId2"/>
          <a:stretch>
            <a:fillRect/>
          </a:stretch>
        </p:blipFill>
        <p:spPr>
          <a:xfrm>
            <a:off x="698932" y="819297"/>
            <a:ext cx="3268701" cy="3029362"/>
          </a:xfrm>
          <a:prstGeom prst="rect">
            <a:avLst/>
          </a:prstGeom>
        </p:spPr>
      </p:pic>
      <p:pic>
        <p:nvPicPr>
          <p:cNvPr id="32" name="Picture 31">
            <a:extLst>
              <a:ext uri="{FF2B5EF4-FFF2-40B4-BE49-F238E27FC236}">
                <a16:creationId xmlns:a16="http://schemas.microsoft.com/office/drawing/2014/main" id="{C8608E8F-670F-85EC-D6D4-F6B4F813DF47}"/>
              </a:ext>
            </a:extLst>
          </p:cNvPr>
          <p:cNvPicPr>
            <a:picLocks noChangeAspect="1"/>
          </p:cNvPicPr>
          <p:nvPr/>
        </p:nvPicPr>
        <p:blipFill>
          <a:blip r:embed="rId3"/>
          <a:stretch>
            <a:fillRect/>
          </a:stretch>
        </p:blipFill>
        <p:spPr>
          <a:xfrm>
            <a:off x="4515435" y="819297"/>
            <a:ext cx="3167391" cy="3029362"/>
          </a:xfrm>
          <a:prstGeom prst="rect">
            <a:avLst/>
          </a:prstGeom>
        </p:spPr>
      </p:pic>
      <p:pic>
        <p:nvPicPr>
          <p:cNvPr id="34" name="Picture 33">
            <a:extLst>
              <a:ext uri="{FF2B5EF4-FFF2-40B4-BE49-F238E27FC236}">
                <a16:creationId xmlns:a16="http://schemas.microsoft.com/office/drawing/2014/main" id="{A41167E5-EBAA-33F9-728D-5477A9DACEE4}"/>
              </a:ext>
            </a:extLst>
          </p:cNvPr>
          <p:cNvPicPr>
            <a:picLocks noChangeAspect="1"/>
          </p:cNvPicPr>
          <p:nvPr/>
        </p:nvPicPr>
        <p:blipFill>
          <a:blip r:embed="rId4"/>
          <a:stretch>
            <a:fillRect/>
          </a:stretch>
        </p:blipFill>
        <p:spPr>
          <a:xfrm>
            <a:off x="8230629" y="819296"/>
            <a:ext cx="3262440" cy="3029363"/>
          </a:xfrm>
          <a:prstGeom prst="rect">
            <a:avLst/>
          </a:prstGeom>
        </p:spPr>
      </p:pic>
      <p:sp>
        <p:nvSpPr>
          <p:cNvPr id="35" name="Text Box 10">
            <a:extLst>
              <a:ext uri="{FF2B5EF4-FFF2-40B4-BE49-F238E27FC236}">
                <a16:creationId xmlns:a16="http://schemas.microsoft.com/office/drawing/2014/main" id="{7308BE7B-B7BA-8002-C339-E82296CCDACF}"/>
              </a:ext>
            </a:extLst>
          </p:cNvPr>
          <p:cNvSpPr txBox="1"/>
          <p:nvPr/>
        </p:nvSpPr>
        <p:spPr>
          <a:xfrm>
            <a:off x="785185" y="3866249"/>
            <a:ext cx="3089232" cy="261620"/>
          </a:xfrm>
          <a:prstGeom prst="rect">
            <a:avLst/>
          </a:prstGeom>
          <a:noFill/>
        </p:spPr>
        <p:txBody>
          <a:bodyPr wrap="square" rtlCol="0" anchor="t">
            <a:noAutofit/>
          </a:bodyPr>
          <a:lstStyle/>
          <a:p>
            <a:pPr lvl="0" algn="ctr">
              <a:lnSpc>
                <a:spcPct val="90000"/>
              </a:lnSpc>
              <a:buClrTx/>
              <a:buSzTx/>
              <a:buFontTx/>
            </a:pPr>
            <a:r>
              <a:rPr lang="en-US" sz="1500" b="1">
                <a:solidFill>
                  <a:srgbClr val="26B4E9"/>
                </a:solidFill>
                <a:latin typeface="Optima" charset="0"/>
                <a:cs typeface="Optima" charset="0"/>
                <a:sym typeface="+mn-ea"/>
              </a:rPr>
              <a:t>Favorable Review</a:t>
            </a:r>
            <a:endParaRPr sz="1500" b="1">
              <a:solidFill>
                <a:srgbClr val="26B4E9"/>
              </a:solidFill>
              <a:latin typeface="Optima" charset="0"/>
              <a:cs typeface="Optima" charset="0"/>
              <a:sym typeface="+mn-ea"/>
            </a:endParaRPr>
          </a:p>
        </p:txBody>
      </p:sp>
      <p:sp>
        <p:nvSpPr>
          <p:cNvPr id="36" name="Text Box 11">
            <a:extLst>
              <a:ext uri="{FF2B5EF4-FFF2-40B4-BE49-F238E27FC236}">
                <a16:creationId xmlns:a16="http://schemas.microsoft.com/office/drawing/2014/main" id="{87F84FF2-2F4E-11C5-6332-CB6803CFCC4C}"/>
              </a:ext>
            </a:extLst>
          </p:cNvPr>
          <p:cNvSpPr txBox="1"/>
          <p:nvPr/>
        </p:nvSpPr>
        <p:spPr>
          <a:xfrm>
            <a:off x="785185" y="4127869"/>
            <a:ext cx="3089232" cy="390525"/>
          </a:xfrm>
          <a:prstGeom prst="rect">
            <a:avLst/>
          </a:prstGeom>
          <a:noFill/>
        </p:spPr>
        <p:txBody>
          <a:bodyPr wrap="square" rtlCol="0" anchor="t">
            <a:noAutofit/>
          </a:bodyPr>
          <a:lstStyle/>
          <a:p>
            <a:pPr lvl="0" algn="just">
              <a:lnSpc>
                <a:spcPct val="90000"/>
              </a:lnSpc>
              <a:buClrTx/>
              <a:buSzTx/>
              <a:buFontTx/>
            </a:pPr>
            <a:r>
              <a:rPr lang="en-US" sz="1500" b="1">
                <a:solidFill>
                  <a:srgbClr val="0B4A99"/>
                </a:solidFill>
                <a:latin typeface="Optima" charset="0"/>
                <a:cs typeface="Optima" charset="0"/>
                <a:sym typeface="+mn-ea"/>
              </a:rPr>
              <a:t>Very reliable with stable integration power and excellent analysis of data calculations</a:t>
            </a:r>
          </a:p>
        </p:txBody>
      </p:sp>
      <p:sp>
        <p:nvSpPr>
          <p:cNvPr id="37" name="Text Box 10">
            <a:extLst>
              <a:ext uri="{FF2B5EF4-FFF2-40B4-BE49-F238E27FC236}">
                <a16:creationId xmlns:a16="http://schemas.microsoft.com/office/drawing/2014/main" id="{B26A4284-F77A-B1BC-4843-D0B017A702B5}"/>
              </a:ext>
            </a:extLst>
          </p:cNvPr>
          <p:cNvSpPr txBox="1"/>
          <p:nvPr/>
        </p:nvSpPr>
        <p:spPr>
          <a:xfrm>
            <a:off x="4551384" y="3866249"/>
            <a:ext cx="3089232" cy="261620"/>
          </a:xfrm>
          <a:prstGeom prst="rect">
            <a:avLst/>
          </a:prstGeom>
          <a:noFill/>
        </p:spPr>
        <p:txBody>
          <a:bodyPr wrap="square" rtlCol="0" anchor="t">
            <a:noAutofit/>
          </a:bodyPr>
          <a:lstStyle/>
          <a:p>
            <a:pPr lvl="0" algn="ctr">
              <a:lnSpc>
                <a:spcPct val="90000"/>
              </a:lnSpc>
              <a:buClrTx/>
              <a:buSzTx/>
              <a:buFontTx/>
            </a:pPr>
            <a:r>
              <a:rPr lang="en-US" sz="1500" b="1">
                <a:solidFill>
                  <a:srgbClr val="26B4E9"/>
                </a:solidFill>
                <a:latin typeface="Optima" charset="0"/>
                <a:cs typeface="Optima" charset="0"/>
                <a:sym typeface="+mn-ea"/>
              </a:rPr>
              <a:t>Favorable Review</a:t>
            </a:r>
            <a:endParaRPr sz="1500" b="1">
              <a:solidFill>
                <a:srgbClr val="26B4E9"/>
              </a:solidFill>
              <a:latin typeface="Optima" charset="0"/>
              <a:cs typeface="Optima" charset="0"/>
              <a:sym typeface="+mn-ea"/>
            </a:endParaRPr>
          </a:p>
        </p:txBody>
      </p:sp>
      <p:sp>
        <p:nvSpPr>
          <p:cNvPr id="38" name="Text Box 11">
            <a:extLst>
              <a:ext uri="{FF2B5EF4-FFF2-40B4-BE49-F238E27FC236}">
                <a16:creationId xmlns:a16="http://schemas.microsoft.com/office/drawing/2014/main" id="{F45D1F1E-1E3C-CD54-2786-7BD91EC45B9D}"/>
              </a:ext>
            </a:extLst>
          </p:cNvPr>
          <p:cNvSpPr txBox="1"/>
          <p:nvPr/>
        </p:nvSpPr>
        <p:spPr>
          <a:xfrm>
            <a:off x="4551384" y="4127869"/>
            <a:ext cx="3089232" cy="390525"/>
          </a:xfrm>
          <a:prstGeom prst="rect">
            <a:avLst/>
          </a:prstGeom>
          <a:noFill/>
        </p:spPr>
        <p:txBody>
          <a:bodyPr wrap="square" rtlCol="0" anchor="t">
            <a:noAutofit/>
          </a:bodyPr>
          <a:lstStyle/>
          <a:p>
            <a:pPr lvl="0" algn="just">
              <a:lnSpc>
                <a:spcPct val="90000"/>
              </a:lnSpc>
              <a:buClrTx/>
              <a:buSzTx/>
              <a:buFontTx/>
            </a:pPr>
            <a:r>
              <a:rPr lang="en-US" sz="1500" b="1">
                <a:solidFill>
                  <a:srgbClr val="0B4A99"/>
                </a:solidFill>
                <a:latin typeface="Optima" charset="0"/>
                <a:cs typeface="Optima" charset="0"/>
                <a:sym typeface="+mn-ea"/>
              </a:rPr>
              <a:t>User-friendly tool offering powerful data analysis and connects easily with other tools</a:t>
            </a:r>
          </a:p>
        </p:txBody>
      </p:sp>
      <p:sp>
        <p:nvSpPr>
          <p:cNvPr id="39" name="Text Box 10">
            <a:extLst>
              <a:ext uri="{FF2B5EF4-FFF2-40B4-BE49-F238E27FC236}">
                <a16:creationId xmlns:a16="http://schemas.microsoft.com/office/drawing/2014/main" id="{27BB7919-A2C4-C468-8B47-FAC83677E7A9}"/>
              </a:ext>
            </a:extLst>
          </p:cNvPr>
          <p:cNvSpPr txBox="1"/>
          <p:nvPr/>
        </p:nvSpPr>
        <p:spPr>
          <a:xfrm>
            <a:off x="8317583" y="3848659"/>
            <a:ext cx="3089232" cy="261620"/>
          </a:xfrm>
          <a:prstGeom prst="rect">
            <a:avLst/>
          </a:prstGeom>
          <a:noFill/>
        </p:spPr>
        <p:txBody>
          <a:bodyPr wrap="square" rtlCol="0" anchor="t">
            <a:noAutofit/>
          </a:bodyPr>
          <a:lstStyle/>
          <a:p>
            <a:pPr lvl="0" algn="ctr">
              <a:lnSpc>
                <a:spcPct val="90000"/>
              </a:lnSpc>
              <a:buClrTx/>
              <a:buSzTx/>
              <a:buFontTx/>
            </a:pPr>
            <a:r>
              <a:rPr lang="en-US" sz="1500" b="1">
                <a:solidFill>
                  <a:srgbClr val="26B4E9"/>
                </a:solidFill>
                <a:latin typeface="Optima" charset="0"/>
                <a:cs typeface="Optima" charset="0"/>
                <a:sym typeface="+mn-ea"/>
              </a:rPr>
              <a:t>Favorable Review</a:t>
            </a:r>
            <a:endParaRPr sz="1500" b="1">
              <a:solidFill>
                <a:srgbClr val="26B4E9"/>
              </a:solidFill>
              <a:latin typeface="Optima" charset="0"/>
              <a:cs typeface="Optima" charset="0"/>
              <a:sym typeface="+mn-ea"/>
            </a:endParaRPr>
          </a:p>
        </p:txBody>
      </p:sp>
      <p:sp>
        <p:nvSpPr>
          <p:cNvPr id="40" name="Text Box 11">
            <a:extLst>
              <a:ext uri="{FF2B5EF4-FFF2-40B4-BE49-F238E27FC236}">
                <a16:creationId xmlns:a16="http://schemas.microsoft.com/office/drawing/2014/main" id="{87162D4C-6393-1A9E-B4E3-E43F521B79A9}"/>
              </a:ext>
            </a:extLst>
          </p:cNvPr>
          <p:cNvSpPr txBox="1"/>
          <p:nvPr/>
        </p:nvSpPr>
        <p:spPr>
          <a:xfrm>
            <a:off x="8317583" y="4110279"/>
            <a:ext cx="3089232" cy="390525"/>
          </a:xfrm>
          <a:prstGeom prst="rect">
            <a:avLst/>
          </a:prstGeom>
          <a:noFill/>
        </p:spPr>
        <p:txBody>
          <a:bodyPr wrap="square" rtlCol="0" anchor="t">
            <a:noAutofit/>
          </a:bodyPr>
          <a:lstStyle/>
          <a:p>
            <a:pPr lvl="0" algn="just">
              <a:lnSpc>
                <a:spcPct val="90000"/>
              </a:lnSpc>
              <a:buClrTx/>
              <a:buSzTx/>
              <a:buFontTx/>
            </a:pPr>
            <a:r>
              <a:rPr lang="en-US" sz="1500" b="1">
                <a:solidFill>
                  <a:srgbClr val="0B4A99"/>
                </a:solidFill>
                <a:latin typeface="Optima" charset="0"/>
                <a:cs typeface="Optima" charset="0"/>
                <a:sym typeface="+mn-ea"/>
              </a:rPr>
              <a:t>Very efficient at handling large datasets and provides a stable reporting structure</a:t>
            </a:r>
          </a:p>
        </p:txBody>
      </p:sp>
      <p:sp>
        <p:nvSpPr>
          <p:cNvPr id="41" name="Text Box 10">
            <a:extLst>
              <a:ext uri="{FF2B5EF4-FFF2-40B4-BE49-F238E27FC236}">
                <a16:creationId xmlns:a16="http://schemas.microsoft.com/office/drawing/2014/main" id="{D07F829F-7903-987C-11CA-AB0166BBF8CB}"/>
              </a:ext>
            </a:extLst>
          </p:cNvPr>
          <p:cNvSpPr txBox="1"/>
          <p:nvPr/>
        </p:nvSpPr>
        <p:spPr>
          <a:xfrm>
            <a:off x="871596" y="5140436"/>
            <a:ext cx="3089232" cy="261620"/>
          </a:xfrm>
          <a:prstGeom prst="rect">
            <a:avLst/>
          </a:prstGeom>
          <a:noFill/>
        </p:spPr>
        <p:txBody>
          <a:bodyPr wrap="square" rtlCol="0" anchor="t">
            <a:noAutofit/>
          </a:bodyPr>
          <a:lstStyle/>
          <a:p>
            <a:pPr lvl="0" algn="ctr">
              <a:lnSpc>
                <a:spcPct val="90000"/>
              </a:lnSpc>
              <a:buClrTx/>
              <a:buSzTx/>
              <a:buFontTx/>
            </a:pPr>
            <a:r>
              <a:rPr lang="en-US" sz="1500" b="1">
                <a:solidFill>
                  <a:srgbClr val="26B4E9"/>
                </a:solidFill>
                <a:latin typeface="Optima" charset="0"/>
                <a:cs typeface="Optima" charset="0"/>
                <a:sym typeface="+mn-ea"/>
              </a:rPr>
              <a:t>Critical Review</a:t>
            </a:r>
            <a:endParaRPr sz="1500" b="1">
              <a:solidFill>
                <a:srgbClr val="26B4E9"/>
              </a:solidFill>
              <a:latin typeface="Optima" charset="0"/>
              <a:cs typeface="Optima" charset="0"/>
              <a:sym typeface="+mn-ea"/>
            </a:endParaRPr>
          </a:p>
        </p:txBody>
      </p:sp>
      <p:sp>
        <p:nvSpPr>
          <p:cNvPr id="42" name="Text Box 11">
            <a:extLst>
              <a:ext uri="{FF2B5EF4-FFF2-40B4-BE49-F238E27FC236}">
                <a16:creationId xmlns:a16="http://schemas.microsoft.com/office/drawing/2014/main" id="{87FFCEB8-82C4-BECE-161C-CFC2D64641AD}"/>
              </a:ext>
            </a:extLst>
          </p:cNvPr>
          <p:cNvSpPr txBox="1"/>
          <p:nvPr/>
        </p:nvSpPr>
        <p:spPr>
          <a:xfrm>
            <a:off x="871596" y="5402056"/>
            <a:ext cx="3089232" cy="390525"/>
          </a:xfrm>
          <a:prstGeom prst="rect">
            <a:avLst/>
          </a:prstGeom>
          <a:noFill/>
        </p:spPr>
        <p:txBody>
          <a:bodyPr wrap="square" rtlCol="0" anchor="t">
            <a:noAutofit/>
          </a:bodyPr>
          <a:lstStyle/>
          <a:p>
            <a:pPr lvl="0" algn="just">
              <a:lnSpc>
                <a:spcPct val="90000"/>
              </a:lnSpc>
              <a:buClrTx/>
              <a:buSzTx/>
              <a:buFontTx/>
            </a:pPr>
            <a:r>
              <a:rPr lang="en-US" sz="1500" b="1">
                <a:solidFill>
                  <a:srgbClr val="0B4A99"/>
                </a:solidFill>
                <a:latin typeface="Optima" charset="0"/>
                <a:cs typeface="Optima" charset="0"/>
                <a:sym typeface="+mn-ea"/>
              </a:rPr>
              <a:t>The product is a very comprehensive and valuable tool.</a:t>
            </a:r>
          </a:p>
        </p:txBody>
      </p:sp>
      <p:sp>
        <p:nvSpPr>
          <p:cNvPr id="43" name="Text Box 10">
            <a:extLst>
              <a:ext uri="{FF2B5EF4-FFF2-40B4-BE49-F238E27FC236}">
                <a16:creationId xmlns:a16="http://schemas.microsoft.com/office/drawing/2014/main" id="{2D1CCC93-093C-A88E-F609-7306ED9219E1}"/>
              </a:ext>
            </a:extLst>
          </p:cNvPr>
          <p:cNvSpPr txBox="1"/>
          <p:nvPr/>
        </p:nvSpPr>
        <p:spPr>
          <a:xfrm>
            <a:off x="4637795" y="5140436"/>
            <a:ext cx="3089232" cy="261620"/>
          </a:xfrm>
          <a:prstGeom prst="rect">
            <a:avLst/>
          </a:prstGeom>
          <a:noFill/>
        </p:spPr>
        <p:txBody>
          <a:bodyPr wrap="square" rtlCol="0" anchor="t">
            <a:noAutofit/>
          </a:bodyPr>
          <a:lstStyle/>
          <a:p>
            <a:pPr lvl="0" algn="ctr">
              <a:lnSpc>
                <a:spcPct val="90000"/>
              </a:lnSpc>
              <a:buClrTx/>
              <a:buSzTx/>
              <a:buFontTx/>
            </a:pPr>
            <a:r>
              <a:rPr lang="en-US" sz="1500" b="1">
                <a:solidFill>
                  <a:srgbClr val="26B4E9"/>
                </a:solidFill>
                <a:latin typeface="Optima" charset="0"/>
                <a:cs typeface="Optima" charset="0"/>
                <a:sym typeface="+mn-ea"/>
              </a:rPr>
              <a:t>Critical Review</a:t>
            </a:r>
            <a:endParaRPr sz="1500" b="1">
              <a:solidFill>
                <a:srgbClr val="26B4E9"/>
              </a:solidFill>
              <a:latin typeface="Optima" charset="0"/>
              <a:cs typeface="Optima" charset="0"/>
              <a:sym typeface="+mn-ea"/>
            </a:endParaRPr>
          </a:p>
        </p:txBody>
      </p:sp>
      <p:sp>
        <p:nvSpPr>
          <p:cNvPr id="44" name="Text Box 11">
            <a:extLst>
              <a:ext uri="{FF2B5EF4-FFF2-40B4-BE49-F238E27FC236}">
                <a16:creationId xmlns:a16="http://schemas.microsoft.com/office/drawing/2014/main" id="{0E03F222-C366-A247-EABC-71378531F4F3}"/>
              </a:ext>
            </a:extLst>
          </p:cNvPr>
          <p:cNvSpPr txBox="1"/>
          <p:nvPr/>
        </p:nvSpPr>
        <p:spPr>
          <a:xfrm>
            <a:off x="4637795" y="5402056"/>
            <a:ext cx="3089232" cy="390525"/>
          </a:xfrm>
          <a:prstGeom prst="rect">
            <a:avLst/>
          </a:prstGeom>
          <a:noFill/>
        </p:spPr>
        <p:txBody>
          <a:bodyPr wrap="square" rtlCol="0" anchor="t">
            <a:noAutofit/>
          </a:bodyPr>
          <a:lstStyle/>
          <a:p>
            <a:pPr lvl="0" algn="just">
              <a:lnSpc>
                <a:spcPct val="90000"/>
              </a:lnSpc>
              <a:buClrTx/>
              <a:buSzTx/>
              <a:buFontTx/>
            </a:pPr>
            <a:r>
              <a:rPr lang="en-US" sz="1500" b="1">
                <a:solidFill>
                  <a:srgbClr val="0B4A99"/>
                </a:solidFill>
                <a:latin typeface="Optima" charset="0"/>
                <a:cs typeface="Optima" charset="0"/>
                <a:sym typeface="+mn-ea"/>
              </a:rPr>
              <a:t>MDO - not ready for the prime time</a:t>
            </a:r>
          </a:p>
        </p:txBody>
      </p:sp>
      <p:sp>
        <p:nvSpPr>
          <p:cNvPr id="45" name="Text Box 10">
            <a:extLst>
              <a:ext uri="{FF2B5EF4-FFF2-40B4-BE49-F238E27FC236}">
                <a16:creationId xmlns:a16="http://schemas.microsoft.com/office/drawing/2014/main" id="{1F5AE311-96B7-16DE-4D6F-A9372585E6AD}"/>
              </a:ext>
            </a:extLst>
          </p:cNvPr>
          <p:cNvSpPr txBox="1"/>
          <p:nvPr/>
        </p:nvSpPr>
        <p:spPr>
          <a:xfrm>
            <a:off x="8403994" y="5122846"/>
            <a:ext cx="3089232" cy="261620"/>
          </a:xfrm>
          <a:prstGeom prst="rect">
            <a:avLst/>
          </a:prstGeom>
          <a:noFill/>
        </p:spPr>
        <p:txBody>
          <a:bodyPr wrap="square" rtlCol="0" anchor="t">
            <a:noAutofit/>
          </a:bodyPr>
          <a:lstStyle/>
          <a:p>
            <a:pPr lvl="0" algn="ctr">
              <a:lnSpc>
                <a:spcPct val="90000"/>
              </a:lnSpc>
              <a:buClrTx/>
              <a:buSzTx/>
              <a:buFontTx/>
            </a:pPr>
            <a:r>
              <a:rPr lang="en-US" sz="1500" b="1">
                <a:solidFill>
                  <a:srgbClr val="26B4E9"/>
                </a:solidFill>
                <a:latin typeface="Optima" charset="0"/>
                <a:cs typeface="Optima" charset="0"/>
                <a:sym typeface="+mn-ea"/>
              </a:rPr>
              <a:t>Critical Review</a:t>
            </a:r>
            <a:endParaRPr sz="1500" b="1">
              <a:solidFill>
                <a:srgbClr val="26B4E9"/>
              </a:solidFill>
              <a:latin typeface="Optima" charset="0"/>
              <a:cs typeface="Optima" charset="0"/>
              <a:sym typeface="+mn-ea"/>
            </a:endParaRPr>
          </a:p>
        </p:txBody>
      </p:sp>
      <p:sp>
        <p:nvSpPr>
          <p:cNvPr id="46" name="Text Box 11">
            <a:extLst>
              <a:ext uri="{FF2B5EF4-FFF2-40B4-BE49-F238E27FC236}">
                <a16:creationId xmlns:a16="http://schemas.microsoft.com/office/drawing/2014/main" id="{F442D467-A848-067E-7803-AF881D8392D7}"/>
              </a:ext>
            </a:extLst>
          </p:cNvPr>
          <p:cNvSpPr txBox="1"/>
          <p:nvPr/>
        </p:nvSpPr>
        <p:spPr>
          <a:xfrm>
            <a:off x="8403994" y="5384466"/>
            <a:ext cx="3089232" cy="390525"/>
          </a:xfrm>
          <a:prstGeom prst="rect">
            <a:avLst/>
          </a:prstGeom>
          <a:noFill/>
        </p:spPr>
        <p:txBody>
          <a:bodyPr wrap="square" rtlCol="0" anchor="t">
            <a:noAutofit/>
          </a:bodyPr>
          <a:lstStyle/>
          <a:p>
            <a:pPr lvl="0" algn="just">
              <a:lnSpc>
                <a:spcPct val="90000"/>
              </a:lnSpc>
              <a:buClrTx/>
              <a:buSzTx/>
              <a:buFontTx/>
            </a:pPr>
            <a:r>
              <a:rPr lang="en-US" sz="1500" b="1">
                <a:solidFill>
                  <a:srgbClr val="0B4A99"/>
                </a:solidFill>
                <a:latin typeface="Optima" charset="0"/>
                <a:cs typeface="Optima" charset="0"/>
                <a:sym typeface="+mn-ea"/>
              </a:rPr>
              <a:t>SAP MDG Review from Indian multi sector business</a:t>
            </a:r>
          </a:p>
        </p:txBody>
      </p:sp>
      <p:pic>
        <p:nvPicPr>
          <p:cNvPr id="3" name="Graphic 2">
            <a:extLst>
              <a:ext uri="{FF2B5EF4-FFF2-40B4-BE49-F238E27FC236}">
                <a16:creationId xmlns:a16="http://schemas.microsoft.com/office/drawing/2014/main" id="{1A80DDCF-2767-B964-B708-6160784B29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3717076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F10D8-87A1-2F44-016B-E24081DA46BF}"/>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7563C0B4-261C-126D-9DE5-F29445CDAD73}"/>
              </a:ext>
            </a:extLst>
          </p:cNvPr>
          <p:cNvSpPr txBox="1">
            <a:spLocks/>
          </p:cNvSpPr>
          <p:nvPr/>
        </p:nvSpPr>
        <p:spPr>
          <a:xfrm>
            <a:off x="627365" y="88449"/>
            <a:ext cx="10326581" cy="6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10479B"/>
                </a:solidFill>
                <a:latin typeface="Optima" charset="0"/>
                <a:cs typeface="Arial" panose="020B0604020202020204" pitchFamily="34" charset="0"/>
              </a:rPr>
              <a:t>Standards &amp; Templates Leveraged in Build of Asset Data Management Governance Solutions</a:t>
            </a:r>
          </a:p>
        </p:txBody>
      </p:sp>
      <p:sp>
        <p:nvSpPr>
          <p:cNvPr id="10" name="Date Placeholder 3">
            <a:extLst>
              <a:ext uri="{FF2B5EF4-FFF2-40B4-BE49-F238E27FC236}">
                <a16:creationId xmlns:a16="http://schemas.microsoft.com/office/drawing/2014/main" id="{5605CD63-8428-FD97-D800-0605797AFCBC}"/>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1796BD6C-3A72-9ECB-08E6-A9416EADD3C5}"/>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D2CB59F9-9B8B-4DAD-2F39-40D7A470F9F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F91C0605-F75C-09AB-FD74-7102A70CDC3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2" name="Table 1">
            <a:extLst>
              <a:ext uri="{FF2B5EF4-FFF2-40B4-BE49-F238E27FC236}">
                <a16:creationId xmlns:a16="http://schemas.microsoft.com/office/drawing/2014/main" id="{AAB54A15-3CA9-52AE-E6C7-C11CE32A400E}"/>
              </a:ext>
            </a:extLst>
          </p:cNvPr>
          <p:cNvGraphicFramePr>
            <a:graphicFrameLocks noGrp="1"/>
          </p:cNvGraphicFramePr>
          <p:nvPr>
            <p:extLst>
              <p:ext uri="{D42A27DB-BD31-4B8C-83A1-F6EECF244321}">
                <p14:modId xmlns:p14="http://schemas.microsoft.com/office/powerpoint/2010/main" val="2498210904"/>
              </p:ext>
            </p:extLst>
          </p:nvPr>
        </p:nvGraphicFramePr>
        <p:xfrm>
          <a:off x="701797" y="738587"/>
          <a:ext cx="10465744" cy="3634706"/>
        </p:xfrm>
        <a:graphic>
          <a:graphicData uri="http://schemas.openxmlformats.org/drawingml/2006/table">
            <a:tbl>
              <a:tblPr firstRow="1" bandRow="1">
                <a:tableStyleId>{69012ECD-51FC-41F1-AA8D-1B2483CD663E}</a:tableStyleId>
              </a:tblPr>
              <a:tblGrid>
                <a:gridCol w="2826772">
                  <a:extLst>
                    <a:ext uri="{9D8B030D-6E8A-4147-A177-3AD203B41FA5}">
                      <a16:colId xmlns:a16="http://schemas.microsoft.com/office/drawing/2014/main" val="17173279"/>
                    </a:ext>
                  </a:extLst>
                </a:gridCol>
                <a:gridCol w="5111553">
                  <a:extLst>
                    <a:ext uri="{9D8B030D-6E8A-4147-A177-3AD203B41FA5}">
                      <a16:colId xmlns:a16="http://schemas.microsoft.com/office/drawing/2014/main" val="2468934877"/>
                    </a:ext>
                  </a:extLst>
                </a:gridCol>
                <a:gridCol w="1304121">
                  <a:extLst>
                    <a:ext uri="{9D8B030D-6E8A-4147-A177-3AD203B41FA5}">
                      <a16:colId xmlns:a16="http://schemas.microsoft.com/office/drawing/2014/main" val="3046844650"/>
                    </a:ext>
                  </a:extLst>
                </a:gridCol>
                <a:gridCol w="1223298">
                  <a:extLst>
                    <a:ext uri="{9D8B030D-6E8A-4147-A177-3AD203B41FA5}">
                      <a16:colId xmlns:a16="http://schemas.microsoft.com/office/drawing/2014/main" val="2522900208"/>
                    </a:ext>
                  </a:extLst>
                </a:gridCol>
              </a:tblGrid>
              <a:tr h="342866">
                <a:tc>
                  <a:txBody>
                    <a:bodyPr/>
                    <a:lstStyle/>
                    <a:p>
                      <a:r>
                        <a:rPr lang="en-US" sz="1500">
                          <a:latin typeface="Optima" panose="02000503060000020004"/>
                        </a:rPr>
                        <a:t>Master Data Objects</a:t>
                      </a:r>
                      <a:endParaRPr lang="en-IN" sz="1500">
                        <a:latin typeface="Optima" panose="02000503060000020004"/>
                      </a:endParaRPr>
                    </a:p>
                  </a:txBody>
                  <a:tcPr/>
                </a:tc>
                <a:tc>
                  <a:txBody>
                    <a:bodyPr/>
                    <a:lstStyle/>
                    <a:p>
                      <a:pPr algn="ctr"/>
                      <a:r>
                        <a:rPr lang="en-US" sz="1500">
                          <a:latin typeface="Optima" panose="02000503060000020004"/>
                        </a:rPr>
                        <a:t>Standards**</a:t>
                      </a:r>
                      <a:endParaRPr lang="en-IN" sz="1500">
                        <a:latin typeface="Optima" panose="02000503060000020004"/>
                      </a:endParaRPr>
                    </a:p>
                  </a:txBody>
                  <a:tcPr/>
                </a:tc>
                <a:tc>
                  <a:txBody>
                    <a:bodyPr/>
                    <a:lstStyle/>
                    <a:p>
                      <a:pPr algn="ctr"/>
                      <a:r>
                        <a:rPr lang="en-US" sz="1500">
                          <a:latin typeface="Optima" panose="02000503060000020004"/>
                        </a:rPr>
                        <a:t>PiLog Suite</a:t>
                      </a:r>
                      <a:endParaRPr lang="en-IN" sz="1500">
                        <a:latin typeface="Optima" panose="02000503060000020004"/>
                      </a:endParaRPr>
                    </a:p>
                  </a:txBody>
                  <a:tcPr/>
                </a:tc>
                <a:tc>
                  <a:txBody>
                    <a:bodyPr/>
                    <a:lstStyle/>
                    <a:p>
                      <a:pPr algn="ctr"/>
                      <a:r>
                        <a:rPr lang="en-US" sz="1500">
                          <a:latin typeface="Optima" panose="02000503060000020004"/>
                        </a:rPr>
                        <a:t>PG EAM</a:t>
                      </a:r>
                      <a:endParaRPr lang="en-IN" sz="1500">
                        <a:latin typeface="Optima" panose="02000503060000020004"/>
                      </a:endParaRPr>
                    </a:p>
                  </a:txBody>
                  <a:tcPr/>
                </a:tc>
                <a:extLst>
                  <a:ext uri="{0D108BD9-81ED-4DB2-BD59-A6C34878D82A}">
                    <a16:rowId xmlns:a16="http://schemas.microsoft.com/office/drawing/2014/main" val="2664168496"/>
                  </a:ext>
                </a:extLst>
              </a:tr>
              <a:tr h="257149">
                <a:tc>
                  <a:txBody>
                    <a:bodyPr/>
                    <a:lstStyle/>
                    <a:p>
                      <a:r>
                        <a:rPr lang="en-US" sz="1200" b="1">
                          <a:solidFill>
                            <a:srgbClr val="10479B"/>
                          </a:solidFill>
                          <a:latin typeface="Optima" panose="02000503060000020004"/>
                        </a:rPr>
                        <a:t>Work Centers</a:t>
                      </a:r>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26B4E9"/>
                          </a:solidFill>
                          <a:latin typeface="Optima" panose="02000503060000020004"/>
                        </a:rPr>
                        <a:t>SAP Internal Standard</a:t>
                      </a:r>
                      <a:r>
                        <a:rPr lang="en-IN" sz="1200" b="1">
                          <a:solidFill>
                            <a:srgbClr val="26B4E9"/>
                          </a:solidFill>
                          <a:latin typeface="Optima" panose="02000503060000020004"/>
                        </a:rPr>
                        <a:t>, Process Model, Operating Model, Engg. Drawings</a:t>
                      </a: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4146067360"/>
                  </a:ext>
                </a:extLst>
              </a:tr>
              <a:tr h="257149">
                <a:tc>
                  <a:txBody>
                    <a:bodyPr/>
                    <a:lstStyle/>
                    <a:p>
                      <a:r>
                        <a:rPr lang="en-US" sz="1200" b="1">
                          <a:solidFill>
                            <a:srgbClr val="10479B"/>
                          </a:solidFill>
                          <a:latin typeface="Optima" panose="02000503060000020004"/>
                        </a:rPr>
                        <a:t>Equipment Master</a:t>
                      </a:r>
                      <a:endParaRPr lang="en-IN" sz="1200" b="1">
                        <a:solidFill>
                          <a:srgbClr val="10479B"/>
                        </a:solidFill>
                        <a:latin typeface="Optima" panose="02000503060000020004"/>
                      </a:endParaRPr>
                    </a:p>
                  </a:txBody>
                  <a:tcPr/>
                </a:tc>
                <a:tc>
                  <a:txBody>
                    <a:bodyPr/>
                    <a:lstStyle/>
                    <a:p>
                      <a:pPr algn="l"/>
                      <a:r>
                        <a:rPr lang="en-IN" sz="1200" b="1">
                          <a:solidFill>
                            <a:srgbClr val="26B4E9"/>
                          </a:solidFill>
                          <a:latin typeface="Optima" panose="02000503060000020004"/>
                        </a:rPr>
                        <a:t>ISO 14224, 81346, KKS, COBie, EXPRO, Engg. Drawings</a:t>
                      </a: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2225338068"/>
                  </a:ext>
                </a:extLst>
              </a:tr>
              <a:tr h="257149">
                <a:tc>
                  <a:txBody>
                    <a:bodyPr/>
                    <a:lstStyle/>
                    <a:p>
                      <a:r>
                        <a:rPr lang="en-US" sz="1200" b="1">
                          <a:solidFill>
                            <a:srgbClr val="10479B"/>
                          </a:solidFill>
                          <a:latin typeface="Optima" panose="02000503060000020004"/>
                        </a:rPr>
                        <a:t>Functional Location</a:t>
                      </a:r>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solidFill>
                            <a:srgbClr val="26B4E9"/>
                          </a:solidFill>
                          <a:latin typeface="Optima" panose="02000503060000020004"/>
                        </a:rPr>
                        <a:t>ISO 14224, 81346, KKS, COBie, EXPRO, Engg. Drawings</a:t>
                      </a: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1031184399"/>
                  </a:ext>
                </a:extLst>
              </a:tr>
              <a:tr h="257149">
                <a:tc>
                  <a:txBody>
                    <a:bodyPr/>
                    <a:lstStyle/>
                    <a:p>
                      <a:r>
                        <a:rPr lang="en-US" sz="1200" b="1">
                          <a:solidFill>
                            <a:srgbClr val="10479B"/>
                          </a:solidFill>
                          <a:latin typeface="Optima" panose="02000503060000020004"/>
                        </a:rPr>
                        <a:t>Object Links &amp; Networks</a:t>
                      </a:r>
                      <a:endParaRPr lang="en-IN" sz="1200" b="1">
                        <a:solidFill>
                          <a:srgbClr val="10479B"/>
                        </a:solidFill>
                        <a:latin typeface="Optima" panose="02000503060000020004"/>
                      </a:endParaRPr>
                    </a:p>
                  </a:txBody>
                  <a:tcPr/>
                </a:tc>
                <a:tc>
                  <a:txBody>
                    <a:bodyPr/>
                    <a:lstStyle/>
                    <a:p>
                      <a:pPr algn="l"/>
                      <a:r>
                        <a:rPr lang="en-US" sz="1200" b="1">
                          <a:solidFill>
                            <a:srgbClr val="26B4E9"/>
                          </a:solidFill>
                          <a:latin typeface="Optima" panose="02000503060000020004"/>
                        </a:rPr>
                        <a:t>SAP Internal Standard</a:t>
                      </a:r>
                      <a:endParaRPr lang="en-IN" sz="1200" b="1">
                        <a:solidFill>
                          <a:srgbClr val="26B4E9"/>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244259460"/>
                  </a:ext>
                </a:extLst>
              </a:tr>
              <a:tr h="257149">
                <a:tc>
                  <a:txBody>
                    <a:bodyPr/>
                    <a:lstStyle/>
                    <a:p>
                      <a:r>
                        <a:rPr lang="en-US" sz="1200" b="1">
                          <a:solidFill>
                            <a:srgbClr val="10479B"/>
                          </a:solidFill>
                          <a:latin typeface="Optima" panose="02000503060000020004"/>
                        </a:rPr>
                        <a:t>Maintenance Items, Plans &amp; Task Lists</a:t>
                      </a:r>
                      <a:endParaRPr lang="en-IN" sz="1200" b="1">
                        <a:solidFill>
                          <a:srgbClr val="10479B"/>
                        </a:solidFill>
                        <a:latin typeface="Optima" panose="02000503060000020004"/>
                      </a:endParaRPr>
                    </a:p>
                  </a:txBody>
                  <a:tcPr/>
                </a:tc>
                <a:tc>
                  <a:txBody>
                    <a:bodyPr/>
                    <a:lstStyle/>
                    <a:p>
                      <a:pPr algn="l"/>
                      <a:r>
                        <a:rPr lang="pt-BR" sz="1200" b="1">
                          <a:solidFill>
                            <a:srgbClr val="26B4E9"/>
                          </a:solidFill>
                          <a:latin typeface="Optima" panose="02000503060000020004"/>
                        </a:rPr>
                        <a:t>ISO 45000, 55000, OEM Manuals, API, OREDA etc.</a:t>
                      </a:r>
                      <a:endParaRPr lang="en-IN" sz="1200" b="1">
                        <a:solidFill>
                          <a:srgbClr val="26B4E9"/>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2661131549"/>
                  </a:ext>
                </a:extLst>
              </a:tr>
              <a:tr h="257149">
                <a:tc>
                  <a:txBody>
                    <a:bodyPr/>
                    <a:lstStyle/>
                    <a:p>
                      <a:r>
                        <a:rPr lang="en-US" sz="1200" b="1">
                          <a:solidFill>
                            <a:srgbClr val="10479B"/>
                          </a:solidFill>
                          <a:latin typeface="Optima" panose="02000503060000020004"/>
                        </a:rPr>
                        <a:t>Measuring Points</a:t>
                      </a:r>
                      <a:endParaRPr lang="en-IN" sz="1200" b="1">
                        <a:solidFill>
                          <a:srgbClr val="10479B"/>
                        </a:solidFill>
                        <a:latin typeface="Optima" panose="02000503060000020004"/>
                      </a:endParaRPr>
                    </a:p>
                  </a:txBody>
                  <a:tcPr/>
                </a:tc>
                <a:tc>
                  <a:txBody>
                    <a:bodyPr/>
                    <a:lstStyle/>
                    <a:p>
                      <a:pPr algn="l"/>
                      <a:r>
                        <a:rPr lang="pt-BR" sz="1200" b="1">
                          <a:solidFill>
                            <a:srgbClr val="26B4E9"/>
                          </a:solidFill>
                          <a:latin typeface="Optima" panose="02000503060000020004"/>
                        </a:rPr>
                        <a:t>ISO 45000, 55000, OEM Manuals, API, OREDA etc.</a:t>
                      </a:r>
                      <a:endParaRPr lang="en-IN" sz="1200" b="1">
                        <a:solidFill>
                          <a:srgbClr val="26B4E9"/>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3419883608"/>
                  </a:ext>
                </a:extLst>
              </a:tr>
              <a:tr h="257149">
                <a:tc>
                  <a:txBody>
                    <a:bodyPr/>
                    <a:lstStyle/>
                    <a:p>
                      <a:r>
                        <a:rPr lang="en-US" sz="1200" b="1">
                          <a:solidFill>
                            <a:srgbClr val="10479B"/>
                          </a:solidFill>
                          <a:latin typeface="Optima" panose="02000503060000020004"/>
                        </a:rPr>
                        <a:t>Service Master</a:t>
                      </a:r>
                      <a:endParaRPr lang="en-IN" sz="1200" b="1">
                        <a:solidFill>
                          <a:srgbClr val="10479B"/>
                        </a:solidFill>
                        <a:latin typeface="Optima" panose="02000503060000020004"/>
                      </a:endParaRPr>
                    </a:p>
                  </a:txBody>
                  <a:tcPr/>
                </a:tc>
                <a:tc>
                  <a:txBody>
                    <a:bodyPr/>
                    <a:lstStyle/>
                    <a:p>
                      <a:pPr algn="l"/>
                      <a:r>
                        <a:rPr lang="en-IN" sz="1200" b="1">
                          <a:solidFill>
                            <a:srgbClr val="26B4E9"/>
                          </a:solidFill>
                          <a:latin typeface="Optima" panose="02000503060000020004"/>
                        </a:rPr>
                        <a:t>ISO 8000, UNSPSC</a:t>
                      </a: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866047097"/>
                  </a:ext>
                </a:extLst>
              </a:tr>
              <a:tr h="257149">
                <a:tc>
                  <a:txBody>
                    <a:bodyPr/>
                    <a:lstStyle/>
                    <a:p>
                      <a:r>
                        <a:rPr lang="en-US" sz="1200" b="1">
                          <a:solidFill>
                            <a:srgbClr val="10479B"/>
                          </a:solidFill>
                          <a:latin typeface="Optima" panose="02000503060000020004"/>
                        </a:rPr>
                        <a:t>MRO BOM</a:t>
                      </a:r>
                      <a:endParaRPr lang="en-IN" sz="1200" b="1">
                        <a:solidFill>
                          <a:srgbClr val="10479B"/>
                        </a:solidFill>
                        <a:latin typeface="Optima" panose="02000503060000020004"/>
                      </a:endParaRPr>
                    </a:p>
                  </a:txBody>
                  <a:tcPr/>
                </a:tc>
                <a:tc>
                  <a:txBody>
                    <a:bodyPr/>
                    <a:lstStyle/>
                    <a:p>
                      <a:pPr algn="l"/>
                      <a:r>
                        <a:rPr lang="en-US" sz="1200" b="1">
                          <a:solidFill>
                            <a:srgbClr val="26B4E9"/>
                          </a:solidFill>
                          <a:latin typeface="Optima" panose="02000503060000020004"/>
                        </a:rPr>
                        <a:t>ISO 45000, 55000, OEM Manuals, SPDP</a:t>
                      </a:r>
                      <a:endParaRPr lang="en-IN" sz="1200" b="1">
                        <a:solidFill>
                          <a:srgbClr val="26B4E9"/>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4053550517"/>
                  </a:ext>
                </a:extLst>
              </a:tr>
              <a:tr h="257149">
                <a:tc>
                  <a:txBody>
                    <a:bodyPr/>
                    <a:lstStyle/>
                    <a:p>
                      <a:r>
                        <a:rPr lang="en-US" sz="1200" b="1">
                          <a:solidFill>
                            <a:srgbClr val="10479B"/>
                          </a:solidFill>
                          <a:latin typeface="Optima" panose="02000503060000020004"/>
                        </a:rPr>
                        <a:t>Inspection List</a:t>
                      </a:r>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26B4E9"/>
                          </a:solidFill>
                          <a:latin typeface="Optima" panose="02000503060000020004"/>
                        </a:rPr>
                        <a:t>ISO 45000, 55000, OEM Manuals, SPDP</a:t>
                      </a:r>
                      <a:endParaRPr lang="en-IN" sz="1200" b="1">
                        <a:solidFill>
                          <a:srgbClr val="26B4E9"/>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612954204"/>
                  </a:ext>
                </a:extLst>
              </a:tr>
              <a:tr h="257149">
                <a:tc>
                  <a:txBody>
                    <a:bodyPr/>
                    <a:lstStyle/>
                    <a:p>
                      <a:r>
                        <a:rPr lang="en-US" sz="1200" b="1">
                          <a:solidFill>
                            <a:srgbClr val="10479B"/>
                          </a:solidFill>
                          <a:latin typeface="Optima" panose="02000503060000020004"/>
                        </a:rPr>
                        <a:t>FC, CC, RC, IC</a:t>
                      </a:r>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a:solidFill>
                            <a:srgbClr val="26B4E9"/>
                          </a:solidFill>
                          <a:latin typeface="Optima" panose="02000503060000020004"/>
                        </a:rPr>
                        <a:t>ISO 45000, 55000, OEM Manuals, API, OREDA etc.</a:t>
                      </a:r>
                      <a:endParaRPr lang="en-IN" sz="1200" b="1">
                        <a:solidFill>
                          <a:srgbClr val="26B4E9"/>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2663608456"/>
                  </a:ext>
                </a:extLst>
              </a:tr>
              <a:tr h="235634">
                <a:tc>
                  <a:txBody>
                    <a:bodyPr/>
                    <a:lstStyle/>
                    <a:p>
                      <a:r>
                        <a:rPr lang="en-US" sz="1200" b="1">
                          <a:solidFill>
                            <a:srgbClr val="10479B"/>
                          </a:solidFill>
                          <a:latin typeface="Optima" panose="02000503060000020004"/>
                        </a:rPr>
                        <a:t>Document Indexing &amp; Linkage</a:t>
                      </a:r>
                      <a:endParaRPr lang="en-IN" sz="1200" b="1">
                        <a:solidFill>
                          <a:srgbClr val="10479B"/>
                        </a:solidFill>
                        <a:latin typeface="Optima" panose="02000503060000020004"/>
                      </a:endParaRPr>
                    </a:p>
                  </a:txBody>
                  <a:tcPr/>
                </a:tc>
                <a:tc>
                  <a:txBody>
                    <a:bodyPr/>
                    <a:lstStyle/>
                    <a:p>
                      <a:pPr algn="l"/>
                      <a:r>
                        <a:rPr lang="en-IN" sz="1200" b="1">
                          <a:solidFill>
                            <a:srgbClr val="26B4E9"/>
                          </a:solidFill>
                          <a:latin typeface="Optima" panose="02000503060000020004"/>
                        </a:rPr>
                        <a:t>ISO 999</a:t>
                      </a: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4076835331"/>
                  </a:ext>
                </a:extLst>
              </a:tr>
              <a:tr h="257149">
                <a:tc>
                  <a:txBody>
                    <a:bodyPr/>
                    <a:lstStyle/>
                    <a:p>
                      <a:r>
                        <a:rPr lang="en-US" sz="1200" b="1">
                          <a:solidFill>
                            <a:srgbClr val="10479B"/>
                          </a:solidFill>
                          <a:latin typeface="Optima" panose="02000503060000020004"/>
                        </a:rPr>
                        <a:t>Finance Asset Register</a:t>
                      </a:r>
                      <a:endParaRPr lang="en-IN" sz="1200" b="1">
                        <a:solidFill>
                          <a:srgbClr val="10479B"/>
                        </a:solidFill>
                        <a:latin typeface="Optima" panose="02000503060000020004"/>
                      </a:endParaRPr>
                    </a:p>
                  </a:txBody>
                  <a:tcPr/>
                </a:tc>
                <a:tc>
                  <a:txBody>
                    <a:bodyPr/>
                    <a:lstStyle/>
                    <a:p>
                      <a:pPr algn="l"/>
                      <a:r>
                        <a:rPr lang="en-US" sz="1200" b="1">
                          <a:solidFill>
                            <a:srgbClr val="26B4E9"/>
                          </a:solidFill>
                          <a:latin typeface="Optima" panose="02000503060000020004"/>
                        </a:rPr>
                        <a:t>IFRS, IAS16</a:t>
                      </a:r>
                      <a:endParaRPr lang="en-IN" sz="1200" b="1">
                        <a:solidFill>
                          <a:srgbClr val="26B4E9"/>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tc>
                  <a:txBody>
                    <a:bodyPr/>
                    <a:lstStyle/>
                    <a:p>
                      <a:pPr algn="ctr"/>
                      <a:endParaRPr lang="en-IN" sz="1200">
                        <a:solidFill>
                          <a:srgbClr val="10479B"/>
                        </a:solidFill>
                        <a:latin typeface="Optima" panose="02000503060000020004"/>
                      </a:endParaRPr>
                    </a:p>
                  </a:txBody>
                  <a:tcPr/>
                </a:tc>
                <a:extLst>
                  <a:ext uri="{0D108BD9-81ED-4DB2-BD59-A6C34878D82A}">
                    <a16:rowId xmlns:a16="http://schemas.microsoft.com/office/drawing/2014/main" val="1139441730"/>
                  </a:ext>
                </a:extLst>
              </a:tr>
            </a:tbl>
          </a:graphicData>
        </a:graphic>
      </p:graphicFrame>
      <p:sp>
        <p:nvSpPr>
          <p:cNvPr id="4" name="TextBox 3">
            <a:extLst>
              <a:ext uri="{FF2B5EF4-FFF2-40B4-BE49-F238E27FC236}">
                <a16:creationId xmlns:a16="http://schemas.microsoft.com/office/drawing/2014/main" id="{9994376E-E41E-6869-F5DE-5F8A648C3442}"/>
              </a:ext>
            </a:extLst>
          </p:cNvPr>
          <p:cNvSpPr txBox="1"/>
          <p:nvPr/>
        </p:nvSpPr>
        <p:spPr>
          <a:xfrm>
            <a:off x="524724" y="6182519"/>
            <a:ext cx="2420314" cy="340734"/>
          </a:xfrm>
          <a:prstGeom prst="rect">
            <a:avLst/>
          </a:prstGeom>
          <a:noFill/>
        </p:spPr>
        <p:txBody>
          <a:bodyPr wrap="square">
            <a:spAutoFit/>
          </a:bodyPr>
          <a:lstStyle/>
          <a:p>
            <a:pPr lvl="0" algn="l">
              <a:lnSpc>
                <a:spcPct val="150000"/>
              </a:lnSpc>
              <a:buClr>
                <a:srgbClr val="26B4E9"/>
              </a:buClr>
              <a:buSzTx/>
            </a:pPr>
            <a:r>
              <a:rPr lang="en-US" sz="1200" b="1">
                <a:solidFill>
                  <a:srgbClr val="26B4E9"/>
                </a:solidFill>
                <a:latin typeface="Optima" charset="0"/>
                <a:cs typeface="Optima" charset="0"/>
                <a:sym typeface="+mn-ea"/>
              </a:rPr>
              <a:t>** Industry Agnostic Standards</a:t>
            </a:r>
          </a:p>
        </p:txBody>
      </p:sp>
      <p:sp>
        <p:nvSpPr>
          <p:cNvPr id="21" name="Oval 20">
            <a:extLst>
              <a:ext uri="{FF2B5EF4-FFF2-40B4-BE49-F238E27FC236}">
                <a16:creationId xmlns:a16="http://schemas.microsoft.com/office/drawing/2014/main" id="{274DA0E1-B29A-844E-3443-A0DA745F45DF}"/>
              </a:ext>
            </a:extLst>
          </p:cNvPr>
          <p:cNvSpPr/>
          <p:nvPr/>
        </p:nvSpPr>
        <p:spPr>
          <a:xfrm>
            <a:off x="3861411" y="6272846"/>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67224864-7DB5-D242-B378-5558165DF6B3}"/>
              </a:ext>
            </a:extLst>
          </p:cNvPr>
          <p:cNvSpPr txBox="1"/>
          <p:nvPr/>
        </p:nvSpPr>
        <p:spPr>
          <a:xfrm>
            <a:off x="4231378" y="6169902"/>
            <a:ext cx="1094322"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Full Covered</a:t>
            </a:r>
          </a:p>
        </p:txBody>
      </p:sp>
      <p:sp>
        <p:nvSpPr>
          <p:cNvPr id="23" name="Oval 22">
            <a:extLst>
              <a:ext uri="{FF2B5EF4-FFF2-40B4-BE49-F238E27FC236}">
                <a16:creationId xmlns:a16="http://schemas.microsoft.com/office/drawing/2014/main" id="{F6A85A8D-CDDC-FB51-297E-B52E795ACA63}"/>
              </a:ext>
            </a:extLst>
          </p:cNvPr>
          <p:cNvSpPr/>
          <p:nvPr/>
        </p:nvSpPr>
        <p:spPr>
          <a:xfrm>
            <a:off x="5729958" y="6261636"/>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8D0479F6-5BDD-8CFE-5297-A2F9CCA78101}"/>
              </a:ext>
            </a:extLst>
          </p:cNvPr>
          <p:cNvSpPr txBox="1"/>
          <p:nvPr/>
        </p:nvSpPr>
        <p:spPr>
          <a:xfrm>
            <a:off x="6112158" y="6173682"/>
            <a:ext cx="1360760"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Partially Covered</a:t>
            </a:r>
          </a:p>
        </p:txBody>
      </p:sp>
      <p:sp>
        <p:nvSpPr>
          <p:cNvPr id="25" name="Oval 24">
            <a:extLst>
              <a:ext uri="{FF2B5EF4-FFF2-40B4-BE49-F238E27FC236}">
                <a16:creationId xmlns:a16="http://schemas.microsoft.com/office/drawing/2014/main" id="{22529873-C1D2-D808-9CCD-9709A9B3E175}"/>
              </a:ext>
            </a:extLst>
          </p:cNvPr>
          <p:cNvSpPr/>
          <p:nvPr/>
        </p:nvSpPr>
        <p:spPr>
          <a:xfrm>
            <a:off x="7855807" y="6268113"/>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E5B48E5-179F-5BA6-920A-7FB68EE159D4}"/>
              </a:ext>
            </a:extLst>
          </p:cNvPr>
          <p:cNvSpPr txBox="1"/>
          <p:nvPr/>
        </p:nvSpPr>
        <p:spPr>
          <a:xfrm>
            <a:off x="8238007" y="6165169"/>
            <a:ext cx="1094322"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Not Covered</a:t>
            </a:r>
          </a:p>
        </p:txBody>
      </p:sp>
      <p:sp>
        <p:nvSpPr>
          <p:cNvPr id="27" name="Oval 26">
            <a:extLst>
              <a:ext uri="{FF2B5EF4-FFF2-40B4-BE49-F238E27FC236}">
                <a16:creationId xmlns:a16="http://schemas.microsoft.com/office/drawing/2014/main" id="{9E27F3E3-AA21-745A-0179-45AE156379C5}"/>
              </a:ext>
            </a:extLst>
          </p:cNvPr>
          <p:cNvSpPr/>
          <p:nvPr/>
        </p:nvSpPr>
        <p:spPr>
          <a:xfrm>
            <a:off x="9628396" y="6261636"/>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49212997-6623-D9ED-9896-EF4CBFF127B1}"/>
              </a:ext>
            </a:extLst>
          </p:cNvPr>
          <p:cNvSpPr txBox="1"/>
          <p:nvPr/>
        </p:nvSpPr>
        <p:spPr>
          <a:xfrm>
            <a:off x="10010595" y="6173682"/>
            <a:ext cx="1410487"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Not Applicable</a:t>
            </a:r>
          </a:p>
        </p:txBody>
      </p:sp>
      <p:sp>
        <p:nvSpPr>
          <p:cNvPr id="29" name="Oval 28">
            <a:extLst>
              <a:ext uri="{FF2B5EF4-FFF2-40B4-BE49-F238E27FC236}">
                <a16:creationId xmlns:a16="http://schemas.microsoft.com/office/drawing/2014/main" id="{A10E2E47-A975-05D9-1095-4E5143F74546}"/>
              </a:ext>
            </a:extLst>
          </p:cNvPr>
          <p:cNvSpPr>
            <a:spLocks/>
          </p:cNvSpPr>
          <p:nvPr/>
        </p:nvSpPr>
        <p:spPr>
          <a:xfrm>
            <a:off x="9094267" y="1122031"/>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03773F6-9B86-2976-8BF7-72BB0EC89DCD}"/>
              </a:ext>
            </a:extLst>
          </p:cNvPr>
          <p:cNvSpPr/>
          <p:nvPr/>
        </p:nvSpPr>
        <p:spPr>
          <a:xfrm>
            <a:off x="10404359" y="1394547"/>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F131A5A-E9AD-A6F0-1719-5F373A9DECA6}"/>
              </a:ext>
            </a:extLst>
          </p:cNvPr>
          <p:cNvSpPr/>
          <p:nvPr/>
        </p:nvSpPr>
        <p:spPr>
          <a:xfrm>
            <a:off x="10404359" y="1667063"/>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7538A922-C654-E13F-79C3-39468478ADD0}"/>
              </a:ext>
            </a:extLst>
          </p:cNvPr>
          <p:cNvSpPr/>
          <p:nvPr/>
        </p:nvSpPr>
        <p:spPr>
          <a:xfrm>
            <a:off x="10404359" y="1939579"/>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23062792-883A-DC61-72F4-D8E9B61CC5AB}"/>
              </a:ext>
            </a:extLst>
          </p:cNvPr>
          <p:cNvSpPr/>
          <p:nvPr/>
        </p:nvSpPr>
        <p:spPr>
          <a:xfrm>
            <a:off x="10404359" y="2212095"/>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FF5BBC8A-D0DC-DAC1-3681-454207D65D5B}"/>
              </a:ext>
            </a:extLst>
          </p:cNvPr>
          <p:cNvSpPr/>
          <p:nvPr/>
        </p:nvSpPr>
        <p:spPr>
          <a:xfrm>
            <a:off x="10404359" y="2484611"/>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14D43081-13B7-91FA-F838-124BDC0E32DD}"/>
              </a:ext>
            </a:extLst>
          </p:cNvPr>
          <p:cNvSpPr/>
          <p:nvPr/>
        </p:nvSpPr>
        <p:spPr>
          <a:xfrm>
            <a:off x="10404359" y="2757127"/>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845B7672-94FC-5173-3AED-D828617419CF}"/>
              </a:ext>
            </a:extLst>
          </p:cNvPr>
          <p:cNvSpPr/>
          <p:nvPr/>
        </p:nvSpPr>
        <p:spPr>
          <a:xfrm>
            <a:off x="10404359" y="3029643"/>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C7650E3E-E5AE-DA25-C916-78E917651850}"/>
              </a:ext>
            </a:extLst>
          </p:cNvPr>
          <p:cNvSpPr/>
          <p:nvPr/>
        </p:nvSpPr>
        <p:spPr>
          <a:xfrm>
            <a:off x="10404359" y="3302159"/>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a:extLst>
              <a:ext uri="{FF2B5EF4-FFF2-40B4-BE49-F238E27FC236}">
                <a16:creationId xmlns:a16="http://schemas.microsoft.com/office/drawing/2014/main" id="{2511F805-5B2E-9E97-72F9-31F97CCE4B31}"/>
              </a:ext>
            </a:extLst>
          </p:cNvPr>
          <p:cNvSpPr/>
          <p:nvPr/>
        </p:nvSpPr>
        <p:spPr>
          <a:xfrm>
            <a:off x="10404359" y="3574675"/>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a:extLst>
              <a:ext uri="{FF2B5EF4-FFF2-40B4-BE49-F238E27FC236}">
                <a16:creationId xmlns:a16="http://schemas.microsoft.com/office/drawing/2014/main" id="{4914620D-3F6D-7A02-64C9-AB04013C9EBB}"/>
              </a:ext>
            </a:extLst>
          </p:cNvPr>
          <p:cNvSpPr/>
          <p:nvPr/>
        </p:nvSpPr>
        <p:spPr>
          <a:xfrm>
            <a:off x="10404359" y="4119709"/>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650AE911-9854-D709-6086-A199711FB4CE}"/>
              </a:ext>
            </a:extLst>
          </p:cNvPr>
          <p:cNvSpPr>
            <a:spLocks noChangeArrowheads="1"/>
          </p:cNvSpPr>
          <p:nvPr/>
        </p:nvSpPr>
        <p:spPr bwMode="auto">
          <a:xfrm>
            <a:off x="883880" y="4488388"/>
            <a:ext cx="10209229" cy="17037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1218468">
              <a:lnSpc>
                <a:spcPct val="90000"/>
              </a:lnSpc>
            </a:pPr>
            <a:r>
              <a:rPr lang="en-US" altLang="en-US" b="1">
                <a:solidFill>
                  <a:srgbClr val="26B4E9"/>
                </a:solidFill>
                <a:latin typeface="Optima" charset="0"/>
                <a:ea typeface="Optima" charset="0"/>
                <a:cs typeface="Optima" charset="0"/>
              </a:rPr>
              <a:t>Key Insights:</a:t>
            </a:r>
            <a:endParaRPr lang="en-US" altLang="en-US" sz="1500" b="1">
              <a:solidFill>
                <a:srgbClr val="10479B"/>
              </a:solidFill>
              <a:latin typeface="Optima" charset="0"/>
              <a:ea typeface="Optima" charset="0"/>
              <a:cs typeface="Optima" charset="0"/>
            </a:endParaRPr>
          </a:p>
          <a:p>
            <a:pPr marL="285750" indent="-285750" algn="just" defTabSz="1218468">
              <a:lnSpc>
                <a:spcPct val="90000"/>
              </a:lnSpc>
              <a:buFont typeface="Wingdings" panose="05000000000000000000" pitchFamily="2" charset="2"/>
              <a:buChar char="ü"/>
            </a:pPr>
            <a:r>
              <a:rPr lang="en-US" altLang="en-US" sz="1500">
                <a:solidFill>
                  <a:srgbClr val="10479B"/>
                </a:solidFill>
                <a:latin typeface="Optima" charset="0"/>
                <a:ea typeface="Optima" charset="0"/>
                <a:cs typeface="Optima" charset="0"/>
              </a:rPr>
              <a:t>PiLog Suite covers 360 Degree of EAM Data requirements whereas PG MDG covers base data objects, partial data objects</a:t>
            </a:r>
          </a:p>
          <a:p>
            <a:pPr marL="285750" indent="-285750" algn="just" defTabSz="1218468">
              <a:lnSpc>
                <a:spcPct val="90000"/>
              </a:lnSpc>
              <a:buFont typeface="Wingdings" panose="05000000000000000000" pitchFamily="2" charset="2"/>
              <a:buChar char="ü"/>
            </a:pPr>
            <a:r>
              <a:rPr lang="en-US" altLang="en-US" sz="1500">
                <a:solidFill>
                  <a:srgbClr val="10479B"/>
                </a:solidFill>
                <a:latin typeface="Optima" charset="0"/>
                <a:ea typeface="Optima" charset="0"/>
                <a:cs typeface="Optima" charset="0"/>
              </a:rPr>
              <a:t>PiLog covers both Industry Agnostic &amp; Specific standards; they are blended whereas PG MDG has partial reference to standards</a:t>
            </a:r>
          </a:p>
          <a:p>
            <a:pPr marL="285750" indent="-285750" algn="just" defTabSz="1218468">
              <a:lnSpc>
                <a:spcPct val="90000"/>
              </a:lnSpc>
              <a:buFont typeface="Wingdings" panose="05000000000000000000" pitchFamily="2" charset="2"/>
              <a:buChar char="ü"/>
            </a:pPr>
            <a:r>
              <a:rPr lang="en-US" altLang="en-US" sz="1500">
                <a:solidFill>
                  <a:srgbClr val="10479B"/>
                </a:solidFill>
                <a:latin typeface="Optima" charset="0"/>
                <a:ea typeface="Optima" charset="0"/>
                <a:cs typeface="Optima" charset="0"/>
              </a:rPr>
              <a:t>PiLog Suite adopted Standards are applicable to meet cross business Form, Fit and Function</a:t>
            </a:r>
          </a:p>
          <a:p>
            <a:pPr marL="285750" indent="-285750" algn="just" defTabSz="1218468">
              <a:lnSpc>
                <a:spcPct val="90000"/>
              </a:lnSpc>
              <a:buFont typeface="Wingdings" panose="05000000000000000000" pitchFamily="2" charset="2"/>
              <a:buChar char="ü"/>
            </a:pPr>
            <a:r>
              <a:rPr lang="en-US" altLang="en-US" sz="1500">
                <a:solidFill>
                  <a:srgbClr val="10479B"/>
                </a:solidFill>
                <a:latin typeface="Optima" charset="0"/>
                <a:ea typeface="Optima" charset="0"/>
                <a:cs typeface="Optima" charset="0"/>
              </a:rPr>
              <a:t>PiLog Suite adopted Standards are applicable to Master, Meta Data for better business control </a:t>
            </a:r>
          </a:p>
          <a:p>
            <a:pPr marL="285750" indent="-285750" algn="just" defTabSz="1218468">
              <a:lnSpc>
                <a:spcPct val="90000"/>
              </a:lnSpc>
              <a:buFont typeface="Wingdings" panose="05000000000000000000" pitchFamily="2" charset="2"/>
              <a:buChar char="ü"/>
            </a:pPr>
            <a:r>
              <a:rPr lang="en-US" altLang="en-US" sz="1500">
                <a:solidFill>
                  <a:srgbClr val="10479B"/>
                </a:solidFill>
                <a:latin typeface="Optima" charset="0"/>
                <a:ea typeface="Optima" charset="0"/>
                <a:cs typeface="Optima" charset="0"/>
              </a:rPr>
              <a:t>ISO 8000 Data Quality Management standards are benchmarked across all EAM Domain Objects </a:t>
            </a:r>
          </a:p>
        </p:txBody>
      </p:sp>
      <p:pic>
        <p:nvPicPr>
          <p:cNvPr id="70" name="Picture 69" descr="ALM_Series_2 Images-19">
            <a:extLst>
              <a:ext uri="{FF2B5EF4-FFF2-40B4-BE49-F238E27FC236}">
                <a16:creationId xmlns:a16="http://schemas.microsoft.com/office/drawing/2014/main" id="{77C4A7EE-8D60-4B17-55E8-24A01CC975D3}"/>
              </a:ext>
            </a:extLst>
          </p:cNvPr>
          <p:cNvPicPr>
            <a:picLocks noChangeAspect="1"/>
          </p:cNvPicPr>
          <p:nvPr/>
        </p:nvPicPr>
        <p:blipFill>
          <a:blip r:embed="rId2"/>
          <a:stretch>
            <a:fillRect/>
          </a:stretch>
        </p:blipFill>
        <p:spPr>
          <a:xfrm>
            <a:off x="270671" y="4500546"/>
            <a:ext cx="500145" cy="556569"/>
          </a:xfrm>
          <a:prstGeom prst="rect">
            <a:avLst/>
          </a:prstGeom>
        </p:spPr>
      </p:pic>
      <p:sp>
        <p:nvSpPr>
          <p:cNvPr id="3" name="Oval 2">
            <a:extLst>
              <a:ext uri="{FF2B5EF4-FFF2-40B4-BE49-F238E27FC236}">
                <a16:creationId xmlns:a16="http://schemas.microsoft.com/office/drawing/2014/main" id="{E8916E23-FA5F-DBBA-75D0-E94779236103}"/>
              </a:ext>
            </a:extLst>
          </p:cNvPr>
          <p:cNvSpPr>
            <a:spLocks/>
          </p:cNvSpPr>
          <p:nvPr/>
        </p:nvSpPr>
        <p:spPr>
          <a:xfrm>
            <a:off x="9094267" y="1396754"/>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028EFE1C-6037-F6F5-42B5-C0C4B3526882}"/>
              </a:ext>
            </a:extLst>
          </p:cNvPr>
          <p:cNvSpPr>
            <a:spLocks/>
          </p:cNvSpPr>
          <p:nvPr/>
        </p:nvSpPr>
        <p:spPr>
          <a:xfrm>
            <a:off x="9094267" y="1671477"/>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3057398D-307D-20EC-5A60-746C0CF89C09}"/>
              </a:ext>
            </a:extLst>
          </p:cNvPr>
          <p:cNvSpPr>
            <a:spLocks/>
          </p:cNvSpPr>
          <p:nvPr/>
        </p:nvSpPr>
        <p:spPr>
          <a:xfrm>
            <a:off x="9094267" y="1946200"/>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29370B2C-4D2A-F151-9BEE-288AEB13E44F}"/>
              </a:ext>
            </a:extLst>
          </p:cNvPr>
          <p:cNvSpPr>
            <a:spLocks/>
          </p:cNvSpPr>
          <p:nvPr/>
        </p:nvSpPr>
        <p:spPr>
          <a:xfrm>
            <a:off x="9094267" y="2220923"/>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1571B82-35C8-1640-68EE-935C02E786E0}"/>
              </a:ext>
            </a:extLst>
          </p:cNvPr>
          <p:cNvSpPr>
            <a:spLocks/>
          </p:cNvSpPr>
          <p:nvPr/>
        </p:nvSpPr>
        <p:spPr>
          <a:xfrm>
            <a:off x="9094267" y="2495646"/>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ADA118B4-5E21-E696-426D-F71B927F7400}"/>
              </a:ext>
            </a:extLst>
          </p:cNvPr>
          <p:cNvSpPr>
            <a:spLocks/>
          </p:cNvSpPr>
          <p:nvPr/>
        </p:nvSpPr>
        <p:spPr>
          <a:xfrm>
            <a:off x="9094267" y="2770369"/>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11B27447-0A08-BF29-4DC5-38F40DF6444D}"/>
              </a:ext>
            </a:extLst>
          </p:cNvPr>
          <p:cNvSpPr>
            <a:spLocks/>
          </p:cNvSpPr>
          <p:nvPr/>
        </p:nvSpPr>
        <p:spPr>
          <a:xfrm>
            <a:off x="9094267" y="3045092"/>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EE20F3E6-A762-106D-D833-C382D992D314}"/>
              </a:ext>
            </a:extLst>
          </p:cNvPr>
          <p:cNvSpPr>
            <a:spLocks/>
          </p:cNvSpPr>
          <p:nvPr/>
        </p:nvSpPr>
        <p:spPr>
          <a:xfrm>
            <a:off x="9094267" y="3319815"/>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562612A7-004C-B580-B5F8-C7572D94FFA8}"/>
              </a:ext>
            </a:extLst>
          </p:cNvPr>
          <p:cNvSpPr>
            <a:spLocks/>
          </p:cNvSpPr>
          <p:nvPr/>
        </p:nvSpPr>
        <p:spPr>
          <a:xfrm>
            <a:off x="9094267" y="3594538"/>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381564F5-4E86-9C66-8C11-AB4282174139}"/>
              </a:ext>
            </a:extLst>
          </p:cNvPr>
          <p:cNvSpPr>
            <a:spLocks/>
          </p:cNvSpPr>
          <p:nvPr/>
        </p:nvSpPr>
        <p:spPr>
          <a:xfrm>
            <a:off x="9094267" y="3869261"/>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89CE0352-B0FE-91CF-658A-1442DF95DA50}"/>
              </a:ext>
            </a:extLst>
          </p:cNvPr>
          <p:cNvSpPr>
            <a:spLocks/>
          </p:cNvSpPr>
          <p:nvPr/>
        </p:nvSpPr>
        <p:spPr>
          <a:xfrm>
            <a:off x="9094267" y="4143988"/>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9667C8D6-C912-E7A6-1C8E-7DA22BFF9B4B}"/>
              </a:ext>
            </a:extLst>
          </p:cNvPr>
          <p:cNvSpPr>
            <a:spLocks/>
          </p:cNvSpPr>
          <p:nvPr/>
        </p:nvSpPr>
        <p:spPr>
          <a:xfrm>
            <a:off x="10404359" y="1122031"/>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16BD4B8D-4E4C-FF02-C198-874FB6919D1D}"/>
              </a:ext>
            </a:extLst>
          </p:cNvPr>
          <p:cNvSpPr/>
          <p:nvPr/>
        </p:nvSpPr>
        <p:spPr>
          <a:xfrm>
            <a:off x="10404359" y="3847191"/>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a:extLst>
              <a:ext uri="{FF2B5EF4-FFF2-40B4-BE49-F238E27FC236}">
                <a16:creationId xmlns:a16="http://schemas.microsoft.com/office/drawing/2014/main" id="{C5B66095-E34F-BCA2-AB3F-D405A3448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1757701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467CA-D3D9-F16F-F960-2C26338E4482}"/>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2EA1FBFB-3AAB-E1A0-309F-BEC6B11F0AE8}"/>
              </a:ext>
            </a:extLst>
          </p:cNvPr>
          <p:cNvSpPr txBox="1">
            <a:spLocks/>
          </p:cNvSpPr>
          <p:nvPr/>
        </p:nvSpPr>
        <p:spPr>
          <a:xfrm>
            <a:off x="673553" y="212127"/>
            <a:ext cx="10326581"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Tx/>
            </a:pPr>
            <a:r>
              <a:rPr lang="en-US" sz="2400" b="1">
                <a:solidFill>
                  <a:schemeClr val="accent1"/>
                </a:solidFill>
                <a:latin typeface="Optima" charset="0"/>
                <a:sym typeface="+mn-ea"/>
              </a:rPr>
              <a:t>Key Functional Business Requirements and Solution Mapping</a:t>
            </a:r>
          </a:p>
        </p:txBody>
      </p:sp>
      <p:sp>
        <p:nvSpPr>
          <p:cNvPr id="10" name="Date Placeholder 3">
            <a:extLst>
              <a:ext uri="{FF2B5EF4-FFF2-40B4-BE49-F238E27FC236}">
                <a16:creationId xmlns:a16="http://schemas.microsoft.com/office/drawing/2014/main" id="{EDDA43A1-A8C0-235C-23A4-24D8532E236E}"/>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AAE6442C-895C-881F-05B9-A81A6FCC1512}"/>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4CD89788-C052-56C8-3FCE-7000699B0CB0}"/>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8B9F4E4C-F0F5-089F-BFB6-C44ED73A6D8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Oval 1">
            <a:extLst>
              <a:ext uri="{FF2B5EF4-FFF2-40B4-BE49-F238E27FC236}">
                <a16:creationId xmlns:a16="http://schemas.microsoft.com/office/drawing/2014/main" id="{72FE4CE6-B6D4-112A-5190-686DDCCDDEFC}"/>
              </a:ext>
            </a:extLst>
          </p:cNvPr>
          <p:cNvSpPr/>
          <p:nvPr/>
        </p:nvSpPr>
        <p:spPr>
          <a:xfrm>
            <a:off x="1721507" y="6328880"/>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A3CFE1A-7689-9B9C-2104-1CAE5279D637}"/>
              </a:ext>
            </a:extLst>
          </p:cNvPr>
          <p:cNvSpPr txBox="1"/>
          <p:nvPr/>
        </p:nvSpPr>
        <p:spPr>
          <a:xfrm>
            <a:off x="1999737" y="6268327"/>
            <a:ext cx="1425786" cy="341697"/>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Out of Box</a:t>
            </a:r>
          </a:p>
        </p:txBody>
      </p:sp>
      <p:sp>
        <p:nvSpPr>
          <p:cNvPr id="4" name="Oval 3">
            <a:extLst>
              <a:ext uri="{FF2B5EF4-FFF2-40B4-BE49-F238E27FC236}">
                <a16:creationId xmlns:a16="http://schemas.microsoft.com/office/drawing/2014/main" id="{6E37CFD3-8726-231F-64EF-4415FD94FD8E}"/>
              </a:ext>
            </a:extLst>
          </p:cNvPr>
          <p:cNvSpPr/>
          <p:nvPr/>
        </p:nvSpPr>
        <p:spPr>
          <a:xfrm>
            <a:off x="5690826" y="6332584"/>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9D7A8AB-833C-4DF9-C6EB-84A9CC291029}"/>
              </a:ext>
            </a:extLst>
          </p:cNvPr>
          <p:cNvSpPr txBox="1"/>
          <p:nvPr/>
        </p:nvSpPr>
        <p:spPr>
          <a:xfrm>
            <a:off x="5869935" y="6263673"/>
            <a:ext cx="1977356"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Custom Development</a:t>
            </a:r>
          </a:p>
        </p:txBody>
      </p:sp>
      <p:sp>
        <p:nvSpPr>
          <p:cNvPr id="6" name="Oval 5">
            <a:extLst>
              <a:ext uri="{FF2B5EF4-FFF2-40B4-BE49-F238E27FC236}">
                <a16:creationId xmlns:a16="http://schemas.microsoft.com/office/drawing/2014/main" id="{4EEAE301-0F84-881D-0146-1EBA884BDFCE}"/>
              </a:ext>
            </a:extLst>
          </p:cNvPr>
          <p:cNvSpPr/>
          <p:nvPr/>
        </p:nvSpPr>
        <p:spPr>
          <a:xfrm>
            <a:off x="9498592" y="6320620"/>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182B8E0-53F8-2F54-BFCD-FF81D4FE8D5D}"/>
              </a:ext>
            </a:extLst>
          </p:cNvPr>
          <p:cNvSpPr txBox="1"/>
          <p:nvPr/>
        </p:nvSpPr>
        <p:spPr>
          <a:xfrm>
            <a:off x="9768555" y="6227169"/>
            <a:ext cx="1353236" cy="342530"/>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Not Available</a:t>
            </a:r>
          </a:p>
        </p:txBody>
      </p:sp>
      <p:graphicFrame>
        <p:nvGraphicFramePr>
          <p:cNvPr id="15" name="Table 14">
            <a:extLst>
              <a:ext uri="{FF2B5EF4-FFF2-40B4-BE49-F238E27FC236}">
                <a16:creationId xmlns:a16="http://schemas.microsoft.com/office/drawing/2014/main" id="{1F69E426-BF13-AE65-DFCB-8A287B99567E}"/>
              </a:ext>
            </a:extLst>
          </p:cNvPr>
          <p:cNvGraphicFramePr>
            <a:graphicFrameLocks noGrp="1"/>
          </p:cNvGraphicFramePr>
          <p:nvPr>
            <p:extLst>
              <p:ext uri="{D42A27DB-BD31-4B8C-83A1-F6EECF244321}">
                <p14:modId xmlns:p14="http://schemas.microsoft.com/office/powerpoint/2010/main" val="14795739"/>
              </p:ext>
            </p:extLst>
          </p:nvPr>
        </p:nvGraphicFramePr>
        <p:xfrm>
          <a:off x="770816" y="723812"/>
          <a:ext cx="10732926" cy="4853693"/>
        </p:xfrm>
        <a:graphic>
          <a:graphicData uri="http://schemas.openxmlformats.org/drawingml/2006/table">
            <a:tbl>
              <a:tblPr firstRow="1" bandRow="1">
                <a:tableStyleId>{69012ECD-51FC-41F1-AA8D-1B2483CD663E}</a:tableStyleId>
              </a:tblPr>
              <a:tblGrid>
                <a:gridCol w="3546351">
                  <a:extLst>
                    <a:ext uri="{9D8B030D-6E8A-4147-A177-3AD203B41FA5}">
                      <a16:colId xmlns:a16="http://schemas.microsoft.com/office/drawing/2014/main" val="17173279"/>
                    </a:ext>
                  </a:extLst>
                </a:gridCol>
                <a:gridCol w="860889">
                  <a:extLst>
                    <a:ext uri="{9D8B030D-6E8A-4147-A177-3AD203B41FA5}">
                      <a16:colId xmlns:a16="http://schemas.microsoft.com/office/drawing/2014/main" val="2468934877"/>
                    </a:ext>
                  </a:extLst>
                </a:gridCol>
                <a:gridCol w="2835234">
                  <a:extLst>
                    <a:ext uri="{9D8B030D-6E8A-4147-A177-3AD203B41FA5}">
                      <a16:colId xmlns:a16="http://schemas.microsoft.com/office/drawing/2014/main" val="3046844650"/>
                    </a:ext>
                  </a:extLst>
                </a:gridCol>
                <a:gridCol w="886161">
                  <a:extLst>
                    <a:ext uri="{9D8B030D-6E8A-4147-A177-3AD203B41FA5}">
                      <a16:colId xmlns:a16="http://schemas.microsoft.com/office/drawing/2014/main" val="2522900208"/>
                    </a:ext>
                  </a:extLst>
                </a:gridCol>
                <a:gridCol w="2604291">
                  <a:extLst>
                    <a:ext uri="{9D8B030D-6E8A-4147-A177-3AD203B41FA5}">
                      <a16:colId xmlns:a16="http://schemas.microsoft.com/office/drawing/2014/main" val="2457841234"/>
                    </a:ext>
                  </a:extLst>
                </a:gridCol>
              </a:tblGrid>
              <a:tr h="481903">
                <a:tc>
                  <a:txBody>
                    <a:bodyPr/>
                    <a:lstStyle/>
                    <a:p>
                      <a:r>
                        <a:rPr lang="en-US" sz="1500">
                          <a:latin typeface="Optima" panose="02000503060000020004"/>
                        </a:rPr>
                        <a:t>Key Business Requirements</a:t>
                      </a:r>
                      <a:endParaRPr lang="en-IN" sz="1500">
                        <a:latin typeface="Optima" panose="02000503060000020004"/>
                      </a:endParaRPr>
                    </a:p>
                  </a:txBody>
                  <a:tcPr/>
                </a:tc>
                <a:tc>
                  <a:txBody>
                    <a:bodyPr/>
                    <a:lstStyle/>
                    <a:p>
                      <a:pPr algn="ctr"/>
                      <a:r>
                        <a:rPr lang="en-US" sz="1500">
                          <a:latin typeface="Optima" panose="02000503060000020004"/>
                        </a:rPr>
                        <a:t>PiLog Suite</a:t>
                      </a:r>
                      <a:endParaRPr lang="en-IN" sz="1500">
                        <a:latin typeface="Optima" panose="02000503060000020004"/>
                      </a:endParaRPr>
                    </a:p>
                  </a:txBody>
                  <a:tcPr/>
                </a:tc>
                <a:tc>
                  <a:txBody>
                    <a:bodyPr/>
                    <a:lstStyle/>
                    <a:p>
                      <a:pPr algn="ctr"/>
                      <a:r>
                        <a:rPr lang="en-US" sz="1500">
                          <a:latin typeface="Optima" panose="02000503060000020004"/>
                        </a:rPr>
                        <a:t>PiLog Suite Solution Comments</a:t>
                      </a:r>
                      <a:endParaRPr lang="en-IN" sz="1500">
                        <a:latin typeface="Optima" panose="02000503060000020004"/>
                      </a:endParaRPr>
                    </a:p>
                  </a:txBody>
                  <a:tcPr/>
                </a:tc>
                <a:tc>
                  <a:txBody>
                    <a:bodyPr/>
                    <a:lstStyle/>
                    <a:p>
                      <a:pPr algn="ctr"/>
                      <a:r>
                        <a:rPr lang="en-US" sz="1500">
                          <a:latin typeface="Optima" panose="02000503060000020004"/>
                        </a:rPr>
                        <a:t>PG EAM</a:t>
                      </a:r>
                      <a:endParaRPr lang="en-IN" sz="1500">
                        <a:latin typeface="Optima" panose="02000503060000020004"/>
                      </a:endParaRPr>
                    </a:p>
                  </a:txBody>
                  <a:tcPr/>
                </a:tc>
                <a:tc>
                  <a:txBody>
                    <a:bodyPr/>
                    <a:lstStyle/>
                    <a:p>
                      <a:pPr algn="ctr"/>
                      <a:r>
                        <a:rPr lang="en-US" sz="1500">
                          <a:latin typeface="Optima" panose="02000503060000020004"/>
                        </a:rPr>
                        <a:t>PG EAM Solution Comments</a:t>
                      </a:r>
                      <a:endParaRPr lang="en-IN" sz="1500">
                        <a:latin typeface="Optima" panose="02000503060000020004"/>
                      </a:endParaRPr>
                    </a:p>
                  </a:txBody>
                  <a:tcPr/>
                </a:tc>
                <a:extLst>
                  <a:ext uri="{0D108BD9-81ED-4DB2-BD59-A6C34878D82A}">
                    <a16:rowId xmlns:a16="http://schemas.microsoft.com/office/drawing/2014/main" val="2664168496"/>
                  </a:ext>
                </a:extLst>
              </a:tr>
              <a:tr h="722855">
                <a:tc>
                  <a:txBody>
                    <a:bodyPr/>
                    <a:lstStyle/>
                    <a:p>
                      <a:r>
                        <a:rPr lang="en-US" sz="1200" b="1">
                          <a:solidFill>
                            <a:srgbClr val="10479B"/>
                          </a:solidFill>
                          <a:latin typeface="Optima" panose="02000503060000020004"/>
                        </a:rPr>
                        <a:t>Configurable Workflow </a:t>
                      </a:r>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Can configure n step sequential, simultaneous, alternate, substitute workflows</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Limited with BRF+; some coding is required through Workflow BADIs implementation </a:t>
                      </a:r>
                      <a:endParaRPr lang="en-IN" sz="1200">
                        <a:solidFill>
                          <a:srgbClr val="10479B"/>
                        </a:solidFill>
                        <a:latin typeface="Optima" panose="02000503060000020004"/>
                      </a:endParaRPr>
                    </a:p>
                  </a:txBody>
                  <a:tcPr/>
                </a:tc>
                <a:extLst>
                  <a:ext uri="{0D108BD9-81ED-4DB2-BD59-A6C34878D82A}">
                    <a16:rowId xmlns:a16="http://schemas.microsoft.com/office/drawing/2014/main" val="4146067360"/>
                  </a:ext>
                </a:extLst>
              </a:tr>
              <a:tr h="562220">
                <a:tc>
                  <a:txBody>
                    <a:bodyPr/>
                    <a:lstStyle/>
                    <a:p>
                      <a:r>
                        <a:rPr lang="en-US" sz="1200" b="1">
                          <a:solidFill>
                            <a:srgbClr val="10479B"/>
                          </a:solidFill>
                          <a:latin typeface="Optima" panose="02000503060000020004"/>
                        </a:rPr>
                        <a:t>Templates / Taxonomy per Asset Types with Industry Agnostic &amp; Specific standards</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OOB Solution with 12K Plus Templates for Assets, Services and Materials</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Need to customize templates with development effort in UI, application and DB layers</a:t>
                      </a:r>
                      <a:endParaRPr lang="en-IN" sz="1200">
                        <a:solidFill>
                          <a:srgbClr val="10479B"/>
                        </a:solidFill>
                        <a:latin typeface="Optima" panose="02000503060000020004"/>
                      </a:endParaRPr>
                    </a:p>
                  </a:txBody>
                  <a:tcPr/>
                </a:tc>
                <a:extLst>
                  <a:ext uri="{0D108BD9-81ED-4DB2-BD59-A6C34878D82A}">
                    <a16:rowId xmlns:a16="http://schemas.microsoft.com/office/drawing/2014/main" val="2225338068"/>
                  </a:ext>
                </a:extLst>
              </a:tr>
              <a:tr h="1204758">
                <a:tc>
                  <a:txBody>
                    <a:bodyPr/>
                    <a:lstStyle/>
                    <a:p>
                      <a:r>
                        <a:rPr lang="en-US" sz="1200" b="1">
                          <a:solidFill>
                            <a:srgbClr val="10479B"/>
                          </a:solidFill>
                          <a:latin typeface="Optima" panose="02000503060000020004"/>
                        </a:rPr>
                        <a:t>Data Quality Maturity Assessment &amp; Improvements</a:t>
                      </a:r>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OOB Data Maturity Assessment with ranking and improvement against benchmark (iDQM)</a:t>
                      </a:r>
                    </a:p>
                    <a:p>
                      <a:pPr marL="0" indent="0" algn="just">
                        <a:buFont typeface="Wingdings" panose="05000000000000000000" pitchFamily="2" charset="2"/>
                        <a:buNone/>
                      </a:pPr>
                      <a:r>
                        <a:rPr lang="en-US" sz="1200">
                          <a:solidFill>
                            <a:srgbClr val="10479B"/>
                          </a:solidFill>
                          <a:latin typeface="Optima" panose="02000503060000020004"/>
                        </a:rPr>
                        <a:t>15Million Industry Standard Golden Records with ability to pull data from external sources (Open APIs)</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Additional Software – Information Steward  for Data Quality Management is required</a:t>
                      </a:r>
                    </a:p>
                    <a:p>
                      <a:pPr marL="0" indent="0" algn="l">
                        <a:buFont typeface="Wingdings" panose="05000000000000000000" pitchFamily="2" charset="2"/>
                        <a:buNone/>
                      </a:pPr>
                      <a:r>
                        <a:rPr lang="en-US" sz="1200">
                          <a:solidFill>
                            <a:srgbClr val="10479B"/>
                          </a:solidFill>
                          <a:latin typeface="Optima" panose="02000503060000020004"/>
                        </a:rPr>
                        <a:t>Benchmark and dashboard requires custom development</a:t>
                      </a:r>
                    </a:p>
                    <a:p>
                      <a:pPr marL="0" indent="0" algn="l">
                        <a:buFont typeface="Wingdings" panose="05000000000000000000" pitchFamily="2" charset="2"/>
                        <a:buNone/>
                      </a:pPr>
                      <a:r>
                        <a:rPr lang="en-US" sz="1200">
                          <a:solidFill>
                            <a:srgbClr val="10479B"/>
                          </a:solidFill>
                          <a:latin typeface="Optima" panose="02000503060000020004"/>
                        </a:rPr>
                        <a:t>No OOB reference data </a:t>
                      </a:r>
                      <a:endParaRPr lang="en-IN" sz="1200">
                        <a:solidFill>
                          <a:srgbClr val="10479B"/>
                        </a:solidFill>
                        <a:latin typeface="Optima" panose="02000503060000020004"/>
                      </a:endParaRPr>
                    </a:p>
                  </a:txBody>
                  <a:tcPr/>
                </a:tc>
                <a:extLst>
                  <a:ext uri="{0D108BD9-81ED-4DB2-BD59-A6C34878D82A}">
                    <a16:rowId xmlns:a16="http://schemas.microsoft.com/office/drawing/2014/main" val="1031184399"/>
                  </a:ext>
                </a:extLst>
              </a:tr>
              <a:tr h="562220">
                <a:tc>
                  <a:txBody>
                    <a:bodyPr/>
                    <a:lstStyle/>
                    <a:p>
                      <a:r>
                        <a:rPr lang="en-US" sz="1200" b="1">
                          <a:solidFill>
                            <a:srgbClr val="10479B"/>
                          </a:solidFill>
                          <a:latin typeface="Optima" panose="02000503060000020004"/>
                        </a:rPr>
                        <a:t>Multi Domain Master Data Governance</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Covers all Master Data Technical Objects including Linear Assets as per list in above slide</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Does not cover all objects and functionality is limited as per list in above slide</a:t>
                      </a:r>
                      <a:endParaRPr lang="en-IN" sz="1200">
                        <a:solidFill>
                          <a:srgbClr val="10479B"/>
                        </a:solidFill>
                        <a:latin typeface="Optima" panose="02000503060000020004"/>
                      </a:endParaRPr>
                    </a:p>
                  </a:txBody>
                  <a:tcPr/>
                </a:tc>
                <a:extLst>
                  <a:ext uri="{0D108BD9-81ED-4DB2-BD59-A6C34878D82A}">
                    <a16:rowId xmlns:a16="http://schemas.microsoft.com/office/drawing/2014/main" val="244259460"/>
                  </a:ext>
                </a:extLst>
              </a:tr>
              <a:tr h="401586">
                <a:tc>
                  <a:txBody>
                    <a:bodyPr/>
                    <a:lstStyle/>
                    <a:p>
                      <a:r>
                        <a:rPr lang="en-US" sz="1200" b="1">
                          <a:solidFill>
                            <a:srgbClr val="10479B"/>
                          </a:solidFill>
                          <a:latin typeface="Optima" panose="02000503060000020004"/>
                        </a:rPr>
                        <a:t>Mass load and Mass change functionality across EAM Data Objects</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OOB Solution with PiLog Suite for mass load and change function</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uXLoader is needed for mass load for better efficiencies, additional component</a:t>
                      </a:r>
                      <a:endParaRPr lang="en-IN" sz="1200">
                        <a:solidFill>
                          <a:srgbClr val="10479B"/>
                        </a:solidFill>
                        <a:latin typeface="Optima" panose="02000503060000020004"/>
                      </a:endParaRPr>
                    </a:p>
                  </a:txBody>
                  <a:tcPr/>
                </a:tc>
                <a:extLst>
                  <a:ext uri="{0D108BD9-81ED-4DB2-BD59-A6C34878D82A}">
                    <a16:rowId xmlns:a16="http://schemas.microsoft.com/office/drawing/2014/main" val="2661131549"/>
                  </a:ext>
                </a:extLst>
              </a:tr>
              <a:tr h="401586">
                <a:tc>
                  <a:txBody>
                    <a:bodyPr/>
                    <a:lstStyle/>
                    <a:p>
                      <a:r>
                        <a:rPr lang="en-US" sz="1200" b="1">
                          <a:solidFill>
                            <a:srgbClr val="10479B"/>
                          </a:solidFill>
                          <a:latin typeface="Optima" panose="02000503060000020004"/>
                        </a:rPr>
                        <a:t>Configurable UI with Fiori / UI 5 </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Build on UI5 with analogy of Fiori which are user configurable</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OOB Fiori and UI5 configurable, custom apps are required </a:t>
                      </a:r>
                      <a:endParaRPr lang="en-IN" sz="1200">
                        <a:solidFill>
                          <a:srgbClr val="10479B"/>
                        </a:solidFill>
                        <a:latin typeface="Optima" panose="02000503060000020004"/>
                      </a:endParaRPr>
                    </a:p>
                  </a:txBody>
                  <a:tcPr/>
                </a:tc>
                <a:extLst>
                  <a:ext uri="{0D108BD9-81ED-4DB2-BD59-A6C34878D82A}">
                    <a16:rowId xmlns:a16="http://schemas.microsoft.com/office/drawing/2014/main" val="3419883608"/>
                  </a:ext>
                </a:extLst>
              </a:tr>
            </a:tbl>
          </a:graphicData>
        </a:graphic>
      </p:graphicFrame>
      <p:sp>
        <p:nvSpPr>
          <p:cNvPr id="16" name="Oval 15">
            <a:extLst>
              <a:ext uri="{FF2B5EF4-FFF2-40B4-BE49-F238E27FC236}">
                <a16:creationId xmlns:a16="http://schemas.microsoft.com/office/drawing/2014/main" id="{59ACB2F8-788D-683C-A04E-3E0310C826B8}"/>
              </a:ext>
            </a:extLst>
          </p:cNvPr>
          <p:cNvSpPr/>
          <p:nvPr/>
        </p:nvSpPr>
        <p:spPr>
          <a:xfrm>
            <a:off x="4833649" y="1455005"/>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2E4A6BF6-9432-F8EA-AC02-C96412F5FFB1}"/>
              </a:ext>
            </a:extLst>
          </p:cNvPr>
          <p:cNvSpPr/>
          <p:nvPr/>
        </p:nvSpPr>
        <p:spPr>
          <a:xfrm>
            <a:off x="8364481" y="1483433"/>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1321785-3ABE-F809-AAC6-6CCF83980BD4}"/>
              </a:ext>
            </a:extLst>
          </p:cNvPr>
          <p:cNvSpPr/>
          <p:nvPr/>
        </p:nvSpPr>
        <p:spPr>
          <a:xfrm>
            <a:off x="8364481" y="2198297"/>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DD1A8BEF-7466-D8D2-4D1A-BEBDC80AE639}"/>
              </a:ext>
            </a:extLst>
          </p:cNvPr>
          <p:cNvSpPr/>
          <p:nvPr/>
        </p:nvSpPr>
        <p:spPr>
          <a:xfrm>
            <a:off x="4833649" y="2228370"/>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58A91AC4-43FA-7F18-7459-6339BF4BEEC8}"/>
              </a:ext>
            </a:extLst>
          </p:cNvPr>
          <p:cNvSpPr/>
          <p:nvPr/>
        </p:nvSpPr>
        <p:spPr>
          <a:xfrm>
            <a:off x="8364481" y="3138286"/>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D89F8C26-6FC0-21A3-3452-6E34F8F3549A}"/>
              </a:ext>
            </a:extLst>
          </p:cNvPr>
          <p:cNvSpPr/>
          <p:nvPr/>
        </p:nvSpPr>
        <p:spPr>
          <a:xfrm>
            <a:off x="4825130" y="3101251"/>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716940F4-FBEB-B869-1203-3F08D2875265}"/>
              </a:ext>
            </a:extLst>
          </p:cNvPr>
          <p:cNvSpPr/>
          <p:nvPr/>
        </p:nvSpPr>
        <p:spPr>
          <a:xfrm>
            <a:off x="8364481" y="4068891"/>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1FB67695-261F-436D-3F9C-CF1C6C5EC1EF}"/>
              </a:ext>
            </a:extLst>
          </p:cNvPr>
          <p:cNvSpPr/>
          <p:nvPr/>
        </p:nvSpPr>
        <p:spPr>
          <a:xfrm>
            <a:off x="4812383" y="4013483"/>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F854A687-F464-1042-FBA5-F8A80F20FB71}"/>
              </a:ext>
            </a:extLst>
          </p:cNvPr>
          <p:cNvSpPr/>
          <p:nvPr/>
        </p:nvSpPr>
        <p:spPr>
          <a:xfrm>
            <a:off x="8364481" y="4623480"/>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730A2EED-A07D-E74A-5B5A-048BDA320D77}"/>
              </a:ext>
            </a:extLst>
          </p:cNvPr>
          <p:cNvSpPr/>
          <p:nvPr/>
        </p:nvSpPr>
        <p:spPr>
          <a:xfrm>
            <a:off x="4812006" y="4623480"/>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9F717145-8314-8388-A594-D32ED6C529CC}"/>
              </a:ext>
            </a:extLst>
          </p:cNvPr>
          <p:cNvSpPr/>
          <p:nvPr/>
        </p:nvSpPr>
        <p:spPr>
          <a:xfrm>
            <a:off x="8364481" y="5242868"/>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621C05A9-ABDD-8931-A9E7-31F5602F3D54}"/>
              </a:ext>
            </a:extLst>
          </p:cNvPr>
          <p:cNvSpPr/>
          <p:nvPr/>
        </p:nvSpPr>
        <p:spPr>
          <a:xfrm>
            <a:off x="4823016" y="5228248"/>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FB686297-2D09-D4BA-7AAB-AAD792C5A67C}"/>
              </a:ext>
            </a:extLst>
          </p:cNvPr>
          <p:cNvSpPr>
            <a:spLocks noChangeArrowheads="1"/>
          </p:cNvSpPr>
          <p:nvPr/>
        </p:nvSpPr>
        <p:spPr bwMode="auto">
          <a:xfrm>
            <a:off x="934387" y="5606934"/>
            <a:ext cx="10732926" cy="10804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1218468">
              <a:lnSpc>
                <a:spcPct val="90000"/>
              </a:lnSpc>
            </a:pPr>
            <a:r>
              <a:rPr lang="en-US" altLang="en-US" sz="1300" b="1">
                <a:solidFill>
                  <a:srgbClr val="26B4E9"/>
                </a:solidFill>
                <a:latin typeface="Optima" charset="0"/>
                <a:ea typeface="Optima" charset="0"/>
                <a:cs typeface="Optima" charset="0"/>
              </a:rPr>
              <a:t>Key Insights:</a:t>
            </a:r>
            <a:endParaRPr lang="en-US" altLang="en-US" sz="1300" b="1">
              <a:solidFill>
                <a:srgbClr val="10479B"/>
              </a:solidFill>
              <a:latin typeface="Optima" charset="0"/>
              <a:ea typeface="Optima" charset="0"/>
              <a:cs typeface="Optima" charset="0"/>
            </a:endParaRPr>
          </a:p>
          <a:p>
            <a:pPr marL="285750" indent="-285750" algn="just" defTabSz="1218468">
              <a:lnSpc>
                <a:spcPct val="90000"/>
              </a:lnSpc>
              <a:buFont typeface="Wingdings" panose="05000000000000000000" pitchFamily="2" charset="2"/>
              <a:buChar char="ü"/>
            </a:pPr>
            <a:r>
              <a:rPr lang="en-US" altLang="en-US" sz="1300">
                <a:solidFill>
                  <a:srgbClr val="10479B"/>
                </a:solidFill>
                <a:latin typeface="Optima" charset="0"/>
                <a:ea typeface="Optima" charset="0"/>
                <a:cs typeface="Optima" charset="0"/>
              </a:rPr>
              <a:t>PiLog Suite supports all EAM data objects as compared to PG MDG </a:t>
            </a:r>
          </a:p>
          <a:p>
            <a:pPr marL="285750" indent="-285750" algn="just" defTabSz="1218468">
              <a:lnSpc>
                <a:spcPct val="90000"/>
              </a:lnSpc>
              <a:buFont typeface="Wingdings" panose="05000000000000000000" pitchFamily="2" charset="2"/>
              <a:buChar char="ü"/>
            </a:pPr>
            <a:r>
              <a:rPr lang="en-US" altLang="en-US" sz="1300">
                <a:solidFill>
                  <a:srgbClr val="10479B"/>
                </a:solidFill>
                <a:latin typeface="Optima" charset="0"/>
                <a:ea typeface="Optima" charset="0"/>
                <a:cs typeface="Optima" charset="0"/>
              </a:rPr>
              <a:t>Data Maturity Assessment &amp; Improvement is OOB is PiLog Suite with 20K+ templates and 15M Golden Records make data readiness cheaper &amp; faster</a:t>
            </a:r>
          </a:p>
          <a:p>
            <a:pPr marL="285750" indent="-285750" algn="just" defTabSz="1218468">
              <a:lnSpc>
                <a:spcPct val="90000"/>
              </a:lnSpc>
              <a:buFont typeface="Wingdings" panose="05000000000000000000" pitchFamily="2" charset="2"/>
              <a:buChar char="ü"/>
            </a:pPr>
            <a:r>
              <a:rPr lang="en-US" altLang="en-US" sz="1300">
                <a:solidFill>
                  <a:srgbClr val="10479B"/>
                </a:solidFill>
                <a:latin typeface="Optima" charset="0"/>
                <a:ea typeface="Optima" charset="0"/>
                <a:cs typeface="Optima" charset="0"/>
              </a:rPr>
              <a:t>PiLog Suite is highly configurable with Low Code models whereas MDG needs higher customization and development effort</a:t>
            </a:r>
          </a:p>
          <a:p>
            <a:pPr algn="just" defTabSz="1218468">
              <a:lnSpc>
                <a:spcPct val="90000"/>
              </a:lnSpc>
            </a:pPr>
            <a:endParaRPr lang="en-US" altLang="en-US" sz="1300">
              <a:solidFill>
                <a:srgbClr val="10479B"/>
              </a:solidFill>
              <a:latin typeface="Optima" charset="0"/>
              <a:ea typeface="Optima" charset="0"/>
              <a:cs typeface="Optima" charset="0"/>
            </a:endParaRPr>
          </a:p>
        </p:txBody>
      </p:sp>
      <p:pic>
        <p:nvPicPr>
          <p:cNvPr id="29" name="Picture 2" descr="ALM_Series_2 Images-11">
            <a:extLst>
              <a:ext uri="{FF2B5EF4-FFF2-40B4-BE49-F238E27FC236}">
                <a16:creationId xmlns:a16="http://schemas.microsoft.com/office/drawing/2014/main" id="{7F0D3493-4E62-9DF3-76CC-41B51DFCC8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487" y="5570490"/>
            <a:ext cx="585771" cy="56774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700F2FD6-2932-1759-AEB4-0E0583517A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352300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9398-1EA8-7645-222E-4F23CA70CD5B}"/>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5B42B9D-F7DD-7055-01CC-230A507E556F}"/>
              </a:ext>
            </a:extLst>
          </p:cNvPr>
          <p:cNvCxnSpPr>
            <a:cxnSpLocks/>
          </p:cNvCxnSpPr>
          <p:nvPr/>
        </p:nvCxnSpPr>
        <p:spPr>
          <a:xfrm>
            <a:off x="194376" y="737906"/>
            <a:ext cx="1145856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2F80E88-8DDF-70A3-B5EB-4DD89F647B18}"/>
              </a:ext>
            </a:extLst>
          </p:cNvPr>
          <p:cNvCxnSpPr>
            <a:cxnSpLocks/>
          </p:cNvCxnSpPr>
          <p:nvPr/>
        </p:nvCxnSpPr>
        <p:spPr>
          <a:xfrm>
            <a:off x="8359027" y="3441682"/>
            <a:ext cx="3417867" cy="0"/>
          </a:xfrm>
          <a:prstGeom prst="line">
            <a:avLst/>
          </a:prstGeom>
          <a:noFill/>
          <a:ln w="1905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A126C428-4117-41FA-09CE-F61858C1F9C8}"/>
              </a:ext>
            </a:extLst>
          </p:cNvPr>
          <p:cNvCxnSpPr>
            <a:cxnSpLocks/>
          </p:cNvCxnSpPr>
          <p:nvPr/>
        </p:nvCxnSpPr>
        <p:spPr>
          <a:xfrm>
            <a:off x="8355781" y="3934422"/>
            <a:ext cx="3417867" cy="0"/>
          </a:xfrm>
          <a:prstGeom prst="line">
            <a:avLst/>
          </a:prstGeom>
          <a:noFill/>
          <a:ln w="1905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2ECADF99-2B29-048D-B240-23445CCBEF5F}"/>
              </a:ext>
            </a:extLst>
          </p:cNvPr>
          <p:cNvCxnSpPr>
            <a:cxnSpLocks/>
          </p:cNvCxnSpPr>
          <p:nvPr/>
        </p:nvCxnSpPr>
        <p:spPr>
          <a:xfrm>
            <a:off x="8362261" y="4582769"/>
            <a:ext cx="3417867" cy="0"/>
          </a:xfrm>
          <a:prstGeom prst="line">
            <a:avLst/>
          </a:prstGeom>
          <a:noFill/>
          <a:ln w="19050" cap="flat" cmpd="sng" algn="ctr">
            <a:solidFill>
              <a:sysClr val="window" lastClr="FFFFFF"/>
            </a:solidFill>
            <a:prstDash val="solid"/>
            <a:miter lim="800000"/>
          </a:ln>
          <a:effectLst/>
        </p:spPr>
      </p:cxnSp>
      <p:sp>
        <p:nvSpPr>
          <p:cNvPr id="28" name="Title 27">
            <a:extLst>
              <a:ext uri="{FF2B5EF4-FFF2-40B4-BE49-F238E27FC236}">
                <a16:creationId xmlns:a16="http://schemas.microsoft.com/office/drawing/2014/main" id="{2C4637E6-80AF-A42F-A609-047FB07FAFE3}"/>
              </a:ext>
            </a:extLst>
          </p:cNvPr>
          <p:cNvSpPr>
            <a:spLocks noGrp="1"/>
          </p:cNvSpPr>
          <p:nvPr>
            <p:ph type="title"/>
          </p:nvPr>
        </p:nvSpPr>
        <p:spPr>
          <a:xfrm>
            <a:off x="200856" y="70112"/>
            <a:ext cx="10463396" cy="503470"/>
          </a:xfrm>
        </p:spPr>
        <p:txBody>
          <a:bodyPr>
            <a:noAutofit/>
          </a:bodyPr>
          <a:lstStyle/>
          <a:p>
            <a:r>
              <a:rPr lang="en-IN" b="1">
                <a:solidFill>
                  <a:srgbClr val="10479B"/>
                </a:solidFill>
                <a:latin typeface="Optima" panose="02000503060000020004" pitchFamily="2" charset="0"/>
                <a:cs typeface="+mn-cs"/>
              </a:rPr>
              <a:t>PiLog’s Data Quality and Governance Suite – Business Case</a:t>
            </a:r>
          </a:p>
        </p:txBody>
      </p:sp>
      <p:graphicFrame>
        <p:nvGraphicFramePr>
          <p:cNvPr id="5" name="Table 4">
            <a:extLst>
              <a:ext uri="{FF2B5EF4-FFF2-40B4-BE49-F238E27FC236}">
                <a16:creationId xmlns:a16="http://schemas.microsoft.com/office/drawing/2014/main" id="{DFE3DB60-7D28-AB0C-9172-8D73B4ACBC15}"/>
              </a:ext>
            </a:extLst>
          </p:cNvPr>
          <p:cNvGraphicFramePr>
            <a:graphicFrameLocks noGrp="1"/>
          </p:cNvGraphicFramePr>
          <p:nvPr>
            <p:extLst>
              <p:ext uri="{D42A27DB-BD31-4B8C-83A1-F6EECF244321}">
                <p14:modId xmlns:p14="http://schemas.microsoft.com/office/powerpoint/2010/main" val="914608697"/>
              </p:ext>
            </p:extLst>
          </p:nvPr>
        </p:nvGraphicFramePr>
        <p:xfrm>
          <a:off x="250843" y="834604"/>
          <a:ext cx="11821553" cy="5398067"/>
        </p:xfrm>
        <a:graphic>
          <a:graphicData uri="http://schemas.openxmlformats.org/drawingml/2006/table">
            <a:tbl>
              <a:tblPr firstRow="1" bandRow="1">
                <a:tableStyleId>{5C22544A-7EE6-4342-B048-85BDC9FD1C3A}</a:tableStyleId>
              </a:tblPr>
              <a:tblGrid>
                <a:gridCol w="2012405">
                  <a:extLst>
                    <a:ext uri="{9D8B030D-6E8A-4147-A177-3AD203B41FA5}">
                      <a16:colId xmlns:a16="http://schemas.microsoft.com/office/drawing/2014/main" val="1800034526"/>
                    </a:ext>
                  </a:extLst>
                </a:gridCol>
                <a:gridCol w="422853">
                  <a:extLst>
                    <a:ext uri="{9D8B030D-6E8A-4147-A177-3AD203B41FA5}">
                      <a16:colId xmlns:a16="http://schemas.microsoft.com/office/drawing/2014/main" val="2936231982"/>
                    </a:ext>
                  </a:extLst>
                </a:gridCol>
                <a:gridCol w="4078242">
                  <a:extLst>
                    <a:ext uri="{9D8B030D-6E8A-4147-A177-3AD203B41FA5}">
                      <a16:colId xmlns:a16="http://schemas.microsoft.com/office/drawing/2014/main" val="3662676143"/>
                    </a:ext>
                  </a:extLst>
                </a:gridCol>
                <a:gridCol w="1769353">
                  <a:extLst>
                    <a:ext uri="{9D8B030D-6E8A-4147-A177-3AD203B41FA5}">
                      <a16:colId xmlns:a16="http://schemas.microsoft.com/office/drawing/2014/main" val="4113150267"/>
                    </a:ext>
                  </a:extLst>
                </a:gridCol>
                <a:gridCol w="1769350">
                  <a:extLst>
                    <a:ext uri="{9D8B030D-6E8A-4147-A177-3AD203B41FA5}">
                      <a16:colId xmlns:a16="http://schemas.microsoft.com/office/drawing/2014/main" val="1796739530"/>
                    </a:ext>
                  </a:extLst>
                </a:gridCol>
                <a:gridCol w="1769350">
                  <a:extLst>
                    <a:ext uri="{9D8B030D-6E8A-4147-A177-3AD203B41FA5}">
                      <a16:colId xmlns:a16="http://schemas.microsoft.com/office/drawing/2014/main" val="194755779"/>
                    </a:ext>
                  </a:extLst>
                </a:gridCol>
              </a:tblGrid>
              <a:tr h="340095">
                <a:tc>
                  <a:txBody>
                    <a:bodyPr/>
                    <a:lstStyle/>
                    <a:p>
                      <a:r>
                        <a:rPr lang="en-IN" sz="1500" b="1">
                          <a:solidFill>
                            <a:schemeClr val="bg1"/>
                          </a:solidFill>
                          <a:latin typeface="Optima" panose="02000503060000020004" pitchFamily="2" charset="0"/>
                        </a:rPr>
                        <a:t>Revenue Impact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gridSpan="5">
                  <a:txBody>
                    <a:bodyPr/>
                    <a:lstStyle/>
                    <a:p>
                      <a:pPr algn="ctr"/>
                      <a:r>
                        <a:rPr lang="en-IN" sz="1500" b="1">
                          <a:solidFill>
                            <a:schemeClr val="bg1"/>
                          </a:solidFill>
                          <a:latin typeface="Optima" panose="02000503060000020004" pitchFamily="2" charset="0"/>
                        </a:rPr>
                        <a:t>Rationale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0479B"/>
                    </a:solidFill>
                  </a:tcPr>
                </a:tc>
                <a:tc hMerge="1">
                  <a:txBody>
                    <a:bodyPr/>
                    <a:lstStyle/>
                    <a:p>
                      <a:endParaRPr lang="en-US"/>
                    </a:p>
                  </a:txBody>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66770406"/>
                  </a:ext>
                </a:extLst>
              </a:tr>
              <a:tr h="317317">
                <a:tc rowSpan="3">
                  <a:txBody>
                    <a:bodyPr/>
                    <a:lstStyle/>
                    <a:p>
                      <a:r>
                        <a:rPr lang="en-IN" sz="1400" b="1">
                          <a:solidFill>
                            <a:srgbClr val="10479B"/>
                          </a:solidFill>
                          <a:latin typeface="Optima" panose="02000503060000020004" pitchFamily="2" charset="0"/>
                        </a:rPr>
                        <a:t>SAP Revenue Share </a:t>
                      </a:r>
                    </a:p>
                    <a:p>
                      <a:r>
                        <a:rPr lang="en-IN" sz="1400" b="1">
                          <a:solidFill>
                            <a:srgbClr val="10479B"/>
                          </a:solidFill>
                          <a:latin typeface="Optima" panose="02000503060000020004" pitchFamily="2" charset="0"/>
                        </a:rPr>
                        <a:t>3year forecast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3">
                  <a:txBody>
                    <a:bodyPr/>
                    <a:lstStyle/>
                    <a:p>
                      <a:endParaRPr lang="en-IN" sz="1400" b="1">
                        <a:solidFill>
                          <a:schemeClr val="bg1"/>
                        </a:solidFill>
                        <a:latin typeface="Optima" panose="02000503060000020004" pitchFamily="2" charset="0"/>
                      </a:endParaRPr>
                    </a:p>
                    <a:p>
                      <a:endParaRPr lang="en-IN" sz="1400" b="1">
                        <a:solidFill>
                          <a:schemeClr val="bg1"/>
                        </a:solidFill>
                        <a:latin typeface="Optima" panose="02000503060000020004" pitchFamily="2" charset="0"/>
                      </a:endParaRPr>
                    </a:p>
                    <a:p>
                      <a:r>
                        <a:rPr lang="en-IN" sz="1400" b="1">
                          <a:solidFill>
                            <a:schemeClr val="bg1"/>
                          </a:solidFill>
                          <a:latin typeface="Optima" panose="02000503060000020004" pitchFamily="2"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400" b="1">
                        <a:solidFill>
                          <a:schemeClr val="bg1"/>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400" b="1">
                          <a:solidFill>
                            <a:srgbClr val="10479B"/>
                          </a:solidFill>
                          <a:latin typeface="Optima" panose="02000503060000020004" pitchFamily="2" charset="0"/>
                        </a:rPr>
                        <a:t>Year1 (Euro)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400" b="1">
                          <a:solidFill>
                            <a:srgbClr val="10479B"/>
                          </a:solidFill>
                          <a:latin typeface="Optima" panose="02000503060000020004" pitchFamily="2" charset="0"/>
                        </a:rPr>
                        <a:t>Year2 (Euro)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400" b="1">
                          <a:solidFill>
                            <a:srgbClr val="10479B"/>
                          </a:solidFill>
                          <a:latin typeface="Optima" panose="02000503060000020004" pitchFamily="2" charset="0"/>
                        </a:rPr>
                        <a:t>Year3 (Euro)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8186507"/>
                  </a:ext>
                </a:extLst>
              </a:tr>
              <a:tr h="403800">
                <a:tc vMerge="1">
                  <a:txBody>
                    <a:bodyPr/>
                    <a:lstStyle/>
                    <a:p>
                      <a:endParaRPr lang="en-IN"/>
                    </a:p>
                  </a:txBody>
                  <a:tcPr/>
                </a:tc>
                <a:tc vMerge="1">
                  <a:txBody>
                    <a:bodyPr/>
                    <a:lstStyle/>
                    <a:p>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400" b="1">
                          <a:solidFill>
                            <a:srgbClr val="10479B"/>
                          </a:solidFill>
                          <a:latin typeface="Optima" panose="02000503060000020004" pitchFamily="2" charset="0"/>
                        </a:rPr>
                        <a:t>Partner ACV</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400" b="1">
                          <a:solidFill>
                            <a:srgbClr val="10479B"/>
                          </a:solidFill>
                          <a:latin typeface="Optima" panose="02000503060000020004" pitchFamily="2" charset="0"/>
                        </a:rPr>
                        <a:t>€ 2,000,000</a:t>
                      </a:r>
                      <a:endParaRPr lang="en-IN" sz="1400" b="1">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400" b="1">
                          <a:solidFill>
                            <a:srgbClr val="10479B"/>
                          </a:solidFill>
                          <a:latin typeface="Optima" panose="02000503060000020004" pitchFamily="2" charset="0"/>
                        </a:rPr>
                        <a:t>€ 3,000,000</a:t>
                      </a:r>
                      <a:endParaRPr lang="en-IN" sz="1400" b="1">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400" b="1">
                          <a:solidFill>
                            <a:srgbClr val="10479B"/>
                          </a:solidFill>
                          <a:latin typeface="Optima" panose="02000503060000020004" pitchFamily="2" charset="0"/>
                        </a:rPr>
                        <a:t>€ 5,000,000</a:t>
                      </a:r>
                      <a:endParaRPr lang="en-IN" sz="1400" b="1">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8265917"/>
                  </a:ext>
                </a:extLst>
              </a:tr>
              <a:tr h="317317">
                <a:tc vMerge="1">
                  <a:txBody>
                    <a:bodyPr/>
                    <a:lstStyle/>
                    <a:p>
                      <a:endParaRPr lang="en-IN"/>
                    </a:p>
                  </a:txBody>
                  <a:tcPr/>
                </a:tc>
                <a:tc vMerge="1">
                  <a:txBody>
                    <a:bodyPr/>
                    <a:lstStyle/>
                    <a:p>
                      <a:endParaRPr lang="en-IN" sz="1300">
                        <a:solidFill>
                          <a:schemeClr val="tx1"/>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sz="1400" b="1">
                          <a:solidFill>
                            <a:srgbClr val="10479B"/>
                          </a:solidFill>
                          <a:latin typeface="Optima" panose="02000503060000020004" pitchFamily="2" charset="0"/>
                        </a:rPr>
                        <a:t>SAP Reve Share (@35%)</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400" b="1">
                          <a:solidFill>
                            <a:srgbClr val="10479B"/>
                          </a:solidFill>
                          <a:latin typeface="Optima" panose="02000503060000020004" pitchFamily="2" charset="0"/>
                        </a:rPr>
                        <a:t>€ 700,000</a:t>
                      </a:r>
                      <a:endParaRPr lang="en-IN" sz="1400" b="1">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400" b="1">
                          <a:solidFill>
                            <a:srgbClr val="10479B"/>
                          </a:solidFill>
                          <a:latin typeface="Optima" panose="02000503060000020004" pitchFamily="2" charset="0"/>
                        </a:rPr>
                        <a:t>€ 1,050,000</a:t>
                      </a:r>
                      <a:endParaRPr lang="en-IN" sz="1400" b="1">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400" b="1">
                          <a:solidFill>
                            <a:srgbClr val="10479B"/>
                          </a:solidFill>
                          <a:latin typeface="Optima" panose="02000503060000020004" pitchFamily="2" charset="0"/>
                        </a:rPr>
                        <a:t>€ 1,750,000</a:t>
                      </a:r>
                      <a:endParaRPr lang="en-IN" sz="1400" b="1">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2827017"/>
                  </a:ext>
                </a:extLst>
              </a:tr>
              <a:tr h="317317">
                <a:tc>
                  <a:txBody>
                    <a:bodyPr/>
                    <a:lstStyle/>
                    <a:p>
                      <a:r>
                        <a:rPr lang="en-IN" sz="1400" b="1">
                          <a:solidFill>
                            <a:schemeClr val="bg1"/>
                          </a:solidFill>
                          <a:latin typeface="Optima" panose="02000503060000020004" pitchFamily="2" charset="0"/>
                        </a:rPr>
                        <a:t>Solution Fitment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1">
                          <a:solidFill>
                            <a:schemeClr val="bg1"/>
                          </a:solidFill>
                          <a:latin typeface="Optima" panose="02000503060000020004" pitchFamily="2" charset="0"/>
                        </a:rPr>
                        <a:t>Rationale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0479B"/>
                    </a:solidFill>
                  </a:tcPr>
                </a:tc>
                <a:tc hMerge="1">
                  <a:txBody>
                    <a:bodyPr/>
                    <a:lstStyle/>
                    <a:p>
                      <a:endParaRPr lang="en-US"/>
                    </a:p>
                  </a:txBody>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71775234"/>
                  </a:ext>
                </a:extLst>
              </a:tr>
              <a:tr h="814634">
                <a:tc>
                  <a:txBody>
                    <a:bodyPr/>
                    <a:lstStyle/>
                    <a:p>
                      <a:pPr marL="0" algn="l" defTabSz="914400" rtl="0" eaLnBrk="1" latinLnBrk="0" hangingPunct="1"/>
                      <a:r>
                        <a:rPr lang="en-IN" sz="1400" b="1" kern="1200">
                          <a:solidFill>
                            <a:srgbClr val="10479B"/>
                          </a:solidFill>
                          <a:latin typeface="Optima" panose="02000503060000020004" pitchFamily="2" charset="0"/>
                          <a:ea typeface="+mn-ea"/>
                          <a:cs typeface="+mn-cs"/>
                        </a:rPr>
                        <a:t>Product Maturity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 typeface="Wingdings" panose="05000000000000000000" pitchFamily="2" charset="2"/>
                        <a:buNone/>
                      </a:pPr>
                      <a:r>
                        <a:rPr lang="en-US" sz="1500" b="1" kern="1200">
                          <a:solidFill>
                            <a:srgbClr val="00B050"/>
                          </a:solidFill>
                          <a:latin typeface="Optima" panose="02000503060000020004" pitchFamily="2" charset="0"/>
                          <a:ea typeface="+mn-ea"/>
                          <a:cs typeface="+mn-cs"/>
                        </a:rPr>
                        <a:t>G</a:t>
                      </a:r>
                      <a:endParaRPr lang="en-IN" sz="1500" b="1" kern="1200">
                        <a:solidFill>
                          <a:srgbClr val="00B050"/>
                        </a:solidFill>
                        <a:latin typeface="Optima" panose="02000503060000020004" pitchFamily="2"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171450" indent="-171450">
                        <a:buFont typeface="Wingdings" panose="05000000000000000000" pitchFamily="2" charset="2"/>
                        <a:buChar char="ü"/>
                      </a:pPr>
                      <a:r>
                        <a:rPr lang="en-US" sz="1500">
                          <a:solidFill>
                            <a:srgbClr val="10479B"/>
                          </a:solidFill>
                          <a:latin typeface="+mj-lt"/>
                        </a:rPr>
                        <a:t>Solution has incredible market reputation with high score from customers &amp; leading industry analysts</a:t>
                      </a:r>
                    </a:p>
                    <a:p>
                      <a:pPr marL="171450" indent="-171450">
                        <a:buFont typeface="Wingdings" panose="05000000000000000000" pitchFamily="2" charset="2"/>
                        <a:buChar char="ü"/>
                      </a:pPr>
                      <a:r>
                        <a:rPr lang="en-IN" sz="1500">
                          <a:solidFill>
                            <a:srgbClr val="10479B"/>
                          </a:solidFill>
                          <a:latin typeface="+mj-lt"/>
                        </a:rPr>
                        <a:t>Considerable investments are being made on AI powered tools, processes, methodologies, standards for cross industry Data Maturity Improvements</a:t>
                      </a:r>
                      <a:endParaRPr lang="en-IN" sz="1500" b="1" kern="1200">
                        <a:solidFill>
                          <a:srgbClr val="00B050"/>
                        </a:solidFill>
                        <a:latin typeface="Optima" panose="02000503060000020004" pitchFamily="2"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7971973"/>
                  </a:ext>
                </a:extLst>
              </a:tr>
              <a:tr h="809159">
                <a:tc>
                  <a:txBody>
                    <a:bodyPr/>
                    <a:lstStyle/>
                    <a:p>
                      <a:r>
                        <a:rPr lang="en-IN" sz="1400" b="1">
                          <a:solidFill>
                            <a:srgbClr val="10479B"/>
                          </a:solidFill>
                          <a:latin typeface="Optima" panose="02000503060000020004" pitchFamily="2" charset="0"/>
                        </a:rPr>
                        <a:t>Complimentary Portfolio Fit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 typeface="Wingdings" panose="05000000000000000000" pitchFamily="2" charset="2"/>
                        <a:buNone/>
                      </a:pPr>
                      <a:r>
                        <a:rPr lang="en-US" sz="1500" b="1" kern="1200">
                          <a:solidFill>
                            <a:srgbClr val="00B050"/>
                          </a:solidFill>
                          <a:latin typeface="Optima" panose="02000503060000020004" pitchFamily="2" charset="0"/>
                          <a:ea typeface="+mn-ea"/>
                          <a:cs typeface="+mn-cs"/>
                        </a:rPr>
                        <a:t>G</a:t>
                      </a:r>
                      <a:endParaRPr lang="en-IN" sz="1500" b="1" kern="1200">
                        <a:solidFill>
                          <a:srgbClr val="00B050"/>
                        </a:solidFill>
                        <a:latin typeface="Optima" panose="02000503060000020004" pitchFamily="2"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171450" indent="-171450">
                        <a:buFont typeface="Wingdings" panose="05000000000000000000" pitchFamily="2" charset="2"/>
                        <a:buChar char="ü"/>
                      </a:pPr>
                      <a:r>
                        <a:rPr lang="en-US" sz="1500">
                          <a:solidFill>
                            <a:srgbClr val="10479B"/>
                          </a:solidFill>
                          <a:latin typeface="+mj-lt"/>
                        </a:rPr>
                        <a:t>PiLog DQG Suite compliments &amp; supplements SAP S/4 HANA PCE, On-Premise, BTP and SAP solutions like BNAC, BTP, BN4P, IDP, IBP MRO, FSM with improved Master &amp; Meta Data to better process controls</a:t>
                      </a:r>
                    </a:p>
                    <a:p>
                      <a:pPr marL="171450" indent="-171450">
                        <a:buFont typeface="Wingdings" panose="05000000000000000000" pitchFamily="2" charset="2"/>
                        <a:buChar char="ü"/>
                      </a:pPr>
                      <a:r>
                        <a:rPr lang="en-IN" sz="1500">
                          <a:solidFill>
                            <a:srgbClr val="10479B"/>
                          </a:solidFill>
                          <a:latin typeface="+mj-lt"/>
                        </a:rPr>
                        <a:t>Data readiness powered with AI will complement </a:t>
                      </a:r>
                      <a:r>
                        <a:rPr lang="en-IN" sz="1500" b="1">
                          <a:solidFill>
                            <a:srgbClr val="10479B"/>
                          </a:solidFill>
                          <a:latin typeface="Optima" panose="02000503060000020004" pitchFamily="2" charset="0"/>
                        </a:rPr>
                        <a:t>SAP’s Suite First &amp; AI First</a:t>
                      </a:r>
                      <a:r>
                        <a:rPr lang="en-IN" sz="1500">
                          <a:solidFill>
                            <a:srgbClr val="10479B"/>
                          </a:solidFill>
                          <a:latin typeface="Optima" panose="02000503060000020004" pitchFamily="2" charset="0"/>
                        </a:rPr>
                        <a:t> </a:t>
                      </a:r>
                      <a:r>
                        <a:rPr lang="en-IN" sz="1500">
                          <a:solidFill>
                            <a:srgbClr val="10479B"/>
                          </a:solidFill>
                          <a:latin typeface="+mj-lt"/>
                        </a:rPr>
                        <a:t>Strategy</a:t>
                      </a:r>
                      <a:endParaRPr lang="en-IN" sz="1500" b="1" kern="1200">
                        <a:solidFill>
                          <a:srgbClr val="00B050"/>
                        </a:solidFill>
                        <a:latin typeface="Optima" panose="02000503060000020004" pitchFamily="2"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49309729"/>
                  </a:ext>
                </a:extLst>
              </a:tr>
              <a:tr h="317317">
                <a:tc>
                  <a:txBody>
                    <a:bodyPr/>
                    <a:lstStyle/>
                    <a:p>
                      <a:r>
                        <a:rPr lang="en-IN" sz="1400" b="1">
                          <a:solidFill>
                            <a:schemeClr val="bg1"/>
                          </a:solidFill>
                          <a:latin typeface="Optima" panose="02000503060000020004" pitchFamily="2" charset="0"/>
                        </a:rPr>
                        <a:t>GTM Fitment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0479B"/>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1">
                          <a:solidFill>
                            <a:schemeClr val="bg1"/>
                          </a:solidFill>
                          <a:latin typeface="Optima" panose="02000503060000020004" pitchFamily="2" charset="0"/>
                        </a:rPr>
                        <a:t>Rationale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0479B"/>
                    </a:solidFill>
                  </a:tcPr>
                </a:tc>
                <a:tc hMerge="1">
                  <a:txBody>
                    <a:bodyPr/>
                    <a:lstStyle/>
                    <a:p>
                      <a:endParaRPr lang="en-US"/>
                    </a:p>
                  </a:txBody>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34896039"/>
                  </a:ext>
                </a:extLst>
              </a:tr>
              <a:tr h="1761111">
                <a:tc>
                  <a:txBody>
                    <a:bodyPr/>
                    <a:lstStyle/>
                    <a:p>
                      <a:r>
                        <a:rPr lang="en-IN" sz="1400" b="1">
                          <a:solidFill>
                            <a:srgbClr val="10479B"/>
                          </a:solidFill>
                          <a:latin typeface="Optima" panose="02000503060000020004" pitchFamily="2" charset="0"/>
                        </a:rPr>
                        <a:t>Solution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 typeface="Wingdings" panose="05000000000000000000" pitchFamily="2" charset="2"/>
                        <a:buNone/>
                      </a:pPr>
                      <a:r>
                        <a:rPr lang="en-US" sz="1500" b="1" kern="1200">
                          <a:solidFill>
                            <a:srgbClr val="00B050"/>
                          </a:solidFill>
                          <a:latin typeface="Optima" panose="02000503060000020004" pitchFamily="2" charset="0"/>
                          <a:ea typeface="+mn-ea"/>
                          <a:cs typeface="+mn-cs"/>
                        </a:rPr>
                        <a:t>G</a:t>
                      </a:r>
                      <a:endParaRPr lang="en-IN" sz="1500" b="1" kern="1200">
                        <a:solidFill>
                          <a:srgbClr val="00B050"/>
                        </a:solidFill>
                        <a:latin typeface="Optima" panose="02000503060000020004" pitchFamily="2"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171450" indent="-171450">
                        <a:buFont typeface="Wingdings" panose="05000000000000000000" pitchFamily="2" charset="2"/>
                        <a:buChar char="ü"/>
                      </a:pPr>
                      <a:r>
                        <a:rPr lang="en-US" sz="1500">
                          <a:solidFill>
                            <a:srgbClr val="10479B"/>
                          </a:solidFill>
                          <a:latin typeface="+mj-lt"/>
                        </a:rPr>
                        <a:t>AI driven Multi-Domain Data </a:t>
                      </a:r>
                      <a:r>
                        <a:rPr lang="en-IN" sz="1500">
                          <a:solidFill>
                            <a:srgbClr val="10479B"/>
                          </a:solidFill>
                          <a:latin typeface="+mj-lt"/>
                        </a:rPr>
                        <a:t>Quality and Governance is for improved Master &amp; Meta Data across business process of end to end Supply Chain, Asset Life Cycle &amp; Performance Management with options of both on-premise and cloud deployments</a:t>
                      </a:r>
                    </a:p>
                    <a:p>
                      <a:pPr marL="171450" indent="-171450">
                        <a:buFont typeface="Wingdings" panose="05000000000000000000" pitchFamily="2" charset="2"/>
                        <a:buChar char="ü"/>
                      </a:pPr>
                      <a:r>
                        <a:rPr lang="en-IN" sz="1500">
                          <a:solidFill>
                            <a:srgbClr val="10479B"/>
                          </a:solidFill>
                          <a:latin typeface="+mj-lt"/>
                        </a:rPr>
                        <a:t>17 Million+ industry specific &amp; agnostic Records, 20K+ Taxonomies &amp; Hierarchies for Asset, Services &amp; Material Master</a:t>
                      </a:r>
                    </a:p>
                    <a:p>
                      <a:pPr marL="171450" indent="-171450">
                        <a:buFont typeface="Wingdings" panose="05000000000000000000" pitchFamily="2" charset="2"/>
                        <a:buChar char="ü"/>
                      </a:pPr>
                      <a:r>
                        <a:rPr lang="en-IN" sz="1500">
                          <a:solidFill>
                            <a:srgbClr val="10479B"/>
                          </a:solidFill>
                          <a:latin typeface="+mj-lt"/>
                        </a:rPr>
                        <a:t>Meta Data Optimization for Planning, Procurement, Inventory, Asset augmented business processes</a:t>
                      </a:r>
                    </a:p>
                    <a:p>
                      <a:pPr marL="171450" indent="-171450">
                        <a:buFont typeface="Wingdings" panose="05000000000000000000" pitchFamily="2" charset="2"/>
                        <a:buChar char="ü"/>
                      </a:pPr>
                      <a:r>
                        <a:rPr lang="en-IN" sz="1500">
                          <a:solidFill>
                            <a:srgbClr val="10479B"/>
                          </a:solidFill>
                          <a:latin typeface="+mj-lt"/>
                        </a:rPr>
                        <a:t>Open and SMART APIs for seamless integration with various technology landscapes and deployment scenarios</a:t>
                      </a:r>
                      <a:endParaRPr lang="en-IN" sz="1500" b="1" kern="1200">
                        <a:solidFill>
                          <a:srgbClr val="00B050"/>
                        </a:solidFill>
                        <a:latin typeface="Optima" panose="02000503060000020004" pitchFamily="2"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50162577"/>
                  </a:ext>
                </a:extLst>
              </a:tr>
            </a:tbl>
          </a:graphicData>
        </a:graphic>
      </p:graphicFrame>
      <p:sp>
        <p:nvSpPr>
          <p:cNvPr id="2" name="TextBox 1">
            <a:hlinkClick r:id="rId3" action="ppaction://hlinksldjump"/>
            <a:extLst>
              <a:ext uri="{FF2B5EF4-FFF2-40B4-BE49-F238E27FC236}">
                <a16:creationId xmlns:a16="http://schemas.microsoft.com/office/drawing/2014/main" id="{9B5A5E4D-8D38-995F-D81A-2A26BD0DE18D}"/>
              </a:ext>
            </a:extLst>
          </p:cNvPr>
          <p:cNvSpPr txBox="1"/>
          <p:nvPr/>
        </p:nvSpPr>
        <p:spPr>
          <a:xfrm>
            <a:off x="10477600" y="6449334"/>
            <a:ext cx="1594796" cy="338554"/>
          </a:xfrm>
          <a:prstGeom prst="rect">
            <a:avLst/>
          </a:prstGeom>
          <a:noFill/>
        </p:spPr>
        <p:txBody>
          <a:bodyPr wrap="none" rtlCol="0">
            <a:spAutoFit/>
          </a:bodyPr>
          <a:lstStyle/>
          <a:p>
            <a:r>
              <a:rPr lang="en-US" sz="1600" b="1">
                <a:solidFill>
                  <a:schemeClr val="bg1"/>
                </a:solidFill>
                <a:highlight>
                  <a:srgbClr val="000080"/>
                </a:highlight>
                <a:latin typeface="Optima" panose="02000503060000020004" pitchFamily="2" charset="0"/>
              </a:rPr>
              <a:t>Click for details</a:t>
            </a:r>
          </a:p>
        </p:txBody>
      </p:sp>
    </p:spTree>
    <p:extLst>
      <p:ext uri="{BB962C8B-B14F-4D97-AF65-F5344CB8AC3E}">
        <p14:creationId xmlns:p14="http://schemas.microsoft.com/office/powerpoint/2010/main" val="1575231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B506C-6390-7E0D-C6AA-21797D2A5DB2}"/>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832D492A-31BE-D9ED-F6B4-9A16C8FD6863}"/>
              </a:ext>
            </a:extLst>
          </p:cNvPr>
          <p:cNvSpPr txBox="1">
            <a:spLocks/>
          </p:cNvSpPr>
          <p:nvPr/>
        </p:nvSpPr>
        <p:spPr>
          <a:xfrm>
            <a:off x="652287" y="244026"/>
            <a:ext cx="10326581"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l">
              <a:buClrTx/>
              <a:buSzTx/>
              <a:buFontTx/>
            </a:pPr>
            <a:r>
              <a:rPr lang="en-US" sz="2400" b="1">
                <a:solidFill>
                  <a:schemeClr val="accent1"/>
                </a:solidFill>
                <a:latin typeface="Optima" charset="0"/>
                <a:sym typeface="+mn-ea"/>
              </a:rPr>
              <a:t>Key Technology &amp; Architectural Requirements and Solution Mapping</a:t>
            </a:r>
          </a:p>
        </p:txBody>
      </p:sp>
      <p:sp>
        <p:nvSpPr>
          <p:cNvPr id="10" name="Date Placeholder 3">
            <a:extLst>
              <a:ext uri="{FF2B5EF4-FFF2-40B4-BE49-F238E27FC236}">
                <a16:creationId xmlns:a16="http://schemas.microsoft.com/office/drawing/2014/main" id="{28796C22-B85F-8B0B-61EC-28849557F8BD}"/>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924D6CDA-885A-A014-4BF2-F4523FC5362E}"/>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5ED9CCEB-4CE5-05B1-816A-38E3AEFC08E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256B1C10-719D-B6FF-93AC-F606B6EE81B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2" name="Oval 1">
            <a:extLst>
              <a:ext uri="{FF2B5EF4-FFF2-40B4-BE49-F238E27FC236}">
                <a16:creationId xmlns:a16="http://schemas.microsoft.com/office/drawing/2014/main" id="{769ECB83-3C71-7CAF-F252-2D3FCAAD836F}"/>
              </a:ext>
            </a:extLst>
          </p:cNvPr>
          <p:cNvSpPr/>
          <p:nvPr/>
        </p:nvSpPr>
        <p:spPr>
          <a:xfrm>
            <a:off x="1617537" y="6371271"/>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853171D-ED25-0128-0286-A6867B9AD9DC}"/>
              </a:ext>
            </a:extLst>
          </p:cNvPr>
          <p:cNvSpPr txBox="1"/>
          <p:nvPr/>
        </p:nvSpPr>
        <p:spPr>
          <a:xfrm>
            <a:off x="1999737" y="6268327"/>
            <a:ext cx="1094322"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Out of Box</a:t>
            </a:r>
          </a:p>
        </p:txBody>
      </p:sp>
      <p:sp>
        <p:nvSpPr>
          <p:cNvPr id="4" name="Oval 3">
            <a:extLst>
              <a:ext uri="{FF2B5EF4-FFF2-40B4-BE49-F238E27FC236}">
                <a16:creationId xmlns:a16="http://schemas.microsoft.com/office/drawing/2014/main" id="{0F5AA640-46D0-E147-796D-F88F31114F4C}"/>
              </a:ext>
            </a:extLst>
          </p:cNvPr>
          <p:cNvSpPr/>
          <p:nvPr/>
        </p:nvSpPr>
        <p:spPr>
          <a:xfrm>
            <a:off x="5487735" y="6366617"/>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E73BF68-A541-2D96-BC7A-5947EDCCE9E6}"/>
              </a:ext>
            </a:extLst>
          </p:cNvPr>
          <p:cNvSpPr txBox="1"/>
          <p:nvPr/>
        </p:nvSpPr>
        <p:spPr>
          <a:xfrm>
            <a:off x="5869935" y="6263673"/>
            <a:ext cx="1977356"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Custom Development</a:t>
            </a:r>
          </a:p>
        </p:txBody>
      </p:sp>
      <p:sp>
        <p:nvSpPr>
          <p:cNvPr id="6" name="Oval 5">
            <a:extLst>
              <a:ext uri="{FF2B5EF4-FFF2-40B4-BE49-F238E27FC236}">
                <a16:creationId xmlns:a16="http://schemas.microsoft.com/office/drawing/2014/main" id="{EF6EB6E7-9801-F270-084D-7E9ED1A1BCD2}"/>
              </a:ext>
            </a:extLst>
          </p:cNvPr>
          <p:cNvSpPr/>
          <p:nvPr/>
        </p:nvSpPr>
        <p:spPr>
          <a:xfrm>
            <a:off x="9531604" y="6360299"/>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B79D5AD-5CAC-7EE0-B749-AE19DEACA118}"/>
              </a:ext>
            </a:extLst>
          </p:cNvPr>
          <p:cNvSpPr txBox="1"/>
          <p:nvPr/>
        </p:nvSpPr>
        <p:spPr>
          <a:xfrm>
            <a:off x="9904376" y="6257355"/>
            <a:ext cx="1443177" cy="351706"/>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Not Available</a:t>
            </a:r>
          </a:p>
        </p:txBody>
      </p:sp>
      <p:graphicFrame>
        <p:nvGraphicFramePr>
          <p:cNvPr id="15" name="Table 14">
            <a:extLst>
              <a:ext uri="{FF2B5EF4-FFF2-40B4-BE49-F238E27FC236}">
                <a16:creationId xmlns:a16="http://schemas.microsoft.com/office/drawing/2014/main" id="{6E349571-EEDF-AF5B-21AB-88A003391C3F}"/>
              </a:ext>
            </a:extLst>
          </p:cNvPr>
          <p:cNvGraphicFramePr>
            <a:graphicFrameLocks noGrp="1"/>
          </p:cNvGraphicFramePr>
          <p:nvPr>
            <p:extLst>
              <p:ext uri="{D42A27DB-BD31-4B8C-83A1-F6EECF244321}">
                <p14:modId xmlns:p14="http://schemas.microsoft.com/office/powerpoint/2010/main" val="2142887509"/>
              </p:ext>
            </p:extLst>
          </p:nvPr>
        </p:nvGraphicFramePr>
        <p:xfrm>
          <a:off x="770815" y="723812"/>
          <a:ext cx="10937275" cy="4466308"/>
        </p:xfrm>
        <a:graphic>
          <a:graphicData uri="http://schemas.openxmlformats.org/drawingml/2006/table">
            <a:tbl>
              <a:tblPr firstRow="1" bandRow="1">
                <a:tableStyleId>{69012ECD-51FC-41F1-AA8D-1B2483CD663E}</a:tableStyleId>
              </a:tblPr>
              <a:tblGrid>
                <a:gridCol w="3335605">
                  <a:extLst>
                    <a:ext uri="{9D8B030D-6E8A-4147-A177-3AD203B41FA5}">
                      <a16:colId xmlns:a16="http://schemas.microsoft.com/office/drawing/2014/main" val="17173279"/>
                    </a:ext>
                  </a:extLst>
                </a:gridCol>
                <a:gridCol w="901515">
                  <a:extLst>
                    <a:ext uri="{9D8B030D-6E8A-4147-A177-3AD203B41FA5}">
                      <a16:colId xmlns:a16="http://schemas.microsoft.com/office/drawing/2014/main" val="2468934877"/>
                    </a:ext>
                  </a:extLst>
                </a:gridCol>
                <a:gridCol w="3193385">
                  <a:extLst>
                    <a:ext uri="{9D8B030D-6E8A-4147-A177-3AD203B41FA5}">
                      <a16:colId xmlns:a16="http://schemas.microsoft.com/office/drawing/2014/main" val="3046844650"/>
                    </a:ext>
                  </a:extLst>
                </a:gridCol>
                <a:gridCol w="876692">
                  <a:extLst>
                    <a:ext uri="{9D8B030D-6E8A-4147-A177-3AD203B41FA5}">
                      <a16:colId xmlns:a16="http://schemas.microsoft.com/office/drawing/2014/main" val="2522900208"/>
                    </a:ext>
                  </a:extLst>
                </a:gridCol>
                <a:gridCol w="2630078">
                  <a:extLst>
                    <a:ext uri="{9D8B030D-6E8A-4147-A177-3AD203B41FA5}">
                      <a16:colId xmlns:a16="http://schemas.microsoft.com/office/drawing/2014/main" val="2457841234"/>
                    </a:ext>
                  </a:extLst>
                </a:gridCol>
              </a:tblGrid>
              <a:tr h="520559">
                <a:tc>
                  <a:txBody>
                    <a:bodyPr/>
                    <a:lstStyle/>
                    <a:p>
                      <a:r>
                        <a:rPr lang="en-US" sz="1500">
                          <a:latin typeface="Optima" panose="02000503060000020004"/>
                        </a:rPr>
                        <a:t>Key Technology Requirements</a:t>
                      </a:r>
                      <a:endParaRPr lang="en-IN" sz="1500">
                        <a:latin typeface="Optima" panose="02000503060000020004"/>
                      </a:endParaRPr>
                    </a:p>
                  </a:txBody>
                  <a:tcPr/>
                </a:tc>
                <a:tc>
                  <a:txBody>
                    <a:bodyPr/>
                    <a:lstStyle/>
                    <a:p>
                      <a:pPr algn="ctr"/>
                      <a:r>
                        <a:rPr lang="en-US" sz="1500">
                          <a:latin typeface="Optima" panose="02000503060000020004"/>
                        </a:rPr>
                        <a:t>PiLog Suite</a:t>
                      </a:r>
                      <a:endParaRPr lang="en-IN" sz="1500">
                        <a:latin typeface="Optima" panose="02000503060000020004"/>
                      </a:endParaRPr>
                    </a:p>
                  </a:txBody>
                  <a:tcPr/>
                </a:tc>
                <a:tc>
                  <a:txBody>
                    <a:bodyPr/>
                    <a:lstStyle/>
                    <a:p>
                      <a:pPr algn="ctr"/>
                      <a:r>
                        <a:rPr lang="en-US" sz="1500">
                          <a:latin typeface="Optima" panose="02000503060000020004"/>
                        </a:rPr>
                        <a:t>PiLog Suite Solution Comments</a:t>
                      </a:r>
                      <a:endParaRPr lang="en-IN" sz="1500">
                        <a:latin typeface="Optima" panose="02000503060000020004"/>
                      </a:endParaRPr>
                    </a:p>
                  </a:txBody>
                  <a:tcPr/>
                </a:tc>
                <a:tc>
                  <a:txBody>
                    <a:bodyPr/>
                    <a:lstStyle/>
                    <a:p>
                      <a:pPr algn="ctr"/>
                      <a:r>
                        <a:rPr lang="en-US" sz="1500">
                          <a:latin typeface="Optima" panose="02000503060000020004"/>
                        </a:rPr>
                        <a:t>PG EAM</a:t>
                      </a:r>
                      <a:endParaRPr lang="en-IN" sz="1500">
                        <a:latin typeface="Optima" panose="02000503060000020004"/>
                      </a:endParaRPr>
                    </a:p>
                  </a:txBody>
                  <a:tcPr/>
                </a:tc>
                <a:tc>
                  <a:txBody>
                    <a:bodyPr/>
                    <a:lstStyle/>
                    <a:p>
                      <a:pPr algn="ctr"/>
                      <a:r>
                        <a:rPr lang="en-US" sz="1500">
                          <a:latin typeface="Optima" panose="02000503060000020004"/>
                        </a:rPr>
                        <a:t>PG EAM Solution Comments</a:t>
                      </a:r>
                      <a:endParaRPr lang="en-IN" sz="1500">
                        <a:latin typeface="Optima" panose="02000503060000020004"/>
                      </a:endParaRPr>
                    </a:p>
                  </a:txBody>
                  <a:tcPr/>
                </a:tc>
                <a:extLst>
                  <a:ext uri="{0D108BD9-81ED-4DB2-BD59-A6C34878D82A}">
                    <a16:rowId xmlns:a16="http://schemas.microsoft.com/office/drawing/2014/main" val="2664168496"/>
                  </a:ext>
                </a:extLst>
              </a:tr>
              <a:tr h="496591">
                <a:tc>
                  <a:txBody>
                    <a:bodyPr/>
                    <a:lstStyle/>
                    <a:p>
                      <a:r>
                        <a:rPr lang="en-US" sz="1200" b="1">
                          <a:solidFill>
                            <a:srgbClr val="10479B"/>
                          </a:solidFill>
                          <a:latin typeface="Optima" panose="02000503060000020004"/>
                        </a:rPr>
                        <a:t>Deployment options on Cloud vs. on Premise Vs. Hybrid</a:t>
                      </a:r>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Supports all options aligning with SAP strategy on Suite First</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Has limited Cloud deployment options</a:t>
                      </a:r>
                      <a:endParaRPr lang="en-IN" sz="1200">
                        <a:solidFill>
                          <a:srgbClr val="10479B"/>
                        </a:solidFill>
                        <a:latin typeface="Optima" panose="02000503060000020004"/>
                      </a:endParaRPr>
                    </a:p>
                  </a:txBody>
                  <a:tcPr/>
                </a:tc>
                <a:extLst>
                  <a:ext uri="{0D108BD9-81ED-4DB2-BD59-A6C34878D82A}">
                    <a16:rowId xmlns:a16="http://schemas.microsoft.com/office/drawing/2014/main" val="4146067360"/>
                  </a:ext>
                </a:extLst>
              </a:tr>
              <a:tr h="954359">
                <a:tc>
                  <a:txBody>
                    <a:bodyPr/>
                    <a:lstStyle/>
                    <a:p>
                      <a:r>
                        <a:rPr lang="en-US" sz="1200" b="1">
                          <a:solidFill>
                            <a:srgbClr val="10479B"/>
                          </a:solidFill>
                          <a:latin typeface="Optima" panose="02000503060000020004"/>
                        </a:rPr>
                        <a:t>Single Sign On with LDAP </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Configurable SSO</a:t>
                      </a:r>
                    </a:p>
                    <a:p>
                      <a:pPr marL="0" indent="0" algn="just">
                        <a:buFont typeface="Wingdings" panose="05000000000000000000" pitchFamily="2" charset="2"/>
                        <a:buNone/>
                      </a:pPr>
                      <a:r>
                        <a:rPr lang="en-US" sz="1200">
                          <a:solidFill>
                            <a:srgbClr val="10479B"/>
                          </a:solidFill>
                          <a:latin typeface="Optima" panose="02000503060000020004"/>
                        </a:rPr>
                        <a:t>Role &amp; Authorization Control per objects with multi roles based on business operation and execution RACI</a:t>
                      </a: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Configurable SSO</a:t>
                      </a:r>
                    </a:p>
                    <a:p>
                      <a:pPr marL="0" indent="0" algn="just">
                        <a:buFont typeface="Wingdings" panose="05000000000000000000" pitchFamily="2" charset="2"/>
                        <a:buNone/>
                      </a:pPr>
                      <a:r>
                        <a:rPr lang="en-US" sz="1200">
                          <a:solidFill>
                            <a:srgbClr val="10479B"/>
                          </a:solidFill>
                          <a:latin typeface="Optima" panose="02000503060000020004"/>
                        </a:rPr>
                        <a:t>Role &amp; Authorization Control per objects with multi roles based on business operation and execution RACI</a:t>
                      </a:r>
                    </a:p>
                  </a:txBody>
                  <a:tcPr/>
                </a:tc>
                <a:extLst>
                  <a:ext uri="{0D108BD9-81ED-4DB2-BD59-A6C34878D82A}">
                    <a16:rowId xmlns:a16="http://schemas.microsoft.com/office/drawing/2014/main" val="2225338068"/>
                  </a:ext>
                </a:extLst>
              </a:tr>
              <a:tr h="954359">
                <a:tc>
                  <a:txBody>
                    <a:bodyPr/>
                    <a:lstStyle/>
                    <a:p>
                      <a:r>
                        <a:rPr lang="en-US" sz="1200" b="1">
                          <a:solidFill>
                            <a:srgbClr val="10479B"/>
                          </a:solidFill>
                          <a:latin typeface="Optima" panose="02000503060000020004"/>
                        </a:rPr>
                        <a:t>Seamless Integration with SAP Suite of Products</a:t>
                      </a:r>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Certified Interfaces with SAP S/4 HANA on Premise or Cloud </a:t>
                      </a:r>
                    </a:p>
                    <a:p>
                      <a:pPr marL="0" indent="0" algn="just">
                        <a:buFont typeface="Wingdings" panose="05000000000000000000" pitchFamily="2" charset="2"/>
                        <a:buNone/>
                      </a:pPr>
                      <a:r>
                        <a:rPr lang="en-US" sz="1200">
                          <a:solidFill>
                            <a:srgbClr val="10479B"/>
                          </a:solidFill>
                          <a:latin typeface="Optima" panose="02000503060000020004"/>
                        </a:rPr>
                        <a:t>Open APIs can extend way and beyond existing &amp; future SAP Suite footprint interoperability</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Limited integration with on premise and on cloud version for integration with high development investment</a:t>
                      </a:r>
                    </a:p>
                    <a:p>
                      <a:pPr marL="0" indent="0" algn="l">
                        <a:buFont typeface="Wingdings" panose="05000000000000000000" pitchFamily="2" charset="2"/>
                        <a:buNone/>
                      </a:pPr>
                      <a:r>
                        <a:rPr lang="en-US" sz="1200">
                          <a:solidFill>
                            <a:srgbClr val="10479B"/>
                          </a:solidFill>
                          <a:latin typeface="Optima" panose="02000503060000020004"/>
                        </a:rPr>
                        <a:t>No open APIs for future scalability</a:t>
                      </a:r>
                      <a:endParaRPr lang="en-IN" sz="1200">
                        <a:solidFill>
                          <a:srgbClr val="10479B"/>
                        </a:solidFill>
                        <a:latin typeface="Optima" panose="02000503060000020004"/>
                      </a:endParaRPr>
                    </a:p>
                  </a:txBody>
                  <a:tcPr/>
                </a:tc>
                <a:extLst>
                  <a:ext uri="{0D108BD9-81ED-4DB2-BD59-A6C34878D82A}">
                    <a16:rowId xmlns:a16="http://schemas.microsoft.com/office/drawing/2014/main" val="1031184399"/>
                  </a:ext>
                </a:extLst>
              </a:tr>
              <a:tr h="260280">
                <a:tc>
                  <a:txBody>
                    <a:bodyPr/>
                    <a:lstStyle/>
                    <a:p>
                      <a:r>
                        <a:rPr lang="en-US" sz="1200" b="1">
                          <a:solidFill>
                            <a:srgbClr val="10479B"/>
                          </a:solidFill>
                          <a:latin typeface="Optima" panose="02000503060000020004"/>
                        </a:rPr>
                        <a:t>Technology Stack – ABAP, JAVA, .NET</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Supports JAVA Stack</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Supports ABAP and JAVA Stack</a:t>
                      </a:r>
                      <a:endParaRPr lang="en-IN" sz="1200">
                        <a:solidFill>
                          <a:srgbClr val="10479B"/>
                        </a:solidFill>
                        <a:latin typeface="Optima" panose="02000503060000020004"/>
                      </a:endParaRPr>
                    </a:p>
                  </a:txBody>
                  <a:tcPr/>
                </a:tc>
                <a:extLst>
                  <a:ext uri="{0D108BD9-81ED-4DB2-BD59-A6C34878D82A}">
                    <a16:rowId xmlns:a16="http://schemas.microsoft.com/office/drawing/2014/main" val="244259460"/>
                  </a:ext>
                </a:extLst>
              </a:tr>
              <a:tr h="433799">
                <a:tc>
                  <a:txBody>
                    <a:bodyPr/>
                    <a:lstStyle/>
                    <a:p>
                      <a:r>
                        <a:rPr lang="en-US" sz="1200" b="1">
                          <a:solidFill>
                            <a:srgbClr val="10479B"/>
                          </a:solidFill>
                          <a:latin typeface="Optima" panose="02000503060000020004"/>
                        </a:rPr>
                        <a:t>Product Availability – OS &amp; DB</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Support limited to OS &amp; DB combinations</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Supports almost all OS &amp; DB Combinations</a:t>
                      </a:r>
                      <a:endParaRPr lang="en-IN" sz="1200">
                        <a:solidFill>
                          <a:srgbClr val="10479B"/>
                        </a:solidFill>
                        <a:latin typeface="Optima" panose="02000503060000020004"/>
                      </a:endParaRPr>
                    </a:p>
                  </a:txBody>
                  <a:tcPr/>
                </a:tc>
                <a:extLst>
                  <a:ext uri="{0D108BD9-81ED-4DB2-BD59-A6C34878D82A}">
                    <a16:rowId xmlns:a16="http://schemas.microsoft.com/office/drawing/2014/main" val="2661131549"/>
                  </a:ext>
                </a:extLst>
              </a:tr>
              <a:tr h="780839">
                <a:tc>
                  <a:txBody>
                    <a:bodyPr/>
                    <a:lstStyle/>
                    <a:p>
                      <a:r>
                        <a:rPr lang="en-US" sz="1200" b="1">
                          <a:solidFill>
                            <a:srgbClr val="10479B"/>
                          </a:solidFill>
                          <a:latin typeface="Optima" panose="02000503060000020004"/>
                        </a:rPr>
                        <a:t>Third Party Software Integration</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Seamless integration, digitization with Engineering products like AutoCAD, GIS, ECM / EDM, OCR, Mobility etc.</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Custom development for integration and digitization </a:t>
                      </a:r>
                    </a:p>
                    <a:p>
                      <a:pPr marL="0" indent="0" algn="l">
                        <a:buFont typeface="Wingdings" panose="05000000000000000000" pitchFamily="2" charset="2"/>
                        <a:buNone/>
                      </a:pPr>
                      <a:r>
                        <a:rPr lang="en-US" sz="1200">
                          <a:solidFill>
                            <a:srgbClr val="10479B"/>
                          </a:solidFill>
                          <a:latin typeface="Optima" panose="02000503060000020004"/>
                        </a:rPr>
                        <a:t>Leverage ADD Ons with high costs</a:t>
                      </a:r>
                      <a:endParaRPr lang="en-IN" sz="1200">
                        <a:solidFill>
                          <a:srgbClr val="10479B"/>
                        </a:solidFill>
                        <a:latin typeface="Optima" panose="02000503060000020004"/>
                      </a:endParaRPr>
                    </a:p>
                  </a:txBody>
                  <a:tcPr/>
                </a:tc>
                <a:extLst>
                  <a:ext uri="{0D108BD9-81ED-4DB2-BD59-A6C34878D82A}">
                    <a16:rowId xmlns:a16="http://schemas.microsoft.com/office/drawing/2014/main" val="3419883608"/>
                  </a:ext>
                </a:extLst>
              </a:tr>
            </a:tbl>
          </a:graphicData>
        </a:graphic>
      </p:graphicFrame>
      <p:sp>
        <p:nvSpPr>
          <p:cNvPr id="16" name="Oval 15">
            <a:extLst>
              <a:ext uri="{FF2B5EF4-FFF2-40B4-BE49-F238E27FC236}">
                <a16:creationId xmlns:a16="http://schemas.microsoft.com/office/drawing/2014/main" id="{D4699C36-861F-15CE-2A83-F131E9AD223B}"/>
              </a:ext>
            </a:extLst>
          </p:cNvPr>
          <p:cNvSpPr/>
          <p:nvPr/>
        </p:nvSpPr>
        <p:spPr>
          <a:xfrm>
            <a:off x="4447143" y="1414365"/>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F3A5E90-B168-BF9C-AD92-76A8A6026057}"/>
              </a:ext>
            </a:extLst>
          </p:cNvPr>
          <p:cNvSpPr/>
          <p:nvPr/>
        </p:nvSpPr>
        <p:spPr>
          <a:xfrm>
            <a:off x="8515312" y="1424687"/>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0DED0304-BCD7-D2FD-4DCF-24B0B994885F}"/>
              </a:ext>
            </a:extLst>
          </p:cNvPr>
          <p:cNvSpPr>
            <a:spLocks noChangeArrowheads="1"/>
          </p:cNvSpPr>
          <p:nvPr/>
        </p:nvSpPr>
        <p:spPr bwMode="auto">
          <a:xfrm>
            <a:off x="770814" y="5278110"/>
            <a:ext cx="11053386" cy="10804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1218468">
              <a:lnSpc>
                <a:spcPct val="90000"/>
              </a:lnSpc>
            </a:pPr>
            <a:r>
              <a:rPr lang="en-US" altLang="en-US" sz="1300" b="1">
                <a:solidFill>
                  <a:srgbClr val="26B4E9"/>
                </a:solidFill>
                <a:latin typeface="Optima" charset="0"/>
                <a:ea typeface="Optima" charset="0"/>
                <a:cs typeface="Optima" charset="0"/>
              </a:rPr>
              <a:t>Key Insights:</a:t>
            </a:r>
            <a:endParaRPr lang="en-US" altLang="en-US" sz="1300" b="1">
              <a:solidFill>
                <a:srgbClr val="10479B"/>
              </a:solidFill>
              <a:latin typeface="Optima" charset="0"/>
              <a:ea typeface="Optima" charset="0"/>
              <a:cs typeface="Optima" charset="0"/>
            </a:endParaRPr>
          </a:p>
          <a:p>
            <a:pPr marL="285750" indent="-285750" algn="just" defTabSz="1218468">
              <a:lnSpc>
                <a:spcPct val="90000"/>
              </a:lnSpc>
              <a:buFont typeface="Wingdings" panose="05000000000000000000" pitchFamily="2" charset="2"/>
              <a:buChar char="ü"/>
            </a:pPr>
            <a:r>
              <a:rPr lang="en-US" altLang="en-US" sz="1300">
                <a:solidFill>
                  <a:srgbClr val="10479B"/>
                </a:solidFill>
                <a:latin typeface="Optima" charset="0"/>
                <a:ea typeface="Optima" charset="0"/>
                <a:cs typeface="Optima" charset="0"/>
              </a:rPr>
              <a:t>PiLog Suite is scaled to have seamless integration with Rise &amp; Grow with SAP, SAP Business Technology Platform (BTP) and Business Network Asset Collaboration (BNAC) </a:t>
            </a:r>
          </a:p>
          <a:p>
            <a:pPr marL="285750" indent="-285750" algn="just" defTabSz="1218468">
              <a:lnSpc>
                <a:spcPct val="90000"/>
              </a:lnSpc>
              <a:buFont typeface="Wingdings" panose="05000000000000000000" pitchFamily="2" charset="2"/>
              <a:buChar char="ü"/>
            </a:pPr>
            <a:r>
              <a:rPr lang="en-US" altLang="en-US" sz="1300">
                <a:solidFill>
                  <a:srgbClr val="10479B"/>
                </a:solidFill>
                <a:latin typeface="Optima" charset="0"/>
                <a:ea typeface="Optima" charset="0"/>
                <a:cs typeface="Optima" charset="0"/>
              </a:rPr>
              <a:t>Investment by PiLog for extending the compatibility across OS and DB</a:t>
            </a:r>
          </a:p>
          <a:p>
            <a:pPr marL="285750" indent="-285750" algn="just" defTabSz="1218468">
              <a:lnSpc>
                <a:spcPct val="90000"/>
              </a:lnSpc>
              <a:buFont typeface="Wingdings" panose="05000000000000000000" pitchFamily="2" charset="2"/>
              <a:buChar char="ü"/>
            </a:pPr>
            <a:r>
              <a:rPr lang="en-US" altLang="en-US" sz="1300">
                <a:solidFill>
                  <a:srgbClr val="10479B"/>
                </a:solidFill>
                <a:latin typeface="Optima" charset="0"/>
                <a:ea typeface="Optima" charset="0"/>
                <a:cs typeface="Optima" charset="0"/>
              </a:rPr>
              <a:t>Third Party Software integration with PiLog Suite provides cutting edge in Asset Data Acquisition and Digitization before transformation, cataloguing to meet business Form, Fit and Function</a:t>
            </a:r>
          </a:p>
        </p:txBody>
      </p:sp>
      <p:sp>
        <p:nvSpPr>
          <p:cNvPr id="8" name="Oval 7">
            <a:extLst>
              <a:ext uri="{FF2B5EF4-FFF2-40B4-BE49-F238E27FC236}">
                <a16:creationId xmlns:a16="http://schemas.microsoft.com/office/drawing/2014/main" id="{04100FD4-6F0F-D90F-6B0D-18A2A5D04AD7}"/>
              </a:ext>
            </a:extLst>
          </p:cNvPr>
          <p:cNvSpPr/>
          <p:nvPr/>
        </p:nvSpPr>
        <p:spPr>
          <a:xfrm>
            <a:off x="4447143" y="2105029"/>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1B11E2DC-E5B2-9895-8956-C51E4FA951BC}"/>
              </a:ext>
            </a:extLst>
          </p:cNvPr>
          <p:cNvSpPr/>
          <p:nvPr/>
        </p:nvSpPr>
        <p:spPr>
          <a:xfrm>
            <a:off x="8515312" y="2137898"/>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99C5FB9D-7B34-9803-47EB-DC8A9EE960DE}"/>
              </a:ext>
            </a:extLst>
          </p:cNvPr>
          <p:cNvSpPr/>
          <p:nvPr/>
        </p:nvSpPr>
        <p:spPr>
          <a:xfrm>
            <a:off x="4447143" y="3063788"/>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2ADEC065-2EA0-C061-AF13-DEE6703845B6}"/>
              </a:ext>
            </a:extLst>
          </p:cNvPr>
          <p:cNvSpPr/>
          <p:nvPr/>
        </p:nvSpPr>
        <p:spPr>
          <a:xfrm>
            <a:off x="8515312" y="3083056"/>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D642F96-6592-ECC8-2873-5FC382321EF0}"/>
              </a:ext>
            </a:extLst>
          </p:cNvPr>
          <p:cNvSpPr/>
          <p:nvPr/>
        </p:nvSpPr>
        <p:spPr>
          <a:xfrm>
            <a:off x="4447143" y="3797109"/>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360D3669-42F4-4EFF-4319-DE304EB9FC6A}"/>
              </a:ext>
            </a:extLst>
          </p:cNvPr>
          <p:cNvSpPr/>
          <p:nvPr/>
        </p:nvSpPr>
        <p:spPr>
          <a:xfrm>
            <a:off x="8519276" y="3832975"/>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1F09F6B0-A925-E04C-A7E6-EF9103472716}"/>
              </a:ext>
            </a:extLst>
          </p:cNvPr>
          <p:cNvSpPr/>
          <p:nvPr/>
        </p:nvSpPr>
        <p:spPr>
          <a:xfrm>
            <a:off x="4447143" y="4199519"/>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B65948B1-F95A-A1EE-1357-0DBCB9E800D8}"/>
              </a:ext>
            </a:extLst>
          </p:cNvPr>
          <p:cNvSpPr/>
          <p:nvPr/>
        </p:nvSpPr>
        <p:spPr>
          <a:xfrm>
            <a:off x="8515310" y="4175626"/>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C019BDA1-4914-C4A7-BFC2-5F0FAB6180F0}"/>
              </a:ext>
            </a:extLst>
          </p:cNvPr>
          <p:cNvSpPr/>
          <p:nvPr/>
        </p:nvSpPr>
        <p:spPr>
          <a:xfrm>
            <a:off x="4447143" y="4761382"/>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71E0B5A2-C22D-FF2D-1038-90242076211E}"/>
              </a:ext>
            </a:extLst>
          </p:cNvPr>
          <p:cNvSpPr/>
          <p:nvPr/>
        </p:nvSpPr>
        <p:spPr>
          <a:xfrm>
            <a:off x="8519274" y="4782449"/>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descr="PiLog_Dubai_Police_Images-05">
            <a:extLst>
              <a:ext uri="{FF2B5EF4-FFF2-40B4-BE49-F238E27FC236}">
                <a16:creationId xmlns:a16="http://schemas.microsoft.com/office/drawing/2014/main" id="{7879C0CF-83A6-96B5-7586-BDA946A2E023}"/>
              </a:ext>
            </a:extLst>
          </p:cNvPr>
          <p:cNvPicPr>
            <a:picLocks noChangeAspect="1"/>
          </p:cNvPicPr>
          <p:nvPr/>
        </p:nvPicPr>
        <p:blipFill>
          <a:blip r:embed="rId3"/>
          <a:stretch>
            <a:fillRect/>
          </a:stretch>
        </p:blipFill>
        <p:spPr>
          <a:xfrm>
            <a:off x="65987" y="5150236"/>
            <a:ext cx="704827" cy="692678"/>
          </a:xfrm>
          <a:prstGeom prst="rect">
            <a:avLst/>
          </a:prstGeom>
        </p:spPr>
      </p:pic>
      <p:pic>
        <p:nvPicPr>
          <p:cNvPr id="18" name="Graphic 17">
            <a:extLst>
              <a:ext uri="{FF2B5EF4-FFF2-40B4-BE49-F238E27FC236}">
                <a16:creationId xmlns:a16="http://schemas.microsoft.com/office/drawing/2014/main" id="{447FBD51-CCC4-26AF-CE04-DDAB701881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674598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368B-50E6-BD0F-A57D-A8A4B994BEF2}"/>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6D68B50F-98FB-82C7-8D21-FB001591A297}"/>
              </a:ext>
            </a:extLst>
          </p:cNvPr>
          <p:cNvSpPr txBox="1">
            <a:spLocks/>
          </p:cNvSpPr>
          <p:nvPr/>
        </p:nvSpPr>
        <p:spPr>
          <a:xfrm>
            <a:off x="627365" y="131815"/>
            <a:ext cx="10326581"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10479B"/>
                </a:solidFill>
                <a:latin typeface="Optima" charset="0"/>
                <a:cs typeface="Arial" panose="020B0604020202020204" pitchFamily="34" charset="0"/>
              </a:rPr>
              <a:t>AI &amp; ML Modelling </a:t>
            </a:r>
          </a:p>
        </p:txBody>
      </p:sp>
      <p:sp>
        <p:nvSpPr>
          <p:cNvPr id="10" name="Date Placeholder 3">
            <a:extLst>
              <a:ext uri="{FF2B5EF4-FFF2-40B4-BE49-F238E27FC236}">
                <a16:creationId xmlns:a16="http://schemas.microsoft.com/office/drawing/2014/main" id="{3A715CAD-660A-23FB-EF8F-5479A740CF9F}"/>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7D066742-0902-CC9C-BFA1-D70FD97FDC11}"/>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21D5D325-1E51-9CCA-B181-2A201E83B86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0EF358AE-81E6-17AC-726C-F6948CEAE571}"/>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3" name="Table 2">
            <a:extLst>
              <a:ext uri="{FF2B5EF4-FFF2-40B4-BE49-F238E27FC236}">
                <a16:creationId xmlns:a16="http://schemas.microsoft.com/office/drawing/2014/main" id="{37DEB511-6757-3669-629F-4E97203D6213}"/>
              </a:ext>
            </a:extLst>
          </p:cNvPr>
          <p:cNvGraphicFramePr>
            <a:graphicFrameLocks noGrp="1"/>
          </p:cNvGraphicFramePr>
          <p:nvPr>
            <p:extLst>
              <p:ext uri="{D42A27DB-BD31-4B8C-83A1-F6EECF244321}">
                <p14:modId xmlns:p14="http://schemas.microsoft.com/office/powerpoint/2010/main" val="2960859468"/>
              </p:ext>
            </p:extLst>
          </p:nvPr>
        </p:nvGraphicFramePr>
        <p:xfrm>
          <a:off x="770815" y="668391"/>
          <a:ext cx="10937275" cy="1893069"/>
        </p:xfrm>
        <a:graphic>
          <a:graphicData uri="http://schemas.openxmlformats.org/drawingml/2006/table">
            <a:tbl>
              <a:tblPr firstRow="1" bandRow="1">
                <a:tableStyleId>{69012ECD-51FC-41F1-AA8D-1B2483CD663E}</a:tableStyleId>
              </a:tblPr>
              <a:tblGrid>
                <a:gridCol w="3335605">
                  <a:extLst>
                    <a:ext uri="{9D8B030D-6E8A-4147-A177-3AD203B41FA5}">
                      <a16:colId xmlns:a16="http://schemas.microsoft.com/office/drawing/2014/main" val="17173279"/>
                    </a:ext>
                  </a:extLst>
                </a:gridCol>
                <a:gridCol w="1066297">
                  <a:extLst>
                    <a:ext uri="{9D8B030D-6E8A-4147-A177-3AD203B41FA5}">
                      <a16:colId xmlns:a16="http://schemas.microsoft.com/office/drawing/2014/main" val="2468934877"/>
                    </a:ext>
                  </a:extLst>
                </a:gridCol>
                <a:gridCol w="3028603">
                  <a:extLst>
                    <a:ext uri="{9D8B030D-6E8A-4147-A177-3AD203B41FA5}">
                      <a16:colId xmlns:a16="http://schemas.microsoft.com/office/drawing/2014/main" val="3046844650"/>
                    </a:ext>
                  </a:extLst>
                </a:gridCol>
                <a:gridCol w="876692">
                  <a:extLst>
                    <a:ext uri="{9D8B030D-6E8A-4147-A177-3AD203B41FA5}">
                      <a16:colId xmlns:a16="http://schemas.microsoft.com/office/drawing/2014/main" val="2522900208"/>
                    </a:ext>
                  </a:extLst>
                </a:gridCol>
                <a:gridCol w="2630078">
                  <a:extLst>
                    <a:ext uri="{9D8B030D-6E8A-4147-A177-3AD203B41FA5}">
                      <a16:colId xmlns:a16="http://schemas.microsoft.com/office/drawing/2014/main" val="2457841234"/>
                    </a:ext>
                  </a:extLst>
                </a:gridCol>
              </a:tblGrid>
              <a:tr h="289590">
                <a:tc>
                  <a:txBody>
                    <a:bodyPr/>
                    <a:lstStyle/>
                    <a:p>
                      <a:r>
                        <a:rPr lang="en-US" sz="1500">
                          <a:latin typeface="Optima" panose="02000503060000020004"/>
                        </a:rPr>
                        <a:t>Key Technology Requirements</a:t>
                      </a:r>
                      <a:endParaRPr lang="en-IN" sz="1500">
                        <a:latin typeface="Optima" panose="02000503060000020004"/>
                      </a:endParaRPr>
                    </a:p>
                  </a:txBody>
                  <a:tcPr/>
                </a:tc>
                <a:tc>
                  <a:txBody>
                    <a:bodyPr/>
                    <a:lstStyle/>
                    <a:p>
                      <a:pPr algn="ctr"/>
                      <a:r>
                        <a:rPr lang="en-US" sz="1500">
                          <a:latin typeface="Optima" panose="02000503060000020004"/>
                        </a:rPr>
                        <a:t>PiLog Suite</a:t>
                      </a:r>
                      <a:endParaRPr lang="en-IN" sz="1500">
                        <a:latin typeface="Optima" panose="02000503060000020004"/>
                      </a:endParaRPr>
                    </a:p>
                  </a:txBody>
                  <a:tcPr/>
                </a:tc>
                <a:tc>
                  <a:txBody>
                    <a:bodyPr/>
                    <a:lstStyle/>
                    <a:p>
                      <a:pPr algn="ctr"/>
                      <a:r>
                        <a:rPr lang="en-US" sz="1500">
                          <a:latin typeface="Optima" panose="02000503060000020004"/>
                        </a:rPr>
                        <a:t>PiLog Suite Solution Comments</a:t>
                      </a:r>
                      <a:endParaRPr lang="en-IN" sz="1500">
                        <a:latin typeface="Optima" panose="02000503060000020004"/>
                      </a:endParaRPr>
                    </a:p>
                  </a:txBody>
                  <a:tcPr/>
                </a:tc>
                <a:tc>
                  <a:txBody>
                    <a:bodyPr/>
                    <a:lstStyle/>
                    <a:p>
                      <a:pPr algn="ctr"/>
                      <a:r>
                        <a:rPr lang="en-US" sz="1500">
                          <a:latin typeface="Optima" panose="02000503060000020004"/>
                        </a:rPr>
                        <a:t>PG EAM</a:t>
                      </a:r>
                      <a:endParaRPr lang="en-IN" sz="1500">
                        <a:latin typeface="Optima" panose="02000503060000020004"/>
                      </a:endParaRPr>
                    </a:p>
                  </a:txBody>
                  <a:tcPr/>
                </a:tc>
                <a:tc>
                  <a:txBody>
                    <a:bodyPr/>
                    <a:lstStyle/>
                    <a:p>
                      <a:pPr algn="ctr"/>
                      <a:r>
                        <a:rPr lang="en-US" sz="1500">
                          <a:latin typeface="Optima" panose="02000503060000020004"/>
                        </a:rPr>
                        <a:t>PG EAM Solution Comments</a:t>
                      </a:r>
                      <a:endParaRPr lang="en-IN" sz="1500">
                        <a:latin typeface="Optima" panose="02000503060000020004"/>
                      </a:endParaRPr>
                    </a:p>
                  </a:txBody>
                  <a:tcPr/>
                </a:tc>
                <a:extLst>
                  <a:ext uri="{0D108BD9-81ED-4DB2-BD59-A6C34878D82A}">
                    <a16:rowId xmlns:a16="http://schemas.microsoft.com/office/drawing/2014/main" val="2664168496"/>
                  </a:ext>
                </a:extLst>
              </a:tr>
              <a:tr h="523379">
                <a:tc>
                  <a:txBody>
                    <a:bodyPr/>
                    <a:lstStyle/>
                    <a:p>
                      <a:r>
                        <a:rPr lang="en-US" sz="1200" b="1">
                          <a:solidFill>
                            <a:srgbClr val="10479B"/>
                          </a:solidFill>
                          <a:latin typeface="Optima" panose="02000503060000020004"/>
                        </a:rPr>
                        <a:t>AI Co-Pilot</a:t>
                      </a:r>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AI Lens, Co-Pilot for PiLog Suite</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Feature not available</a:t>
                      </a:r>
                      <a:endParaRPr lang="en-IN" sz="1200">
                        <a:solidFill>
                          <a:srgbClr val="10479B"/>
                        </a:solidFill>
                        <a:latin typeface="Optima" panose="02000503060000020004"/>
                      </a:endParaRPr>
                    </a:p>
                  </a:txBody>
                  <a:tcPr/>
                </a:tc>
                <a:extLst>
                  <a:ext uri="{0D108BD9-81ED-4DB2-BD59-A6C34878D82A}">
                    <a16:rowId xmlns:a16="http://schemas.microsoft.com/office/drawing/2014/main" val="4146067360"/>
                  </a:ext>
                </a:extLst>
              </a:tr>
              <a:tr h="318130">
                <a:tc>
                  <a:txBody>
                    <a:bodyPr/>
                    <a:lstStyle/>
                    <a:p>
                      <a:r>
                        <a:rPr lang="en-US" sz="1200" b="1">
                          <a:solidFill>
                            <a:srgbClr val="10479B"/>
                          </a:solidFill>
                          <a:latin typeface="Optima" panose="02000503060000020004"/>
                        </a:rPr>
                        <a:t>LAM, LLM,  NLP etc. Models</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Scale Down LLM, LAM &amp; NLP Build up</a:t>
                      </a: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Feature not available</a:t>
                      </a:r>
                    </a:p>
                  </a:txBody>
                  <a:tcPr/>
                </a:tc>
                <a:extLst>
                  <a:ext uri="{0D108BD9-81ED-4DB2-BD59-A6C34878D82A}">
                    <a16:rowId xmlns:a16="http://schemas.microsoft.com/office/drawing/2014/main" val="2225338068"/>
                  </a:ext>
                </a:extLst>
              </a:tr>
              <a:tr h="378014">
                <a:tc>
                  <a:txBody>
                    <a:bodyPr/>
                    <a:lstStyle/>
                    <a:p>
                      <a:r>
                        <a:rPr lang="en-US" sz="1200" b="1">
                          <a:solidFill>
                            <a:srgbClr val="10479B"/>
                          </a:solidFill>
                          <a:latin typeface="Optima" panose="02000503060000020004"/>
                        </a:rPr>
                        <a:t>AL Technique Embedded - </a:t>
                      </a:r>
                      <a:r>
                        <a:rPr lang="en-IN" sz="1200" b="1">
                          <a:solidFill>
                            <a:srgbClr val="10479B"/>
                          </a:solidFill>
                          <a:latin typeface="Optima" panose="02000503060000020004"/>
                        </a:rPr>
                        <a:t>GEN AI, CHATGPT</a:t>
                      </a:r>
                    </a:p>
                    <a:p>
                      <a:pPr marL="0" indent="0">
                        <a:buFont typeface="Wingdings" panose="05000000000000000000" pitchFamily="2" charset="2"/>
                        <a:buNone/>
                      </a:pPr>
                      <a:r>
                        <a:rPr lang="en-IN" sz="1200" b="1">
                          <a:solidFill>
                            <a:srgbClr val="10479B"/>
                          </a:solidFill>
                          <a:latin typeface="Optima" panose="02000503060000020004"/>
                        </a:rPr>
                        <a:t>OPEN AI 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Conversational AI</a:t>
                      </a:r>
                    </a:p>
                    <a:p>
                      <a:pPr marL="0" indent="0" algn="just">
                        <a:buFont typeface="Wingdings" panose="05000000000000000000" pitchFamily="2" charset="2"/>
                        <a:buNone/>
                      </a:pPr>
                      <a:r>
                        <a:rPr lang="en-US" sz="1200">
                          <a:solidFill>
                            <a:srgbClr val="10479B"/>
                          </a:solidFill>
                          <a:latin typeface="Optima" panose="02000503060000020004"/>
                        </a:rPr>
                        <a:t>GEN AI Approach</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Feature not available</a:t>
                      </a:r>
                      <a:endParaRPr lang="en-IN" sz="1200">
                        <a:solidFill>
                          <a:srgbClr val="10479B"/>
                        </a:solidFill>
                        <a:latin typeface="Optima" panose="02000503060000020004"/>
                      </a:endParaRPr>
                    </a:p>
                  </a:txBody>
                  <a:tcPr/>
                </a:tc>
                <a:extLst>
                  <a:ext uri="{0D108BD9-81ED-4DB2-BD59-A6C34878D82A}">
                    <a16:rowId xmlns:a16="http://schemas.microsoft.com/office/drawing/2014/main" val="1031184399"/>
                  </a:ext>
                </a:extLst>
              </a:tr>
              <a:tr h="248220">
                <a:tc>
                  <a:txBody>
                    <a:bodyPr/>
                    <a:lstStyle/>
                    <a:p>
                      <a:r>
                        <a:rPr lang="en-US" sz="1200" b="1">
                          <a:solidFill>
                            <a:srgbClr val="10479B"/>
                          </a:solidFill>
                          <a:latin typeface="Optima" panose="02000503060000020004"/>
                        </a:rPr>
                        <a:t>Personalized &amp; Augmented AI</a:t>
                      </a:r>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Embedded in Solution </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a:solidFill>
                            <a:srgbClr val="10479B"/>
                          </a:solidFill>
                          <a:latin typeface="Optima" panose="02000503060000020004"/>
                        </a:rPr>
                        <a:t>Feature not available</a:t>
                      </a:r>
                      <a:endParaRPr lang="en-IN" sz="1200">
                        <a:solidFill>
                          <a:srgbClr val="10479B"/>
                        </a:solidFill>
                        <a:latin typeface="Optima" panose="02000503060000020004"/>
                      </a:endParaRPr>
                    </a:p>
                  </a:txBody>
                  <a:tcPr/>
                </a:tc>
                <a:extLst>
                  <a:ext uri="{0D108BD9-81ED-4DB2-BD59-A6C34878D82A}">
                    <a16:rowId xmlns:a16="http://schemas.microsoft.com/office/drawing/2014/main" val="244259460"/>
                  </a:ext>
                </a:extLst>
              </a:tr>
            </a:tbl>
          </a:graphicData>
        </a:graphic>
      </p:graphicFrame>
      <p:sp>
        <p:nvSpPr>
          <p:cNvPr id="4" name="Oval 3">
            <a:extLst>
              <a:ext uri="{FF2B5EF4-FFF2-40B4-BE49-F238E27FC236}">
                <a16:creationId xmlns:a16="http://schemas.microsoft.com/office/drawing/2014/main" id="{B3963C1D-7FF6-3F1A-39C0-0D46209E9898}"/>
              </a:ext>
            </a:extLst>
          </p:cNvPr>
          <p:cNvSpPr/>
          <p:nvPr/>
        </p:nvSpPr>
        <p:spPr>
          <a:xfrm>
            <a:off x="1295017" y="6093601"/>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C1C785E-80E4-308A-D5A7-1E1086C6E3A3}"/>
              </a:ext>
            </a:extLst>
          </p:cNvPr>
          <p:cNvSpPr txBox="1"/>
          <p:nvPr/>
        </p:nvSpPr>
        <p:spPr>
          <a:xfrm>
            <a:off x="1677217" y="5990657"/>
            <a:ext cx="1094322"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Out of Box</a:t>
            </a:r>
          </a:p>
        </p:txBody>
      </p:sp>
      <p:sp>
        <p:nvSpPr>
          <p:cNvPr id="6" name="Oval 5">
            <a:extLst>
              <a:ext uri="{FF2B5EF4-FFF2-40B4-BE49-F238E27FC236}">
                <a16:creationId xmlns:a16="http://schemas.microsoft.com/office/drawing/2014/main" id="{1C7B4326-85AF-5B1B-7CA6-CC9481071402}"/>
              </a:ext>
            </a:extLst>
          </p:cNvPr>
          <p:cNvSpPr/>
          <p:nvPr/>
        </p:nvSpPr>
        <p:spPr>
          <a:xfrm>
            <a:off x="5165215" y="6088947"/>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1D7C4A3-67B3-F404-969E-0697D915E5C8}"/>
              </a:ext>
            </a:extLst>
          </p:cNvPr>
          <p:cNvSpPr txBox="1"/>
          <p:nvPr/>
        </p:nvSpPr>
        <p:spPr>
          <a:xfrm>
            <a:off x="5547415" y="5986003"/>
            <a:ext cx="1977356"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Custom Development</a:t>
            </a:r>
          </a:p>
        </p:txBody>
      </p:sp>
      <p:sp>
        <p:nvSpPr>
          <p:cNvPr id="8" name="Oval 7">
            <a:extLst>
              <a:ext uri="{FF2B5EF4-FFF2-40B4-BE49-F238E27FC236}">
                <a16:creationId xmlns:a16="http://schemas.microsoft.com/office/drawing/2014/main" id="{C5BB3AB7-B1BB-5E8B-BA6D-56F114315C74}"/>
              </a:ext>
            </a:extLst>
          </p:cNvPr>
          <p:cNvSpPr/>
          <p:nvPr/>
        </p:nvSpPr>
        <p:spPr>
          <a:xfrm>
            <a:off x="9209084" y="6082629"/>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6B4F74B-FF8C-AC96-6A87-400E7502CB14}"/>
              </a:ext>
            </a:extLst>
          </p:cNvPr>
          <p:cNvSpPr txBox="1"/>
          <p:nvPr/>
        </p:nvSpPr>
        <p:spPr>
          <a:xfrm>
            <a:off x="9581856" y="5979685"/>
            <a:ext cx="1458167"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Not Available</a:t>
            </a:r>
          </a:p>
        </p:txBody>
      </p:sp>
      <p:sp>
        <p:nvSpPr>
          <p:cNvPr id="15" name="Oval 14">
            <a:extLst>
              <a:ext uri="{FF2B5EF4-FFF2-40B4-BE49-F238E27FC236}">
                <a16:creationId xmlns:a16="http://schemas.microsoft.com/office/drawing/2014/main" id="{0329524A-A895-EDD9-936E-961DA584B9C5}"/>
              </a:ext>
            </a:extLst>
          </p:cNvPr>
          <p:cNvSpPr/>
          <p:nvPr/>
        </p:nvSpPr>
        <p:spPr>
          <a:xfrm>
            <a:off x="4513136" y="1344741"/>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sp>
        <p:nvSpPr>
          <p:cNvPr id="16" name="Oval 15">
            <a:extLst>
              <a:ext uri="{FF2B5EF4-FFF2-40B4-BE49-F238E27FC236}">
                <a16:creationId xmlns:a16="http://schemas.microsoft.com/office/drawing/2014/main" id="{94B0AB2E-504D-651C-B915-229E98B53A40}"/>
              </a:ext>
            </a:extLst>
          </p:cNvPr>
          <p:cNvSpPr/>
          <p:nvPr/>
        </p:nvSpPr>
        <p:spPr>
          <a:xfrm>
            <a:off x="8588277" y="1378802"/>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FDE9713-4C02-069F-163A-3DCA780C129A}"/>
              </a:ext>
            </a:extLst>
          </p:cNvPr>
          <p:cNvSpPr/>
          <p:nvPr/>
        </p:nvSpPr>
        <p:spPr>
          <a:xfrm>
            <a:off x="4513136" y="1793352"/>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08D17516-A193-34FC-B326-B47CAF109D76}"/>
              </a:ext>
            </a:extLst>
          </p:cNvPr>
          <p:cNvSpPr/>
          <p:nvPr/>
        </p:nvSpPr>
        <p:spPr>
          <a:xfrm>
            <a:off x="8588277" y="1784448"/>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91985277-C63D-25AA-45CC-3799539B7972}"/>
              </a:ext>
            </a:extLst>
          </p:cNvPr>
          <p:cNvSpPr/>
          <p:nvPr/>
        </p:nvSpPr>
        <p:spPr>
          <a:xfrm>
            <a:off x="4505902" y="2149658"/>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31D5D100-F039-4649-2620-8F20D931B33C}"/>
              </a:ext>
            </a:extLst>
          </p:cNvPr>
          <p:cNvSpPr/>
          <p:nvPr/>
        </p:nvSpPr>
        <p:spPr>
          <a:xfrm>
            <a:off x="8599274" y="2163740"/>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3EB45C64-D90F-8E94-93D4-9178D791E7FC}"/>
              </a:ext>
            </a:extLst>
          </p:cNvPr>
          <p:cNvSpPr/>
          <p:nvPr/>
        </p:nvSpPr>
        <p:spPr>
          <a:xfrm>
            <a:off x="4513136" y="2524359"/>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DB552AA7-31D7-64D1-FDC3-609F2B037EB9}"/>
              </a:ext>
            </a:extLst>
          </p:cNvPr>
          <p:cNvSpPr/>
          <p:nvPr/>
        </p:nvSpPr>
        <p:spPr>
          <a:xfrm>
            <a:off x="8601256" y="2555810"/>
            <a:ext cx="216000" cy="2160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A7DA8AE1-6525-952C-EA33-63AAF1F0F93C}"/>
              </a:ext>
            </a:extLst>
          </p:cNvPr>
          <p:cNvSpPr>
            <a:spLocks noChangeArrowheads="1"/>
          </p:cNvSpPr>
          <p:nvPr/>
        </p:nvSpPr>
        <p:spPr bwMode="auto">
          <a:xfrm>
            <a:off x="975164" y="2969559"/>
            <a:ext cx="10732926" cy="29777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defTabSz="1218468">
              <a:lnSpc>
                <a:spcPct val="90000"/>
              </a:lnSpc>
            </a:pPr>
            <a:r>
              <a:rPr lang="en-US" altLang="en-US" sz="1500" b="1">
                <a:solidFill>
                  <a:srgbClr val="26B4E9"/>
                </a:solidFill>
                <a:latin typeface="Optima" charset="0"/>
                <a:ea typeface="Optima" charset="0"/>
                <a:cs typeface="Optima" charset="0"/>
              </a:rPr>
              <a:t>Key Insights:</a:t>
            </a:r>
            <a:endParaRPr lang="en-US" altLang="en-US" sz="1500" b="1">
              <a:solidFill>
                <a:srgbClr val="10479B"/>
              </a:solidFill>
              <a:latin typeface="Optima" charset="0"/>
              <a:ea typeface="Optima" charset="0"/>
              <a:cs typeface="Optima" charset="0"/>
            </a:endParaRPr>
          </a:p>
          <a:p>
            <a:pPr marL="285750" indent="-285750" algn="just">
              <a:buFont typeface="Wingdings" panose="05000000000000000000" pitchFamily="2" charset="2"/>
              <a:buChar char="Ø"/>
            </a:pPr>
            <a:r>
              <a:rPr lang="en-US" sz="1500" b="1">
                <a:solidFill>
                  <a:srgbClr val="10479B"/>
                </a:solidFill>
                <a:latin typeface="Optima" pitchFamily="2" charset="0"/>
              </a:rPr>
              <a:t>AI Lens (Co-Pilot): </a:t>
            </a:r>
            <a:r>
              <a:rPr lang="en-US" sz="1500">
                <a:solidFill>
                  <a:srgbClr val="10479B"/>
                </a:solidFill>
                <a:latin typeface="Optima" pitchFamily="2" charset="0"/>
              </a:rPr>
              <a:t>A Co-Pilot for data management and endurance with rich user experience is build to endure &amp; ensure data quality over its life cycle embedded in PiLog Suite and </a:t>
            </a:r>
            <a:r>
              <a:rPr lang="en-US" sz="1500" err="1">
                <a:solidFill>
                  <a:srgbClr val="10479B"/>
                </a:solidFill>
                <a:latin typeface="Optima" pitchFamily="2" charset="0"/>
              </a:rPr>
              <a:t>iDQM</a:t>
            </a:r>
            <a:r>
              <a:rPr lang="en-US" sz="1500">
                <a:solidFill>
                  <a:srgbClr val="10479B"/>
                </a:solidFill>
                <a:latin typeface="Optima" pitchFamily="2" charset="0"/>
              </a:rPr>
              <a:t> with conversational, GEN AI capabilities</a:t>
            </a:r>
          </a:p>
          <a:p>
            <a:pPr marL="285750" indent="-285750" algn="just">
              <a:buFont typeface="Wingdings" panose="05000000000000000000" pitchFamily="2" charset="2"/>
              <a:buChar char="Ø"/>
            </a:pPr>
            <a:r>
              <a:rPr lang="en-US" sz="1500" b="1">
                <a:solidFill>
                  <a:srgbClr val="10479B"/>
                </a:solidFill>
                <a:latin typeface="Optima" pitchFamily="2" charset="0"/>
              </a:rPr>
              <a:t>Use Case for AI Enablement:</a:t>
            </a:r>
          </a:p>
          <a:p>
            <a:pPr marL="742950" lvl="1" indent="-285750" algn="just">
              <a:buFont typeface="Wingdings" panose="05000000000000000000" pitchFamily="2" charset="2"/>
              <a:buChar char="ü"/>
            </a:pPr>
            <a:r>
              <a:rPr lang="en-US" sz="1500" b="1">
                <a:solidFill>
                  <a:srgbClr val="0B4A99"/>
                </a:solidFill>
                <a:latin typeface="Optima" panose="02000503060000020004" pitchFamily="2" charset="0"/>
              </a:rPr>
              <a:t>Use Case 1:</a:t>
            </a:r>
            <a:r>
              <a:rPr lang="en-US" sz="1500">
                <a:solidFill>
                  <a:srgbClr val="0B4A99"/>
                </a:solidFill>
                <a:latin typeface="Optima" panose="02000503060000020004" pitchFamily="2" charset="0"/>
              </a:rPr>
              <a:t> </a:t>
            </a:r>
            <a:r>
              <a:rPr lang="en-US" sz="1500" b="1">
                <a:solidFill>
                  <a:schemeClr val="accent1"/>
                </a:solidFill>
                <a:latin typeface="Optima" charset="0"/>
              </a:rPr>
              <a:t>Product - Knowledge Base</a:t>
            </a:r>
            <a:endParaRPr lang="en-US" sz="1500">
              <a:solidFill>
                <a:srgbClr val="10479B"/>
              </a:solidFill>
              <a:latin typeface="Optima" pitchFamily="2" charset="0"/>
            </a:endParaRPr>
          </a:p>
          <a:p>
            <a:pPr marL="742950" lvl="1" indent="-285750" algn="just">
              <a:buFont typeface="Wingdings" panose="05000000000000000000" pitchFamily="2" charset="2"/>
              <a:buChar char="ü"/>
            </a:pPr>
            <a:r>
              <a:rPr lang="en-US" sz="1500" b="1">
                <a:solidFill>
                  <a:srgbClr val="0B4A99"/>
                </a:solidFill>
                <a:latin typeface="Optima" panose="02000503060000020004" pitchFamily="2" charset="0"/>
              </a:rPr>
              <a:t>Use Case 2:</a:t>
            </a:r>
            <a:r>
              <a:rPr lang="en-US" sz="1500">
                <a:solidFill>
                  <a:srgbClr val="0B4A99"/>
                </a:solidFill>
                <a:latin typeface="Optima" panose="02000503060000020004" pitchFamily="2" charset="0"/>
              </a:rPr>
              <a:t> </a:t>
            </a:r>
            <a:r>
              <a:rPr lang="en-US" sz="1500" b="1">
                <a:solidFill>
                  <a:schemeClr val="accent1"/>
                </a:solidFill>
                <a:latin typeface="Optima" charset="0"/>
              </a:rPr>
              <a:t>Status, Timelines, Progress, Navigation, Research, etc.   </a:t>
            </a:r>
          </a:p>
          <a:p>
            <a:pPr marL="742950" lvl="1" indent="-285750" algn="just">
              <a:buFont typeface="Wingdings" panose="05000000000000000000" pitchFamily="2" charset="2"/>
              <a:buChar char="ü"/>
            </a:pPr>
            <a:r>
              <a:rPr lang="en-US" sz="1500" b="1">
                <a:solidFill>
                  <a:srgbClr val="0B4A99"/>
                </a:solidFill>
                <a:latin typeface="Optima" panose="02000503060000020004" pitchFamily="2" charset="0"/>
              </a:rPr>
              <a:t>Use Case 3: </a:t>
            </a:r>
            <a:r>
              <a:rPr lang="en-US" sz="1500" b="1">
                <a:solidFill>
                  <a:schemeClr val="accent1"/>
                </a:solidFill>
                <a:latin typeface="Optima" charset="0"/>
              </a:rPr>
              <a:t>Analytics (Pivot Table)</a:t>
            </a:r>
          </a:p>
          <a:p>
            <a:pPr marL="742950" lvl="1" indent="-285750" algn="just">
              <a:buFont typeface="Wingdings" panose="05000000000000000000" pitchFamily="2" charset="2"/>
              <a:buChar char="ü"/>
            </a:pPr>
            <a:r>
              <a:rPr lang="en-US" sz="1500" b="1">
                <a:solidFill>
                  <a:srgbClr val="0B4A99"/>
                </a:solidFill>
                <a:latin typeface="Optima" panose="02000503060000020004" pitchFamily="2" charset="0"/>
              </a:rPr>
              <a:t>Use Case 4:</a:t>
            </a:r>
            <a:r>
              <a:rPr lang="en-US" sz="1500">
                <a:solidFill>
                  <a:srgbClr val="0B4A99"/>
                </a:solidFill>
                <a:latin typeface="Optima" panose="02000503060000020004" pitchFamily="2" charset="0"/>
              </a:rPr>
              <a:t> </a:t>
            </a:r>
            <a:r>
              <a:rPr lang="en-US" sz="1500" b="1">
                <a:solidFill>
                  <a:schemeClr val="accent1"/>
                </a:solidFill>
                <a:latin typeface="Optima" charset="0"/>
              </a:rPr>
              <a:t>Sourcing Location with Indicative Price (approx.)</a:t>
            </a:r>
          </a:p>
          <a:p>
            <a:pPr marL="742950" lvl="1" indent="-285750" algn="just">
              <a:buFont typeface="Wingdings" panose="05000000000000000000" pitchFamily="2" charset="2"/>
              <a:buChar char="ü"/>
            </a:pPr>
            <a:r>
              <a:rPr lang="en-US" sz="1500" b="1">
                <a:solidFill>
                  <a:srgbClr val="0B4A99"/>
                </a:solidFill>
                <a:latin typeface="Optima" panose="02000503060000020004" pitchFamily="2" charset="0"/>
              </a:rPr>
              <a:t>Use Case 5:</a:t>
            </a:r>
            <a:r>
              <a:rPr lang="en-US" sz="1500">
                <a:solidFill>
                  <a:srgbClr val="0B4A99"/>
                </a:solidFill>
                <a:latin typeface="Optima" panose="02000503060000020004" pitchFamily="2" charset="0"/>
              </a:rPr>
              <a:t> </a:t>
            </a:r>
            <a:r>
              <a:rPr lang="en-US" sz="1500" b="1">
                <a:solidFill>
                  <a:schemeClr val="accent1"/>
                </a:solidFill>
                <a:latin typeface="Optima" charset="0"/>
              </a:rPr>
              <a:t>Data Science Services</a:t>
            </a:r>
          </a:p>
          <a:p>
            <a:pPr marL="742950" lvl="1" indent="-285750" algn="just">
              <a:buFont typeface="Wingdings" panose="05000000000000000000" pitchFamily="2" charset="2"/>
              <a:buChar char="ü"/>
            </a:pPr>
            <a:r>
              <a:rPr lang="en-US" sz="1500" b="1">
                <a:solidFill>
                  <a:srgbClr val="0B4A99"/>
                </a:solidFill>
                <a:latin typeface="Optima" panose="02000503060000020004" pitchFamily="2" charset="0"/>
              </a:rPr>
              <a:t>Use Case 6:</a:t>
            </a:r>
            <a:r>
              <a:rPr lang="en-US" sz="1500">
                <a:solidFill>
                  <a:srgbClr val="0B4A99"/>
                </a:solidFill>
                <a:latin typeface="Optima" panose="02000503060000020004" pitchFamily="2" charset="0"/>
              </a:rPr>
              <a:t> </a:t>
            </a:r>
            <a:r>
              <a:rPr lang="en-IN" altLang="en-US" sz="1500" b="1">
                <a:solidFill>
                  <a:schemeClr val="accent1"/>
                </a:solidFill>
                <a:latin typeface="Optima" charset="0"/>
              </a:rPr>
              <a:t>AI Lens Input Data Edit</a:t>
            </a:r>
          </a:p>
          <a:p>
            <a:pPr marL="742950" lvl="1" indent="-285750" algn="just">
              <a:buFont typeface="Wingdings" panose="05000000000000000000" pitchFamily="2" charset="2"/>
              <a:buChar char="ü"/>
            </a:pPr>
            <a:r>
              <a:rPr lang="en-US" sz="1500" b="1">
                <a:solidFill>
                  <a:srgbClr val="0B4A99"/>
                </a:solidFill>
                <a:latin typeface="Optima" panose="02000503060000020004" pitchFamily="2" charset="0"/>
              </a:rPr>
              <a:t>Use Case 7:</a:t>
            </a:r>
            <a:r>
              <a:rPr lang="en-US" sz="1500">
                <a:solidFill>
                  <a:srgbClr val="0B4A99"/>
                </a:solidFill>
                <a:latin typeface="Optima" panose="02000503060000020004" pitchFamily="2" charset="0"/>
              </a:rPr>
              <a:t> </a:t>
            </a:r>
            <a:r>
              <a:rPr lang="en-IN" altLang="en-US" sz="1500" b="1">
                <a:solidFill>
                  <a:schemeClr val="accent1"/>
                </a:solidFill>
                <a:latin typeface="Optima" charset="0"/>
              </a:rPr>
              <a:t>Drag and Drop </a:t>
            </a:r>
          </a:p>
          <a:p>
            <a:pPr marL="742950" lvl="1" indent="-285750" algn="just">
              <a:buFont typeface="Wingdings" panose="05000000000000000000" pitchFamily="2" charset="2"/>
              <a:buChar char="ü"/>
            </a:pPr>
            <a:r>
              <a:rPr lang="en-US" sz="1500" b="1">
                <a:solidFill>
                  <a:srgbClr val="0B4A99"/>
                </a:solidFill>
                <a:latin typeface="Optima" panose="02000503060000020004" pitchFamily="2" charset="0"/>
              </a:rPr>
              <a:t>Use Case 8:</a:t>
            </a:r>
            <a:r>
              <a:rPr lang="en-US" sz="1500">
                <a:solidFill>
                  <a:srgbClr val="0B4A99"/>
                </a:solidFill>
                <a:latin typeface="Optima" panose="02000503060000020004" pitchFamily="2" charset="0"/>
              </a:rPr>
              <a:t> </a:t>
            </a:r>
            <a:r>
              <a:rPr lang="en-IN" altLang="en-US" sz="1500" b="1">
                <a:solidFill>
                  <a:schemeClr val="accent1"/>
                </a:solidFill>
                <a:latin typeface="Optima" charset="0"/>
              </a:rPr>
              <a:t>Manual/Auto Mapping </a:t>
            </a:r>
          </a:p>
          <a:p>
            <a:pPr marL="742950" lvl="1" indent="-285750" algn="just">
              <a:buFont typeface="Wingdings" panose="05000000000000000000" pitchFamily="2" charset="2"/>
              <a:buChar char="ü"/>
            </a:pPr>
            <a:r>
              <a:rPr lang="en-US" sz="1500" b="1">
                <a:solidFill>
                  <a:srgbClr val="0B4A99"/>
                </a:solidFill>
                <a:latin typeface="Optima" panose="02000503060000020004" pitchFamily="2" charset="0"/>
              </a:rPr>
              <a:t>Use Case 9: </a:t>
            </a:r>
            <a:r>
              <a:rPr lang="en-IN" altLang="en-US" sz="1500" b="1">
                <a:solidFill>
                  <a:schemeClr val="accent1"/>
                </a:solidFill>
                <a:latin typeface="Optima" charset="0"/>
              </a:rPr>
              <a:t>Progress Meter with Dashboards</a:t>
            </a:r>
            <a:endParaRPr lang="en-US" sz="1500" b="1">
              <a:solidFill>
                <a:schemeClr val="accent1"/>
              </a:solidFill>
              <a:latin typeface="Optima" charset="0"/>
            </a:endParaRPr>
          </a:p>
        </p:txBody>
      </p:sp>
      <p:pic>
        <p:nvPicPr>
          <p:cNvPr id="26" name="Picture 25">
            <a:extLst>
              <a:ext uri="{FF2B5EF4-FFF2-40B4-BE49-F238E27FC236}">
                <a16:creationId xmlns:a16="http://schemas.microsoft.com/office/drawing/2014/main" id="{5AB4B7CF-8468-5E22-6641-1CAC44F458A5}"/>
              </a:ext>
            </a:extLst>
          </p:cNvPr>
          <p:cNvPicPr>
            <a:picLocks noChangeAspect="1"/>
          </p:cNvPicPr>
          <p:nvPr/>
        </p:nvPicPr>
        <p:blipFill>
          <a:blip r:embed="rId2"/>
          <a:stretch>
            <a:fillRect/>
          </a:stretch>
        </p:blipFill>
        <p:spPr>
          <a:xfrm>
            <a:off x="191153" y="2752545"/>
            <a:ext cx="631084" cy="587561"/>
          </a:xfrm>
          <a:prstGeom prst="rect">
            <a:avLst/>
          </a:prstGeom>
        </p:spPr>
      </p:pic>
      <p:pic>
        <p:nvPicPr>
          <p:cNvPr id="27" name="Picture 26">
            <a:extLst>
              <a:ext uri="{FF2B5EF4-FFF2-40B4-BE49-F238E27FC236}">
                <a16:creationId xmlns:a16="http://schemas.microsoft.com/office/drawing/2014/main" id="{D1F62700-933D-CC70-EBF3-44462FD8D2F9}"/>
              </a:ext>
            </a:extLst>
          </p:cNvPr>
          <p:cNvPicPr>
            <a:picLocks noChangeAspect="1"/>
          </p:cNvPicPr>
          <p:nvPr/>
        </p:nvPicPr>
        <p:blipFill>
          <a:blip r:embed="rId3"/>
          <a:stretch>
            <a:fillRect/>
          </a:stretch>
        </p:blipFill>
        <p:spPr>
          <a:xfrm>
            <a:off x="322091" y="4821461"/>
            <a:ext cx="500146" cy="311780"/>
          </a:xfrm>
          <a:prstGeom prst="rect">
            <a:avLst/>
          </a:prstGeom>
        </p:spPr>
      </p:pic>
      <p:pic>
        <p:nvPicPr>
          <p:cNvPr id="2" name="Graphic 1">
            <a:extLst>
              <a:ext uri="{FF2B5EF4-FFF2-40B4-BE49-F238E27FC236}">
                <a16:creationId xmlns:a16="http://schemas.microsoft.com/office/drawing/2014/main" id="{96DD95F0-CE3C-A780-636E-9B5A2FE597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1848111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9CC2C-C08C-856A-F4AF-5C8CFCF44E57}"/>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F3520CE0-DA44-A024-420F-EBF50D6C8BA7}"/>
              </a:ext>
            </a:extLst>
          </p:cNvPr>
          <p:cNvSpPr txBox="1">
            <a:spLocks/>
          </p:cNvSpPr>
          <p:nvPr/>
        </p:nvSpPr>
        <p:spPr>
          <a:xfrm>
            <a:off x="627365" y="131815"/>
            <a:ext cx="10326581"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10479B"/>
                </a:solidFill>
                <a:latin typeface="Optima" charset="0"/>
                <a:cs typeface="Arial" panose="020B0604020202020204" pitchFamily="34" charset="0"/>
              </a:rPr>
              <a:t>Partner Assessment &amp; Qualification</a:t>
            </a:r>
          </a:p>
        </p:txBody>
      </p:sp>
      <p:sp>
        <p:nvSpPr>
          <p:cNvPr id="10" name="Date Placeholder 3">
            <a:extLst>
              <a:ext uri="{FF2B5EF4-FFF2-40B4-BE49-F238E27FC236}">
                <a16:creationId xmlns:a16="http://schemas.microsoft.com/office/drawing/2014/main" id="{03208E2E-7D8F-5E14-FC5D-5B618D769E35}"/>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Slide Number Placeholder 5">
            <a:extLst>
              <a:ext uri="{FF2B5EF4-FFF2-40B4-BE49-F238E27FC236}">
                <a16:creationId xmlns:a16="http://schemas.microsoft.com/office/drawing/2014/main" id="{52FEA3A1-1995-7657-A7A4-F2E864CB347B}"/>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12" name="Footer Placeholder 4">
            <a:extLst>
              <a:ext uri="{FF2B5EF4-FFF2-40B4-BE49-F238E27FC236}">
                <a16:creationId xmlns:a16="http://schemas.microsoft.com/office/drawing/2014/main" id="{8BF24372-F10E-37B3-B2BD-F4E6BA03DE7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BA816976-CE89-85F1-75BD-E1FA69E6B21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graphicFrame>
        <p:nvGraphicFramePr>
          <p:cNvPr id="3" name="Table 2">
            <a:extLst>
              <a:ext uri="{FF2B5EF4-FFF2-40B4-BE49-F238E27FC236}">
                <a16:creationId xmlns:a16="http://schemas.microsoft.com/office/drawing/2014/main" id="{00140BCC-E73A-7864-8F91-652C9EB9E4A5}"/>
              </a:ext>
            </a:extLst>
          </p:cNvPr>
          <p:cNvGraphicFramePr>
            <a:graphicFrameLocks noGrp="1"/>
          </p:cNvGraphicFramePr>
          <p:nvPr>
            <p:extLst>
              <p:ext uri="{D42A27DB-BD31-4B8C-83A1-F6EECF244321}">
                <p14:modId xmlns:p14="http://schemas.microsoft.com/office/powerpoint/2010/main" val="2889178802"/>
              </p:ext>
            </p:extLst>
          </p:nvPr>
        </p:nvGraphicFramePr>
        <p:xfrm>
          <a:off x="742534" y="663919"/>
          <a:ext cx="10937275" cy="3703320"/>
        </p:xfrm>
        <a:graphic>
          <a:graphicData uri="http://schemas.openxmlformats.org/drawingml/2006/table">
            <a:tbl>
              <a:tblPr firstRow="1" bandRow="1">
                <a:tableStyleId>{69012ECD-51FC-41F1-AA8D-1B2483CD663E}</a:tableStyleId>
              </a:tblPr>
              <a:tblGrid>
                <a:gridCol w="3335605">
                  <a:extLst>
                    <a:ext uri="{9D8B030D-6E8A-4147-A177-3AD203B41FA5}">
                      <a16:colId xmlns:a16="http://schemas.microsoft.com/office/drawing/2014/main" val="17173279"/>
                    </a:ext>
                  </a:extLst>
                </a:gridCol>
                <a:gridCol w="1066297">
                  <a:extLst>
                    <a:ext uri="{9D8B030D-6E8A-4147-A177-3AD203B41FA5}">
                      <a16:colId xmlns:a16="http://schemas.microsoft.com/office/drawing/2014/main" val="2468934877"/>
                    </a:ext>
                  </a:extLst>
                </a:gridCol>
                <a:gridCol w="3028603">
                  <a:extLst>
                    <a:ext uri="{9D8B030D-6E8A-4147-A177-3AD203B41FA5}">
                      <a16:colId xmlns:a16="http://schemas.microsoft.com/office/drawing/2014/main" val="3046844650"/>
                    </a:ext>
                  </a:extLst>
                </a:gridCol>
                <a:gridCol w="876692">
                  <a:extLst>
                    <a:ext uri="{9D8B030D-6E8A-4147-A177-3AD203B41FA5}">
                      <a16:colId xmlns:a16="http://schemas.microsoft.com/office/drawing/2014/main" val="2522900208"/>
                    </a:ext>
                  </a:extLst>
                </a:gridCol>
                <a:gridCol w="2630078">
                  <a:extLst>
                    <a:ext uri="{9D8B030D-6E8A-4147-A177-3AD203B41FA5}">
                      <a16:colId xmlns:a16="http://schemas.microsoft.com/office/drawing/2014/main" val="2457841234"/>
                    </a:ext>
                  </a:extLst>
                </a:gridCol>
              </a:tblGrid>
              <a:tr h="289590">
                <a:tc>
                  <a:txBody>
                    <a:bodyPr/>
                    <a:lstStyle/>
                    <a:p>
                      <a:r>
                        <a:rPr lang="en-US" sz="1500">
                          <a:latin typeface="Optima" panose="02000503060000020004"/>
                        </a:rPr>
                        <a:t>Key Partners </a:t>
                      </a:r>
                      <a:endParaRPr lang="en-IN" sz="1500">
                        <a:latin typeface="Optima" panose="02000503060000020004"/>
                      </a:endParaRPr>
                    </a:p>
                  </a:txBody>
                  <a:tcPr/>
                </a:tc>
                <a:tc>
                  <a:txBody>
                    <a:bodyPr/>
                    <a:lstStyle/>
                    <a:p>
                      <a:pPr algn="ctr"/>
                      <a:r>
                        <a:rPr lang="en-US" sz="1500">
                          <a:latin typeface="Optima" panose="02000503060000020004"/>
                        </a:rPr>
                        <a:t>PiLog Suite</a:t>
                      </a:r>
                      <a:endParaRPr lang="en-IN" sz="1500">
                        <a:latin typeface="Optima" panose="02000503060000020004"/>
                      </a:endParaRPr>
                    </a:p>
                  </a:txBody>
                  <a:tcPr/>
                </a:tc>
                <a:tc>
                  <a:txBody>
                    <a:bodyPr/>
                    <a:lstStyle/>
                    <a:p>
                      <a:pPr algn="ctr"/>
                      <a:r>
                        <a:rPr lang="en-US" sz="1500">
                          <a:latin typeface="Optima" panose="02000503060000020004"/>
                        </a:rPr>
                        <a:t>PiLog Suite Solution Comments</a:t>
                      </a:r>
                      <a:endParaRPr lang="en-IN" sz="1500">
                        <a:latin typeface="Optima" panose="02000503060000020004"/>
                      </a:endParaRPr>
                    </a:p>
                  </a:txBody>
                  <a:tcPr/>
                </a:tc>
                <a:tc>
                  <a:txBody>
                    <a:bodyPr/>
                    <a:lstStyle/>
                    <a:p>
                      <a:pPr algn="ctr"/>
                      <a:r>
                        <a:rPr lang="en-US" sz="1500">
                          <a:latin typeface="Optima" panose="02000503060000020004"/>
                        </a:rPr>
                        <a:t>PG EAM</a:t>
                      </a:r>
                      <a:endParaRPr lang="en-IN" sz="1500">
                        <a:latin typeface="Optima" panose="02000503060000020004"/>
                      </a:endParaRPr>
                    </a:p>
                  </a:txBody>
                  <a:tcPr/>
                </a:tc>
                <a:tc>
                  <a:txBody>
                    <a:bodyPr/>
                    <a:lstStyle/>
                    <a:p>
                      <a:pPr algn="ctr"/>
                      <a:r>
                        <a:rPr lang="en-US" sz="1500">
                          <a:latin typeface="Optima" panose="02000503060000020004"/>
                        </a:rPr>
                        <a:t>PG EAM Solution Comments</a:t>
                      </a:r>
                      <a:endParaRPr lang="en-IN" sz="1500">
                        <a:latin typeface="Optima" panose="02000503060000020004"/>
                      </a:endParaRPr>
                    </a:p>
                  </a:txBody>
                  <a:tcPr/>
                </a:tc>
                <a:extLst>
                  <a:ext uri="{0D108BD9-81ED-4DB2-BD59-A6C34878D82A}">
                    <a16:rowId xmlns:a16="http://schemas.microsoft.com/office/drawing/2014/main" val="2664168496"/>
                  </a:ext>
                </a:extLst>
              </a:tr>
              <a:tr h="3735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114B97"/>
                          </a:solidFill>
                          <a:latin typeface="Optima" charset="0"/>
                          <a:cs typeface="Optima" charset="0"/>
                          <a:sym typeface="+mn-ea"/>
                        </a:rPr>
                        <a:t>Appetite to Invest &amp; Sustain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5-6 MUSD for build of MDM on SAP BTP</a:t>
                      </a:r>
                    </a:p>
                    <a:p>
                      <a:pPr marL="0" indent="0" algn="just">
                        <a:buFont typeface="Wingdings" panose="05000000000000000000" pitchFamily="2" charset="2"/>
                        <a:buNone/>
                      </a:pPr>
                      <a:r>
                        <a:rPr lang="en-US" sz="1200">
                          <a:solidFill>
                            <a:srgbClr val="10479B"/>
                          </a:solidFill>
                          <a:latin typeface="Optima" panose="02000503060000020004"/>
                        </a:rPr>
                        <a:t>1-2 MUSD for Rise and Grow with SAP Functionality Enhancement</a:t>
                      </a: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l">
                        <a:buFont typeface="Wingdings" panose="05000000000000000000" pitchFamily="2" charset="2"/>
                        <a:buNone/>
                      </a:pPr>
                      <a:r>
                        <a:rPr lang="en-US" sz="1200">
                          <a:solidFill>
                            <a:srgbClr val="10479B"/>
                          </a:solidFill>
                          <a:latin typeface="Optima" panose="02000503060000020004"/>
                        </a:rPr>
                        <a:t>No further investment on SAP MDG EAM envisaged by PG</a:t>
                      </a:r>
                      <a:endParaRPr lang="en-IN" sz="1200">
                        <a:solidFill>
                          <a:srgbClr val="10479B"/>
                        </a:solidFill>
                        <a:latin typeface="Optima" panose="02000503060000020004"/>
                      </a:endParaRPr>
                    </a:p>
                  </a:txBody>
                  <a:tcPr/>
                </a:tc>
                <a:extLst>
                  <a:ext uri="{0D108BD9-81ED-4DB2-BD59-A6C34878D82A}">
                    <a16:rowId xmlns:a16="http://schemas.microsoft.com/office/drawing/2014/main" val="4146067360"/>
                  </a:ext>
                </a:extLst>
              </a:tr>
              <a:tr h="318130">
                <a:tc>
                  <a:txBody>
                    <a:bodyPr/>
                    <a:lstStyle/>
                    <a:p>
                      <a:r>
                        <a:rPr lang="en-IN" sz="1200" b="1">
                          <a:solidFill>
                            <a:srgbClr val="10479B"/>
                          </a:solidFill>
                          <a:latin typeface="Optima" panose="02000503060000020004"/>
                        </a:rPr>
                        <a:t>Progressive Product Roadmap </a:t>
                      </a:r>
                    </a:p>
                    <a:p>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PiLog Suite Roadmap - Functionality improvement</a:t>
                      </a:r>
                    </a:p>
                    <a:p>
                      <a:pPr marL="0" indent="0" algn="just">
                        <a:buFont typeface="Wingdings" panose="05000000000000000000" pitchFamily="2" charset="2"/>
                        <a:buNone/>
                      </a:pPr>
                      <a:r>
                        <a:rPr lang="en-US" sz="1200">
                          <a:solidFill>
                            <a:srgbClr val="10479B"/>
                          </a:solidFill>
                          <a:latin typeface="Optima" panose="02000503060000020004"/>
                        </a:rPr>
                        <a:t>Roadmap for MDM on SAP BTP </a:t>
                      </a: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No concrete roadmap for MDG for Rise, Grow with SAP nor BTP</a:t>
                      </a:r>
                    </a:p>
                  </a:txBody>
                  <a:tcPr/>
                </a:tc>
                <a:extLst>
                  <a:ext uri="{0D108BD9-81ED-4DB2-BD59-A6C34878D82A}">
                    <a16:rowId xmlns:a16="http://schemas.microsoft.com/office/drawing/2014/main" val="2225338068"/>
                  </a:ext>
                </a:extLst>
              </a:tr>
              <a:tr h="378014">
                <a:tc>
                  <a:txBody>
                    <a:bodyPr/>
                    <a:lstStyle/>
                    <a:p>
                      <a:r>
                        <a:rPr lang="en-IN" sz="1200" b="1">
                          <a:solidFill>
                            <a:srgbClr val="10479B"/>
                          </a:solidFill>
                          <a:latin typeface="Optima" panose="02000503060000020004"/>
                        </a:rPr>
                        <a:t>Customer Insights &amp; Value </a:t>
                      </a:r>
                    </a:p>
                    <a:p>
                      <a:endParaRPr lang="en-IN" sz="1200" b="1">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Gartner Voice of Customer Ranking more than 4.6 on scale of 5</a:t>
                      </a:r>
                    </a:p>
                    <a:p>
                      <a:pPr marL="0" indent="0" algn="just">
                        <a:buFont typeface="Wingdings" panose="05000000000000000000" pitchFamily="2" charset="2"/>
                        <a:buNone/>
                      </a:pPr>
                      <a:r>
                        <a:rPr lang="en-US" sz="1200">
                          <a:solidFill>
                            <a:srgbClr val="10479B"/>
                          </a:solidFill>
                          <a:latin typeface="Optima" panose="02000503060000020004"/>
                        </a:rPr>
                        <a:t>Rich customer base on MDM with some customer partnership of more than 2 decades</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a:solidFill>
                            <a:srgbClr val="10479B"/>
                          </a:solidFill>
                          <a:latin typeface="Optima" panose="02000503060000020004"/>
                        </a:rPr>
                        <a:t>Gartner Voice of Customer Ranking around on scale of 5</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a:solidFill>
                            <a:srgbClr val="10479B"/>
                          </a:solidFill>
                          <a:latin typeface="Optima" panose="02000503060000020004"/>
                        </a:rPr>
                        <a:t>Customer base with less than 5 years</a:t>
                      </a:r>
                      <a:endParaRPr lang="en-IN" sz="1200">
                        <a:solidFill>
                          <a:srgbClr val="10479B"/>
                        </a:solidFill>
                        <a:latin typeface="Optima" panose="02000503060000020004"/>
                      </a:endParaRPr>
                    </a:p>
                  </a:txBody>
                  <a:tcPr/>
                </a:tc>
                <a:extLst>
                  <a:ext uri="{0D108BD9-81ED-4DB2-BD59-A6C34878D82A}">
                    <a16:rowId xmlns:a16="http://schemas.microsoft.com/office/drawing/2014/main" val="1031184399"/>
                  </a:ext>
                </a:extLst>
              </a:tr>
              <a:tr h="248220">
                <a:tc>
                  <a:txBody>
                    <a:bodyPr/>
                    <a:lstStyle/>
                    <a:p>
                      <a:r>
                        <a:rPr lang="en-IN" sz="1200" b="1">
                          <a:solidFill>
                            <a:srgbClr val="10479B"/>
                          </a:solidFill>
                          <a:latin typeface="Optima" panose="02000503060000020004"/>
                        </a:rPr>
                        <a:t>Team Capability</a:t>
                      </a:r>
                    </a:p>
                    <a:p>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Advisory Consulting – 10 </a:t>
                      </a:r>
                    </a:p>
                    <a:p>
                      <a:pPr marL="0" indent="0" algn="just">
                        <a:buFont typeface="Wingdings" panose="05000000000000000000" pitchFamily="2" charset="2"/>
                        <a:buNone/>
                      </a:pPr>
                      <a:r>
                        <a:rPr lang="en-US" sz="1200">
                          <a:solidFill>
                            <a:srgbClr val="10479B"/>
                          </a:solidFill>
                          <a:latin typeface="Optima" panose="02000503060000020004"/>
                        </a:rPr>
                        <a:t>EAM Process Consultants / SMEs – 10  </a:t>
                      </a:r>
                    </a:p>
                    <a:p>
                      <a:pPr marL="0" indent="0" algn="just">
                        <a:buFont typeface="Wingdings" panose="05000000000000000000" pitchFamily="2" charset="2"/>
                        <a:buNone/>
                      </a:pPr>
                      <a:r>
                        <a:rPr lang="en-US" sz="1200">
                          <a:solidFill>
                            <a:srgbClr val="10479B"/>
                          </a:solidFill>
                          <a:latin typeface="Optima" panose="02000503060000020004"/>
                        </a:rPr>
                        <a:t>EAM Data Consultants - 50</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a:solidFill>
                            <a:srgbClr val="10479B"/>
                          </a:solidFill>
                          <a:latin typeface="Optima" panose="02000503060000020004"/>
                        </a:rPr>
                        <a:t>Information not available</a:t>
                      </a:r>
                      <a:endParaRPr lang="en-IN" sz="1200">
                        <a:solidFill>
                          <a:srgbClr val="10479B"/>
                        </a:solidFill>
                        <a:latin typeface="Optima" panose="02000503060000020004"/>
                      </a:endParaRPr>
                    </a:p>
                  </a:txBody>
                  <a:tcPr/>
                </a:tc>
                <a:extLst>
                  <a:ext uri="{0D108BD9-81ED-4DB2-BD59-A6C34878D82A}">
                    <a16:rowId xmlns:a16="http://schemas.microsoft.com/office/drawing/2014/main" val="244259460"/>
                  </a:ext>
                </a:extLst>
              </a:tr>
              <a:tr h="248220">
                <a:tc>
                  <a:txBody>
                    <a:bodyPr/>
                    <a:lstStyle/>
                    <a:p>
                      <a:r>
                        <a:rPr lang="en-IN" sz="1200" b="1">
                          <a:solidFill>
                            <a:srgbClr val="10479B"/>
                          </a:solidFill>
                          <a:latin typeface="Optima" panose="02000503060000020004"/>
                        </a:rPr>
                        <a:t>Process, Methods, Procedures</a:t>
                      </a:r>
                    </a:p>
                    <a:p>
                      <a:endParaRPr lang="en-IN" sz="1200" b="1">
                        <a:solidFill>
                          <a:srgbClr val="10479B"/>
                        </a:solidFill>
                        <a:latin typeface="Optima" panose="02000503060000020004"/>
                      </a:endParaRPr>
                    </a:p>
                  </a:txBody>
                  <a:tcPr/>
                </a:tc>
                <a:tc>
                  <a:txBody>
                    <a:bodyPr/>
                    <a:lstStyle/>
                    <a:p>
                      <a:pPr algn="l"/>
                      <a:endParaRPr lang="en-IN" sz="1200" b="1">
                        <a:solidFill>
                          <a:srgbClr val="10479B"/>
                        </a:solidFill>
                        <a:latin typeface="Optima" panose="02000503060000020004"/>
                      </a:endParaRPr>
                    </a:p>
                  </a:txBody>
                  <a:tcPr/>
                </a:tc>
                <a:tc>
                  <a:txBody>
                    <a:bodyPr/>
                    <a:lstStyle/>
                    <a:p>
                      <a:pPr marL="0" indent="0" algn="just">
                        <a:buFont typeface="Wingdings" panose="05000000000000000000" pitchFamily="2" charset="2"/>
                        <a:buNone/>
                      </a:pPr>
                      <a:r>
                        <a:rPr lang="en-US" sz="1200">
                          <a:solidFill>
                            <a:srgbClr val="10479B"/>
                          </a:solidFill>
                          <a:latin typeface="Optima" panose="02000503060000020004"/>
                        </a:rPr>
                        <a:t>ISO 8000, 14224, 45000, 55000, 81346 etc.</a:t>
                      </a:r>
                    </a:p>
                    <a:p>
                      <a:pPr marL="0" indent="0" algn="just">
                        <a:buFont typeface="Wingdings" panose="05000000000000000000" pitchFamily="2" charset="2"/>
                        <a:buNone/>
                      </a:pPr>
                      <a:r>
                        <a:rPr lang="en-US" sz="1200">
                          <a:solidFill>
                            <a:srgbClr val="10479B"/>
                          </a:solidFill>
                          <a:latin typeface="Optima" panose="02000503060000020004"/>
                        </a:rPr>
                        <a:t>Reusable Strategies, SOPs, Methods, Work Instructions, KPIs for Asset Types</a:t>
                      </a:r>
                      <a:endParaRPr lang="en-IN" sz="1200">
                        <a:solidFill>
                          <a:srgbClr val="10479B"/>
                        </a:solidFill>
                        <a:latin typeface="Optima" panose="02000503060000020004"/>
                      </a:endParaRPr>
                    </a:p>
                  </a:txBody>
                  <a:tcPr/>
                </a:tc>
                <a:tc>
                  <a:txBody>
                    <a:bodyPr/>
                    <a:lstStyle/>
                    <a:p>
                      <a:pPr marL="171450" indent="-171450" algn="l">
                        <a:buFont typeface="Wingdings" panose="05000000000000000000" pitchFamily="2" charset="2"/>
                        <a:buChar char="ü"/>
                      </a:pPr>
                      <a:endParaRPr lang="en-IN" sz="1200">
                        <a:solidFill>
                          <a:srgbClr val="10479B"/>
                        </a:solidFill>
                        <a:latin typeface="Optima" panose="02000503060000020004"/>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a:solidFill>
                            <a:srgbClr val="10479B"/>
                          </a:solidFill>
                          <a:latin typeface="Optima" panose="02000503060000020004"/>
                        </a:rPr>
                        <a:t>Information not available</a:t>
                      </a:r>
                      <a:endParaRPr lang="en-IN" sz="1200">
                        <a:solidFill>
                          <a:srgbClr val="10479B"/>
                        </a:solidFill>
                        <a:latin typeface="Optima" panose="02000503060000020004"/>
                      </a:endParaRPr>
                    </a:p>
                  </a:txBody>
                  <a:tcPr/>
                </a:tc>
                <a:extLst>
                  <a:ext uri="{0D108BD9-81ED-4DB2-BD59-A6C34878D82A}">
                    <a16:rowId xmlns:a16="http://schemas.microsoft.com/office/drawing/2014/main" val="2446040803"/>
                  </a:ext>
                </a:extLst>
              </a:tr>
            </a:tbl>
          </a:graphicData>
        </a:graphic>
      </p:graphicFrame>
      <p:sp>
        <p:nvSpPr>
          <p:cNvPr id="4" name="Oval 3">
            <a:extLst>
              <a:ext uri="{FF2B5EF4-FFF2-40B4-BE49-F238E27FC236}">
                <a16:creationId xmlns:a16="http://schemas.microsoft.com/office/drawing/2014/main" id="{CF9E4F05-7D13-E1E6-A3DE-8C2D0A26D2F2}"/>
              </a:ext>
            </a:extLst>
          </p:cNvPr>
          <p:cNvSpPr/>
          <p:nvPr/>
        </p:nvSpPr>
        <p:spPr>
          <a:xfrm>
            <a:off x="1109141" y="5928387"/>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255E10C-0F79-AFE1-1A6D-2A3085D8A290}"/>
              </a:ext>
            </a:extLst>
          </p:cNvPr>
          <p:cNvSpPr txBox="1"/>
          <p:nvPr/>
        </p:nvSpPr>
        <p:spPr>
          <a:xfrm>
            <a:off x="1491341" y="5825443"/>
            <a:ext cx="1094322"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High Focus</a:t>
            </a:r>
          </a:p>
        </p:txBody>
      </p:sp>
      <p:sp>
        <p:nvSpPr>
          <p:cNvPr id="6" name="Oval 5">
            <a:extLst>
              <a:ext uri="{FF2B5EF4-FFF2-40B4-BE49-F238E27FC236}">
                <a16:creationId xmlns:a16="http://schemas.microsoft.com/office/drawing/2014/main" id="{5FDDE1BB-F4D4-A383-B3FE-85B707D0C845}"/>
              </a:ext>
            </a:extLst>
          </p:cNvPr>
          <p:cNvSpPr/>
          <p:nvPr/>
        </p:nvSpPr>
        <p:spPr>
          <a:xfrm>
            <a:off x="4979339" y="5923733"/>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08D1E88-E823-E951-64B8-D89995E24F5B}"/>
              </a:ext>
            </a:extLst>
          </p:cNvPr>
          <p:cNvSpPr txBox="1"/>
          <p:nvPr/>
        </p:nvSpPr>
        <p:spPr>
          <a:xfrm>
            <a:off x="5361539" y="5820789"/>
            <a:ext cx="1977356" cy="340734"/>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Low or NO Focus</a:t>
            </a:r>
          </a:p>
        </p:txBody>
      </p:sp>
      <p:sp>
        <p:nvSpPr>
          <p:cNvPr id="8" name="Oval 7">
            <a:extLst>
              <a:ext uri="{FF2B5EF4-FFF2-40B4-BE49-F238E27FC236}">
                <a16:creationId xmlns:a16="http://schemas.microsoft.com/office/drawing/2014/main" id="{2F9AF534-1EF0-EF34-3A3A-069A004EFFB5}"/>
              </a:ext>
            </a:extLst>
          </p:cNvPr>
          <p:cNvSpPr/>
          <p:nvPr/>
        </p:nvSpPr>
        <p:spPr>
          <a:xfrm>
            <a:off x="9023208" y="5917415"/>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3ABCFCFD-E026-D647-FB7F-EEDCC1BCF2D0}"/>
              </a:ext>
            </a:extLst>
          </p:cNvPr>
          <p:cNvSpPr txBox="1"/>
          <p:nvPr/>
        </p:nvSpPr>
        <p:spPr>
          <a:xfrm>
            <a:off x="9395981" y="5814471"/>
            <a:ext cx="1348102" cy="342530"/>
          </a:xfrm>
          <a:prstGeom prst="rect">
            <a:avLst/>
          </a:prstGeom>
          <a:noFill/>
        </p:spPr>
        <p:txBody>
          <a:bodyPr wrap="square">
            <a:spAutoFit/>
          </a:bodyPr>
          <a:lstStyle/>
          <a:p>
            <a:pPr lvl="0" algn="ctr">
              <a:lnSpc>
                <a:spcPct val="150000"/>
              </a:lnSpc>
              <a:buClr>
                <a:srgbClr val="26B4E9"/>
              </a:buClr>
              <a:buSzTx/>
            </a:pPr>
            <a:r>
              <a:rPr lang="en-US" sz="1200" b="1">
                <a:solidFill>
                  <a:srgbClr val="26B4E9"/>
                </a:solidFill>
                <a:latin typeface="Optima" charset="0"/>
                <a:cs typeface="Optima" charset="0"/>
                <a:sym typeface="+mn-ea"/>
              </a:rPr>
              <a:t>Not Available</a:t>
            </a:r>
          </a:p>
        </p:txBody>
      </p:sp>
      <p:sp>
        <p:nvSpPr>
          <p:cNvPr id="15" name="Oval 14">
            <a:extLst>
              <a:ext uri="{FF2B5EF4-FFF2-40B4-BE49-F238E27FC236}">
                <a16:creationId xmlns:a16="http://schemas.microsoft.com/office/drawing/2014/main" id="{5F88D2C8-8C05-E1D7-1D76-D14A28D65A70}"/>
              </a:ext>
            </a:extLst>
          </p:cNvPr>
          <p:cNvSpPr/>
          <p:nvPr/>
        </p:nvSpPr>
        <p:spPr>
          <a:xfrm>
            <a:off x="4486553" y="1412630"/>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D92E93-8F74-0F40-5DFC-65E397A72071}"/>
              </a:ext>
            </a:extLst>
          </p:cNvPr>
          <p:cNvSpPr/>
          <p:nvPr/>
        </p:nvSpPr>
        <p:spPr>
          <a:xfrm>
            <a:off x="8588277" y="1403172"/>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0F1A5832-A9A7-BD01-1D4D-D17F3C8D1D14}"/>
              </a:ext>
            </a:extLst>
          </p:cNvPr>
          <p:cNvSpPr/>
          <p:nvPr/>
        </p:nvSpPr>
        <p:spPr>
          <a:xfrm>
            <a:off x="4486553" y="2106404"/>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9840E4DC-48BF-2E3F-7EDC-0A2A7884D5E6}"/>
              </a:ext>
            </a:extLst>
          </p:cNvPr>
          <p:cNvSpPr/>
          <p:nvPr/>
        </p:nvSpPr>
        <p:spPr>
          <a:xfrm>
            <a:off x="8588277" y="2091797"/>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494898DA-6879-8503-C364-FC24CF43CE7D}"/>
              </a:ext>
            </a:extLst>
          </p:cNvPr>
          <p:cNvSpPr/>
          <p:nvPr/>
        </p:nvSpPr>
        <p:spPr>
          <a:xfrm>
            <a:off x="4486553" y="2871942"/>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B75DC9E4-D8D8-471D-0460-60EC32B1DDC9}"/>
              </a:ext>
            </a:extLst>
          </p:cNvPr>
          <p:cNvSpPr/>
          <p:nvPr/>
        </p:nvSpPr>
        <p:spPr>
          <a:xfrm>
            <a:off x="8588277" y="2888422"/>
            <a:ext cx="216000" cy="216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7D6CC77B-ACB7-5525-8406-C0BEE33DEE59}"/>
              </a:ext>
            </a:extLst>
          </p:cNvPr>
          <p:cNvSpPr/>
          <p:nvPr/>
        </p:nvSpPr>
        <p:spPr>
          <a:xfrm>
            <a:off x="4486553" y="3755464"/>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D82BF66-86FF-7CE6-9C83-7E3F719BEA81}"/>
              </a:ext>
            </a:extLst>
          </p:cNvPr>
          <p:cNvSpPr/>
          <p:nvPr/>
        </p:nvSpPr>
        <p:spPr>
          <a:xfrm>
            <a:off x="8588277" y="3752266"/>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B050"/>
              </a:solidFill>
            </a:endParaRPr>
          </a:p>
        </p:txBody>
      </p:sp>
      <p:sp>
        <p:nvSpPr>
          <p:cNvPr id="23" name="Oval 22">
            <a:extLst>
              <a:ext uri="{FF2B5EF4-FFF2-40B4-BE49-F238E27FC236}">
                <a16:creationId xmlns:a16="http://schemas.microsoft.com/office/drawing/2014/main" id="{6BA10351-C61E-3200-C8BB-CBA876B79514}"/>
              </a:ext>
            </a:extLst>
          </p:cNvPr>
          <p:cNvSpPr/>
          <p:nvPr/>
        </p:nvSpPr>
        <p:spPr>
          <a:xfrm>
            <a:off x="4486553" y="4442926"/>
            <a:ext cx="216000" cy="216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9F532F99-8C06-DE27-15F3-D4C02D61568C}"/>
              </a:ext>
            </a:extLst>
          </p:cNvPr>
          <p:cNvSpPr/>
          <p:nvPr/>
        </p:nvSpPr>
        <p:spPr>
          <a:xfrm>
            <a:off x="8590259" y="4420869"/>
            <a:ext cx="216000" cy="21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B050"/>
              </a:solidFill>
            </a:endParaRPr>
          </a:p>
        </p:txBody>
      </p:sp>
      <p:pic>
        <p:nvPicPr>
          <p:cNvPr id="2" name="Graphic 1">
            <a:extLst>
              <a:ext uri="{FF2B5EF4-FFF2-40B4-BE49-F238E27FC236}">
                <a16:creationId xmlns:a16="http://schemas.microsoft.com/office/drawing/2014/main" id="{88E57CEE-7D9E-3894-DE6C-717A52C049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1764249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4AD7D-BCFC-0D2B-E003-6343E984691C}"/>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6352B2CB-09B9-C8A1-5EC9-9B381671E87C}"/>
              </a:ext>
            </a:extLst>
          </p:cNvPr>
          <p:cNvSpPr txBox="1"/>
          <p:nvPr/>
        </p:nvSpPr>
        <p:spPr>
          <a:xfrm>
            <a:off x="446221" y="97085"/>
            <a:ext cx="8181475" cy="769441"/>
          </a:xfrm>
          <a:prstGeom prst="rect">
            <a:avLst/>
          </a:prstGeom>
          <a:noFill/>
        </p:spPr>
        <p:txBody>
          <a:bodyPr wrap="square" rtlCol="0" anchor="t">
            <a:spAutoFit/>
          </a:bodyPr>
          <a:lstStyle/>
          <a:p>
            <a:r>
              <a:rPr lang="en-US" sz="2400" b="1">
                <a:solidFill>
                  <a:srgbClr val="0B4A99"/>
                </a:solidFill>
                <a:latin typeface="Optima" charset="0"/>
                <a:cs typeface="+mj-cs"/>
              </a:rPr>
              <a:t>Other Capability Score (MDM Solutions)</a:t>
            </a:r>
          </a:p>
          <a:p>
            <a:r>
              <a:rPr lang="en-US" sz="2000" b="1">
                <a:solidFill>
                  <a:srgbClr val="26B4E9"/>
                </a:solidFill>
                <a:latin typeface="Optima" charset="0"/>
                <a:cs typeface="+mj-cs"/>
              </a:rPr>
              <a:t>Gartner Peer Insights</a:t>
            </a:r>
          </a:p>
        </p:txBody>
      </p:sp>
      <p:sp>
        <p:nvSpPr>
          <p:cNvPr id="28" name="Date Placeholder 3">
            <a:extLst>
              <a:ext uri="{FF2B5EF4-FFF2-40B4-BE49-F238E27FC236}">
                <a16:creationId xmlns:a16="http://schemas.microsoft.com/office/drawing/2014/main" id="{1B1C0A3E-BFC4-2275-481D-07D230A520F8}"/>
              </a:ext>
            </a:extLst>
          </p:cNvPr>
          <p:cNvSpPr>
            <a:spLocks noGrp="1"/>
          </p:cNvSpPr>
          <p:nvPr>
            <p:ph type="dt" sz="half" idx="10"/>
          </p:nvPr>
        </p:nvSpPr>
        <p:spPr>
          <a:xfrm>
            <a:off x="177800" y="6579235"/>
            <a:ext cx="2743200" cy="365125"/>
          </a:xfrm>
        </p:spPr>
        <p:txBody>
          <a:bodyPr/>
          <a:lstStyle/>
          <a:p>
            <a:r>
              <a:rPr lang="en-US"/>
              <a:t>© PiLog Group</a:t>
            </a:r>
          </a:p>
        </p:txBody>
      </p:sp>
      <p:sp>
        <p:nvSpPr>
          <p:cNvPr id="29" name="Slide Number Placeholder 5">
            <a:extLst>
              <a:ext uri="{FF2B5EF4-FFF2-40B4-BE49-F238E27FC236}">
                <a16:creationId xmlns:a16="http://schemas.microsoft.com/office/drawing/2014/main" id="{45DEDE5A-E93C-70A3-1CFE-33AF6895EB7E}"/>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53</a:t>
            </a:fld>
            <a:endParaRPr lang="en-US"/>
          </a:p>
        </p:txBody>
      </p:sp>
      <p:sp>
        <p:nvSpPr>
          <p:cNvPr id="30" name="Footer Placeholder 4">
            <a:extLst>
              <a:ext uri="{FF2B5EF4-FFF2-40B4-BE49-F238E27FC236}">
                <a16:creationId xmlns:a16="http://schemas.microsoft.com/office/drawing/2014/main" id="{515D4758-C3A9-B2CC-B795-9957CF8A141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44124D41-2656-D1E3-C247-984808A4985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pic>
        <p:nvPicPr>
          <p:cNvPr id="5" name="Picture 4">
            <a:extLst>
              <a:ext uri="{FF2B5EF4-FFF2-40B4-BE49-F238E27FC236}">
                <a16:creationId xmlns:a16="http://schemas.microsoft.com/office/drawing/2014/main" id="{3C7484A1-77E7-C9C1-F98E-F1374C7C6BE9}"/>
              </a:ext>
            </a:extLst>
          </p:cNvPr>
          <p:cNvPicPr>
            <a:picLocks noChangeAspect="1"/>
          </p:cNvPicPr>
          <p:nvPr/>
        </p:nvPicPr>
        <p:blipFill>
          <a:blip r:embed="rId2"/>
          <a:stretch>
            <a:fillRect/>
          </a:stretch>
        </p:blipFill>
        <p:spPr>
          <a:xfrm>
            <a:off x="535705" y="1248697"/>
            <a:ext cx="2996565" cy="1650478"/>
          </a:xfrm>
          <a:prstGeom prst="rect">
            <a:avLst/>
          </a:prstGeom>
          <a:ln>
            <a:solidFill>
              <a:srgbClr val="26B4E9"/>
            </a:solidFill>
          </a:ln>
        </p:spPr>
      </p:pic>
      <p:pic>
        <p:nvPicPr>
          <p:cNvPr id="12" name="Picture 11">
            <a:extLst>
              <a:ext uri="{FF2B5EF4-FFF2-40B4-BE49-F238E27FC236}">
                <a16:creationId xmlns:a16="http://schemas.microsoft.com/office/drawing/2014/main" id="{3D0B414B-E872-46F4-25BE-45D94F2C139F}"/>
              </a:ext>
            </a:extLst>
          </p:cNvPr>
          <p:cNvPicPr>
            <a:picLocks noChangeAspect="1"/>
          </p:cNvPicPr>
          <p:nvPr/>
        </p:nvPicPr>
        <p:blipFill>
          <a:blip r:embed="rId3"/>
          <a:stretch>
            <a:fillRect/>
          </a:stretch>
        </p:blipFill>
        <p:spPr>
          <a:xfrm>
            <a:off x="521319" y="3049115"/>
            <a:ext cx="2996566" cy="1645435"/>
          </a:xfrm>
          <a:prstGeom prst="rect">
            <a:avLst/>
          </a:prstGeom>
          <a:ln>
            <a:solidFill>
              <a:srgbClr val="26B4E9"/>
            </a:solidFill>
          </a:ln>
        </p:spPr>
      </p:pic>
      <p:pic>
        <p:nvPicPr>
          <p:cNvPr id="14" name="Picture 13">
            <a:extLst>
              <a:ext uri="{FF2B5EF4-FFF2-40B4-BE49-F238E27FC236}">
                <a16:creationId xmlns:a16="http://schemas.microsoft.com/office/drawing/2014/main" id="{7A232D11-D521-32A1-66A4-B80861804633}"/>
              </a:ext>
            </a:extLst>
          </p:cNvPr>
          <p:cNvPicPr>
            <a:picLocks noChangeAspect="1"/>
          </p:cNvPicPr>
          <p:nvPr/>
        </p:nvPicPr>
        <p:blipFill>
          <a:blip r:embed="rId4"/>
          <a:stretch>
            <a:fillRect/>
          </a:stretch>
        </p:blipFill>
        <p:spPr>
          <a:xfrm>
            <a:off x="548481" y="4780393"/>
            <a:ext cx="2983789" cy="1637183"/>
          </a:xfrm>
          <a:prstGeom prst="rect">
            <a:avLst/>
          </a:prstGeom>
          <a:ln>
            <a:solidFill>
              <a:srgbClr val="26B4E9"/>
            </a:solidFill>
          </a:ln>
        </p:spPr>
      </p:pic>
      <p:sp>
        <p:nvSpPr>
          <p:cNvPr id="15" name="Rectangle 14">
            <a:extLst>
              <a:ext uri="{FF2B5EF4-FFF2-40B4-BE49-F238E27FC236}">
                <a16:creationId xmlns:a16="http://schemas.microsoft.com/office/drawing/2014/main" id="{0D096AE2-0345-BA6D-DF73-60D892B1FBF7}"/>
              </a:ext>
            </a:extLst>
          </p:cNvPr>
          <p:cNvSpPr/>
          <p:nvPr/>
        </p:nvSpPr>
        <p:spPr>
          <a:xfrm rot="16200000">
            <a:off x="-563685" y="1889271"/>
            <a:ext cx="1650480" cy="369332"/>
          </a:xfrm>
          <a:prstGeom prst="rect">
            <a:avLst/>
          </a:prstGeom>
        </p:spPr>
        <p:txBody>
          <a:bodyPr wrap="square">
            <a:spAutoFit/>
          </a:bodyPr>
          <a:lstStyle/>
          <a:p>
            <a:pPr algn="ctr"/>
            <a:r>
              <a:rPr lang="en-US" b="1">
                <a:solidFill>
                  <a:srgbClr val="10479B"/>
                </a:solidFill>
                <a:latin typeface="Optima" charset="0"/>
                <a:cs typeface="Arial" panose="020B0604020202020204" pitchFamily="34" charset="0"/>
              </a:rPr>
              <a:t> PiLog</a:t>
            </a:r>
            <a:endParaRPr lang="en-US" b="1">
              <a:solidFill>
                <a:srgbClr val="10479B"/>
              </a:solidFill>
              <a:latin typeface="Optima" charset="0"/>
            </a:endParaRPr>
          </a:p>
        </p:txBody>
      </p:sp>
      <p:sp>
        <p:nvSpPr>
          <p:cNvPr id="16" name="Rectangle 15">
            <a:extLst>
              <a:ext uri="{FF2B5EF4-FFF2-40B4-BE49-F238E27FC236}">
                <a16:creationId xmlns:a16="http://schemas.microsoft.com/office/drawing/2014/main" id="{C76EEAB4-A58A-B552-F147-1F7CD94EAA8A}"/>
              </a:ext>
            </a:extLst>
          </p:cNvPr>
          <p:cNvSpPr/>
          <p:nvPr/>
        </p:nvSpPr>
        <p:spPr>
          <a:xfrm rot="16200000">
            <a:off x="-486701" y="3700788"/>
            <a:ext cx="1650480" cy="369332"/>
          </a:xfrm>
          <a:prstGeom prst="rect">
            <a:avLst/>
          </a:prstGeom>
        </p:spPr>
        <p:txBody>
          <a:bodyPr wrap="square">
            <a:spAutoFit/>
          </a:bodyPr>
          <a:lstStyle/>
          <a:p>
            <a:pPr algn="ctr"/>
            <a:r>
              <a:rPr lang="en-US" b="1">
                <a:solidFill>
                  <a:srgbClr val="10479B"/>
                </a:solidFill>
                <a:latin typeface="Optima" charset="0"/>
                <a:cs typeface="Arial" panose="020B0604020202020204" pitchFamily="34" charset="0"/>
              </a:rPr>
              <a:t> Prospecta</a:t>
            </a:r>
            <a:endParaRPr lang="en-US" b="1">
              <a:solidFill>
                <a:srgbClr val="10479B"/>
              </a:solidFill>
              <a:latin typeface="Optima" charset="0"/>
            </a:endParaRPr>
          </a:p>
        </p:txBody>
      </p:sp>
      <p:sp>
        <p:nvSpPr>
          <p:cNvPr id="17" name="Rectangle 16">
            <a:extLst>
              <a:ext uri="{FF2B5EF4-FFF2-40B4-BE49-F238E27FC236}">
                <a16:creationId xmlns:a16="http://schemas.microsoft.com/office/drawing/2014/main" id="{5DEA736A-0A7F-A458-AB84-CACF629DEE4B}"/>
              </a:ext>
            </a:extLst>
          </p:cNvPr>
          <p:cNvSpPr/>
          <p:nvPr/>
        </p:nvSpPr>
        <p:spPr>
          <a:xfrm rot="16200000">
            <a:off x="-485131" y="5408612"/>
            <a:ext cx="1650480" cy="369332"/>
          </a:xfrm>
          <a:prstGeom prst="rect">
            <a:avLst/>
          </a:prstGeom>
        </p:spPr>
        <p:txBody>
          <a:bodyPr wrap="square">
            <a:spAutoFit/>
          </a:bodyPr>
          <a:lstStyle/>
          <a:p>
            <a:pPr algn="ctr"/>
            <a:r>
              <a:rPr lang="en-US" b="1">
                <a:solidFill>
                  <a:srgbClr val="10479B"/>
                </a:solidFill>
                <a:latin typeface="Optima" charset="0"/>
                <a:cs typeface="Arial" panose="020B0604020202020204" pitchFamily="34" charset="0"/>
              </a:rPr>
              <a:t> SAP</a:t>
            </a:r>
            <a:endParaRPr lang="en-US" b="1">
              <a:solidFill>
                <a:srgbClr val="10479B"/>
              </a:solidFill>
              <a:latin typeface="Optima" charset="0"/>
            </a:endParaRPr>
          </a:p>
        </p:txBody>
      </p:sp>
      <p:sp>
        <p:nvSpPr>
          <p:cNvPr id="18" name="Rectangle 17">
            <a:extLst>
              <a:ext uri="{FF2B5EF4-FFF2-40B4-BE49-F238E27FC236}">
                <a16:creationId xmlns:a16="http://schemas.microsoft.com/office/drawing/2014/main" id="{91AD8937-0B40-7928-289B-393F0A197EC8}"/>
              </a:ext>
            </a:extLst>
          </p:cNvPr>
          <p:cNvSpPr/>
          <p:nvPr/>
        </p:nvSpPr>
        <p:spPr>
          <a:xfrm>
            <a:off x="548481" y="872076"/>
            <a:ext cx="2969403"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Evaluation &amp; Contracting</a:t>
            </a:r>
            <a:endParaRPr lang="en-US" b="1">
              <a:solidFill>
                <a:srgbClr val="10479B"/>
              </a:solidFill>
              <a:latin typeface="Optima" charset="0"/>
            </a:endParaRPr>
          </a:p>
        </p:txBody>
      </p:sp>
      <p:sp>
        <p:nvSpPr>
          <p:cNvPr id="19" name="Rectangle 18">
            <a:extLst>
              <a:ext uri="{FF2B5EF4-FFF2-40B4-BE49-F238E27FC236}">
                <a16:creationId xmlns:a16="http://schemas.microsoft.com/office/drawing/2014/main" id="{CB654A11-0EDA-86ED-60C8-3A885A13780D}"/>
              </a:ext>
            </a:extLst>
          </p:cNvPr>
          <p:cNvSpPr/>
          <p:nvPr/>
        </p:nvSpPr>
        <p:spPr>
          <a:xfrm>
            <a:off x="4666654" y="872076"/>
            <a:ext cx="2969403"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Integration &amp; Deployment</a:t>
            </a:r>
            <a:endParaRPr lang="en-US" b="1">
              <a:solidFill>
                <a:srgbClr val="10479B"/>
              </a:solidFill>
              <a:latin typeface="Optima" charset="0"/>
            </a:endParaRPr>
          </a:p>
        </p:txBody>
      </p:sp>
      <p:pic>
        <p:nvPicPr>
          <p:cNvPr id="23" name="Picture 22">
            <a:extLst>
              <a:ext uri="{FF2B5EF4-FFF2-40B4-BE49-F238E27FC236}">
                <a16:creationId xmlns:a16="http://schemas.microsoft.com/office/drawing/2014/main" id="{B2B287F4-B96C-C3E1-A821-F641F0FEBD42}"/>
              </a:ext>
            </a:extLst>
          </p:cNvPr>
          <p:cNvPicPr>
            <a:picLocks noChangeAspect="1"/>
          </p:cNvPicPr>
          <p:nvPr/>
        </p:nvPicPr>
        <p:blipFill>
          <a:blip r:embed="rId5"/>
          <a:stretch>
            <a:fillRect/>
          </a:stretch>
        </p:blipFill>
        <p:spPr>
          <a:xfrm>
            <a:off x="4639492" y="1269689"/>
            <a:ext cx="2996565" cy="1632265"/>
          </a:xfrm>
          <a:prstGeom prst="rect">
            <a:avLst/>
          </a:prstGeom>
          <a:ln>
            <a:solidFill>
              <a:srgbClr val="26B4E9"/>
            </a:solidFill>
          </a:ln>
        </p:spPr>
      </p:pic>
      <p:pic>
        <p:nvPicPr>
          <p:cNvPr id="25" name="Picture 24">
            <a:extLst>
              <a:ext uri="{FF2B5EF4-FFF2-40B4-BE49-F238E27FC236}">
                <a16:creationId xmlns:a16="http://schemas.microsoft.com/office/drawing/2014/main" id="{3008945B-F370-1ADE-1152-626A1A6112E2}"/>
              </a:ext>
            </a:extLst>
          </p:cNvPr>
          <p:cNvPicPr>
            <a:picLocks noChangeAspect="1"/>
          </p:cNvPicPr>
          <p:nvPr/>
        </p:nvPicPr>
        <p:blipFill>
          <a:blip r:embed="rId6"/>
          <a:stretch>
            <a:fillRect/>
          </a:stretch>
        </p:blipFill>
        <p:spPr>
          <a:xfrm>
            <a:off x="4620638" y="3047427"/>
            <a:ext cx="3046343" cy="1645435"/>
          </a:xfrm>
          <a:prstGeom prst="rect">
            <a:avLst/>
          </a:prstGeom>
          <a:ln>
            <a:solidFill>
              <a:srgbClr val="26B4E9"/>
            </a:solidFill>
          </a:ln>
        </p:spPr>
      </p:pic>
      <p:pic>
        <p:nvPicPr>
          <p:cNvPr id="27" name="Picture 26">
            <a:extLst>
              <a:ext uri="{FF2B5EF4-FFF2-40B4-BE49-F238E27FC236}">
                <a16:creationId xmlns:a16="http://schemas.microsoft.com/office/drawing/2014/main" id="{E74975DB-B657-6D44-5047-3D9D667AD235}"/>
              </a:ext>
            </a:extLst>
          </p:cNvPr>
          <p:cNvPicPr>
            <a:picLocks noChangeAspect="1"/>
          </p:cNvPicPr>
          <p:nvPr/>
        </p:nvPicPr>
        <p:blipFill>
          <a:blip r:embed="rId7"/>
          <a:stretch>
            <a:fillRect/>
          </a:stretch>
        </p:blipFill>
        <p:spPr>
          <a:xfrm>
            <a:off x="4591925" y="4791387"/>
            <a:ext cx="3075056" cy="1668115"/>
          </a:xfrm>
          <a:prstGeom prst="rect">
            <a:avLst/>
          </a:prstGeom>
          <a:ln>
            <a:solidFill>
              <a:srgbClr val="26B4E9"/>
            </a:solidFill>
          </a:ln>
        </p:spPr>
      </p:pic>
      <p:sp>
        <p:nvSpPr>
          <p:cNvPr id="33" name="Rectangle 32">
            <a:extLst>
              <a:ext uri="{FF2B5EF4-FFF2-40B4-BE49-F238E27FC236}">
                <a16:creationId xmlns:a16="http://schemas.microsoft.com/office/drawing/2014/main" id="{3F84A500-1FF2-A3FE-DDC8-8CCE78080054}"/>
              </a:ext>
            </a:extLst>
          </p:cNvPr>
          <p:cNvSpPr/>
          <p:nvPr/>
        </p:nvSpPr>
        <p:spPr>
          <a:xfrm>
            <a:off x="8852945" y="830150"/>
            <a:ext cx="2969403"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Service &amp; Support</a:t>
            </a:r>
            <a:endParaRPr lang="en-US" b="1">
              <a:solidFill>
                <a:srgbClr val="10479B"/>
              </a:solidFill>
              <a:latin typeface="Optima" charset="0"/>
            </a:endParaRPr>
          </a:p>
        </p:txBody>
      </p:sp>
      <p:pic>
        <p:nvPicPr>
          <p:cNvPr id="39" name="Picture 38">
            <a:extLst>
              <a:ext uri="{FF2B5EF4-FFF2-40B4-BE49-F238E27FC236}">
                <a16:creationId xmlns:a16="http://schemas.microsoft.com/office/drawing/2014/main" id="{6C5B4A63-D12A-8723-BFB5-C2961E5C0D91}"/>
              </a:ext>
            </a:extLst>
          </p:cNvPr>
          <p:cNvPicPr>
            <a:picLocks noChangeAspect="1"/>
          </p:cNvPicPr>
          <p:nvPr/>
        </p:nvPicPr>
        <p:blipFill>
          <a:blip r:embed="rId8"/>
          <a:stretch>
            <a:fillRect/>
          </a:stretch>
        </p:blipFill>
        <p:spPr>
          <a:xfrm>
            <a:off x="8755406" y="1194241"/>
            <a:ext cx="3075056" cy="1704934"/>
          </a:xfrm>
          <a:prstGeom prst="rect">
            <a:avLst/>
          </a:prstGeom>
          <a:ln>
            <a:solidFill>
              <a:srgbClr val="26B4E9"/>
            </a:solidFill>
          </a:ln>
        </p:spPr>
      </p:pic>
      <p:pic>
        <p:nvPicPr>
          <p:cNvPr id="41" name="Picture 40">
            <a:extLst>
              <a:ext uri="{FF2B5EF4-FFF2-40B4-BE49-F238E27FC236}">
                <a16:creationId xmlns:a16="http://schemas.microsoft.com/office/drawing/2014/main" id="{ED7C11C8-4A5E-9E25-5936-A7C6535C42B1}"/>
              </a:ext>
            </a:extLst>
          </p:cNvPr>
          <p:cNvPicPr>
            <a:picLocks noChangeAspect="1"/>
          </p:cNvPicPr>
          <p:nvPr/>
        </p:nvPicPr>
        <p:blipFill>
          <a:blip r:embed="rId9"/>
          <a:stretch>
            <a:fillRect/>
          </a:stretch>
        </p:blipFill>
        <p:spPr>
          <a:xfrm>
            <a:off x="8749665" y="2997355"/>
            <a:ext cx="3080797" cy="1704934"/>
          </a:xfrm>
          <a:prstGeom prst="rect">
            <a:avLst/>
          </a:prstGeom>
          <a:ln>
            <a:solidFill>
              <a:srgbClr val="26B4E9"/>
            </a:solidFill>
          </a:ln>
        </p:spPr>
      </p:pic>
      <p:pic>
        <p:nvPicPr>
          <p:cNvPr id="43" name="Picture 42">
            <a:extLst>
              <a:ext uri="{FF2B5EF4-FFF2-40B4-BE49-F238E27FC236}">
                <a16:creationId xmlns:a16="http://schemas.microsoft.com/office/drawing/2014/main" id="{CB5D5AE3-ACD3-E5B3-96C2-24E0906C6B8A}"/>
              </a:ext>
            </a:extLst>
          </p:cNvPr>
          <p:cNvPicPr>
            <a:picLocks noChangeAspect="1"/>
          </p:cNvPicPr>
          <p:nvPr/>
        </p:nvPicPr>
        <p:blipFill>
          <a:blip r:embed="rId10"/>
          <a:stretch>
            <a:fillRect/>
          </a:stretch>
        </p:blipFill>
        <p:spPr>
          <a:xfrm>
            <a:off x="4586184" y="2997354"/>
            <a:ext cx="3080797" cy="1704934"/>
          </a:xfrm>
          <a:prstGeom prst="rect">
            <a:avLst/>
          </a:prstGeom>
        </p:spPr>
      </p:pic>
      <p:pic>
        <p:nvPicPr>
          <p:cNvPr id="44" name="Picture 43">
            <a:extLst>
              <a:ext uri="{FF2B5EF4-FFF2-40B4-BE49-F238E27FC236}">
                <a16:creationId xmlns:a16="http://schemas.microsoft.com/office/drawing/2014/main" id="{CECEE15E-504C-339D-2DF4-121A93F5270B}"/>
              </a:ext>
            </a:extLst>
          </p:cNvPr>
          <p:cNvPicPr>
            <a:picLocks noChangeAspect="1"/>
          </p:cNvPicPr>
          <p:nvPr/>
        </p:nvPicPr>
        <p:blipFill>
          <a:blip r:embed="rId10"/>
          <a:stretch>
            <a:fillRect/>
          </a:stretch>
        </p:blipFill>
        <p:spPr>
          <a:xfrm>
            <a:off x="8750978" y="4772528"/>
            <a:ext cx="3080797" cy="1704934"/>
          </a:xfrm>
          <a:prstGeom prst="rect">
            <a:avLst/>
          </a:prstGeom>
          <a:ln>
            <a:solidFill>
              <a:srgbClr val="26B4E9"/>
            </a:solidFill>
          </a:ln>
        </p:spPr>
      </p:pic>
      <p:pic>
        <p:nvPicPr>
          <p:cNvPr id="3" name="Graphic 2">
            <a:extLst>
              <a:ext uri="{FF2B5EF4-FFF2-40B4-BE49-F238E27FC236}">
                <a16:creationId xmlns:a16="http://schemas.microsoft.com/office/drawing/2014/main" id="{2BEE1011-28CF-605A-05B0-0BE775B67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556025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13671-5AF9-3FCF-5ACF-8FBEC81E610A}"/>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4B47FB84-1A27-498B-2901-5749866D945A}"/>
              </a:ext>
            </a:extLst>
          </p:cNvPr>
          <p:cNvSpPr txBox="1"/>
          <p:nvPr/>
        </p:nvSpPr>
        <p:spPr>
          <a:xfrm>
            <a:off x="755321" y="95770"/>
            <a:ext cx="7835305" cy="769441"/>
          </a:xfrm>
          <a:prstGeom prst="rect">
            <a:avLst/>
          </a:prstGeom>
          <a:noFill/>
        </p:spPr>
        <p:txBody>
          <a:bodyPr wrap="square" rtlCol="0" anchor="t">
            <a:spAutoFit/>
          </a:bodyPr>
          <a:lstStyle/>
          <a:p>
            <a:r>
              <a:rPr lang="en-US" sz="2400" b="1">
                <a:solidFill>
                  <a:srgbClr val="0B4A99"/>
                </a:solidFill>
                <a:latin typeface="Optima" charset="0"/>
                <a:cs typeface="+mj-cs"/>
              </a:rPr>
              <a:t>Likes &amp; Dislikes (MDM Solutions)</a:t>
            </a:r>
          </a:p>
          <a:p>
            <a:r>
              <a:rPr lang="en-US" sz="2000" b="1">
                <a:solidFill>
                  <a:srgbClr val="26B4E9"/>
                </a:solidFill>
                <a:latin typeface="Optima" charset="0"/>
                <a:cs typeface="+mj-cs"/>
              </a:rPr>
              <a:t>Gartner Peer Insights</a:t>
            </a:r>
          </a:p>
        </p:txBody>
      </p:sp>
      <p:sp>
        <p:nvSpPr>
          <p:cNvPr id="28" name="Date Placeholder 3">
            <a:extLst>
              <a:ext uri="{FF2B5EF4-FFF2-40B4-BE49-F238E27FC236}">
                <a16:creationId xmlns:a16="http://schemas.microsoft.com/office/drawing/2014/main" id="{3D1DDDF8-76CA-A590-9C82-A7108218D64E}"/>
              </a:ext>
            </a:extLst>
          </p:cNvPr>
          <p:cNvSpPr>
            <a:spLocks noGrp="1"/>
          </p:cNvSpPr>
          <p:nvPr>
            <p:ph type="dt" sz="half" idx="10"/>
          </p:nvPr>
        </p:nvSpPr>
        <p:spPr>
          <a:xfrm>
            <a:off x="177800" y="6579235"/>
            <a:ext cx="2743200" cy="365125"/>
          </a:xfrm>
        </p:spPr>
        <p:txBody>
          <a:bodyPr/>
          <a:lstStyle/>
          <a:p>
            <a:r>
              <a:rPr lang="en-US"/>
              <a:t>© PiLog Group</a:t>
            </a:r>
          </a:p>
        </p:txBody>
      </p:sp>
      <p:sp>
        <p:nvSpPr>
          <p:cNvPr id="29" name="Slide Number Placeholder 5">
            <a:extLst>
              <a:ext uri="{FF2B5EF4-FFF2-40B4-BE49-F238E27FC236}">
                <a16:creationId xmlns:a16="http://schemas.microsoft.com/office/drawing/2014/main" id="{2DAD172A-DB04-4E74-44E4-888C11573CE6}"/>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54</a:t>
            </a:fld>
            <a:endParaRPr lang="en-US"/>
          </a:p>
        </p:txBody>
      </p:sp>
      <p:sp>
        <p:nvSpPr>
          <p:cNvPr id="30" name="Footer Placeholder 4">
            <a:extLst>
              <a:ext uri="{FF2B5EF4-FFF2-40B4-BE49-F238E27FC236}">
                <a16:creationId xmlns:a16="http://schemas.microsoft.com/office/drawing/2014/main" id="{CFEC8F93-A049-A305-1BF6-6C2ED834696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AAF4B898-EF40-73A8-76BA-E1F37237E5B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sp>
        <p:nvSpPr>
          <p:cNvPr id="33" name="Rectangle 32">
            <a:extLst>
              <a:ext uri="{FF2B5EF4-FFF2-40B4-BE49-F238E27FC236}">
                <a16:creationId xmlns:a16="http://schemas.microsoft.com/office/drawing/2014/main" id="{4A4EC7A8-9FC4-FF0D-2493-5C0B33C8D282}"/>
              </a:ext>
            </a:extLst>
          </p:cNvPr>
          <p:cNvSpPr/>
          <p:nvPr/>
        </p:nvSpPr>
        <p:spPr>
          <a:xfrm>
            <a:off x="755321" y="984858"/>
            <a:ext cx="2969403"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PiLog</a:t>
            </a:r>
            <a:endParaRPr lang="en-US" b="1">
              <a:solidFill>
                <a:srgbClr val="10479B"/>
              </a:solidFill>
              <a:latin typeface="Optima" charset="0"/>
            </a:endParaRPr>
          </a:p>
        </p:txBody>
      </p:sp>
      <p:sp>
        <p:nvSpPr>
          <p:cNvPr id="3" name="Rectangle 2">
            <a:extLst>
              <a:ext uri="{FF2B5EF4-FFF2-40B4-BE49-F238E27FC236}">
                <a16:creationId xmlns:a16="http://schemas.microsoft.com/office/drawing/2014/main" id="{621F487D-B67B-C6A1-6299-E443A56BFCA4}"/>
              </a:ext>
            </a:extLst>
          </p:cNvPr>
          <p:cNvSpPr/>
          <p:nvPr/>
        </p:nvSpPr>
        <p:spPr>
          <a:xfrm>
            <a:off x="4348507" y="986426"/>
            <a:ext cx="2969403"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Prospecta</a:t>
            </a:r>
            <a:endParaRPr lang="en-US" b="1">
              <a:solidFill>
                <a:srgbClr val="10479B"/>
              </a:solidFill>
              <a:latin typeface="Optima" charset="0"/>
            </a:endParaRPr>
          </a:p>
        </p:txBody>
      </p:sp>
      <p:sp>
        <p:nvSpPr>
          <p:cNvPr id="4" name="Rectangle 3">
            <a:extLst>
              <a:ext uri="{FF2B5EF4-FFF2-40B4-BE49-F238E27FC236}">
                <a16:creationId xmlns:a16="http://schemas.microsoft.com/office/drawing/2014/main" id="{73054EB9-0A1A-8F13-E2D9-D752C54A9FDD}"/>
              </a:ext>
            </a:extLst>
          </p:cNvPr>
          <p:cNvSpPr/>
          <p:nvPr/>
        </p:nvSpPr>
        <p:spPr>
          <a:xfrm>
            <a:off x="7913410" y="978570"/>
            <a:ext cx="2969403"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SAP</a:t>
            </a:r>
            <a:endParaRPr lang="en-US" b="1">
              <a:solidFill>
                <a:srgbClr val="10479B"/>
              </a:solidFill>
              <a:latin typeface="Optima" charset="0"/>
            </a:endParaRPr>
          </a:p>
        </p:txBody>
      </p:sp>
      <p:sp>
        <p:nvSpPr>
          <p:cNvPr id="6" name="Rectangle 5">
            <a:extLst>
              <a:ext uri="{FF2B5EF4-FFF2-40B4-BE49-F238E27FC236}">
                <a16:creationId xmlns:a16="http://schemas.microsoft.com/office/drawing/2014/main" id="{0105E773-FE9F-8A97-2395-2418436271C2}"/>
              </a:ext>
            </a:extLst>
          </p:cNvPr>
          <p:cNvSpPr/>
          <p:nvPr/>
        </p:nvSpPr>
        <p:spPr>
          <a:xfrm>
            <a:off x="813451" y="1420061"/>
            <a:ext cx="2969403" cy="2585323"/>
          </a:xfrm>
          <a:prstGeom prst="rect">
            <a:avLst/>
          </a:prstGeom>
        </p:spPr>
        <p:txBody>
          <a:bodyPr wrap="square">
            <a:spAutoFit/>
          </a:bodyPr>
          <a:lstStyle/>
          <a:p>
            <a:pPr algn="just"/>
            <a:r>
              <a:rPr lang="en-US">
                <a:solidFill>
                  <a:srgbClr val="10479B"/>
                </a:solidFill>
                <a:latin typeface="Optima" panose="02000503060000020004"/>
              </a:rPr>
              <a:t>Its fast-processing power helps us manage large data flows more effectively in real-time pipelines and allows instant processing of data inputs. I like that it automatically scales resources based on workload demands, ...</a:t>
            </a:r>
          </a:p>
        </p:txBody>
      </p:sp>
      <p:sp>
        <p:nvSpPr>
          <p:cNvPr id="7" name="Rectangle 6">
            <a:extLst>
              <a:ext uri="{FF2B5EF4-FFF2-40B4-BE49-F238E27FC236}">
                <a16:creationId xmlns:a16="http://schemas.microsoft.com/office/drawing/2014/main" id="{9264ECD7-A91B-5BCF-3B8E-149EABD19FB9}"/>
              </a:ext>
            </a:extLst>
          </p:cNvPr>
          <p:cNvSpPr/>
          <p:nvPr/>
        </p:nvSpPr>
        <p:spPr>
          <a:xfrm>
            <a:off x="871581" y="4117700"/>
            <a:ext cx="2969403" cy="923330"/>
          </a:xfrm>
          <a:prstGeom prst="rect">
            <a:avLst/>
          </a:prstGeom>
        </p:spPr>
        <p:txBody>
          <a:bodyPr wrap="square">
            <a:spAutoFit/>
          </a:bodyPr>
          <a:lstStyle/>
          <a:p>
            <a:pPr algn="just"/>
            <a:r>
              <a:rPr lang="en-US" b="0" i="0">
                <a:solidFill>
                  <a:srgbClr val="C00000"/>
                </a:solidFill>
                <a:effectLst/>
                <a:latin typeface="Optima" panose="02000503060000020004"/>
              </a:rPr>
              <a:t>The product is labor intensive because you need to fill all the field manually.</a:t>
            </a:r>
            <a:endParaRPr lang="en-US" b="1">
              <a:solidFill>
                <a:srgbClr val="C00000"/>
              </a:solidFill>
              <a:latin typeface="Optima" panose="02000503060000020004"/>
            </a:endParaRPr>
          </a:p>
        </p:txBody>
      </p:sp>
      <p:sp>
        <p:nvSpPr>
          <p:cNvPr id="8" name="Rectangle 7">
            <a:extLst>
              <a:ext uri="{FF2B5EF4-FFF2-40B4-BE49-F238E27FC236}">
                <a16:creationId xmlns:a16="http://schemas.microsoft.com/office/drawing/2014/main" id="{B2CE352C-DD32-628A-492A-2541BFD32547}"/>
              </a:ext>
            </a:extLst>
          </p:cNvPr>
          <p:cNvSpPr/>
          <p:nvPr/>
        </p:nvSpPr>
        <p:spPr>
          <a:xfrm>
            <a:off x="4406637" y="1347902"/>
            <a:ext cx="2969403" cy="2308324"/>
          </a:xfrm>
          <a:prstGeom prst="rect">
            <a:avLst/>
          </a:prstGeom>
        </p:spPr>
        <p:txBody>
          <a:bodyPr wrap="square">
            <a:spAutoFit/>
          </a:bodyPr>
          <a:lstStyle/>
          <a:p>
            <a:pPr algn="just"/>
            <a:r>
              <a:rPr lang="en-US">
                <a:solidFill>
                  <a:srgbClr val="10479B"/>
                </a:solidFill>
                <a:latin typeface="Optima" panose="02000503060000020004"/>
              </a:rPr>
              <a:t>Implementation was completely straightforward and on the customer support side we always receive immediate response from them. It allows us to easily explore large amounts of data and quickly get business ...</a:t>
            </a:r>
          </a:p>
        </p:txBody>
      </p:sp>
      <p:sp>
        <p:nvSpPr>
          <p:cNvPr id="9" name="Rectangle 8">
            <a:extLst>
              <a:ext uri="{FF2B5EF4-FFF2-40B4-BE49-F238E27FC236}">
                <a16:creationId xmlns:a16="http://schemas.microsoft.com/office/drawing/2014/main" id="{E66C87FE-AF03-D2C0-519D-E0AEEC3E2C40}"/>
              </a:ext>
            </a:extLst>
          </p:cNvPr>
          <p:cNvSpPr/>
          <p:nvPr/>
        </p:nvSpPr>
        <p:spPr>
          <a:xfrm>
            <a:off x="4445913" y="4083249"/>
            <a:ext cx="2969403" cy="1200329"/>
          </a:xfrm>
          <a:prstGeom prst="rect">
            <a:avLst/>
          </a:prstGeom>
        </p:spPr>
        <p:txBody>
          <a:bodyPr wrap="square">
            <a:spAutoFit/>
          </a:bodyPr>
          <a:lstStyle/>
          <a:p>
            <a:pPr algn="just"/>
            <a:r>
              <a:rPr lang="en-US" b="0" i="0">
                <a:solidFill>
                  <a:srgbClr val="C00000"/>
                </a:solidFill>
                <a:effectLst/>
                <a:latin typeface="Optima" panose="02000503060000020004"/>
              </a:rPr>
              <a:t>Implementation took way too long. Basic changes require consulting support. Product is not agile for our needs.</a:t>
            </a:r>
            <a:endParaRPr lang="en-US" b="1">
              <a:solidFill>
                <a:srgbClr val="C00000"/>
              </a:solidFill>
              <a:latin typeface="Optima" panose="02000503060000020004"/>
            </a:endParaRPr>
          </a:p>
        </p:txBody>
      </p:sp>
      <p:sp>
        <p:nvSpPr>
          <p:cNvPr id="10" name="Rectangle 9">
            <a:extLst>
              <a:ext uri="{FF2B5EF4-FFF2-40B4-BE49-F238E27FC236}">
                <a16:creationId xmlns:a16="http://schemas.microsoft.com/office/drawing/2014/main" id="{85C4C18F-E83E-862B-4891-2859DCDE1F8E}"/>
              </a:ext>
            </a:extLst>
          </p:cNvPr>
          <p:cNvSpPr/>
          <p:nvPr/>
        </p:nvSpPr>
        <p:spPr>
          <a:xfrm>
            <a:off x="7941693" y="1333898"/>
            <a:ext cx="2969403" cy="2308324"/>
          </a:xfrm>
          <a:prstGeom prst="rect">
            <a:avLst/>
          </a:prstGeom>
        </p:spPr>
        <p:txBody>
          <a:bodyPr wrap="square">
            <a:spAutoFit/>
          </a:bodyPr>
          <a:lstStyle/>
          <a:p>
            <a:pPr algn="just"/>
            <a:r>
              <a:rPr lang="en-US">
                <a:solidFill>
                  <a:srgbClr val="10479B"/>
                </a:solidFill>
                <a:latin typeface="Optima" panose="02000503060000020004"/>
              </a:rPr>
              <a:t>It offers a wide range of visualization options that make it easy to create robust reports which speeds up our decision-making processes and improves our ability to track key performance indicators. The speed ...</a:t>
            </a:r>
          </a:p>
        </p:txBody>
      </p:sp>
      <p:sp>
        <p:nvSpPr>
          <p:cNvPr id="11" name="Rectangle 10">
            <a:extLst>
              <a:ext uri="{FF2B5EF4-FFF2-40B4-BE49-F238E27FC236}">
                <a16:creationId xmlns:a16="http://schemas.microsoft.com/office/drawing/2014/main" id="{7A5E8996-31F1-C8D5-4E96-9BD4F326CDD7}"/>
              </a:ext>
            </a:extLst>
          </p:cNvPr>
          <p:cNvSpPr/>
          <p:nvPr/>
        </p:nvSpPr>
        <p:spPr>
          <a:xfrm>
            <a:off x="7980969" y="4069245"/>
            <a:ext cx="2969403" cy="1754326"/>
          </a:xfrm>
          <a:prstGeom prst="rect">
            <a:avLst/>
          </a:prstGeom>
        </p:spPr>
        <p:txBody>
          <a:bodyPr wrap="square">
            <a:spAutoFit/>
          </a:bodyPr>
          <a:lstStyle/>
          <a:p>
            <a:pPr algn="just"/>
            <a:r>
              <a:rPr lang="en-US" b="0" i="0">
                <a:solidFill>
                  <a:srgbClr val="C00000"/>
                </a:solidFill>
                <a:effectLst/>
                <a:latin typeface="Optima" panose="02000503060000020004"/>
              </a:rPr>
              <a:t>User Interface Number of Clicks Lack of Attachment support to view within browser Data replication issues in IDOC method in downstream system</a:t>
            </a:r>
            <a:endParaRPr lang="en-US" b="1">
              <a:solidFill>
                <a:srgbClr val="C00000"/>
              </a:solidFill>
              <a:latin typeface="Optima" panose="02000503060000020004"/>
            </a:endParaRPr>
          </a:p>
        </p:txBody>
      </p:sp>
    </p:spTree>
    <p:extLst>
      <p:ext uri="{BB962C8B-B14F-4D97-AF65-F5344CB8AC3E}">
        <p14:creationId xmlns:p14="http://schemas.microsoft.com/office/powerpoint/2010/main" val="1091564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1733-92F8-6B8F-A573-210A36F31A57}"/>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ADFF7BD7-93F2-FAEF-906F-57D4AFA70560}"/>
              </a:ext>
            </a:extLst>
          </p:cNvPr>
          <p:cNvSpPr txBox="1"/>
          <p:nvPr/>
        </p:nvSpPr>
        <p:spPr>
          <a:xfrm>
            <a:off x="445770" y="95346"/>
            <a:ext cx="11300460" cy="769441"/>
          </a:xfrm>
          <a:prstGeom prst="rect">
            <a:avLst/>
          </a:prstGeom>
          <a:noFill/>
        </p:spPr>
        <p:txBody>
          <a:bodyPr wrap="square" rtlCol="0" anchor="t">
            <a:spAutoFit/>
          </a:bodyPr>
          <a:lstStyle/>
          <a:p>
            <a:r>
              <a:rPr lang="en-US" sz="2400" b="1">
                <a:solidFill>
                  <a:srgbClr val="0B4A99"/>
                </a:solidFill>
                <a:latin typeface="Optima" charset="0"/>
                <a:cs typeface="+mj-cs"/>
              </a:rPr>
              <a:t>Data Quadrant Reports – Master Data Management</a:t>
            </a:r>
            <a:endParaRPr lang="en-US" sz="2000" b="1">
              <a:solidFill>
                <a:srgbClr val="26B4E9"/>
              </a:solidFill>
              <a:latin typeface="Optima" charset="0"/>
              <a:cs typeface="+mj-cs"/>
            </a:endParaRPr>
          </a:p>
          <a:p>
            <a:r>
              <a:rPr lang="en-US" sz="2000" b="1">
                <a:solidFill>
                  <a:srgbClr val="26B4E9"/>
                </a:solidFill>
                <a:latin typeface="Optima" charset="0"/>
                <a:cs typeface="+mj-cs"/>
              </a:rPr>
              <a:t>InfoTech - Software Reviews </a:t>
            </a:r>
            <a:endParaRPr lang="en-US" sz="2400" b="1">
              <a:solidFill>
                <a:srgbClr val="26B4E9"/>
              </a:solidFill>
              <a:latin typeface="Optima" charset="0"/>
              <a:cs typeface="+mj-cs"/>
            </a:endParaRPr>
          </a:p>
        </p:txBody>
      </p:sp>
      <p:sp>
        <p:nvSpPr>
          <p:cNvPr id="28" name="Date Placeholder 3">
            <a:extLst>
              <a:ext uri="{FF2B5EF4-FFF2-40B4-BE49-F238E27FC236}">
                <a16:creationId xmlns:a16="http://schemas.microsoft.com/office/drawing/2014/main" id="{84D241E2-53B8-1BD0-922B-A372FC90833E}"/>
              </a:ext>
            </a:extLst>
          </p:cNvPr>
          <p:cNvSpPr>
            <a:spLocks noGrp="1"/>
          </p:cNvSpPr>
          <p:nvPr>
            <p:ph type="dt" sz="half" idx="10"/>
          </p:nvPr>
        </p:nvSpPr>
        <p:spPr>
          <a:xfrm>
            <a:off x="177800" y="6579235"/>
            <a:ext cx="2743200" cy="365125"/>
          </a:xfrm>
        </p:spPr>
        <p:txBody>
          <a:bodyPr/>
          <a:lstStyle/>
          <a:p>
            <a:r>
              <a:rPr lang="en-US"/>
              <a:t>© PiLog Group</a:t>
            </a:r>
          </a:p>
        </p:txBody>
      </p:sp>
      <p:sp>
        <p:nvSpPr>
          <p:cNvPr id="29" name="Slide Number Placeholder 5">
            <a:extLst>
              <a:ext uri="{FF2B5EF4-FFF2-40B4-BE49-F238E27FC236}">
                <a16:creationId xmlns:a16="http://schemas.microsoft.com/office/drawing/2014/main" id="{0B04DBFE-6541-4378-89E4-5B838773F91C}"/>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55</a:t>
            </a:fld>
            <a:endParaRPr lang="en-US"/>
          </a:p>
        </p:txBody>
      </p:sp>
      <p:sp>
        <p:nvSpPr>
          <p:cNvPr id="30" name="Footer Placeholder 4">
            <a:extLst>
              <a:ext uri="{FF2B5EF4-FFF2-40B4-BE49-F238E27FC236}">
                <a16:creationId xmlns:a16="http://schemas.microsoft.com/office/drawing/2014/main" id="{9716DBFD-51FC-9B3F-6815-A2B35E3CA51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510CA668-764F-9847-E923-8E72C68E3C2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graphicFrame>
        <p:nvGraphicFramePr>
          <p:cNvPr id="4" name="Table 3">
            <a:extLst>
              <a:ext uri="{FF2B5EF4-FFF2-40B4-BE49-F238E27FC236}">
                <a16:creationId xmlns:a16="http://schemas.microsoft.com/office/drawing/2014/main" id="{F8DA1B10-0963-1E7A-5DF8-05A8D70ADB85}"/>
              </a:ext>
            </a:extLst>
          </p:cNvPr>
          <p:cNvGraphicFramePr>
            <a:graphicFrameLocks noGrp="1"/>
          </p:cNvGraphicFramePr>
          <p:nvPr/>
        </p:nvGraphicFramePr>
        <p:xfrm>
          <a:off x="467096" y="1073794"/>
          <a:ext cx="11092113" cy="1737360"/>
        </p:xfrm>
        <a:graphic>
          <a:graphicData uri="http://schemas.openxmlformats.org/drawingml/2006/table">
            <a:tbl>
              <a:tblPr firstRow="1" bandRow="1">
                <a:tableStyleId>{69012ECD-51FC-41F1-AA8D-1B2483CD663E}</a:tableStyleId>
              </a:tblPr>
              <a:tblGrid>
                <a:gridCol w="675904">
                  <a:extLst>
                    <a:ext uri="{9D8B030D-6E8A-4147-A177-3AD203B41FA5}">
                      <a16:colId xmlns:a16="http://schemas.microsoft.com/office/drawing/2014/main" val="17173279"/>
                    </a:ext>
                  </a:extLst>
                </a:gridCol>
                <a:gridCol w="2017643">
                  <a:extLst>
                    <a:ext uri="{9D8B030D-6E8A-4147-A177-3AD203B41FA5}">
                      <a16:colId xmlns:a16="http://schemas.microsoft.com/office/drawing/2014/main" val="2079520727"/>
                    </a:ext>
                  </a:extLst>
                </a:gridCol>
                <a:gridCol w="1461053">
                  <a:extLst>
                    <a:ext uri="{9D8B030D-6E8A-4147-A177-3AD203B41FA5}">
                      <a16:colId xmlns:a16="http://schemas.microsoft.com/office/drawing/2014/main" val="240304867"/>
                    </a:ext>
                  </a:extLst>
                </a:gridCol>
                <a:gridCol w="1520687">
                  <a:extLst>
                    <a:ext uri="{9D8B030D-6E8A-4147-A177-3AD203B41FA5}">
                      <a16:colId xmlns:a16="http://schemas.microsoft.com/office/drawing/2014/main" val="2426379496"/>
                    </a:ext>
                  </a:extLst>
                </a:gridCol>
                <a:gridCol w="1292087">
                  <a:extLst>
                    <a:ext uri="{9D8B030D-6E8A-4147-A177-3AD203B41FA5}">
                      <a16:colId xmlns:a16="http://schemas.microsoft.com/office/drawing/2014/main" val="2468934877"/>
                    </a:ext>
                  </a:extLst>
                </a:gridCol>
                <a:gridCol w="1361660">
                  <a:extLst>
                    <a:ext uri="{9D8B030D-6E8A-4147-A177-3AD203B41FA5}">
                      <a16:colId xmlns:a16="http://schemas.microsoft.com/office/drawing/2014/main" val="3046844650"/>
                    </a:ext>
                  </a:extLst>
                </a:gridCol>
                <a:gridCol w="1550505">
                  <a:extLst>
                    <a:ext uri="{9D8B030D-6E8A-4147-A177-3AD203B41FA5}">
                      <a16:colId xmlns:a16="http://schemas.microsoft.com/office/drawing/2014/main" val="1025222081"/>
                    </a:ext>
                  </a:extLst>
                </a:gridCol>
                <a:gridCol w="1212574">
                  <a:extLst>
                    <a:ext uri="{9D8B030D-6E8A-4147-A177-3AD203B41FA5}">
                      <a16:colId xmlns:a16="http://schemas.microsoft.com/office/drawing/2014/main" val="1763988933"/>
                    </a:ext>
                  </a:extLst>
                </a:gridCol>
              </a:tblGrid>
              <a:tr h="360774">
                <a:tc>
                  <a:txBody>
                    <a:bodyPr/>
                    <a:lstStyle/>
                    <a:p>
                      <a:pPr algn="ctr"/>
                      <a:r>
                        <a:rPr lang="en-US" sz="1500">
                          <a:latin typeface="Optima" panose="02000503060000020004"/>
                        </a:rPr>
                        <a:t>Rank</a:t>
                      </a:r>
                      <a:endParaRPr lang="en-IN" sz="1500">
                        <a:latin typeface="Optima" panose="02000503060000020004"/>
                      </a:endParaRPr>
                    </a:p>
                  </a:txBody>
                  <a:tcPr/>
                </a:tc>
                <a:tc>
                  <a:txBody>
                    <a:bodyPr/>
                    <a:lstStyle/>
                    <a:p>
                      <a:pPr algn="ctr"/>
                      <a:r>
                        <a:rPr lang="en-US" sz="1500">
                          <a:latin typeface="Optima" panose="02000503060000020004"/>
                        </a:rPr>
                        <a:t>Product</a:t>
                      </a:r>
                      <a:endParaRPr lang="en-IN" sz="1500">
                        <a:latin typeface="Optima" panose="02000503060000020004"/>
                      </a:endParaRPr>
                    </a:p>
                  </a:txBody>
                  <a:tcPr/>
                </a:tc>
                <a:tc>
                  <a:txBody>
                    <a:bodyPr/>
                    <a:lstStyle/>
                    <a:p>
                      <a:pPr algn="ctr"/>
                      <a:r>
                        <a:rPr lang="en-US" sz="1500">
                          <a:latin typeface="Optima" panose="02000503060000020004"/>
                        </a:rPr>
                        <a:t>Composite Score</a:t>
                      </a:r>
                      <a:endParaRPr lang="en-IN" sz="1500">
                        <a:latin typeface="Optima" panose="02000503060000020004"/>
                      </a:endParaRPr>
                    </a:p>
                  </a:txBody>
                  <a:tcPr/>
                </a:tc>
                <a:tc>
                  <a:txBody>
                    <a:bodyPr/>
                    <a:lstStyle/>
                    <a:p>
                      <a:pPr algn="ctr"/>
                      <a:r>
                        <a:rPr lang="en-US" sz="1500">
                          <a:latin typeface="Optima" panose="02000503060000020004"/>
                        </a:rPr>
                        <a:t>NET Emotional Score</a:t>
                      </a:r>
                      <a:endParaRPr lang="en-IN" sz="1500">
                        <a:latin typeface="Optima" panose="02000503060000020004"/>
                      </a:endParaRPr>
                    </a:p>
                  </a:txBody>
                  <a:tcPr/>
                </a:tc>
                <a:tc>
                  <a:txBody>
                    <a:bodyPr/>
                    <a:lstStyle/>
                    <a:p>
                      <a:pPr algn="ctr"/>
                      <a:r>
                        <a:rPr lang="en-US" sz="1500">
                          <a:latin typeface="Optima" panose="02000503060000020004"/>
                        </a:rPr>
                        <a:t>Vendor Capabilities</a:t>
                      </a:r>
                      <a:endParaRPr lang="en-IN" sz="1500">
                        <a:latin typeface="Optima" panose="02000503060000020004"/>
                      </a:endParaRPr>
                    </a:p>
                  </a:txBody>
                  <a:tcPr/>
                </a:tc>
                <a:tc>
                  <a:txBody>
                    <a:bodyPr/>
                    <a:lstStyle/>
                    <a:p>
                      <a:pPr algn="ctr"/>
                      <a:r>
                        <a:rPr lang="en-US" sz="1500">
                          <a:latin typeface="Optima" panose="02000503060000020004"/>
                        </a:rPr>
                        <a:t>Product Features</a:t>
                      </a:r>
                      <a:endParaRPr lang="en-IN" sz="1500">
                        <a:latin typeface="Optima" panose="02000503060000020004"/>
                      </a:endParaRPr>
                    </a:p>
                  </a:txBody>
                  <a:tcPr/>
                </a:tc>
                <a:tc>
                  <a:txBody>
                    <a:bodyPr/>
                    <a:lstStyle/>
                    <a:p>
                      <a:pPr algn="ctr"/>
                      <a:r>
                        <a:rPr lang="en-US" sz="1500">
                          <a:latin typeface="Optima" panose="02000503060000020004"/>
                        </a:rPr>
                        <a:t>Likeness to Recommend</a:t>
                      </a:r>
                      <a:endParaRPr lang="en-IN" sz="1500">
                        <a:latin typeface="Optima" panose="02000503060000020004"/>
                      </a:endParaRPr>
                    </a:p>
                  </a:txBody>
                  <a:tcPr/>
                </a:tc>
                <a:tc>
                  <a:txBody>
                    <a:bodyPr/>
                    <a:lstStyle/>
                    <a:p>
                      <a:pPr algn="ctr"/>
                      <a:r>
                        <a:rPr lang="en-US" sz="1500">
                          <a:latin typeface="Optima" panose="02000503060000020004"/>
                        </a:rPr>
                        <a:t>Number of Reviews</a:t>
                      </a:r>
                      <a:endParaRPr lang="en-IN" sz="1500">
                        <a:latin typeface="Optima" panose="02000503060000020004"/>
                      </a:endParaRPr>
                    </a:p>
                  </a:txBody>
                  <a:tcPr/>
                </a:tc>
                <a:extLst>
                  <a:ext uri="{0D108BD9-81ED-4DB2-BD59-A6C34878D82A}">
                    <a16:rowId xmlns:a16="http://schemas.microsoft.com/office/drawing/2014/main" val="2664168496"/>
                  </a:ext>
                </a:extLst>
              </a:tr>
              <a:tr h="288648">
                <a:tc>
                  <a:txBody>
                    <a:bodyPr/>
                    <a:lstStyle/>
                    <a:p>
                      <a:pPr algn="ctr"/>
                      <a:r>
                        <a:rPr lang="en-US" sz="1500" b="1">
                          <a:solidFill>
                            <a:srgbClr val="10479B"/>
                          </a:solidFill>
                          <a:latin typeface="Optima" panose="02000503060000020004"/>
                        </a:rPr>
                        <a:t>1</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PiLog MDRM</a:t>
                      </a:r>
                      <a:endParaRPr lang="en-IN" sz="1500" b="1">
                        <a:solidFill>
                          <a:srgbClr val="10479B"/>
                        </a:solidFill>
                        <a:latin typeface="Optima" panose="02000503060000020004"/>
                      </a:endParaRPr>
                    </a:p>
                  </a:txBody>
                  <a:tcPr/>
                </a:tc>
                <a:tc>
                  <a:txBody>
                    <a:bodyPr/>
                    <a:lstStyle/>
                    <a:p>
                      <a:pPr algn="ctr"/>
                      <a:r>
                        <a:rPr lang="en-US" sz="1500" b="1">
                          <a:solidFill>
                            <a:schemeClr val="bg1"/>
                          </a:solidFill>
                          <a:latin typeface="Optima" panose="02000503060000020004"/>
                        </a:rPr>
                        <a:t>9.3/10</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+95</a:t>
                      </a:r>
                      <a:endParaRPr lang="en-IN" sz="1500" b="1">
                        <a:solidFill>
                          <a:schemeClr val="bg1"/>
                        </a:solidFill>
                        <a:latin typeface="Optima" panose="02000503060000020004"/>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chemeClr val="bg1"/>
                          </a:solidFill>
                          <a:latin typeface="Optima" panose="02000503060000020004"/>
                        </a:rPr>
                        <a:t>89%</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90%</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95%</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rgbClr val="10479B"/>
                          </a:solidFill>
                          <a:latin typeface="Optima" panose="02000503060000020004"/>
                        </a:rPr>
                        <a:t>79</a:t>
                      </a:r>
                      <a:endParaRPr lang="en-IN" sz="1500" b="1">
                        <a:solidFill>
                          <a:srgbClr val="10479B"/>
                        </a:solidFill>
                        <a:latin typeface="Optima" panose="02000503060000020004"/>
                      </a:endParaRPr>
                    </a:p>
                  </a:txBody>
                  <a:tcPr/>
                </a:tc>
                <a:extLst>
                  <a:ext uri="{0D108BD9-81ED-4DB2-BD59-A6C34878D82A}">
                    <a16:rowId xmlns:a16="http://schemas.microsoft.com/office/drawing/2014/main" val="4146067360"/>
                  </a:ext>
                </a:extLst>
              </a:tr>
              <a:tr h="288648">
                <a:tc>
                  <a:txBody>
                    <a:bodyPr/>
                    <a:lstStyle/>
                    <a:p>
                      <a:pPr algn="ctr"/>
                      <a:r>
                        <a:rPr lang="en-US" sz="1500" b="1">
                          <a:solidFill>
                            <a:srgbClr val="10479B"/>
                          </a:solidFill>
                          <a:latin typeface="Optima" panose="02000503060000020004"/>
                        </a:rPr>
                        <a:t>8</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SAP Master Data Governance</a:t>
                      </a:r>
                      <a:endParaRPr lang="en-IN" sz="1500" b="1">
                        <a:solidFill>
                          <a:srgbClr val="10479B"/>
                        </a:solidFill>
                        <a:latin typeface="Optima" panose="02000503060000020004"/>
                      </a:endParaRPr>
                    </a:p>
                  </a:txBody>
                  <a:tcPr/>
                </a:tc>
                <a:tc>
                  <a:txBody>
                    <a:bodyPr/>
                    <a:lstStyle/>
                    <a:p>
                      <a:pPr algn="ctr"/>
                      <a:r>
                        <a:rPr lang="en-US" sz="1500" b="1">
                          <a:solidFill>
                            <a:srgbClr val="10479B"/>
                          </a:solidFill>
                          <a:latin typeface="Optima" panose="02000503060000020004"/>
                        </a:rPr>
                        <a:t>7.7/10</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80%</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83%</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93</a:t>
                      </a:r>
                      <a:endParaRPr lang="en-IN" sz="1500" b="1">
                        <a:solidFill>
                          <a:srgbClr val="10479B"/>
                        </a:solidFill>
                        <a:latin typeface="Optima" panose="02000503060000020004"/>
                      </a:endParaRPr>
                    </a:p>
                  </a:txBody>
                  <a:tcPr/>
                </a:tc>
                <a:extLst>
                  <a:ext uri="{0D108BD9-81ED-4DB2-BD59-A6C34878D82A}">
                    <a16:rowId xmlns:a16="http://schemas.microsoft.com/office/drawing/2014/main" val="2225338068"/>
                  </a:ext>
                </a:extLst>
              </a:tr>
              <a:tr h="288648">
                <a:tc>
                  <a:txBody>
                    <a:bodyPr/>
                    <a:lstStyle/>
                    <a:p>
                      <a:pPr algn="ctr"/>
                      <a:r>
                        <a:rPr lang="en-US" sz="1500" b="1">
                          <a:solidFill>
                            <a:srgbClr val="10479B"/>
                          </a:solidFill>
                          <a:latin typeface="Optima" panose="02000503060000020004"/>
                        </a:rPr>
                        <a:t>15</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Prospecta MDO</a:t>
                      </a:r>
                      <a:endParaRPr lang="en-IN" sz="1500" b="1">
                        <a:solidFill>
                          <a:srgbClr val="10479B"/>
                        </a:solidFill>
                        <a:latin typeface="Optima" panose="02000503060000020004"/>
                      </a:endParaRPr>
                    </a:p>
                  </a:txBody>
                  <a:tcPr/>
                </a:tc>
                <a:tc>
                  <a:txBody>
                    <a:bodyPr/>
                    <a:lstStyle/>
                    <a:p>
                      <a:pPr algn="ctr"/>
                      <a:r>
                        <a:rPr lang="en-US" sz="1500" b="1">
                          <a:solidFill>
                            <a:schemeClr val="bg1"/>
                          </a:solidFill>
                          <a:latin typeface="Optima" panose="02000503060000020004"/>
                        </a:rPr>
                        <a:t>5.8/10</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chemeClr val="bg1"/>
                          </a:solidFill>
                          <a:latin typeface="Optima" panose="02000503060000020004"/>
                        </a:rPr>
                        <a:t>+71</a:t>
                      </a:r>
                      <a:endParaRPr lang="en-IN" sz="1500" b="1">
                        <a:solidFill>
                          <a:schemeClr val="bg1"/>
                        </a:solidFill>
                        <a:latin typeface="Optima" panose="02000503060000020004"/>
                      </a:endParaRP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chemeClr val="bg1"/>
                          </a:solidFill>
                          <a:latin typeface="Optima" panose="02000503060000020004"/>
                        </a:rPr>
                        <a:t>65%</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chemeClr val="bg1"/>
                          </a:solidFill>
                          <a:latin typeface="Optima" panose="02000503060000020004"/>
                        </a:rPr>
                        <a:t>65%</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chemeClr val="bg1"/>
                          </a:solidFill>
                          <a:latin typeface="Optima" panose="02000503060000020004"/>
                        </a:rPr>
                        <a:t>69%</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rgbClr val="10479B"/>
                          </a:solidFill>
                          <a:latin typeface="Optima" panose="02000503060000020004"/>
                        </a:rPr>
                        <a:t>10</a:t>
                      </a:r>
                      <a:endParaRPr lang="en-IN" sz="1500" b="1">
                        <a:solidFill>
                          <a:srgbClr val="10479B"/>
                        </a:solidFill>
                        <a:latin typeface="Optima" panose="02000503060000020004"/>
                      </a:endParaRPr>
                    </a:p>
                  </a:txBody>
                  <a:tcPr/>
                </a:tc>
                <a:extLst>
                  <a:ext uri="{0D108BD9-81ED-4DB2-BD59-A6C34878D82A}">
                    <a16:rowId xmlns:a16="http://schemas.microsoft.com/office/drawing/2014/main" val="1031184399"/>
                  </a:ext>
                </a:extLst>
              </a:tr>
            </a:tbl>
          </a:graphicData>
        </a:graphic>
      </p:graphicFrame>
      <p:sp>
        <p:nvSpPr>
          <p:cNvPr id="5" name="Rectangle 4">
            <a:extLst>
              <a:ext uri="{FF2B5EF4-FFF2-40B4-BE49-F238E27FC236}">
                <a16:creationId xmlns:a16="http://schemas.microsoft.com/office/drawing/2014/main" id="{E93A0DE7-86CF-B805-1293-598B17FD91CB}"/>
              </a:ext>
            </a:extLst>
          </p:cNvPr>
          <p:cNvSpPr/>
          <p:nvPr/>
        </p:nvSpPr>
        <p:spPr>
          <a:xfrm>
            <a:off x="445770" y="680121"/>
            <a:ext cx="11113439"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Category Overview</a:t>
            </a:r>
            <a:endParaRPr lang="en-US" b="1">
              <a:solidFill>
                <a:srgbClr val="10479B"/>
              </a:solidFill>
              <a:latin typeface="Optima" charset="0"/>
            </a:endParaRPr>
          </a:p>
        </p:txBody>
      </p:sp>
      <p:graphicFrame>
        <p:nvGraphicFramePr>
          <p:cNvPr id="6" name="Table 5">
            <a:extLst>
              <a:ext uri="{FF2B5EF4-FFF2-40B4-BE49-F238E27FC236}">
                <a16:creationId xmlns:a16="http://schemas.microsoft.com/office/drawing/2014/main" id="{2248A169-358B-05DB-0D7C-77C308B05DE3}"/>
              </a:ext>
            </a:extLst>
          </p:cNvPr>
          <p:cNvGraphicFramePr>
            <a:graphicFrameLocks noGrp="1"/>
          </p:cNvGraphicFramePr>
          <p:nvPr>
            <p:extLst>
              <p:ext uri="{D42A27DB-BD31-4B8C-83A1-F6EECF244321}">
                <p14:modId xmlns:p14="http://schemas.microsoft.com/office/powerpoint/2010/main" val="3247758583"/>
              </p:ext>
            </p:extLst>
          </p:nvPr>
        </p:nvGraphicFramePr>
        <p:xfrm>
          <a:off x="470411" y="3184201"/>
          <a:ext cx="11088797" cy="2194560"/>
        </p:xfrm>
        <a:graphic>
          <a:graphicData uri="http://schemas.openxmlformats.org/drawingml/2006/table">
            <a:tbl>
              <a:tblPr firstRow="1" bandRow="1">
                <a:tableStyleId>{69012ECD-51FC-41F1-AA8D-1B2483CD663E}</a:tableStyleId>
              </a:tblPr>
              <a:tblGrid>
                <a:gridCol w="408056">
                  <a:extLst>
                    <a:ext uri="{9D8B030D-6E8A-4147-A177-3AD203B41FA5}">
                      <a16:colId xmlns:a16="http://schemas.microsoft.com/office/drawing/2014/main" val="17173279"/>
                    </a:ext>
                  </a:extLst>
                </a:gridCol>
                <a:gridCol w="1218084">
                  <a:extLst>
                    <a:ext uri="{9D8B030D-6E8A-4147-A177-3AD203B41FA5}">
                      <a16:colId xmlns:a16="http://schemas.microsoft.com/office/drawing/2014/main" val="2079520727"/>
                    </a:ext>
                  </a:extLst>
                </a:gridCol>
                <a:gridCol w="924945">
                  <a:extLst>
                    <a:ext uri="{9D8B030D-6E8A-4147-A177-3AD203B41FA5}">
                      <a16:colId xmlns:a16="http://schemas.microsoft.com/office/drawing/2014/main" val="240304867"/>
                    </a:ext>
                  </a:extLst>
                </a:gridCol>
                <a:gridCol w="875178">
                  <a:extLst>
                    <a:ext uri="{9D8B030D-6E8A-4147-A177-3AD203B41FA5}">
                      <a16:colId xmlns:a16="http://schemas.microsoft.com/office/drawing/2014/main" val="2426379496"/>
                    </a:ext>
                  </a:extLst>
                </a:gridCol>
                <a:gridCol w="780055">
                  <a:extLst>
                    <a:ext uri="{9D8B030D-6E8A-4147-A177-3AD203B41FA5}">
                      <a16:colId xmlns:a16="http://schemas.microsoft.com/office/drawing/2014/main" val="2468934877"/>
                    </a:ext>
                  </a:extLst>
                </a:gridCol>
                <a:gridCol w="822057">
                  <a:extLst>
                    <a:ext uri="{9D8B030D-6E8A-4147-A177-3AD203B41FA5}">
                      <a16:colId xmlns:a16="http://schemas.microsoft.com/office/drawing/2014/main" val="3046844650"/>
                    </a:ext>
                  </a:extLst>
                </a:gridCol>
                <a:gridCol w="936065">
                  <a:extLst>
                    <a:ext uri="{9D8B030D-6E8A-4147-A177-3AD203B41FA5}">
                      <a16:colId xmlns:a16="http://schemas.microsoft.com/office/drawing/2014/main" val="1025222081"/>
                    </a:ext>
                  </a:extLst>
                </a:gridCol>
                <a:gridCol w="810775">
                  <a:extLst>
                    <a:ext uri="{9D8B030D-6E8A-4147-A177-3AD203B41FA5}">
                      <a16:colId xmlns:a16="http://schemas.microsoft.com/office/drawing/2014/main" val="1763988933"/>
                    </a:ext>
                  </a:extLst>
                </a:gridCol>
                <a:gridCol w="735496">
                  <a:extLst>
                    <a:ext uri="{9D8B030D-6E8A-4147-A177-3AD203B41FA5}">
                      <a16:colId xmlns:a16="http://schemas.microsoft.com/office/drawing/2014/main" val="556973761"/>
                    </a:ext>
                  </a:extLst>
                </a:gridCol>
                <a:gridCol w="649882">
                  <a:extLst>
                    <a:ext uri="{9D8B030D-6E8A-4147-A177-3AD203B41FA5}">
                      <a16:colId xmlns:a16="http://schemas.microsoft.com/office/drawing/2014/main" val="2084396382"/>
                    </a:ext>
                  </a:extLst>
                </a:gridCol>
                <a:gridCol w="732051">
                  <a:extLst>
                    <a:ext uri="{9D8B030D-6E8A-4147-A177-3AD203B41FA5}">
                      <a16:colId xmlns:a16="http://schemas.microsoft.com/office/drawing/2014/main" val="3521028137"/>
                    </a:ext>
                  </a:extLst>
                </a:gridCol>
                <a:gridCol w="732051">
                  <a:extLst>
                    <a:ext uri="{9D8B030D-6E8A-4147-A177-3AD203B41FA5}">
                      <a16:colId xmlns:a16="http://schemas.microsoft.com/office/drawing/2014/main" val="3648384763"/>
                    </a:ext>
                  </a:extLst>
                </a:gridCol>
                <a:gridCol w="732051">
                  <a:extLst>
                    <a:ext uri="{9D8B030D-6E8A-4147-A177-3AD203B41FA5}">
                      <a16:colId xmlns:a16="http://schemas.microsoft.com/office/drawing/2014/main" val="1733493479"/>
                    </a:ext>
                  </a:extLst>
                </a:gridCol>
                <a:gridCol w="732051">
                  <a:extLst>
                    <a:ext uri="{9D8B030D-6E8A-4147-A177-3AD203B41FA5}">
                      <a16:colId xmlns:a16="http://schemas.microsoft.com/office/drawing/2014/main" val="2947685716"/>
                    </a:ext>
                  </a:extLst>
                </a:gridCol>
              </a:tblGrid>
              <a:tr h="125138">
                <a:tc>
                  <a:txBody>
                    <a:bodyPr/>
                    <a:lstStyle/>
                    <a:p>
                      <a:pPr algn="ctr"/>
                      <a:r>
                        <a:rPr lang="en-US" sz="1200">
                          <a:latin typeface="Optima" panose="02000503060000020004"/>
                        </a:rPr>
                        <a:t>Rank</a:t>
                      </a:r>
                      <a:endParaRPr lang="en-IN" sz="1200">
                        <a:latin typeface="Optima" panose="02000503060000020004"/>
                      </a:endParaRPr>
                    </a:p>
                  </a:txBody>
                  <a:tcPr/>
                </a:tc>
                <a:tc>
                  <a:txBody>
                    <a:bodyPr/>
                    <a:lstStyle/>
                    <a:p>
                      <a:pPr algn="ctr"/>
                      <a:r>
                        <a:rPr lang="en-US" sz="1200">
                          <a:latin typeface="Optima" panose="02000503060000020004"/>
                        </a:rPr>
                        <a:t>Product</a:t>
                      </a:r>
                      <a:endParaRPr lang="en-IN" sz="1200">
                        <a:latin typeface="Optima" panose="02000503060000020004"/>
                      </a:endParaRPr>
                    </a:p>
                  </a:txBody>
                  <a:tcPr/>
                </a:tc>
                <a:tc>
                  <a:txBody>
                    <a:bodyPr/>
                    <a:lstStyle/>
                    <a:p>
                      <a:pPr algn="ctr"/>
                      <a:r>
                        <a:rPr lang="en-US" sz="1200">
                          <a:latin typeface="Optima" panose="02000503060000020004"/>
                        </a:rPr>
                        <a:t>Overall Capability Satisfaction</a:t>
                      </a:r>
                      <a:endParaRPr lang="en-IN" sz="1200">
                        <a:latin typeface="Optima" panose="02000503060000020004"/>
                      </a:endParaRPr>
                    </a:p>
                  </a:txBody>
                  <a:tcPr/>
                </a:tc>
                <a:tc>
                  <a:txBody>
                    <a:bodyPr/>
                    <a:lstStyle/>
                    <a:p>
                      <a:pPr algn="ctr"/>
                      <a:r>
                        <a:rPr lang="en-US" sz="1200">
                          <a:latin typeface="Optima" panose="02000503060000020004"/>
                        </a:rPr>
                        <a:t>Business Value Created</a:t>
                      </a:r>
                      <a:endParaRPr lang="en-IN" sz="1200">
                        <a:latin typeface="Optima" panose="02000503060000020004"/>
                      </a:endParaRPr>
                    </a:p>
                  </a:txBody>
                  <a:tcPr/>
                </a:tc>
                <a:tc>
                  <a:txBody>
                    <a:bodyPr/>
                    <a:lstStyle/>
                    <a:p>
                      <a:pPr algn="ctr"/>
                      <a:r>
                        <a:rPr lang="en-US" sz="1200">
                          <a:latin typeface="Optima" panose="02000503060000020004"/>
                        </a:rPr>
                        <a:t>Breadth of Features</a:t>
                      </a:r>
                      <a:endParaRPr lang="en-IN" sz="1200">
                        <a:latin typeface="Optima" panose="02000503060000020004"/>
                      </a:endParaRPr>
                    </a:p>
                  </a:txBody>
                  <a:tcPr/>
                </a:tc>
                <a:tc>
                  <a:txBody>
                    <a:bodyPr/>
                    <a:lstStyle/>
                    <a:p>
                      <a:pPr algn="ctr"/>
                      <a:r>
                        <a:rPr lang="en-US" sz="1200">
                          <a:latin typeface="Optima" panose="02000503060000020004"/>
                        </a:rPr>
                        <a:t>Quality of Features</a:t>
                      </a:r>
                      <a:endParaRPr lang="en-IN" sz="1200">
                        <a:latin typeface="Optima" panose="02000503060000020004"/>
                      </a:endParaRPr>
                    </a:p>
                  </a:txBody>
                  <a:tcPr/>
                </a:tc>
                <a:tc>
                  <a:txBody>
                    <a:bodyPr/>
                    <a:lstStyle/>
                    <a:p>
                      <a:pPr algn="ctr"/>
                      <a:r>
                        <a:rPr lang="en-US" sz="1200">
                          <a:latin typeface="Optima" panose="02000503060000020004"/>
                        </a:rPr>
                        <a:t>Product Strategy &amp; Rate of Improvement</a:t>
                      </a:r>
                      <a:endParaRPr lang="en-IN" sz="1200">
                        <a:latin typeface="Optima" panose="02000503060000020004"/>
                      </a:endParaRPr>
                    </a:p>
                  </a:txBody>
                  <a:tcPr/>
                </a:tc>
                <a:tc>
                  <a:txBody>
                    <a:bodyPr/>
                    <a:lstStyle/>
                    <a:p>
                      <a:pPr algn="ctr"/>
                      <a:r>
                        <a:rPr lang="en-US" sz="1200">
                          <a:latin typeface="Optima" panose="02000503060000020004"/>
                        </a:rPr>
                        <a:t>Usability &amp; Intuitiveness</a:t>
                      </a:r>
                      <a:endParaRPr lang="en-IN" sz="1200">
                        <a:latin typeface="Optima" panose="02000503060000020004"/>
                      </a:endParaRPr>
                    </a:p>
                  </a:txBody>
                  <a:tcPr/>
                </a:tc>
                <a:tc>
                  <a:txBody>
                    <a:bodyPr/>
                    <a:lstStyle/>
                    <a:p>
                      <a:pPr algn="ctr"/>
                      <a:r>
                        <a:rPr lang="en-US" sz="1200">
                          <a:latin typeface="Optima" panose="02000503060000020004"/>
                        </a:rPr>
                        <a:t>Vendor Support</a:t>
                      </a:r>
                      <a:endParaRPr lang="en-IN" sz="1200">
                        <a:latin typeface="Optima" panose="02000503060000020004"/>
                      </a:endParaRPr>
                    </a:p>
                  </a:txBody>
                  <a:tcPr/>
                </a:tc>
                <a:tc>
                  <a:txBody>
                    <a:bodyPr/>
                    <a:lstStyle/>
                    <a:p>
                      <a:pPr algn="ctr"/>
                      <a:r>
                        <a:rPr lang="en-US" sz="1200">
                          <a:latin typeface="Optima" panose="02000503060000020004"/>
                        </a:rPr>
                        <a:t>Ease of Data Integration</a:t>
                      </a:r>
                      <a:endParaRPr lang="en-IN" sz="1200">
                        <a:latin typeface="Optima" panose="02000503060000020004"/>
                      </a:endParaRPr>
                    </a:p>
                  </a:txBody>
                  <a:tcPr/>
                </a:tc>
                <a:tc>
                  <a:txBody>
                    <a:bodyPr/>
                    <a:lstStyle/>
                    <a:p>
                      <a:pPr algn="ctr"/>
                      <a:r>
                        <a:rPr lang="en-US" sz="1200">
                          <a:latin typeface="Optima" panose="02000503060000020004"/>
                        </a:rPr>
                        <a:t>Ease of Administration</a:t>
                      </a:r>
                      <a:endParaRPr lang="en-IN" sz="1200">
                        <a:latin typeface="Optima" panose="02000503060000020004"/>
                      </a:endParaRPr>
                    </a:p>
                  </a:txBody>
                  <a:tcPr/>
                </a:tc>
                <a:tc>
                  <a:txBody>
                    <a:bodyPr/>
                    <a:lstStyle/>
                    <a:p>
                      <a:pPr algn="ctr"/>
                      <a:r>
                        <a:rPr lang="en-US" sz="1200">
                          <a:latin typeface="Optima" panose="02000503060000020004"/>
                        </a:rPr>
                        <a:t>Ease of Customization</a:t>
                      </a:r>
                      <a:endParaRPr lang="en-IN" sz="1200">
                        <a:latin typeface="Optima" panose="02000503060000020004"/>
                      </a:endParaRPr>
                    </a:p>
                  </a:txBody>
                  <a:tcPr/>
                </a:tc>
                <a:tc>
                  <a:txBody>
                    <a:bodyPr/>
                    <a:lstStyle/>
                    <a:p>
                      <a:pPr algn="ctr"/>
                      <a:r>
                        <a:rPr lang="en-US" sz="1200">
                          <a:latin typeface="Optima" panose="02000503060000020004"/>
                        </a:rPr>
                        <a:t>Availability &amp; Quality of Training</a:t>
                      </a:r>
                      <a:endParaRPr lang="en-IN" sz="1200">
                        <a:latin typeface="Optima" panose="02000503060000020004"/>
                      </a:endParaRPr>
                    </a:p>
                  </a:txBody>
                  <a:tcPr/>
                </a:tc>
                <a:tc>
                  <a:txBody>
                    <a:bodyPr/>
                    <a:lstStyle/>
                    <a:p>
                      <a:pPr algn="ctr"/>
                      <a:r>
                        <a:rPr lang="en-US" sz="1200">
                          <a:latin typeface="Optima" panose="02000503060000020004"/>
                        </a:rPr>
                        <a:t>Ease of Implementation</a:t>
                      </a:r>
                      <a:endParaRPr lang="en-IN" sz="1200">
                        <a:latin typeface="Optima" panose="02000503060000020004"/>
                      </a:endParaRPr>
                    </a:p>
                  </a:txBody>
                  <a:tcPr/>
                </a:tc>
                <a:extLst>
                  <a:ext uri="{0D108BD9-81ED-4DB2-BD59-A6C34878D82A}">
                    <a16:rowId xmlns:a16="http://schemas.microsoft.com/office/drawing/2014/main" val="2664168496"/>
                  </a:ext>
                </a:extLst>
              </a:tr>
              <a:tr h="288648">
                <a:tc>
                  <a:txBody>
                    <a:bodyPr/>
                    <a:lstStyle/>
                    <a:p>
                      <a:pPr algn="ctr"/>
                      <a:r>
                        <a:rPr lang="en-US" sz="1500" b="1">
                          <a:solidFill>
                            <a:srgbClr val="10479B"/>
                          </a:solidFill>
                          <a:latin typeface="Optima" panose="02000503060000020004"/>
                        </a:rPr>
                        <a:t>1</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PiLog MDRM</a:t>
                      </a:r>
                      <a:endParaRPr lang="en-IN" sz="1500" b="1">
                        <a:solidFill>
                          <a:srgbClr val="10479B"/>
                        </a:solidFill>
                        <a:latin typeface="Optima" panose="02000503060000020004"/>
                      </a:endParaRPr>
                    </a:p>
                  </a:txBody>
                  <a:tcPr/>
                </a:tc>
                <a:tc>
                  <a:txBody>
                    <a:bodyPr/>
                    <a:lstStyle/>
                    <a:p>
                      <a:pPr algn="ctr"/>
                      <a:r>
                        <a:rPr lang="en-US" sz="1500" b="1">
                          <a:solidFill>
                            <a:schemeClr val="bg1"/>
                          </a:solidFill>
                          <a:latin typeface="Optima" panose="02000503060000020004"/>
                        </a:rPr>
                        <a:t>89%</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91%</a:t>
                      </a:r>
                      <a:endParaRPr lang="en-IN" sz="1500" b="1">
                        <a:solidFill>
                          <a:schemeClr val="bg1"/>
                        </a:solidFill>
                        <a:latin typeface="Optima" panose="02000503060000020004"/>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chemeClr val="bg1"/>
                          </a:solidFill>
                          <a:latin typeface="Optima" panose="02000503060000020004"/>
                        </a:rPr>
                        <a:t>89%</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87%</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88%</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89%</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90%</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87%</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90%</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86%</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87%</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91%</a:t>
                      </a:r>
                      <a:endParaRPr lang="en-IN" sz="1500" b="1">
                        <a:solidFill>
                          <a:schemeClr val="bg1"/>
                        </a:solidFill>
                        <a:latin typeface="Optima" panose="02000503060000020004"/>
                      </a:endParaRPr>
                    </a:p>
                  </a:txBody>
                  <a:tcPr>
                    <a:solidFill>
                      <a:srgbClr val="92D050"/>
                    </a:solidFill>
                  </a:tcPr>
                </a:tc>
                <a:extLst>
                  <a:ext uri="{0D108BD9-81ED-4DB2-BD59-A6C34878D82A}">
                    <a16:rowId xmlns:a16="http://schemas.microsoft.com/office/drawing/2014/main" val="4146067360"/>
                  </a:ext>
                </a:extLst>
              </a:tr>
              <a:tr h="288648">
                <a:tc>
                  <a:txBody>
                    <a:bodyPr/>
                    <a:lstStyle/>
                    <a:p>
                      <a:pPr algn="ctr"/>
                      <a:r>
                        <a:rPr lang="en-US" sz="1500" b="1">
                          <a:solidFill>
                            <a:srgbClr val="10479B"/>
                          </a:solidFill>
                          <a:latin typeface="Optima" panose="02000503060000020004"/>
                        </a:rPr>
                        <a:t>8</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SAP MDG</a:t>
                      </a:r>
                      <a:endParaRPr lang="en-IN" sz="1500" b="1">
                        <a:solidFill>
                          <a:srgbClr val="10479B"/>
                        </a:solidFill>
                        <a:latin typeface="Optima" panose="02000503060000020004"/>
                      </a:endParaRPr>
                    </a:p>
                  </a:txBody>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83%</a:t>
                      </a:r>
                      <a:endParaRPr lang="en-IN" sz="1500" b="1">
                        <a:solidFill>
                          <a:srgbClr val="10479B"/>
                        </a:solidFill>
                        <a:latin typeface="Optima" panose="02000503060000020004"/>
                      </a:endParaRPr>
                    </a:p>
                  </a:txBody>
                  <a:tcPr>
                    <a:solidFill>
                      <a:srgbClr val="92D050"/>
                    </a:solidFill>
                  </a:tcPr>
                </a:tc>
                <a:tc>
                  <a:txBody>
                    <a:bodyPr/>
                    <a:lstStyle/>
                    <a:p>
                      <a:pPr algn="ctr"/>
                      <a:r>
                        <a:rPr lang="en-US" sz="1500" b="1">
                          <a:solidFill>
                            <a:srgbClr val="10479B"/>
                          </a:solidFill>
                          <a:latin typeface="Optima" panose="02000503060000020004"/>
                        </a:rPr>
                        <a:t>79%</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83%</a:t>
                      </a:r>
                      <a:endParaRPr lang="en-IN" sz="1500" b="1">
                        <a:solidFill>
                          <a:srgbClr val="10479B"/>
                        </a:solidFill>
                        <a:latin typeface="Optima" panose="02000503060000020004"/>
                      </a:endParaRPr>
                    </a:p>
                  </a:txBody>
                  <a:tcPr>
                    <a:solidFill>
                      <a:srgbClr val="92D050"/>
                    </a:solidFill>
                  </a:tcPr>
                </a:tc>
                <a:tc>
                  <a:txBody>
                    <a:bodyPr/>
                    <a:lstStyle/>
                    <a:p>
                      <a:pPr algn="ctr"/>
                      <a:r>
                        <a:rPr lang="en-US" sz="1500" b="1">
                          <a:solidFill>
                            <a:srgbClr val="10479B"/>
                          </a:solidFill>
                          <a:latin typeface="Optima" panose="02000503060000020004"/>
                        </a:rPr>
                        <a:t>79%</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74%</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77%</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74%</a:t>
                      </a:r>
                      <a:endParaRPr lang="en-IN" sz="1500" b="1">
                        <a:solidFill>
                          <a:srgbClr val="10479B"/>
                        </a:solidFill>
                        <a:latin typeface="Optima" panose="02000503060000020004"/>
                      </a:endParaRPr>
                    </a:p>
                  </a:txBody>
                  <a:tcPr>
                    <a:solidFill>
                      <a:srgbClr val="FFC000"/>
                    </a:solidFill>
                  </a:tcPr>
                </a:tc>
                <a:extLst>
                  <a:ext uri="{0D108BD9-81ED-4DB2-BD59-A6C34878D82A}">
                    <a16:rowId xmlns:a16="http://schemas.microsoft.com/office/drawing/2014/main" val="2225338068"/>
                  </a:ext>
                </a:extLst>
              </a:tr>
              <a:tr h="288648">
                <a:tc>
                  <a:txBody>
                    <a:bodyPr/>
                    <a:lstStyle/>
                    <a:p>
                      <a:pPr algn="ctr"/>
                      <a:r>
                        <a:rPr lang="en-US" sz="1500" b="1">
                          <a:solidFill>
                            <a:srgbClr val="10479B"/>
                          </a:solidFill>
                          <a:latin typeface="Optima" panose="02000503060000020004"/>
                        </a:rPr>
                        <a:t>15</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Prospecta MDO</a:t>
                      </a:r>
                      <a:endParaRPr lang="en-IN" sz="1500" b="1">
                        <a:solidFill>
                          <a:srgbClr val="10479B"/>
                        </a:solidFill>
                        <a:latin typeface="Optima" panose="02000503060000020004"/>
                      </a:endParaRPr>
                    </a:p>
                  </a:txBody>
                  <a:tcPr/>
                </a:tc>
                <a:tc>
                  <a:txBody>
                    <a:bodyPr/>
                    <a:lstStyle/>
                    <a:p>
                      <a:pPr algn="ctr"/>
                      <a:r>
                        <a:rPr lang="en-US" sz="1500" b="1">
                          <a:solidFill>
                            <a:schemeClr val="bg1"/>
                          </a:solidFill>
                          <a:latin typeface="Optima" panose="02000503060000020004"/>
                        </a:rPr>
                        <a:t>65%</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rgbClr val="10479B"/>
                          </a:solidFill>
                          <a:latin typeface="Optima" panose="02000503060000020004"/>
                        </a:rPr>
                        <a:t>70%</a:t>
                      </a:r>
                      <a:endParaRPr lang="en-IN" sz="1500" b="1">
                        <a:solidFill>
                          <a:srgbClr val="10479B"/>
                        </a:solidFill>
                        <a:latin typeface="Optima" panose="02000503060000020004"/>
                      </a:endParaRPr>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rgbClr val="10479B"/>
                          </a:solidFill>
                          <a:latin typeface="Optima" panose="02000503060000020004"/>
                        </a:rPr>
                        <a:t>68%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65%</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chemeClr val="bg1"/>
                          </a:solidFill>
                          <a:latin typeface="Optima" panose="02000503060000020004"/>
                        </a:rPr>
                        <a:t>61%</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rgbClr val="10479B"/>
                          </a:solidFill>
                          <a:latin typeface="Optima" panose="02000503060000020004"/>
                        </a:rPr>
                        <a:t>70%</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chemeClr val="bg1"/>
                          </a:solidFill>
                          <a:latin typeface="Optima" panose="02000503060000020004"/>
                        </a:rPr>
                        <a:t>83%</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rgbClr val="10479B"/>
                          </a:solidFill>
                          <a:latin typeface="Optima" panose="02000503060000020004"/>
                        </a:rPr>
                        <a:t>67%</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chemeClr val="bg1"/>
                          </a:solidFill>
                          <a:latin typeface="Optima" panose="02000503060000020004"/>
                        </a:rPr>
                        <a:t>65%</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chemeClr val="bg1"/>
                          </a:solidFill>
                          <a:latin typeface="Optima" panose="02000503060000020004"/>
                        </a:rPr>
                        <a:t>63%</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chemeClr val="bg1"/>
                          </a:solidFill>
                          <a:latin typeface="Optima" panose="02000503060000020004"/>
                        </a:rPr>
                        <a:t>63%</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chemeClr val="bg1"/>
                          </a:solidFill>
                          <a:latin typeface="Optima" panose="02000503060000020004"/>
                        </a:rPr>
                        <a:t>60%</a:t>
                      </a:r>
                      <a:endParaRPr lang="en-IN" sz="1500" b="1">
                        <a:solidFill>
                          <a:schemeClr val="bg1"/>
                        </a:solidFill>
                        <a:latin typeface="Optima" panose="02000503060000020004"/>
                      </a:endParaRPr>
                    </a:p>
                  </a:txBody>
                  <a:tcPr>
                    <a:solidFill>
                      <a:srgbClr val="C00000"/>
                    </a:solidFill>
                  </a:tcPr>
                </a:tc>
                <a:extLst>
                  <a:ext uri="{0D108BD9-81ED-4DB2-BD59-A6C34878D82A}">
                    <a16:rowId xmlns:a16="http://schemas.microsoft.com/office/drawing/2014/main" val="1031184399"/>
                  </a:ext>
                </a:extLst>
              </a:tr>
            </a:tbl>
          </a:graphicData>
        </a:graphic>
      </p:graphicFrame>
      <p:sp>
        <p:nvSpPr>
          <p:cNvPr id="8" name="Rectangle 7">
            <a:extLst>
              <a:ext uri="{FF2B5EF4-FFF2-40B4-BE49-F238E27FC236}">
                <a16:creationId xmlns:a16="http://schemas.microsoft.com/office/drawing/2014/main" id="{34DDC530-CEB7-3E18-9A08-6785DE897CC8}"/>
              </a:ext>
            </a:extLst>
          </p:cNvPr>
          <p:cNvSpPr/>
          <p:nvPr/>
        </p:nvSpPr>
        <p:spPr>
          <a:xfrm>
            <a:off x="449085" y="2790528"/>
            <a:ext cx="11113439"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Vendor Capabilities Summary</a:t>
            </a:r>
            <a:endParaRPr lang="en-US" b="1">
              <a:solidFill>
                <a:srgbClr val="10479B"/>
              </a:solidFill>
              <a:latin typeface="Optima" charset="0"/>
            </a:endParaRPr>
          </a:p>
        </p:txBody>
      </p:sp>
      <p:sp>
        <p:nvSpPr>
          <p:cNvPr id="10" name="Rectangle 9">
            <a:extLst>
              <a:ext uri="{FF2B5EF4-FFF2-40B4-BE49-F238E27FC236}">
                <a16:creationId xmlns:a16="http://schemas.microsoft.com/office/drawing/2014/main" id="{BF9A9DE0-3CE4-8EE1-F4A7-DCF9FDEDAC57}"/>
              </a:ext>
            </a:extLst>
          </p:cNvPr>
          <p:cNvSpPr/>
          <p:nvPr/>
        </p:nvSpPr>
        <p:spPr>
          <a:xfrm>
            <a:off x="5722069" y="6042027"/>
            <a:ext cx="1170343" cy="36256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10479B"/>
                </a:solidFill>
              </a:rPr>
              <a:t>66 – 79%</a:t>
            </a:r>
            <a:endParaRPr lang="en-IN" b="1">
              <a:solidFill>
                <a:srgbClr val="10479B"/>
              </a:solidFill>
            </a:endParaRPr>
          </a:p>
        </p:txBody>
      </p:sp>
      <p:sp>
        <p:nvSpPr>
          <p:cNvPr id="12" name="Rectangle 11">
            <a:extLst>
              <a:ext uri="{FF2B5EF4-FFF2-40B4-BE49-F238E27FC236}">
                <a16:creationId xmlns:a16="http://schemas.microsoft.com/office/drawing/2014/main" id="{0DC86123-BC37-DA65-00B1-764B240DA33A}"/>
              </a:ext>
            </a:extLst>
          </p:cNvPr>
          <p:cNvSpPr/>
          <p:nvPr/>
        </p:nvSpPr>
        <p:spPr>
          <a:xfrm>
            <a:off x="7627855" y="6024741"/>
            <a:ext cx="1170342" cy="36256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80 – 100%</a:t>
            </a:r>
            <a:endParaRPr lang="en-IN" b="1">
              <a:solidFill>
                <a:schemeClr val="bg1"/>
              </a:solidFill>
            </a:endParaRPr>
          </a:p>
        </p:txBody>
      </p:sp>
      <p:sp>
        <p:nvSpPr>
          <p:cNvPr id="13" name="Rectangle 12">
            <a:extLst>
              <a:ext uri="{FF2B5EF4-FFF2-40B4-BE49-F238E27FC236}">
                <a16:creationId xmlns:a16="http://schemas.microsoft.com/office/drawing/2014/main" id="{92BD2FE6-98E9-8A7C-9E18-D10EE839C721}"/>
              </a:ext>
            </a:extLst>
          </p:cNvPr>
          <p:cNvSpPr/>
          <p:nvPr/>
        </p:nvSpPr>
        <p:spPr>
          <a:xfrm>
            <a:off x="3838281" y="6034171"/>
            <a:ext cx="942682" cy="36256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 – 65%</a:t>
            </a:r>
            <a:endParaRPr lang="en-IN" b="1">
              <a:solidFill>
                <a:schemeClr val="bg1"/>
              </a:solidFill>
            </a:endParaRPr>
          </a:p>
        </p:txBody>
      </p:sp>
      <p:pic>
        <p:nvPicPr>
          <p:cNvPr id="3" name="Graphic 2">
            <a:extLst>
              <a:ext uri="{FF2B5EF4-FFF2-40B4-BE49-F238E27FC236}">
                <a16:creationId xmlns:a16="http://schemas.microsoft.com/office/drawing/2014/main" id="{23ABEC67-2DD8-BEC4-DACC-BF0169E213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
        <p:nvSpPr>
          <p:cNvPr id="7" name="Rectangle 6">
            <a:extLst>
              <a:ext uri="{FF2B5EF4-FFF2-40B4-BE49-F238E27FC236}">
                <a16:creationId xmlns:a16="http://schemas.microsoft.com/office/drawing/2014/main" id="{124B3A7F-938D-A6A4-9E04-DBCBDD30C82B}"/>
              </a:ext>
            </a:extLst>
          </p:cNvPr>
          <p:cNvSpPr/>
          <p:nvPr/>
        </p:nvSpPr>
        <p:spPr>
          <a:xfrm>
            <a:off x="868878" y="6017977"/>
            <a:ext cx="2969403" cy="369332"/>
          </a:xfrm>
          <a:prstGeom prst="rect">
            <a:avLst/>
          </a:prstGeom>
        </p:spPr>
        <p:txBody>
          <a:bodyPr wrap="square">
            <a:spAutoFit/>
          </a:bodyPr>
          <a:lstStyle/>
          <a:p>
            <a:pPr algn="r"/>
            <a:r>
              <a:rPr lang="en-US" b="1">
                <a:solidFill>
                  <a:srgbClr val="26B4E9"/>
                </a:solidFill>
                <a:latin typeface="Optima" charset="0"/>
                <a:cs typeface="Arial" panose="020B0604020202020204" pitchFamily="34" charset="0"/>
              </a:rPr>
              <a:t>Score</a:t>
            </a:r>
            <a:endParaRPr lang="en-US" b="1">
              <a:solidFill>
                <a:srgbClr val="10479B"/>
              </a:solidFill>
              <a:latin typeface="Optima" charset="0"/>
            </a:endParaRPr>
          </a:p>
        </p:txBody>
      </p:sp>
    </p:spTree>
    <p:extLst>
      <p:ext uri="{BB962C8B-B14F-4D97-AF65-F5344CB8AC3E}">
        <p14:creationId xmlns:p14="http://schemas.microsoft.com/office/powerpoint/2010/main" val="2049153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BA5AF-82D6-07BB-6F19-3D658F4D34F8}"/>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42FC0F2D-3C48-A600-47AC-D1FA947EEE70}"/>
              </a:ext>
            </a:extLst>
          </p:cNvPr>
          <p:cNvSpPr txBox="1"/>
          <p:nvPr/>
        </p:nvSpPr>
        <p:spPr>
          <a:xfrm>
            <a:off x="467094" y="95346"/>
            <a:ext cx="11279136" cy="769441"/>
          </a:xfrm>
          <a:prstGeom prst="rect">
            <a:avLst/>
          </a:prstGeom>
          <a:noFill/>
        </p:spPr>
        <p:txBody>
          <a:bodyPr wrap="square" rtlCol="0" anchor="t">
            <a:spAutoFit/>
          </a:bodyPr>
          <a:lstStyle/>
          <a:p>
            <a:r>
              <a:rPr lang="en-US" sz="2400" b="1">
                <a:solidFill>
                  <a:srgbClr val="0B4A99"/>
                </a:solidFill>
                <a:latin typeface="Optima" charset="0"/>
                <a:cs typeface="+mj-cs"/>
              </a:rPr>
              <a:t>Data Quadrant Reports – Master Data Management</a:t>
            </a:r>
            <a:endParaRPr lang="en-US" sz="2000" b="1">
              <a:solidFill>
                <a:srgbClr val="26B4E9"/>
              </a:solidFill>
              <a:latin typeface="Optima" charset="0"/>
              <a:cs typeface="+mj-cs"/>
            </a:endParaRPr>
          </a:p>
          <a:p>
            <a:r>
              <a:rPr lang="en-US" sz="2000" b="1">
                <a:solidFill>
                  <a:srgbClr val="26B4E9"/>
                </a:solidFill>
                <a:latin typeface="Optima" charset="0"/>
                <a:cs typeface="+mj-cs"/>
              </a:rPr>
              <a:t>InfoTech - Software Reviews </a:t>
            </a:r>
            <a:endParaRPr lang="en-US" sz="2400" b="1">
              <a:solidFill>
                <a:srgbClr val="26B4E9"/>
              </a:solidFill>
              <a:latin typeface="Optima" charset="0"/>
              <a:cs typeface="+mj-cs"/>
            </a:endParaRPr>
          </a:p>
        </p:txBody>
      </p:sp>
      <p:sp>
        <p:nvSpPr>
          <p:cNvPr id="28" name="Date Placeholder 3">
            <a:extLst>
              <a:ext uri="{FF2B5EF4-FFF2-40B4-BE49-F238E27FC236}">
                <a16:creationId xmlns:a16="http://schemas.microsoft.com/office/drawing/2014/main" id="{37A6401D-59DB-9C94-38CE-1A13B7BD91B6}"/>
              </a:ext>
            </a:extLst>
          </p:cNvPr>
          <p:cNvSpPr>
            <a:spLocks noGrp="1"/>
          </p:cNvSpPr>
          <p:nvPr>
            <p:ph type="dt" sz="half" idx="10"/>
          </p:nvPr>
        </p:nvSpPr>
        <p:spPr>
          <a:xfrm>
            <a:off x="177800" y="6579235"/>
            <a:ext cx="2743200" cy="365125"/>
          </a:xfrm>
        </p:spPr>
        <p:txBody>
          <a:bodyPr/>
          <a:lstStyle/>
          <a:p>
            <a:r>
              <a:rPr lang="en-US"/>
              <a:t>© PiLog Group</a:t>
            </a:r>
          </a:p>
        </p:txBody>
      </p:sp>
      <p:sp>
        <p:nvSpPr>
          <p:cNvPr id="29" name="Slide Number Placeholder 5">
            <a:extLst>
              <a:ext uri="{FF2B5EF4-FFF2-40B4-BE49-F238E27FC236}">
                <a16:creationId xmlns:a16="http://schemas.microsoft.com/office/drawing/2014/main" id="{F7ACB8AE-795F-60BE-B074-9763C5723A6E}"/>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56</a:t>
            </a:fld>
            <a:endParaRPr lang="en-US"/>
          </a:p>
        </p:txBody>
      </p:sp>
      <p:sp>
        <p:nvSpPr>
          <p:cNvPr id="30" name="Footer Placeholder 4">
            <a:extLst>
              <a:ext uri="{FF2B5EF4-FFF2-40B4-BE49-F238E27FC236}">
                <a16:creationId xmlns:a16="http://schemas.microsoft.com/office/drawing/2014/main" id="{0C11A39B-6B04-B801-061D-D488D39C5AB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AA974CCB-57C1-09B1-BF2C-631B518E9E8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graphicFrame>
        <p:nvGraphicFramePr>
          <p:cNvPr id="3" name="Table 2">
            <a:extLst>
              <a:ext uri="{FF2B5EF4-FFF2-40B4-BE49-F238E27FC236}">
                <a16:creationId xmlns:a16="http://schemas.microsoft.com/office/drawing/2014/main" id="{060D538F-77F5-43F4-C379-D8CA61F95B07}"/>
              </a:ext>
            </a:extLst>
          </p:cNvPr>
          <p:cNvGraphicFramePr>
            <a:graphicFrameLocks noGrp="1"/>
          </p:cNvGraphicFramePr>
          <p:nvPr>
            <p:extLst>
              <p:ext uri="{D42A27DB-BD31-4B8C-83A1-F6EECF244321}">
                <p14:modId xmlns:p14="http://schemas.microsoft.com/office/powerpoint/2010/main" val="2315220434"/>
              </p:ext>
            </p:extLst>
          </p:nvPr>
        </p:nvGraphicFramePr>
        <p:xfrm>
          <a:off x="467096" y="1342147"/>
          <a:ext cx="11092115" cy="1828800"/>
        </p:xfrm>
        <a:graphic>
          <a:graphicData uri="http://schemas.openxmlformats.org/drawingml/2006/table">
            <a:tbl>
              <a:tblPr firstRow="1" bandRow="1">
                <a:tableStyleId>{69012ECD-51FC-41F1-AA8D-1B2483CD663E}</a:tableStyleId>
              </a:tblPr>
              <a:tblGrid>
                <a:gridCol w="554640">
                  <a:extLst>
                    <a:ext uri="{9D8B030D-6E8A-4147-A177-3AD203B41FA5}">
                      <a16:colId xmlns:a16="http://schemas.microsoft.com/office/drawing/2014/main" val="17173279"/>
                    </a:ext>
                  </a:extLst>
                </a:gridCol>
                <a:gridCol w="1655655">
                  <a:extLst>
                    <a:ext uri="{9D8B030D-6E8A-4147-A177-3AD203B41FA5}">
                      <a16:colId xmlns:a16="http://schemas.microsoft.com/office/drawing/2014/main" val="2079520727"/>
                    </a:ext>
                  </a:extLst>
                </a:gridCol>
                <a:gridCol w="1198924">
                  <a:extLst>
                    <a:ext uri="{9D8B030D-6E8A-4147-A177-3AD203B41FA5}">
                      <a16:colId xmlns:a16="http://schemas.microsoft.com/office/drawing/2014/main" val="240304867"/>
                    </a:ext>
                  </a:extLst>
                </a:gridCol>
                <a:gridCol w="1247859">
                  <a:extLst>
                    <a:ext uri="{9D8B030D-6E8A-4147-A177-3AD203B41FA5}">
                      <a16:colId xmlns:a16="http://schemas.microsoft.com/office/drawing/2014/main" val="2426379496"/>
                    </a:ext>
                  </a:extLst>
                </a:gridCol>
                <a:gridCol w="1060272">
                  <a:extLst>
                    <a:ext uri="{9D8B030D-6E8A-4147-A177-3AD203B41FA5}">
                      <a16:colId xmlns:a16="http://schemas.microsoft.com/office/drawing/2014/main" val="2468934877"/>
                    </a:ext>
                  </a:extLst>
                </a:gridCol>
                <a:gridCol w="1117363">
                  <a:extLst>
                    <a:ext uri="{9D8B030D-6E8A-4147-A177-3AD203B41FA5}">
                      <a16:colId xmlns:a16="http://schemas.microsoft.com/office/drawing/2014/main" val="3046844650"/>
                    </a:ext>
                  </a:extLst>
                </a:gridCol>
                <a:gridCol w="1272327">
                  <a:extLst>
                    <a:ext uri="{9D8B030D-6E8A-4147-A177-3AD203B41FA5}">
                      <a16:colId xmlns:a16="http://schemas.microsoft.com/office/drawing/2014/main" val="1025222081"/>
                    </a:ext>
                  </a:extLst>
                </a:gridCol>
                <a:gridCol w="995025">
                  <a:extLst>
                    <a:ext uri="{9D8B030D-6E8A-4147-A177-3AD203B41FA5}">
                      <a16:colId xmlns:a16="http://schemas.microsoft.com/office/drawing/2014/main" val="1763988933"/>
                    </a:ext>
                  </a:extLst>
                </a:gridCol>
                <a:gridCol w="995025">
                  <a:extLst>
                    <a:ext uri="{9D8B030D-6E8A-4147-A177-3AD203B41FA5}">
                      <a16:colId xmlns:a16="http://schemas.microsoft.com/office/drawing/2014/main" val="1101279441"/>
                    </a:ext>
                  </a:extLst>
                </a:gridCol>
                <a:gridCol w="995025">
                  <a:extLst>
                    <a:ext uri="{9D8B030D-6E8A-4147-A177-3AD203B41FA5}">
                      <a16:colId xmlns:a16="http://schemas.microsoft.com/office/drawing/2014/main" val="787563355"/>
                    </a:ext>
                  </a:extLst>
                </a:gridCol>
              </a:tblGrid>
              <a:tr h="360774">
                <a:tc>
                  <a:txBody>
                    <a:bodyPr/>
                    <a:lstStyle/>
                    <a:p>
                      <a:pPr algn="ctr"/>
                      <a:r>
                        <a:rPr lang="en-US" sz="1200">
                          <a:latin typeface="Optima" panose="02000503060000020004"/>
                        </a:rPr>
                        <a:t>Rank</a:t>
                      </a:r>
                      <a:endParaRPr lang="en-IN" sz="1200">
                        <a:latin typeface="Optima" panose="02000503060000020004"/>
                      </a:endParaRPr>
                    </a:p>
                  </a:txBody>
                  <a:tcPr/>
                </a:tc>
                <a:tc>
                  <a:txBody>
                    <a:bodyPr/>
                    <a:lstStyle/>
                    <a:p>
                      <a:pPr algn="ctr"/>
                      <a:r>
                        <a:rPr lang="en-US" sz="1200">
                          <a:latin typeface="Optima" panose="02000503060000020004"/>
                        </a:rPr>
                        <a:t>Product</a:t>
                      </a:r>
                      <a:endParaRPr lang="en-IN" sz="1200">
                        <a:latin typeface="Optima" panose="02000503060000020004"/>
                      </a:endParaRPr>
                    </a:p>
                  </a:txBody>
                  <a:tcPr/>
                </a:tc>
                <a:tc>
                  <a:txBody>
                    <a:bodyPr/>
                    <a:lstStyle/>
                    <a:p>
                      <a:pPr algn="ctr"/>
                      <a:r>
                        <a:rPr lang="en-US" sz="1200">
                          <a:latin typeface="Optima" panose="02000503060000020004"/>
                        </a:rPr>
                        <a:t>Overall Feature Satisfaction</a:t>
                      </a:r>
                      <a:endParaRPr lang="en-IN" sz="1200">
                        <a:latin typeface="Optima" panose="02000503060000020004"/>
                      </a:endParaRPr>
                    </a:p>
                  </a:txBody>
                  <a:tcPr/>
                </a:tc>
                <a:tc>
                  <a:txBody>
                    <a:bodyPr/>
                    <a:lstStyle/>
                    <a:p>
                      <a:pPr algn="ctr"/>
                      <a:r>
                        <a:rPr lang="en-US" sz="1200">
                          <a:latin typeface="Optima" panose="02000503060000020004"/>
                        </a:rPr>
                        <a:t>Data Modelling Tools </a:t>
                      </a:r>
                      <a:endParaRPr lang="en-IN" sz="1200">
                        <a:latin typeface="Optima" panose="02000503060000020004"/>
                      </a:endParaRPr>
                    </a:p>
                  </a:txBody>
                  <a:tcPr/>
                </a:tc>
                <a:tc>
                  <a:txBody>
                    <a:bodyPr/>
                    <a:lstStyle/>
                    <a:p>
                      <a:pPr algn="ctr"/>
                      <a:r>
                        <a:rPr lang="en-US" sz="1200">
                          <a:latin typeface="Optima" panose="02000503060000020004"/>
                        </a:rPr>
                        <a:t>Golden Record Management</a:t>
                      </a:r>
                      <a:endParaRPr lang="en-IN" sz="1200">
                        <a:latin typeface="Optima" panose="02000503060000020004"/>
                      </a:endParaRPr>
                    </a:p>
                  </a:txBody>
                  <a:tcPr/>
                </a:tc>
                <a:tc>
                  <a:txBody>
                    <a:bodyPr/>
                    <a:lstStyle/>
                    <a:p>
                      <a:pPr algn="ctr"/>
                      <a:r>
                        <a:rPr lang="en-US" sz="1200">
                          <a:latin typeface="Optima" panose="02000503060000020004"/>
                        </a:rPr>
                        <a:t>Intrinsic Data Model</a:t>
                      </a:r>
                      <a:endParaRPr lang="en-IN" sz="1200">
                        <a:latin typeface="Optima" panose="02000503060000020004"/>
                      </a:endParaRPr>
                    </a:p>
                  </a:txBody>
                  <a:tcPr/>
                </a:tc>
                <a:tc>
                  <a:txBody>
                    <a:bodyPr/>
                    <a:lstStyle/>
                    <a:p>
                      <a:pPr algn="ctr"/>
                      <a:r>
                        <a:rPr lang="en-US" sz="1200">
                          <a:latin typeface="Optima" panose="02000503060000020004"/>
                        </a:rPr>
                        <a:t>Meta Data Management</a:t>
                      </a:r>
                      <a:endParaRPr lang="en-IN" sz="1200">
                        <a:latin typeface="Optima" panose="02000503060000020004"/>
                      </a:endParaRPr>
                    </a:p>
                  </a:txBody>
                  <a:tcPr/>
                </a:tc>
                <a:tc>
                  <a:txBody>
                    <a:bodyPr/>
                    <a:lstStyle/>
                    <a:p>
                      <a:pPr algn="ctr"/>
                      <a:r>
                        <a:rPr lang="en-US" sz="1200">
                          <a:latin typeface="Optima" panose="02000503060000020004"/>
                        </a:rPr>
                        <a:t>Record Deduplication</a:t>
                      </a:r>
                      <a:endParaRPr lang="en-IN" sz="1200">
                        <a:latin typeface="Optima" panose="02000503060000020004"/>
                      </a:endParaRPr>
                    </a:p>
                  </a:txBody>
                  <a:tcPr/>
                </a:tc>
                <a:tc>
                  <a:txBody>
                    <a:bodyPr/>
                    <a:lstStyle/>
                    <a:p>
                      <a:pPr algn="ctr"/>
                      <a:r>
                        <a:rPr lang="en-US" sz="1200">
                          <a:latin typeface="Optima" panose="02000503060000020004"/>
                        </a:rPr>
                        <a:t>Record Management</a:t>
                      </a:r>
                      <a:endParaRPr lang="en-IN" sz="1200">
                        <a:latin typeface="Optima" panose="02000503060000020004"/>
                      </a:endParaRPr>
                    </a:p>
                  </a:txBody>
                  <a:tcPr/>
                </a:tc>
                <a:tc>
                  <a:txBody>
                    <a:bodyPr/>
                    <a:lstStyle/>
                    <a:p>
                      <a:pPr algn="ctr"/>
                      <a:r>
                        <a:rPr lang="en-US" sz="1200">
                          <a:latin typeface="Optima" panose="02000503060000020004"/>
                        </a:rPr>
                        <a:t>Workflow Management</a:t>
                      </a:r>
                      <a:endParaRPr lang="en-IN" sz="1200">
                        <a:latin typeface="Optima" panose="02000503060000020004"/>
                      </a:endParaRPr>
                    </a:p>
                  </a:txBody>
                  <a:tcPr/>
                </a:tc>
                <a:extLst>
                  <a:ext uri="{0D108BD9-81ED-4DB2-BD59-A6C34878D82A}">
                    <a16:rowId xmlns:a16="http://schemas.microsoft.com/office/drawing/2014/main" val="2664168496"/>
                  </a:ext>
                </a:extLst>
              </a:tr>
              <a:tr h="288648">
                <a:tc>
                  <a:txBody>
                    <a:bodyPr/>
                    <a:lstStyle/>
                    <a:p>
                      <a:pPr algn="ctr"/>
                      <a:r>
                        <a:rPr lang="en-US" sz="1500" b="1">
                          <a:solidFill>
                            <a:srgbClr val="10479B"/>
                          </a:solidFill>
                          <a:latin typeface="Optima" panose="02000503060000020004"/>
                        </a:rPr>
                        <a:t>1</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PiLog MDRM</a:t>
                      </a:r>
                      <a:endParaRPr lang="en-IN" sz="1500" b="1">
                        <a:solidFill>
                          <a:srgbClr val="10479B"/>
                        </a:solidFill>
                        <a:latin typeface="Optima" panose="02000503060000020004"/>
                      </a:endParaRPr>
                    </a:p>
                  </a:txBody>
                  <a:tcPr/>
                </a:tc>
                <a:tc>
                  <a:txBody>
                    <a:bodyPr/>
                    <a:lstStyle/>
                    <a:p>
                      <a:pPr algn="ctr"/>
                      <a:r>
                        <a:rPr lang="en-US" sz="1500" b="1">
                          <a:solidFill>
                            <a:schemeClr val="bg1"/>
                          </a:solidFill>
                          <a:latin typeface="Optima" panose="02000503060000020004"/>
                        </a:rPr>
                        <a:t>90%</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86%</a:t>
                      </a:r>
                      <a:endParaRPr lang="en-IN" sz="1500" b="1">
                        <a:solidFill>
                          <a:schemeClr val="bg1"/>
                        </a:solidFill>
                        <a:latin typeface="Optima" panose="02000503060000020004"/>
                      </a:endParaRPr>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chemeClr val="bg1"/>
                          </a:solidFill>
                          <a:latin typeface="Optima" panose="02000503060000020004"/>
                        </a:rPr>
                        <a:t>92%</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88%</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92%</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91%</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90%</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87%</a:t>
                      </a:r>
                      <a:endParaRPr lang="en-IN" sz="1500" b="1">
                        <a:solidFill>
                          <a:schemeClr val="bg1"/>
                        </a:solidFill>
                        <a:latin typeface="Optima" panose="02000503060000020004"/>
                      </a:endParaRPr>
                    </a:p>
                  </a:txBody>
                  <a:tcPr>
                    <a:solidFill>
                      <a:srgbClr val="00B050"/>
                    </a:solidFill>
                  </a:tcPr>
                </a:tc>
                <a:extLst>
                  <a:ext uri="{0D108BD9-81ED-4DB2-BD59-A6C34878D82A}">
                    <a16:rowId xmlns:a16="http://schemas.microsoft.com/office/drawing/2014/main" val="4146067360"/>
                  </a:ext>
                </a:extLst>
              </a:tr>
              <a:tr h="288648">
                <a:tc>
                  <a:txBody>
                    <a:bodyPr/>
                    <a:lstStyle/>
                    <a:p>
                      <a:pPr algn="ctr"/>
                      <a:r>
                        <a:rPr lang="en-US" sz="1500" b="1">
                          <a:solidFill>
                            <a:srgbClr val="10479B"/>
                          </a:solidFill>
                          <a:latin typeface="Optima" panose="02000503060000020004"/>
                        </a:rPr>
                        <a:t>8</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SAP Master Data Governance</a:t>
                      </a:r>
                      <a:endParaRPr lang="en-IN" sz="1500" b="1">
                        <a:solidFill>
                          <a:srgbClr val="10479B"/>
                        </a:solidFill>
                        <a:latin typeface="Optima" panose="02000503060000020004"/>
                      </a:endParaRPr>
                    </a:p>
                  </a:txBody>
                  <a:tcPr/>
                </a:tc>
                <a:tc>
                  <a:txBody>
                    <a:bodyPr/>
                    <a:lstStyle/>
                    <a:p>
                      <a:pPr algn="ctr"/>
                      <a:r>
                        <a:rPr lang="en-US" sz="1500" b="1">
                          <a:solidFill>
                            <a:srgbClr val="10479B"/>
                          </a:solidFill>
                          <a:latin typeface="Optima" panose="02000503060000020004"/>
                        </a:rPr>
                        <a:t>80%</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79%</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chemeClr val="bg1"/>
                          </a:solidFill>
                          <a:latin typeface="Optima" panose="02000503060000020004"/>
                        </a:rPr>
                        <a:t>81%</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81%</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81%</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81%</a:t>
                      </a:r>
                      <a:endParaRPr lang="en-IN" sz="1500" b="1">
                        <a:solidFill>
                          <a:schemeClr val="bg1"/>
                        </a:solidFill>
                        <a:latin typeface="Optima" panose="02000503060000020004"/>
                      </a:endParaRPr>
                    </a:p>
                  </a:txBody>
                  <a:tcPr>
                    <a:solidFill>
                      <a:srgbClr val="00B050"/>
                    </a:solidFill>
                  </a:tcPr>
                </a:tc>
                <a:extLst>
                  <a:ext uri="{0D108BD9-81ED-4DB2-BD59-A6C34878D82A}">
                    <a16:rowId xmlns:a16="http://schemas.microsoft.com/office/drawing/2014/main" val="2225338068"/>
                  </a:ext>
                </a:extLst>
              </a:tr>
              <a:tr h="288648">
                <a:tc>
                  <a:txBody>
                    <a:bodyPr/>
                    <a:lstStyle/>
                    <a:p>
                      <a:pPr algn="ctr"/>
                      <a:r>
                        <a:rPr lang="en-US" sz="1500" b="1">
                          <a:solidFill>
                            <a:srgbClr val="10479B"/>
                          </a:solidFill>
                          <a:latin typeface="Optima" panose="02000503060000020004"/>
                        </a:rPr>
                        <a:t>15</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Prospecta MDO</a:t>
                      </a:r>
                      <a:endParaRPr lang="en-IN" sz="1500" b="1">
                        <a:solidFill>
                          <a:srgbClr val="10479B"/>
                        </a:solidFill>
                        <a:latin typeface="Optima" panose="02000503060000020004"/>
                      </a:endParaRPr>
                    </a:p>
                  </a:txBody>
                  <a:tcPr/>
                </a:tc>
                <a:tc>
                  <a:txBody>
                    <a:bodyPr/>
                    <a:lstStyle/>
                    <a:p>
                      <a:pPr algn="ctr"/>
                      <a:r>
                        <a:rPr lang="en-US" sz="1500" b="1">
                          <a:solidFill>
                            <a:schemeClr val="bg1"/>
                          </a:solidFill>
                          <a:latin typeface="Optima" panose="02000503060000020004"/>
                        </a:rPr>
                        <a:t>63%</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rgbClr val="10479B"/>
                          </a:solidFill>
                          <a:latin typeface="Optima" panose="02000503060000020004"/>
                        </a:rPr>
                        <a:t>67%</a:t>
                      </a:r>
                      <a:endParaRPr lang="en-IN" sz="1500" b="1">
                        <a:solidFill>
                          <a:srgbClr val="10479B"/>
                        </a:solidFill>
                        <a:latin typeface="Optima" panose="02000503060000020004"/>
                      </a:endParaRPr>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chemeClr val="bg1"/>
                          </a:solidFill>
                          <a:latin typeface="Optima" panose="02000503060000020004"/>
                        </a:rPr>
                        <a:t>63%</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chemeClr val="bg1"/>
                          </a:solidFill>
                          <a:latin typeface="Optima" panose="02000503060000020004"/>
                        </a:rPr>
                        <a:t>58%</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chemeClr val="bg1"/>
                          </a:solidFill>
                          <a:latin typeface="Optima" panose="02000503060000020004"/>
                        </a:rPr>
                        <a:t>65%</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chemeClr val="bg1"/>
                          </a:solidFill>
                          <a:latin typeface="Optima" panose="02000503060000020004"/>
                        </a:rPr>
                        <a:t>42</a:t>
                      </a:r>
                      <a:r>
                        <a:rPr lang="en-US" sz="1500" b="1">
                          <a:solidFill>
                            <a:srgbClr val="10479B"/>
                          </a:solidFill>
                          <a:latin typeface="Optima" panose="02000503060000020004"/>
                        </a:rPr>
                        <a:t>%</a:t>
                      </a:r>
                      <a:endParaRPr lang="en-IN" sz="1500" b="1">
                        <a:solidFill>
                          <a:srgbClr val="10479B"/>
                        </a:solidFill>
                        <a:latin typeface="Optima" panose="02000503060000020004"/>
                      </a:endParaRPr>
                    </a:p>
                  </a:txBody>
                  <a:tcPr>
                    <a:solidFill>
                      <a:srgbClr val="C00000"/>
                    </a:solidFill>
                  </a:tcPr>
                </a:tc>
                <a:tc>
                  <a:txBody>
                    <a:bodyPr/>
                    <a:lstStyle/>
                    <a:p>
                      <a:pPr algn="ctr"/>
                      <a:r>
                        <a:rPr lang="en-US" sz="1500" b="1">
                          <a:solidFill>
                            <a:srgbClr val="10479B"/>
                          </a:solidFill>
                          <a:latin typeface="Optima" panose="02000503060000020004"/>
                        </a:rPr>
                        <a:t>75%</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75%</a:t>
                      </a:r>
                      <a:endParaRPr lang="en-IN" sz="1500" b="1">
                        <a:solidFill>
                          <a:srgbClr val="10479B"/>
                        </a:solidFill>
                        <a:latin typeface="Optima" panose="02000503060000020004"/>
                      </a:endParaRPr>
                    </a:p>
                  </a:txBody>
                  <a:tcPr>
                    <a:solidFill>
                      <a:srgbClr val="FFC000"/>
                    </a:solidFill>
                  </a:tcPr>
                </a:tc>
                <a:extLst>
                  <a:ext uri="{0D108BD9-81ED-4DB2-BD59-A6C34878D82A}">
                    <a16:rowId xmlns:a16="http://schemas.microsoft.com/office/drawing/2014/main" val="1031184399"/>
                  </a:ext>
                </a:extLst>
              </a:tr>
            </a:tbl>
          </a:graphicData>
        </a:graphic>
      </p:graphicFrame>
      <p:sp>
        <p:nvSpPr>
          <p:cNvPr id="4" name="Rectangle 3">
            <a:extLst>
              <a:ext uri="{FF2B5EF4-FFF2-40B4-BE49-F238E27FC236}">
                <a16:creationId xmlns:a16="http://schemas.microsoft.com/office/drawing/2014/main" id="{699B72C7-4660-D9BA-66AA-D567F992BA9E}"/>
              </a:ext>
            </a:extLst>
          </p:cNvPr>
          <p:cNvSpPr/>
          <p:nvPr/>
        </p:nvSpPr>
        <p:spPr>
          <a:xfrm>
            <a:off x="445770" y="958413"/>
            <a:ext cx="11113439"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Product Feature Summary (1/2)</a:t>
            </a:r>
            <a:endParaRPr lang="en-US" b="1">
              <a:solidFill>
                <a:srgbClr val="10479B"/>
              </a:solidFill>
              <a:latin typeface="Optima" charset="0"/>
            </a:endParaRPr>
          </a:p>
        </p:txBody>
      </p:sp>
      <p:graphicFrame>
        <p:nvGraphicFramePr>
          <p:cNvPr id="5" name="Table 4">
            <a:extLst>
              <a:ext uri="{FF2B5EF4-FFF2-40B4-BE49-F238E27FC236}">
                <a16:creationId xmlns:a16="http://schemas.microsoft.com/office/drawing/2014/main" id="{8D120B7B-33AE-9864-724D-165AD97402B2}"/>
              </a:ext>
            </a:extLst>
          </p:cNvPr>
          <p:cNvGraphicFramePr>
            <a:graphicFrameLocks noGrp="1"/>
          </p:cNvGraphicFramePr>
          <p:nvPr/>
        </p:nvGraphicFramePr>
        <p:xfrm>
          <a:off x="467094" y="3899813"/>
          <a:ext cx="11092114" cy="1828800"/>
        </p:xfrm>
        <a:graphic>
          <a:graphicData uri="http://schemas.openxmlformats.org/drawingml/2006/table">
            <a:tbl>
              <a:tblPr firstRow="1" bandRow="1">
                <a:tableStyleId>{69012ECD-51FC-41F1-AA8D-1B2483CD663E}</a:tableStyleId>
              </a:tblPr>
              <a:tblGrid>
                <a:gridCol w="609297">
                  <a:extLst>
                    <a:ext uri="{9D8B030D-6E8A-4147-A177-3AD203B41FA5}">
                      <a16:colId xmlns:a16="http://schemas.microsoft.com/office/drawing/2014/main" val="17173279"/>
                    </a:ext>
                  </a:extLst>
                </a:gridCol>
                <a:gridCol w="1818813">
                  <a:extLst>
                    <a:ext uri="{9D8B030D-6E8A-4147-A177-3AD203B41FA5}">
                      <a16:colId xmlns:a16="http://schemas.microsoft.com/office/drawing/2014/main" val="2079520727"/>
                    </a:ext>
                  </a:extLst>
                </a:gridCol>
                <a:gridCol w="1317073">
                  <a:extLst>
                    <a:ext uri="{9D8B030D-6E8A-4147-A177-3AD203B41FA5}">
                      <a16:colId xmlns:a16="http://schemas.microsoft.com/office/drawing/2014/main" val="240304867"/>
                    </a:ext>
                  </a:extLst>
                </a:gridCol>
                <a:gridCol w="1370830">
                  <a:extLst>
                    <a:ext uri="{9D8B030D-6E8A-4147-A177-3AD203B41FA5}">
                      <a16:colId xmlns:a16="http://schemas.microsoft.com/office/drawing/2014/main" val="2426379496"/>
                    </a:ext>
                  </a:extLst>
                </a:gridCol>
                <a:gridCol w="1164757">
                  <a:extLst>
                    <a:ext uri="{9D8B030D-6E8A-4147-A177-3AD203B41FA5}">
                      <a16:colId xmlns:a16="http://schemas.microsoft.com/office/drawing/2014/main" val="2468934877"/>
                    </a:ext>
                  </a:extLst>
                </a:gridCol>
                <a:gridCol w="1227475">
                  <a:extLst>
                    <a:ext uri="{9D8B030D-6E8A-4147-A177-3AD203B41FA5}">
                      <a16:colId xmlns:a16="http://schemas.microsoft.com/office/drawing/2014/main" val="3046844650"/>
                    </a:ext>
                  </a:extLst>
                </a:gridCol>
                <a:gridCol w="1397709">
                  <a:extLst>
                    <a:ext uri="{9D8B030D-6E8A-4147-A177-3AD203B41FA5}">
                      <a16:colId xmlns:a16="http://schemas.microsoft.com/office/drawing/2014/main" val="1025222081"/>
                    </a:ext>
                  </a:extLst>
                </a:gridCol>
                <a:gridCol w="1093080">
                  <a:extLst>
                    <a:ext uri="{9D8B030D-6E8A-4147-A177-3AD203B41FA5}">
                      <a16:colId xmlns:a16="http://schemas.microsoft.com/office/drawing/2014/main" val="1763988933"/>
                    </a:ext>
                  </a:extLst>
                </a:gridCol>
                <a:gridCol w="1093080">
                  <a:extLst>
                    <a:ext uri="{9D8B030D-6E8A-4147-A177-3AD203B41FA5}">
                      <a16:colId xmlns:a16="http://schemas.microsoft.com/office/drawing/2014/main" val="3503483390"/>
                    </a:ext>
                  </a:extLst>
                </a:gridCol>
              </a:tblGrid>
              <a:tr h="360774">
                <a:tc>
                  <a:txBody>
                    <a:bodyPr/>
                    <a:lstStyle/>
                    <a:p>
                      <a:pPr algn="ctr"/>
                      <a:r>
                        <a:rPr lang="en-US" sz="1200">
                          <a:latin typeface="Optima" panose="02000503060000020004"/>
                        </a:rPr>
                        <a:t>Rank</a:t>
                      </a:r>
                      <a:endParaRPr lang="en-IN" sz="1200">
                        <a:latin typeface="Optima" panose="02000503060000020004"/>
                      </a:endParaRPr>
                    </a:p>
                  </a:txBody>
                  <a:tcPr/>
                </a:tc>
                <a:tc>
                  <a:txBody>
                    <a:bodyPr/>
                    <a:lstStyle/>
                    <a:p>
                      <a:pPr algn="ctr"/>
                      <a:r>
                        <a:rPr lang="en-US" sz="1200">
                          <a:latin typeface="Optima" panose="02000503060000020004"/>
                        </a:rPr>
                        <a:t>Product</a:t>
                      </a:r>
                      <a:endParaRPr lang="en-IN" sz="1200">
                        <a:latin typeface="Optima" panose="02000503060000020004"/>
                      </a:endParaRPr>
                    </a:p>
                  </a:txBody>
                  <a:tcPr/>
                </a:tc>
                <a:tc>
                  <a:txBody>
                    <a:bodyPr/>
                    <a:lstStyle/>
                    <a:p>
                      <a:pPr algn="ctr"/>
                      <a:r>
                        <a:rPr lang="en-US" sz="1200">
                          <a:latin typeface="Optima" panose="02000503060000020004"/>
                        </a:rPr>
                        <a:t>Overall Feature Satisfaction</a:t>
                      </a:r>
                      <a:endParaRPr lang="en-IN" sz="1200">
                        <a:latin typeface="Optima" panose="02000503060000020004"/>
                      </a:endParaRPr>
                    </a:p>
                  </a:txBody>
                  <a:tcPr/>
                </a:tc>
                <a:tc>
                  <a:txBody>
                    <a:bodyPr/>
                    <a:lstStyle/>
                    <a:p>
                      <a:pPr algn="ctr"/>
                      <a:r>
                        <a:rPr lang="en-US" sz="1200">
                          <a:latin typeface="Optima" panose="02000503060000020004"/>
                        </a:rPr>
                        <a:t>Aggregation Hierarchies Management</a:t>
                      </a:r>
                      <a:endParaRPr lang="en-IN" sz="1200">
                        <a:latin typeface="Optima" panose="02000503060000020004"/>
                      </a:endParaRPr>
                    </a:p>
                  </a:txBody>
                  <a:tcPr/>
                </a:tc>
                <a:tc>
                  <a:txBody>
                    <a:bodyPr/>
                    <a:lstStyle/>
                    <a:p>
                      <a:pPr algn="ctr"/>
                      <a:r>
                        <a:rPr lang="en-US" sz="1200">
                          <a:latin typeface="Optima" panose="02000503060000020004"/>
                        </a:rPr>
                        <a:t>Entity Deduplication</a:t>
                      </a:r>
                      <a:endParaRPr lang="en-IN" sz="1200">
                        <a:latin typeface="Optima" panose="02000503060000020004"/>
                      </a:endParaRPr>
                    </a:p>
                  </a:txBody>
                  <a:tcPr/>
                </a:tc>
                <a:tc>
                  <a:txBody>
                    <a:bodyPr/>
                    <a:lstStyle/>
                    <a:p>
                      <a:pPr algn="ctr"/>
                      <a:r>
                        <a:rPr lang="en-US" sz="1200">
                          <a:latin typeface="Optima" panose="02000503060000020004"/>
                        </a:rPr>
                        <a:t>Entity Relationship Management</a:t>
                      </a:r>
                      <a:endParaRPr lang="en-IN" sz="1200">
                        <a:latin typeface="Optima" panose="02000503060000020004"/>
                      </a:endParaRPr>
                    </a:p>
                  </a:txBody>
                  <a:tcPr/>
                </a:tc>
                <a:tc>
                  <a:txBody>
                    <a:bodyPr/>
                    <a:lstStyle/>
                    <a:p>
                      <a:pPr algn="ctr"/>
                      <a:r>
                        <a:rPr lang="en-US" sz="1200">
                          <a:latin typeface="Optima" panose="02000503060000020004"/>
                        </a:rPr>
                        <a:t>Multi-Domain Mastering</a:t>
                      </a:r>
                      <a:endParaRPr lang="en-IN" sz="1200">
                        <a:latin typeface="Optima" panose="02000503060000020004"/>
                      </a:endParaRPr>
                    </a:p>
                  </a:txBody>
                  <a:tcPr/>
                </a:tc>
                <a:tc>
                  <a:txBody>
                    <a:bodyPr/>
                    <a:lstStyle/>
                    <a:p>
                      <a:pPr algn="ctr"/>
                      <a:r>
                        <a:rPr lang="en-US" sz="1200">
                          <a:latin typeface="Optima" panose="02000503060000020004"/>
                        </a:rPr>
                        <a:t>Record Linage</a:t>
                      </a:r>
                      <a:endParaRPr lang="en-IN" sz="1200">
                        <a:latin typeface="Optima" panose="02000503060000020004"/>
                      </a:endParaRPr>
                    </a:p>
                  </a:txBody>
                  <a:tcPr/>
                </a:tc>
                <a:tc>
                  <a:txBody>
                    <a:bodyPr/>
                    <a:lstStyle/>
                    <a:p>
                      <a:pPr algn="ctr"/>
                      <a:r>
                        <a:rPr lang="en-US" sz="1200">
                          <a:latin typeface="Optima" panose="02000503060000020004"/>
                        </a:rPr>
                        <a:t>Reference Data Management</a:t>
                      </a:r>
                      <a:endParaRPr lang="en-IN" sz="1200">
                        <a:latin typeface="Optima" panose="02000503060000020004"/>
                      </a:endParaRPr>
                    </a:p>
                  </a:txBody>
                  <a:tcPr/>
                </a:tc>
                <a:extLst>
                  <a:ext uri="{0D108BD9-81ED-4DB2-BD59-A6C34878D82A}">
                    <a16:rowId xmlns:a16="http://schemas.microsoft.com/office/drawing/2014/main" val="2664168496"/>
                  </a:ext>
                </a:extLst>
              </a:tr>
              <a:tr h="288648">
                <a:tc>
                  <a:txBody>
                    <a:bodyPr/>
                    <a:lstStyle/>
                    <a:p>
                      <a:pPr algn="ctr"/>
                      <a:r>
                        <a:rPr lang="en-US" sz="1500" b="1">
                          <a:solidFill>
                            <a:srgbClr val="10479B"/>
                          </a:solidFill>
                          <a:latin typeface="Optima" panose="02000503060000020004"/>
                        </a:rPr>
                        <a:t>1</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PiLog MDRM</a:t>
                      </a:r>
                      <a:endParaRPr lang="en-IN" sz="1500" b="1">
                        <a:solidFill>
                          <a:srgbClr val="10479B"/>
                        </a:solidFill>
                        <a:latin typeface="Optima" panose="02000503060000020004"/>
                      </a:endParaRPr>
                    </a:p>
                  </a:txBody>
                  <a:tcPr/>
                </a:tc>
                <a:tc>
                  <a:txBody>
                    <a:bodyPr/>
                    <a:lstStyle/>
                    <a:p>
                      <a:pPr algn="ctr"/>
                      <a:r>
                        <a:rPr lang="en-US" sz="1500" b="1">
                          <a:solidFill>
                            <a:schemeClr val="bg1"/>
                          </a:solidFill>
                          <a:latin typeface="Optima" panose="02000503060000020004"/>
                        </a:rPr>
                        <a:t>90%</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93%</a:t>
                      </a:r>
                      <a:endParaRPr lang="en-IN" sz="1500" b="1">
                        <a:solidFill>
                          <a:schemeClr val="bg1"/>
                        </a:solidFill>
                        <a:latin typeface="Optima" panose="02000503060000020004"/>
                      </a:endParaRPr>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chemeClr val="bg1"/>
                          </a:solidFill>
                          <a:latin typeface="Optima" panose="02000503060000020004"/>
                        </a:rPr>
                        <a:t>91%</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87%</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92%</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90%</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92%</a:t>
                      </a:r>
                      <a:endParaRPr lang="en-IN" sz="1500" b="1">
                        <a:solidFill>
                          <a:schemeClr val="bg1"/>
                        </a:solidFill>
                        <a:latin typeface="Optima" panose="02000503060000020004"/>
                      </a:endParaRPr>
                    </a:p>
                  </a:txBody>
                  <a:tcPr>
                    <a:solidFill>
                      <a:srgbClr val="00B050"/>
                    </a:solidFill>
                  </a:tcPr>
                </a:tc>
                <a:extLst>
                  <a:ext uri="{0D108BD9-81ED-4DB2-BD59-A6C34878D82A}">
                    <a16:rowId xmlns:a16="http://schemas.microsoft.com/office/drawing/2014/main" val="4146067360"/>
                  </a:ext>
                </a:extLst>
              </a:tr>
              <a:tr h="288648">
                <a:tc>
                  <a:txBody>
                    <a:bodyPr/>
                    <a:lstStyle/>
                    <a:p>
                      <a:pPr algn="ctr"/>
                      <a:r>
                        <a:rPr lang="en-US" sz="1500" b="1">
                          <a:solidFill>
                            <a:srgbClr val="10479B"/>
                          </a:solidFill>
                          <a:latin typeface="Optima" panose="02000503060000020004"/>
                        </a:rPr>
                        <a:t>8</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SAP Master Data Governance</a:t>
                      </a:r>
                      <a:endParaRPr lang="en-IN" sz="1500" b="1">
                        <a:solidFill>
                          <a:srgbClr val="10479B"/>
                        </a:solidFill>
                        <a:latin typeface="Optima" panose="02000503060000020004"/>
                      </a:endParaRPr>
                    </a:p>
                  </a:txBody>
                  <a:tcPr/>
                </a:tc>
                <a:tc>
                  <a:txBody>
                    <a:bodyPr/>
                    <a:lstStyle/>
                    <a:p>
                      <a:pPr algn="ctr"/>
                      <a:r>
                        <a:rPr lang="en-US" sz="1500" b="1">
                          <a:solidFill>
                            <a:srgbClr val="10479B"/>
                          </a:solidFill>
                          <a:latin typeface="Optima" panose="02000503060000020004"/>
                        </a:rPr>
                        <a:t>80%</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chemeClr val="bg1"/>
                          </a:solidFill>
                          <a:latin typeface="Optima" panose="02000503060000020004"/>
                        </a:rPr>
                        <a:t>84%</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85%</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88%</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84%</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87%</a:t>
                      </a:r>
                      <a:endParaRPr lang="en-IN" sz="1500" b="1">
                        <a:solidFill>
                          <a:schemeClr val="bg1"/>
                        </a:solidFill>
                        <a:latin typeface="Optima" panose="02000503060000020004"/>
                      </a:endParaRPr>
                    </a:p>
                  </a:txBody>
                  <a:tcPr>
                    <a:solidFill>
                      <a:srgbClr val="00B050"/>
                    </a:solidFill>
                  </a:tcPr>
                </a:tc>
                <a:tc>
                  <a:txBody>
                    <a:bodyPr/>
                    <a:lstStyle/>
                    <a:p>
                      <a:pPr algn="ctr"/>
                      <a:r>
                        <a:rPr lang="en-US" sz="1500" b="1">
                          <a:solidFill>
                            <a:schemeClr val="bg1"/>
                          </a:solidFill>
                          <a:latin typeface="Optima" panose="02000503060000020004"/>
                        </a:rPr>
                        <a:t>89%</a:t>
                      </a:r>
                      <a:endParaRPr lang="en-IN" sz="1500" b="1">
                        <a:solidFill>
                          <a:schemeClr val="bg1"/>
                        </a:solidFill>
                        <a:latin typeface="Optima" panose="02000503060000020004"/>
                      </a:endParaRPr>
                    </a:p>
                  </a:txBody>
                  <a:tcPr>
                    <a:solidFill>
                      <a:srgbClr val="00B050"/>
                    </a:solidFill>
                  </a:tcPr>
                </a:tc>
                <a:extLst>
                  <a:ext uri="{0D108BD9-81ED-4DB2-BD59-A6C34878D82A}">
                    <a16:rowId xmlns:a16="http://schemas.microsoft.com/office/drawing/2014/main" val="2225338068"/>
                  </a:ext>
                </a:extLst>
              </a:tr>
              <a:tr h="288648">
                <a:tc>
                  <a:txBody>
                    <a:bodyPr/>
                    <a:lstStyle/>
                    <a:p>
                      <a:pPr algn="ctr"/>
                      <a:r>
                        <a:rPr lang="en-US" sz="1500" b="1">
                          <a:solidFill>
                            <a:srgbClr val="10479B"/>
                          </a:solidFill>
                          <a:latin typeface="Optima" panose="02000503060000020004"/>
                        </a:rPr>
                        <a:t>15</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Prospecta MDO</a:t>
                      </a:r>
                      <a:endParaRPr lang="en-IN" sz="1500" b="1">
                        <a:solidFill>
                          <a:srgbClr val="10479B"/>
                        </a:solidFill>
                        <a:latin typeface="Optima" panose="02000503060000020004"/>
                      </a:endParaRPr>
                    </a:p>
                  </a:txBody>
                  <a:tcPr/>
                </a:tc>
                <a:tc>
                  <a:txBody>
                    <a:bodyPr/>
                    <a:lstStyle/>
                    <a:p>
                      <a:pPr algn="ctr"/>
                      <a:endParaRPr lang="en-IN" sz="1500" b="1">
                        <a:solidFill>
                          <a:schemeClr val="bg1"/>
                        </a:solidFill>
                        <a:latin typeface="Optima" panose="02000503060000020004"/>
                      </a:endParaRPr>
                    </a:p>
                  </a:txBody>
                  <a:tcPr>
                    <a:solidFill>
                      <a:srgbClr val="C00000"/>
                    </a:solidFill>
                  </a:tcPr>
                </a:tc>
                <a:tc>
                  <a:txBody>
                    <a:bodyPr/>
                    <a:lstStyle/>
                    <a:p>
                      <a:pPr algn="ctr"/>
                      <a:endParaRPr lang="en-IN" sz="1500" b="1">
                        <a:solidFill>
                          <a:srgbClr val="10479B"/>
                        </a:solidFill>
                        <a:latin typeface="Optima" panose="02000503060000020004"/>
                      </a:endParaRPr>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500" b="1">
                        <a:solidFill>
                          <a:schemeClr val="bg1"/>
                        </a:solidFill>
                        <a:latin typeface="Optima" panose="02000503060000020004"/>
                      </a:endParaRPr>
                    </a:p>
                  </a:txBody>
                  <a:tcPr>
                    <a:solidFill>
                      <a:srgbClr val="C00000"/>
                    </a:solidFill>
                  </a:tcPr>
                </a:tc>
                <a:tc>
                  <a:txBody>
                    <a:bodyPr/>
                    <a:lstStyle/>
                    <a:p>
                      <a:pPr algn="ctr"/>
                      <a:endParaRPr lang="en-IN" sz="1500" b="1">
                        <a:solidFill>
                          <a:schemeClr val="bg1"/>
                        </a:solidFill>
                        <a:latin typeface="Optima" panose="02000503060000020004"/>
                      </a:endParaRPr>
                    </a:p>
                  </a:txBody>
                  <a:tcPr>
                    <a:solidFill>
                      <a:srgbClr val="C00000"/>
                    </a:solidFill>
                  </a:tcPr>
                </a:tc>
                <a:tc>
                  <a:txBody>
                    <a:bodyPr/>
                    <a:lstStyle/>
                    <a:p>
                      <a:pPr algn="ctr"/>
                      <a:endParaRPr lang="en-IN" sz="1500" b="1">
                        <a:solidFill>
                          <a:schemeClr val="bg1"/>
                        </a:solidFill>
                        <a:latin typeface="Optima" panose="02000503060000020004"/>
                      </a:endParaRPr>
                    </a:p>
                  </a:txBody>
                  <a:tcPr>
                    <a:solidFill>
                      <a:srgbClr val="C00000"/>
                    </a:solidFill>
                  </a:tcPr>
                </a:tc>
                <a:tc>
                  <a:txBody>
                    <a:bodyPr/>
                    <a:lstStyle/>
                    <a:p>
                      <a:pPr algn="ctr"/>
                      <a:endParaRPr lang="en-IN" sz="1500" b="1">
                        <a:solidFill>
                          <a:srgbClr val="10479B"/>
                        </a:solidFill>
                        <a:latin typeface="Optima" panose="02000503060000020004"/>
                      </a:endParaRPr>
                    </a:p>
                  </a:txBody>
                  <a:tcPr>
                    <a:solidFill>
                      <a:srgbClr val="C00000"/>
                    </a:solidFill>
                  </a:tcPr>
                </a:tc>
                <a:tc>
                  <a:txBody>
                    <a:bodyPr/>
                    <a:lstStyle/>
                    <a:p>
                      <a:pPr algn="ctr"/>
                      <a:endParaRPr lang="en-IN" sz="1500" b="1">
                        <a:solidFill>
                          <a:srgbClr val="10479B"/>
                        </a:solidFill>
                        <a:latin typeface="Optima" panose="02000503060000020004"/>
                      </a:endParaRPr>
                    </a:p>
                  </a:txBody>
                  <a:tcPr>
                    <a:solidFill>
                      <a:srgbClr val="C00000"/>
                    </a:solidFill>
                  </a:tcPr>
                </a:tc>
                <a:extLst>
                  <a:ext uri="{0D108BD9-81ED-4DB2-BD59-A6C34878D82A}">
                    <a16:rowId xmlns:a16="http://schemas.microsoft.com/office/drawing/2014/main" val="1031184399"/>
                  </a:ext>
                </a:extLst>
              </a:tr>
            </a:tbl>
          </a:graphicData>
        </a:graphic>
      </p:graphicFrame>
      <p:sp>
        <p:nvSpPr>
          <p:cNvPr id="6" name="Rectangle 5">
            <a:extLst>
              <a:ext uri="{FF2B5EF4-FFF2-40B4-BE49-F238E27FC236}">
                <a16:creationId xmlns:a16="http://schemas.microsoft.com/office/drawing/2014/main" id="{89E28618-1EAA-BE0B-051B-9082186BABE7}"/>
              </a:ext>
            </a:extLst>
          </p:cNvPr>
          <p:cNvSpPr/>
          <p:nvPr/>
        </p:nvSpPr>
        <p:spPr>
          <a:xfrm>
            <a:off x="349695" y="3466384"/>
            <a:ext cx="11113439"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Product Feature Summary (2/2)</a:t>
            </a:r>
            <a:endParaRPr lang="en-US" b="1">
              <a:solidFill>
                <a:srgbClr val="10479B"/>
              </a:solidFill>
              <a:latin typeface="Optima" charset="0"/>
            </a:endParaRPr>
          </a:p>
        </p:txBody>
      </p:sp>
      <p:pic>
        <p:nvPicPr>
          <p:cNvPr id="10" name="Graphic 9">
            <a:extLst>
              <a:ext uri="{FF2B5EF4-FFF2-40B4-BE49-F238E27FC236}">
                <a16:creationId xmlns:a16="http://schemas.microsoft.com/office/drawing/2014/main" id="{5493D790-A016-76B5-0CF7-9E113E485F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
        <p:nvSpPr>
          <p:cNvPr id="11" name="Rectangle 10">
            <a:extLst>
              <a:ext uri="{FF2B5EF4-FFF2-40B4-BE49-F238E27FC236}">
                <a16:creationId xmlns:a16="http://schemas.microsoft.com/office/drawing/2014/main" id="{2068E420-E347-8C00-5FA4-73680BF34FC8}"/>
              </a:ext>
            </a:extLst>
          </p:cNvPr>
          <p:cNvSpPr/>
          <p:nvPr/>
        </p:nvSpPr>
        <p:spPr>
          <a:xfrm>
            <a:off x="868878" y="6017977"/>
            <a:ext cx="2969403" cy="369332"/>
          </a:xfrm>
          <a:prstGeom prst="rect">
            <a:avLst/>
          </a:prstGeom>
        </p:spPr>
        <p:txBody>
          <a:bodyPr wrap="square">
            <a:spAutoFit/>
          </a:bodyPr>
          <a:lstStyle/>
          <a:p>
            <a:pPr algn="r"/>
            <a:r>
              <a:rPr lang="en-US" b="1">
                <a:solidFill>
                  <a:srgbClr val="26B4E9"/>
                </a:solidFill>
                <a:latin typeface="Optima" charset="0"/>
                <a:cs typeface="Arial" panose="020B0604020202020204" pitchFamily="34" charset="0"/>
              </a:rPr>
              <a:t>Score</a:t>
            </a:r>
            <a:endParaRPr lang="en-US" b="1">
              <a:solidFill>
                <a:srgbClr val="10479B"/>
              </a:solidFill>
              <a:latin typeface="Optima" charset="0"/>
            </a:endParaRPr>
          </a:p>
        </p:txBody>
      </p:sp>
      <p:sp>
        <p:nvSpPr>
          <p:cNvPr id="12" name="Rectangle 11">
            <a:extLst>
              <a:ext uri="{FF2B5EF4-FFF2-40B4-BE49-F238E27FC236}">
                <a16:creationId xmlns:a16="http://schemas.microsoft.com/office/drawing/2014/main" id="{B7F137C4-A985-8494-2F13-B7813D798DBD}"/>
              </a:ext>
            </a:extLst>
          </p:cNvPr>
          <p:cNvSpPr/>
          <p:nvPr/>
        </p:nvSpPr>
        <p:spPr>
          <a:xfrm>
            <a:off x="5722069" y="6042027"/>
            <a:ext cx="1170343" cy="36256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10479B"/>
                </a:solidFill>
              </a:rPr>
              <a:t>66 – 79%</a:t>
            </a:r>
            <a:endParaRPr lang="en-IN" b="1">
              <a:solidFill>
                <a:srgbClr val="10479B"/>
              </a:solidFill>
            </a:endParaRPr>
          </a:p>
        </p:txBody>
      </p:sp>
      <p:sp>
        <p:nvSpPr>
          <p:cNvPr id="13" name="Rectangle 12">
            <a:extLst>
              <a:ext uri="{FF2B5EF4-FFF2-40B4-BE49-F238E27FC236}">
                <a16:creationId xmlns:a16="http://schemas.microsoft.com/office/drawing/2014/main" id="{3135E9A2-8647-F825-5538-78B8FFAAE2AC}"/>
              </a:ext>
            </a:extLst>
          </p:cNvPr>
          <p:cNvSpPr/>
          <p:nvPr/>
        </p:nvSpPr>
        <p:spPr>
          <a:xfrm>
            <a:off x="7627855" y="6024741"/>
            <a:ext cx="1170342" cy="36256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80 – 100%</a:t>
            </a:r>
            <a:endParaRPr lang="en-IN" b="1">
              <a:solidFill>
                <a:schemeClr val="bg1"/>
              </a:solidFill>
            </a:endParaRPr>
          </a:p>
        </p:txBody>
      </p:sp>
      <p:sp>
        <p:nvSpPr>
          <p:cNvPr id="14" name="Rectangle 13">
            <a:extLst>
              <a:ext uri="{FF2B5EF4-FFF2-40B4-BE49-F238E27FC236}">
                <a16:creationId xmlns:a16="http://schemas.microsoft.com/office/drawing/2014/main" id="{B1A8DC66-581A-FEE1-A070-9775E7C56C8D}"/>
              </a:ext>
            </a:extLst>
          </p:cNvPr>
          <p:cNvSpPr/>
          <p:nvPr/>
        </p:nvSpPr>
        <p:spPr>
          <a:xfrm>
            <a:off x="3838281" y="6034171"/>
            <a:ext cx="942682" cy="36256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 – 65%</a:t>
            </a:r>
            <a:endParaRPr lang="en-IN" b="1">
              <a:solidFill>
                <a:schemeClr val="bg1"/>
              </a:solidFill>
            </a:endParaRPr>
          </a:p>
        </p:txBody>
      </p:sp>
    </p:spTree>
    <p:extLst>
      <p:ext uri="{BB962C8B-B14F-4D97-AF65-F5344CB8AC3E}">
        <p14:creationId xmlns:p14="http://schemas.microsoft.com/office/powerpoint/2010/main" val="3500298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1C257-2086-C727-3327-8B999EDDB764}"/>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6C9200A3-61B2-7538-B601-80DE826C8499}"/>
              </a:ext>
            </a:extLst>
          </p:cNvPr>
          <p:cNvSpPr txBox="1"/>
          <p:nvPr/>
        </p:nvSpPr>
        <p:spPr>
          <a:xfrm>
            <a:off x="445770" y="95346"/>
            <a:ext cx="11300460" cy="769441"/>
          </a:xfrm>
          <a:prstGeom prst="rect">
            <a:avLst/>
          </a:prstGeom>
          <a:noFill/>
        </p:spPr>
        <p:txBody>
          <a:bodyPr wrap="square" rtlCol="0" anchor="t">
            <a:spAutoFit/>
          </a:bodyPr>
          <a:lstStyle/>
          <a:p>
            <a:r>
              <a:rPr lang="en-US" sz="2400" b="1">
                <a:solidFill>
                  <a:srgbClr val="0B4A99"/>
                </a:solidFill>
                <a:latin typeface="Optima" charset="0"/>
                <a:cs typeface="+mj-cs"/>
              </a:rPr>
              <a:t>Emotional Footprint Reports – Master Data Management</a:t>
            </a:r>
            <a:endParaRPr lang="en-US" sz="2000" b="1">
              <a:solidFill>
                <a:srgbClr val="26B4E9"/>
              </a:solidFill>
              <a:latin typeface="Optima" charset="0"/>
              <a:cs typeface="+mj-cs"/>
            </a:endParaRPr>
          </a:p>
          <a:p>
            <a:r>
              <a:rPr lang="en-US" sz="2000" b="1">
                <a:solidFill>
                  <a:srgbClr val="26B4E9"/>
                </a:solidFill>
                <a:latin typeface="Optima" charset="0"/>
                <a:cs typeface="+mj-cs"/>
              </a:rPr>
              <a:t>InfoTech - Software Reviews </a:t>
            </a:r>
            <a:endParaRPr lang="en-US" sz="2400" b="1">
              <a:solidFill>
                <a:srgbClr val="26B4E9"/>
              </a:solidFill>
              <a:latin typeface="Optima" charset="0"/>
              <a:cs typeface="+mj-cs"/>
            </a:endParaRPr>
          </a:p>
        </p:txBody>
      </p:sp>
      <p:sp>
        <p:nvSpPr>
          <p:cNvPr id="28" name="Date Placeholder 3">
            <a:extLst>
              <a:ext uri="{FF2B5EF4-FFF2-40B4-BE49-F238E27FC236}">
                <a16:creationId xmlns:a16="http://schemas.microsoft.com/office/drawing/2014/main" id="{1E48C034-23B0-2B53-053F-2B6FCC5ECCD8}"/>
              </a:ext>
            </a:extLst>
          </p:cNvPr>
          <p:cNvSpPr>
            <a:spLocks noGrp="1"/>
          </p:cNvSpPr>
          <p:nvPr>
            <p:ph type="dt" sz="half" idx="10"/>
          </p:nvPr>
        </p:nvSpPr>
        <p:spPr>
          <a:xfrm>
            <a:off x="177800" y="6579235"/>
            <a:ext cx="2743200" cy="365125"/>
          </a:xfrm>
        </p:spPr>
        <p:txBody>
          <a:bodyPr/>
          <a:lstStyle/>
          <a:p>
            <a:r>
              <a:rPr lang="en-US"/>
              <a:t>© PiLog Group</a:t>
            </a:r>
          </a:p>
        </p:txBody>
      </p:sp>
      <p:sp>
        <p:nvSpPr>
          <p:cNvPr id="29" name="Slide Number Placeholder 5">
            <a:extLst>
              <a:ext uri="{FF2B5EF4-FFF2-40B4-BE49-F238E27FC236}">
                <a16:creationId xmlns:a16="http://schemas.microsoft.com/office/drawing/2014/main" id="{337E88EC-E67C-E00F-6C38-F6E8F9A62C89}"/>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t>57</a:t>
            </a:fld>
            <a:endParaRPr lang="en-US"/>
          </a:p>
        </p:txBody>
      </p:sp>
      <p:sp>
        <p:nvSpPr>
          <p:cNvPr id="30" name="Footer Placeholder 4">
            <a:extLst>
              <a:ext uri="{FF2B5EF4-FFF2-40B4-BE49-F238E27FC236}">
                <a16:creationId xmlns:a16="http://schemas.microsoft.com/office/drawing/2014/main" id="{E4F66588-05FB-4688-FFBF-F2B635FC6F4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charset="0"/>
                <a:cs typeface="Arial" panose="020B0604020202020204" pitchFamily="34" charset="0"/>
              </a:rPr>
              <a:t>www.piloggroup.com</a:t>
            </a:r>
          </a:p>
        </p:txBody>
      </p:sp>
      <p:sp>
        <p:nvSpPr>
          <p:cNvPr id="31" name="Footer Placeholder 4">
            <a:extLst>
              <a:ext uri="{FF2B5EF4-FFF2-40B4-BE49-F238E27FC236}">
                <a16:creationId xmlns:a16="http://schemas.microsoft.com/office/drawing/2014/main" id="{B090D5B6-E326-F0B9-69B5-8D216428B87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a:ea typeface="+mn-ea"/>
                <a:cs typeface="Arial" panose="020B0604020202020204" pitchFamily="34" charset="0"/>
              </a:rPr>
              <a:t>Restricted Use</a:t>
            </a:r>
          </a:p>
        </p:txBody>
      </p:sp>
      <p:graphicFrame>
        <p:nvGraphicFramePr>
          <p:cNvPr id="4" name="Table 3">
            <a:extLst>
              <a:ext uri="{FF2B5EF4-FFF2-40B4-BE49-F238E27FC236}">
                <a16:creationId xmlns:a16="http://schemas.microsoft.com/office/drawing/2014/main" id="{898989C7-B519-09EE-A22F-452E84216908}"/>
              </a:ext>
            </a:extLst>
          </p:cNvPr>
          <p:cNvGraphicFramePr>
            <a:graphicFrameLocks noGrp="1"/>
          </p:cNvGraphicFramePr>
          <p:nvPr>
            <p:extLst>
              <p:ext uri="{D42A27DB-BD31-4B8C-83A1-F6EECF244321}">
                <p14:modId xmlns:p14="http://schemas.microsoft.com/office/powerpoint/2010/main" val="729159003"/>
              </p:ext>
            </p:extLst>
          </p:nvPr>
        </p:nvGraphicFramePr>
        <p:xfrm>
          <a:off x="467096" y="1447690"/>
          <a:ext cx="11092113" cy="2697480"/>
        </p:xfrm>
        <a:graphic>
          <a:graphicData uri="http://schemas.openxmlformats.org/drawingml/2006/table">
            <a:tbl>
              <a:tblPr firstRow="1" bandRow="1">
                <a:tableStyleId>{69012ECD-51FC-41F1-AA8D-1B2483CD663E}</a:tableStyleId>
              </a:tblPr>
              <a:tblGrid>
                <a:gridCol w="675904">
                  <a:extLst>
                    <a:ext uri="{9D8B030D-6E8A-4147-A177-3AD203B41FA5}">
                      <a16:colId xmlns:a16="http://schemas.microsoft.com/office/drawing/2014/main" val="17173279"/>
                    </a:ext>
                  </a:extLst>
                </a:gridCol>
                <a:gridCol w="2017643">
                  <a:extLst>
                    <a:ext uri="{9D8B030D-6E8A-4147-A177-3AD203B41FA5}">
                      <a16:colId xmlns:a16="http://schemas.microsoft.com/office/drawing/2014/main" val="2079520727"/>
                    </a:ext>
                  </a:extLst>
                </a:gridCol>
                <a:gridCol w="1461053">
                  <a:extLst>
                    <a:ext uri="{9D8B030D-6E8A-4147-A177-3AD203B41FA5}">
                      <a16:colId xmlns:a16="http://schemas.microsoft.com/office/drawing/2014/main" val="240304867"/>
                    </a:ext>
                  </a:extLst>
                </a:gridCol>
                <a:gridCol w="1520687">
                  <a:extLst>
                    <a:ext uri="{9D8B030D-6E8A-4147-A177-3AD203B41FA5}">
                      <a16:colId xmlns:a16="http://schemas.microsoft.com/office/drawing/2014/main" val="2426379496"/>
                    </a:ext>
                  </a:extLst>
                </a:gridCol>
                <a:gridCol w="1292087">
                  <a:extLst>
                    <a:ext uri="{9D8B030D-6E8A-4147-A177-3AD203B41FA5}">
                      <a16:colId xmlns:a16="http://schemas.microsoft.com/office/drawing/2014/main" val="2468934877"/>
                    </a:ext>
                  </a:extLst>
                </a:gridCol>
                <a:gridCol w="1361660">
                  <a:extLst>
                    <a:ext uri="{9D8B030D-6E8A-4147-A177-3AD203B41FA5}">
                      <a16:colId xmlns:a16="http://schemas.microsoft.com/office/drawing/2014/main" val="3046844650"/>
                    </a:ext>
                  </a:extLst>
                </a:gridCol>
                <a:gridCol w="1550505">
                  <a:extLst>
                    <a:ext uri="{9D8B030D-6E8A-4147-A177-3AD203B41FA5}">
                      <a16:colId xmlns:a16="http://schemas.microsoft.com/office/drawing/2014/main" val="1025222081"/>
                    </a:ext>
                  </a:extLst>
                </a:gridCol>
                <a:gridCol w="1212574">
                  <a:extLst>
                    <a:ext uri="{9D8B030D-6E8A-4147-A177-3AD203B41FA5}">
                      <a16:colId xmlns:a16="http://schemas.microsoft.com/office/drawing/2014/main" val="1763988933"/>
                    </a:ext>
                  </a:extLst>
                </a:gridCol>
              </a:tblGrid>
              <a:tr h="360774">
                <a:tc>
                  <a:txBody>
                    <a:bodyPr/>
                    <a:lstStyle/>
                    <a:p>
                      <a:pPr algn="ctr"/>
                      <a:r>
                        <a:rPr lang="en-US" sz="1500">
                          <a:latin typeface="Optima" panose="02000503060000020004"/>
                        </a:rPr>
                        <a:t>Rank</a:t>
                      </a:r>
                      <a:endParaRPr lang="en-IN" sz="1500">
                        <a:latin typeface="Optima" panose="02000503060000020004"/>
                      </a:endParaRPr>
                    </a:p>
                  </a:txBody>
                  <a:tcPr/>
                </a:tc>
                <a:tc>
                  <a:txBody>
                    <a:bodyPr/>
                    <a:lstStyle/>
                    <a:p>
                      <a:pPr algn="ctr"/>
                      <a:r>
                        <a:rPr lang="en-US" sz="1500">
                          <a:latin typeface="Optima" panose="02000503060000020004"/>
                        </a:rPr>
                        <a:t>Product</a:t>
                      </a:r>
                      <a:endParaRPr lang="en-IN" sz="1500">
                        <a:latin typeface="Optima" panose="02000503060000020004"/>
                      </a:endParaRPr>
                    </a:p>
                  </a:txBody>
                  <a:tcPr/>
                </a:tc>
                <a:tc>
                  <a:txBody>
                    <a:bodyPr/>
                    <a:lstStyle/>
                    <a:p>
                      <a:pPr algn="ctr"/>
                      <a:r>
                        <a:rPr lang="en-US" sz="1500">
                          <a:latin typeface="Optima" panose="02000503060000020004"/>
                        </a:rPr>
                        <a:t>CX Score</a:t>
                      </a:r>
                      <a:endParaRPr lang="en-IN" sz="1500">
                        <a:latin typeface="Optima" panose="02000503060000020004"/>
                      </a:endParaRPr>
                    </a:p>
                  </a:txBody>
                  <a:tcPr/>
                </a:tc>
                <a:tc>
                  <a:txBody>
                    <a:bodyPr/>
                    <a:lstStyle/>
                    <a:p>
                      <a:pPr algn="ctr"/>
                      <a:r>
                        <a:rPr lang="en-US" sz="1500">
                          <a:latin typeface="Optima" panose="02000503060000020004"/>
                        </a:rPr>
                        <a:t>NET Emotional Score</a:t>
                      </a:r>
                      <a:endParaRPr lang="en-IN" sz="1500">
                        <a:latin typeface="Optima" panose="02000503060000020004"/>
                      </a:endParaRPr>
                    </a:p>
                  </a:txBody>
                  <a:tcPr/>
                </a:tc>
                <a:tc>
                  <a:txBody>
                    <a:bodyPr/>
                    <a:lstStyle/>
                    <a:p>
                      <a:pPr algn="ctr"/>
                      <a:r>
                        <a:rPr lang="en-US" sz="1500">
                          <a:latin typeface="Optima" panose="02000503060000020004"/>
                        </a:rPr>
                        <a:t>Value Index</a:t>
                      </a:r>
                      <a:endParaRPr lang="en-IN" sz="1500">
                        <a:latin typeface="Optima" panose="02000503060000020004"/>
                      </a:endParaRPr>
                    </a:p>
                  </a:txBody>
                  <a:tcPr/>
                </a:tc>
                <a:tc>
                  <a:txBody>
                    <a:bodyPr/>
                    <a:lstStyle/>
                    <a:p>
                      <a:pPr algn="ctr"/>
                      <a:r>
                        <a:rPr lang="en-US" sz="1500">
                          <a:latin typeface="Optima" panose="02000503060000020004"/>
                        </a:rPr>
                        <a:t>Strongest Positive Emotions</a:t>
                      </a:r>
                      <a:endParaRPr lang="en-IN" sz="1500">
                        <a:latin typeface="Optima" panose="02000503060000020004"/>
                      </a:endParaRPr>
                    </a:p>
                  </a:txBody>
                  <a:tcPr/>
                </a:tc>
                <a:tc>
                  <a:txBody>
                    <a:bodyPr/>
                    <a:lstStyle/>
                    <a:p>
                      <a:pPr algn="ctr"/>
                      <a:r>
                        <a:rPr lang="en-US" sz="1500">
                          <a:latin typeface="Optima" panose="02000503060000020004"/>
                        </a:rPr>
                        <a:t>Strongest Negative Emotions</a:t>
                      </a:r>
                      <a:endParaRPr lang="en-IN" sz="1500">
                        <a:latin typeface="Optima" panose="02000503060000020004"/>
                      </a:endParaRPr>
                    </a:p>
                  </a:txBody>
                  <a:tcPr/>
                </a:tc>
                <a:tc>
                  <a:txBody>
                    <a:bodyPr/>
                    <a:lstStyle/>
                    <a:p>
                      <a:pPr algn="ctr"/>
                      <a:r>
                        <a:rPr lang="en-US" sz="1500">
                          <a:latin typeface="Optima" panose="02000503060000020004"/>
                        </a:rPr>
                        <a:t>Number of Reviews</a:t>
                      </a:r>
                      <a:endParaRPr lang="en-IN" sz="1500">
                        <a:latin typeface="Optima" panose="02000503060000020004"/>
                      </a:endParaRPr>
                    </a:p>
                  </a:txBody>
                  <a:tcPr/>
                </a:tc>
                <a:extLst>
                  <a:ext uri="{0D108BD9-81ED-4DB2-BD59-A6C34878D82A}">
                    <a16:rowId xmlns:a16="http://schemas.microsoft.com/office/drawing/2014/main" val="2664168496"/>
                  </a:ext>
                </a:extLst>
              </a:tr>
              <a:tr h="288648">
                <a:tc>
                  <a:txBody>
                    <a:bodyPr/>
                    <a:lstStyle/>
                    <a:p>
                      <a:pPr algn="ctr"/>
                      <a:r>
                        <a:rPr lang="en-US" sz="1500" b="1">
                          <a:solidFill>
                            <a:srgbClr val="10479B"/>
                          </a:solidFill>
                          <a:latin typeface="Optima" panose="02000503060000020004"/>
                        </a:rPr>
                        <a:t>1</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PiLog MDRM</a:t>
                      </a:r>
                      <a:endParaRPr lang="en-IN" sz="1500" b="1">
                        <a:solidFill>
                          <a:srgbClr val="10479B"/>
                        </a:solidFill>
                        <a:latin typeface="Optima" panose="02000503060000020004"/>
                      </a:endParaRPr>
                    </a:p>
                  </a:txBody>
                  <a:tcPr/>
                </a:tc>
                <a:tc>
                  <a:txBody>
                    <a:bodyPr/>
                    <a:lstStyle/>
                    <a:p>
                      <a:pPr algn="ctr"/>
                      <a:r>
                        <a:rPr lang="en-US" sz="1500" b="1">
                          <a:solidFill>
                            <a:schemeClr val="bg1"/>
                          </a:solidFill>
                          <a:latin typeface="Optima" panose="02000503060000020004"/>
                        </a:rPr>
                        <a:t>95%</a:t>
                      </a:r>
                      <a:endParaRPr lang="en-IN" sz="1500" b="1">
                        <a:solidFill>
                          <a:schemeClr val="bg1"/>
                        </a:solidFill>
                        <a:latin typeface="Optima" panose="02000503060000020004"/>
                      </a:endParaRPr>
                    </a:p>
                  </a:txBody>
                  <a:tcPr>
                    <a:solidFill>
                      <a:srgbClr val="92D050"/>
                    </a:solidFill>
                  </a:tcPr>
                </a:tc>
                <a:tc>
                  <a:txBody>
                    <a:bodyPr/>
                    <a:lstStyle/>
                    <a:p>
                      <a:pPr algn="ctr"/>
                      <a:r>
                        <a:rPr lang="en-US" sz="1500" b="1">
                          <a:solidFill>
                            <a:schemeClr val="bg1"/>
                          </a:solidFill>
                          <a:latin typeface="Optima" panose="02000503060000020004"/>
                        </a:rPr>
                        <a:t>+95%</a:t>
                      </a:r>
                      <a:endParaRPr lang="en-IN" sz="1500" b="1">
                        <a:solidFill>
                          <a:schemeClr val="bg1"/>
                        </a:solidFill>
                        <a:latin typeface="Optima" panose="02000503060000020004"/>
                      </a:endParaRP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chemeClr val="bg1"/>
                          </a:solidFill>
                          <a:latin typeface="Optima" panose="02000503060000020004"/>
                        </a:rPr>
                        <a:t>93%</a:t>
                      </a:r>
                      <a:endParaRPr lang="en-IN" sz="1500" b="1">
                        <a:solidFill>
                          <a:schemeClr val="bg1"/>
                        </a:solidFill>
                        <a:latin typeface="Optima" panose="02000503060000020004"/>
                      </a:endParaRPr>
                    </a:p>
                  </a:txBody>
                  <a:tcPr>
                    <a:solidFill>
                      <a:srgbClr val="92D050"/>
                    </a:solidFill>
                  </a:tcPr>
                </a:tc>
                <a:tc>
                  <a:txBody>
                    <a:bodyPr/>
                    <a:lstStyle/>
                    <a:p>
                      <a:pPr marL="0" indent="0" algn="ctr">
                        <a:buFont typeface="Wingdings" panose="05000000000000000000" pitchFamily="2" charset="2"/>
                        <a:buNone/>
                      </a:pPr>
                      <a:r>
                        <a:rPr lang="en-US" sz="1200" b="1">
                          <a:solidFill>
                            <a:srgbClr val="10479B"/>
                          </a:solidFill>
                          <a:latin typeface="Optima" panose="02000503060000020004"/>
                        </a:rPr>
                        <a:t>Respectful – 100%</a:t>
                      </a:r>
                    </a:p>
                    <a:p>
                      <a:pPr marL="0" indent="0" algn="ctr">
                        <a:buFont typeface="Wingdings" panose="05000000000000000000" pitchFamily="2" charset="2"/>
                        <a:buNone/>
                      </a:pPr>
                      <a:r>
                        <a:rPr lang="en-US" sz="1200" b="1">
                          <a:solidFill>
                            <a:srgbClr val="10479B"/>
                          </a:solidFill>
                          <a:latin typeface="Optima" panose="02000503060000020004"/>
                        </a:rPr>
                        <a:t>Caring – 99%</a:t>
                      </a:r>
                      <a:endParaRPr lang="en-IN" sz="1200" b="1">
                        <a:solidFill>
                          <a:srgbClr val="10479B"/>
                        </a:solidFill>
                        <a:latin typeface="Optima" panose="02000503060000020004"/>
                      </a:endParaRPr>
                    </a:p>
                  </a:txBody>
                  <a:tcPr>
                    <a:noFill/>
                  </a:tcPr>
                </a:tc>
                <a:tc>
                  <a:txBody>
                    <a:bodyPr/>
                    <a:lstStyle/>
                    <a:p>
                      <a:pPr algn="ctr"/>
                      <a:r>
                        <a:rPr lang="en-US" sz="1200" b="1">
                          <a:solidFill>
                            <a:srgbClr val="10479B"/>
                          </a:solidFill>
                          <a:latin typeface="Optima" panose="02000503060000020004"/>
                        </a:rPr>
                        <a:t>Charges for Product Enhancements – 3%</a:t>
                      </a:r>
                    </a:p>
                    <a:p>
                      <a:pPr algn="ctr"/>
                      <a:r>
                        <a:rPr lang="en-US" sz="1200" b="1">
                          <a:solidFill>
                            <a:srgbClr val="10479B"/>
                          </a:solidFill>
                          <a:latin typeface="Optima" panose="02000503060000020004"/>
                        </a:rPr>
                        <a:t>Overpromised – 3%</a:t>
                      </a:r>
                      <a:endParaRPr lang="en-IN" sz="1200" b="1">
                        <a:solidFill>
                          <a:srgbClr val="10479B"/>
                        </a:solidFill>
                        <a:latin typeface="Optima" panose="02000503060000020004"/>
                      </a:endParaRPr>
                    </a:p>
                  </a:txBody>
                  <a:tcPr>
                    <a:noFill/>
                  </a:tcPr>
                </a:tc>
                <a:tc>
                  <a:txBody>
                    <a:bodyPr/>
                    <a:lstStyle/>
                    <a:p>
                      <a:pPr algn="ctr"/>
                      <a:r>
                        <a:rPr lang="en-US" sz="1500" b="1">
                          <a:solidFill>
                            <a:srgbClr val="10479B"/>
                          </a:solidFill>
                          <a:latin typeface="Optima" panose="02000503060000020004"/>
                        </a:rPr>
                        <a:t>81</a:t>
                      </a:r>
                      <a:endParaRPr lang="en-IN" sz="1500" b="1">
                        <a:solidFill>
                          <a:srgbClr val="10479B"/>
                        </a:solidFill>
                        <a:latin typeface="Optima" panose="02000503060000020004"/>
                      </a:endParaRPr>
                    </a:p>
                  </a:txBody>
                  <a:tcPr/>
                </a:tc>
                <a:extLst>
                  <a:ext uri="{0D108BD9-81ED-4DB2-BD59-A6C34878D82A}">
                    <a16:rowId xmlns:a16="http://schemas.microsoft.com/office/drawing/2014/main" val="4146067360"/>
                  </a:ext>
                </a:extLst>
              </a:tr>
              <a:tr h="288648">
                <a:tc>
                  <a:txBody>
                    <a:bodyPr/>
                    <a:lstStyle/>
                    <a:p>
                      <a:pPr algn="ctr"/>
                      <a:r>
                        <a:rPr lang="en-US" sz="1500" b="1">
                          <a:solidFill>
                            <a:srgbClr val="10479B"/>
                          </a:solidFill>
                          <a:latin typeface="Optima" panose="02000503060000020004"/>
                        </a:rPr>
                        <a:t>8</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SAP Master Data Governance</a:t>
                      </a:r>
                      <a:endParaRPr lang="en-IN" sz="1500" b="1">
                        <a:solidFill>
                          <a:srgbClr val="10479B"/>
                        </a:solidFill>
                        <a:latin typeface="Optima" panose="02000503060000020004"/>
                      </a:endParaRPr>
                    </a:p>
                  </a:txBody>
                  <a:tcPr/>
                </a:tc>
                <a:tc>
                  <a:txBody>
                    <a:bodyPr/>
                    <a:lstStyle/>
                    <a:p>
                      <a:pPr algn="ctr"/>
                      <a:r>
                        <a:rPr lang="en-US" sz="1500" b="1">
                          <a:solidFill>
                            <a:srgbClr val="10479B"/>
                          </a:solidFill>
                          <a:latin typeface="Optima" panose="02000503060000020004"/>
                        </a:rPr>
                        <a:t>78%</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+80%</a:t>
                      </a:r>
                      <a:endParaRPr lang="en-IN" sz="1500" b="1">
                        <a:solidFill>
                          <a:srgbClr val="10479B"/>
                        </a:solidFill>
                        <a:latin typeface="Optima" panose="02000503060000020004"/>
                      </a:endParaRPr>
                    </a:p>
                  </a:txBody>
                  <a:tcPr>
                    <a:solidFill>
                      <a:srgbClr val="FFC000"/>
                    </a:solidFill>
                  </a:tcPr>
                </a:tc>
                <a:tc>
                  <a:txBody>
                    <a:bodyPr/>
                    <a:lstStyle/>
                    <a:p>
                      <a:pPr algn="ctr"/>
                      <a:r>
                        <a:rPr lang="en-US" sz="1500" b="1">
                          <a:solidFill>
                            <a:srgbClr val="10479B"/>
                          </a:solidFill>
                          <a:latin typeface="Optima" panose="02000503060000020004"/>
                        </a:rPr>
                        <a:t>85%</a:t>
                      </a:r>
                      <a:endParaRPr lang="en-IN" sz="1500" b="1">
                        <a:solidFill>
                          <a:srgbClr val="10479B"/>
                        </a:solidFill>
                        <a:latin typeface="Optima" panose="02000503060000020004"/>
                      </a:endParaRPr>
                    </a:p>
                  </a:txBody>
                  <a:tcPr>
                    <a:solidFill>
                      <a:srgbClr val="FFC000"/>
                    </a:solidFill>
                  </a:tcPr>
                </a:tc>
                <a:tc>
                  <a:txBody>
                    <a:bodyPr/>
                    <a:lstStyle/>
                    <a:p>
                      <a:pPr marL="0" indent="0" algn="ctr">
                        <a:buFont typeface="Wingdings" panose="05000000000000000000" pitchFamily="2" charset="2"/>
                        <a:buNone/>
                      </a:pPr>
                      <a:r>
                        <a:rPr lang="en-US" sz="1200" b="1">
                          <a:solidFill>
                            <a:srgbClr val="10479B"/>
                          </a:solidFill>
                          <a:latin typeface="Optima" panose="02000503060000020004"/>
                        </a:rPr>
                        <a:t>Respectful – 92%</a:t>
                      </a:r>
                    </a:p>
                    <a:p>
                      <a:pPr marL="0" indent="0" algn="ctr">
                        <a:buFont typeface="Wingdings" panose="05000000000000000000" pitchFamily="2" charset="2"/>
                        <a:buNone/>
                      </a:pPr>
                      <a:r>
                        <a:rPr lang="en-US" sz="1200" b="1">
                          <a:solidFill>
                            <a:srgbClr val="10479B"/>
                          </a:solidFill>
                          <a:latin typeface="Optima" panose="02000503060000020004"/>
                        </a:rPr>
                        <a:t>Trustworthy – 91%</a:t>
                      </a:r>
                      <a:endParaRPr lang="en-IN" sz="1200" b="1">
                        <a:solidFill>
                          <a:srgbClr val="10479B"/>
                        </a:solidFill>
                        <a:latin typeface="Optima" panose="02000503060000020004"/>
                      </a:endParaRPr>
                    </a:p>
                  </a:txBody>
                  <a:tcPr>
                    <a:noFill/>
                  </a:tcPr>
                </a:tc>
                <a:tc>
                  <a:txBody>
                    <a:bodyPr/>
                    <a:lstStyle/>
                    <a:p>
                      <a:pPr algn="ctr"/>
                      <a:r>
                        <a:rPr lang="en-US" sz="1200" b="1">
                          <a:solidFill>
                            <a:srgbClr val="10479B"/>
                          </a:solidFill>
                          <a:latin typeface="Optima" panose="02000503060000020004"/>
                        </a:rPr>
                        <a:t>Charges for Product Enhancements – 9%</a:t>
                      </a:r>
                    </a:p>
                    <a:p>
                      <a:pPr algn="ctr"/>
                      <a:r>
                        <a:rPr lang="en-US" sz="1200" b="1">
                          <a:solidFill>
                            <a:srgbClr val="10479B"/>
                          </a:solidFill>
                          <a:latin typeface="Optima" panose="02000503060000020004"/>
                        </a:rPr>
                        <a:t>Overpromised – 13%</a:t>
                      </a:r>
                      <a:endParaRPr lang="en-IN" sz="1200" b="1">
                        <a:solidFill>
                          <a:srgbClr val="10479B"/>
                        </a:solidFill>
                        <a:latin typeface="Optima" panose="02000503060000020004"/>
                      </a:endParaRPr>
                    </a:p>
                  </a:txBody>
                  <a:tcPr>
                    <a:noFill/>
                  </a:tcPr>
                </a:tc>
                <a:tc>
                  <a:txBody>
                    <a:bodyPr/>
                    <a:lstStyle/>
                    <a:p>
                      <a:pPr algn="ctr"/>
                      <a:r>
                        <a:rPr lang="en-US" sz="1500" b="1">
                          <a:solidFill>
                            <a:srgbClr val="10479B"/>
                          </a:solidFill>
                          <a:latin typeface="Optima" panose="02000503060000020004"/>
                        </a:rPr>
                        <a:t>95</a:t>
                      </a:r>
                      <a:endParaRPr lang="en-IN" sz="1500" b="1">
                        <a:solidFill>
                          <a:srgbClr val="10479B"/>
                        </a:solidFill>
                        <a:latin typeface="Optima" panose="02000503060000020004"/>
                      </a:endParaRPr>
                    </a:p>
                  </a:txBody>
                  <a:tcPr/>
                </a:tc>
                <a:extLst>
                  <a:ext uri="{0D108BD9-81ED-4DB2-BD59-A6C34878D82A}">
                    <a16:rowId xmlns:a16="http://schemas.microsoft.com/office/drawing/2014/main" val="2225338068"/>
                  </a:ext>
                </a:extLst>
              </a:tr>
              <a:tr h="288648">
                <a:tc>
                  <a:txBody>
                    <a:bodyPr/>
                    <a:lstStyle/>
                    <a:p>
                      <a:pPr algn="ctr"/>
                      <a:r>
                        <a:rPr lang="en-US" sz="1500" b="1">
                          <a:solidFill>
                            <a:srgbClr val="10479B"/>
                          </a:solidFill>
                          <a:latin typeface="Optima" panose="02000503060000020004"/>
                        </a:rPr>
                        <a:t>15</a:t>
                      </a:r>
                      <a:endParaRPr lang="en-IN" sz="1500" b="1">
                        <a:solidFill>
                          <a:srgbClr val="10479B"/>
                        </a:solidFill>
                        <a:latin typeface="Optima" panose="02000503060000020004"/>
                      </a:endParaRPr>
                    </a:p>
                  </a:txBody>
                  <a:tcPr/>
                </a:tc>
                <a:tc>
                  <a:txBody>
                    <a:bodyPr/>
                    <a:lstStyle/>
                    <a:p>
                      <a:r>
                        <a:rPr lang="en-US" sz="1500" b="1">
                          <a:solidFill>
                            <a:srgbClr val="10479B"/>
                          </a:solidFill>
                          <a:latin typeface="Optima" panose="02000503060000020004"/>
                        </a:rPr>
                        <a:t>Prospecta MDO</a:t>
                      </a:r>
                      <a:endParaRPr lang="en-IN" sz="1500" b="1">
                        <a:solidFill>
                          <a:srgbClr val="10479B"/>
                        </a:solidFill>
                        <a:latin typeface="Optima" panose="02000503060000020004"/>
                      </a:endParaRPr>
                    </a:p>
                  </a:txBody>
                  <a:tcPr/>
                </a:tc>
                <a:tc>
                  <a:txBody>
                    <a:bodyPr/>
                    <a:lstStyle/>
                    <a:p>
                      <a:pPr algn="ctr"/>
                      <a:r>
                        <a:rPr lang="en-US" sz="1500" b="1">
                          <a:solidFill>
                            <a:schemeClr val="bg1"/>
                          </a:solidFill>
                          <a:latin typeface="Optima" panose="02000503060000020004"/>
                        </a:rPr>
                        <a:t>63%</a:t>
                      </a:r>
                      <a:endParaRPr lang="en-IN" sz="1500" b="1">
                        <a:solidFill>
                          <a:schemeClr val="bg1"/>
                        </a:solidFill>
                        <a:latin typeface="Optima" panose="02000503060000020004"/>
                      </a:endParaRPr>
                    </a:p>
                  </a:txBody>
                  <a:tcPr>
                    <a:solidFill>
                      <a:srgbClr val="C00000"/>
                    </a:solidFill>
                  </a:tcPr>
                </a:tc>
                <a:tc>
                  <a:txBody>
                    <a:bodyPr/>
                    <a:lstStyle/>
                    <a:p>
                      <a:pPr algn="ctr"/>
                      <a:r>
                        <a:rPr lang="en-US" sz="1500" b="1">
                          <a:solidFill>
                            <a:srgbClr val="10479B"/>
                          </a:solidFill>
                          <a:latin typeface="Optima" panose="02000503060000020004"/>
                        </a:rPr>
                        <a:t>71%</a:t>
                      </a:r>
                      <a:endParaRPr lang="en-IN" sz="1500" b="1">
                        <a:solidFill>
                          <a:srgbClr val="10479B"/>
                        </a:solidFill>
                        <a:latin typeface="Optima" panose="02000503060000020004"/>
                      </a:endParaRPr>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a:solidFill>
                            <a:srgbClr val="10479B"/>
                          </a:solidFill>
                          <a:latin typeface="Optima" panose="02000503060000020004"/>
                        </a:rPr>
                        <a:t>76%</a:t>
                      </a:r>
                      <a:endParaRPr lang="en-IN" sz="1500" b="1">
                        <a:solidFill>
                          <a:srgbClr val="10479B"/>
                        </a:solidFill>
                        <a:latin typeface="Optima" panose="02000503060000020004"/>
                      </a:endParaRPr>
                    </a:p>
                  </a:txBody>
                  <a:tcPr>
                    <a:solidFill>
                      <a:srgbClr val="FFC000"/>
                    </a:solidFill>
                  </a:tcPr>
                </a:tc>
                <a:tc>
                  <a:txBody>
                    <a:bodyPr/>
                    <a:lstStyle/>
                    <a:p>
                      <a:pPr marL="0" indent="0" algn="ctr">
                        <a:buFont typeface="Wingdings" panose="05000000000000000000" pitchFamily="2" charset="2"/>
                        <a:buNone/>
                      </a:pPr>
                      <a:r>
                        <a:rPr lang="en-US" sz="1200" b="1">
                          <a:solidFill>
                            <a:srgbClr val="10479B"/>
                          </a:solidFill>
                          <a:latin typeface="Optima" panose="02000503060000020004"/>
                        </a:rPr>
                        <a:t>Continually Improving – 100%</a:t>
                      </a:r>
                    </a:p>
                    <a:p>
                      <a:pPr marL="0" indent="0" algn="ctr">
                        <a:buFont typeface="Wingdings" panose="05000000000000000000" pitchFamily="2" charset="2"/>
                        <a:buNone/>
                      </a:pPr>
                      <a:r>
                        <a:rPr lang="en-US" sz="1200" b="1">
                          <a:solidFill>
                            <a:srgbClr val="10479B"/>
                          </a:solidFill>
                          <a:latin typeface="Optima" panose="02000503060000020004"/>
                        </a:rPr>
                        <a:t>Integrity – 90%</a:t>
                      </a:r>
                      <a:endParaRPr lang="en-IN" sz="1200" b="1">
                        <a:solidFill>
                          <a:srgbClr val="10479B"/>
                        </a:solidFill>
                        <a:latin typeface="Optima" panose="02000503060000020004"/>
                      </a:endParaRPr>
                    </a:p>
                  </a:txBody>
                  <a:tcPr>
                    <a:noFill/>
                  </a:tcPr>
                </a:tc>
                <a:tc>
                  <a:txBody>
                    <a:bodyPr/>
                    <a:lstStyle/>
                    <a:p>
                      <a:pPr algn="ctr"/>
                      <a:r>
                        <a:rPr lang="en-US" sz="1200" b="1">
                          <a:solidFill>
                            <a:srgbClr val="10479B"/>
                          </a:solidFill>
                          <a:latin typeface="Optima" panose="02000503060000020004"/>
                        </a:rPr>
                        <a:t>Frustrating – 20%</a:t>
                      </a:r>
                    </a:p>
                    <a:p>
                      <a:pPr algn="ctr"/>
                      <a:r>
                        <a:rPr lang="en-US" sz="1200" b="1">
                          <a:solidFill>
                            <a:srgbClr val="10479B"/>
                          </a:solidFill>
                          <a:latin typeface="Optima" panose="02000503060000020004"/>
                        </a:rPr>
                        <a:t>Over Priced – 25%</a:t>
                      </a:r>
                      <a:endParaRPr lang="en-IN" sz="1200" b="1">
                        <a:solidFill>
                          <a:srgbClr val="10479B"/>
                        </a:solidFill>
                        <a:latin typeface="Optima" panose="02000503060000020004"/>
                      </a:endParaRPr>
                    </a:p>
                  </a:txBody>
                  <a:tcPr>
                    <a:noFill/>
                  </a:tcPr>
                </a:tc>
                <a:tc>
                  <a:txBody>
                    <a:bodyPr/>
                    <a:lstStyle/>
                    <a:p>
                      <a:pPr algn="ctr"/>
                      <a:r>
                        <a:rPr lang="en-US" sz="1500" b="1">
                          <a:solidFill>
                            <a:srgbClr val="10479B"/>
                          </a:solidFill>
                          <a:latin typeface="Optima" panose="02000503060000020004"/>
                        </a:rPr>
                        <a:t>10</a:t>
                      </a:r>
                      <a:endParaRPr lang="en-IN" sz="1500" b="1">
                        <a:solidFill>
                          <a:srgbClr val="10479B"/>
                        </a:solidFill>
                        <a:latin typeface="Optima" panose="02000503060000020004"/>
                      </a:endParaRPr>
                    </a:p>
                  </a:txBody>
                  <a:tcPr/>
                </a:tc>
                <a:extLst>
                  <a:ext uri="{0D108BD9-81ED-4DB2-BD59-A6C34878D82A}">
                    <a16:rowId xmlns:a16="http://schemas.microsoft.com/office/drawing/2014/main" val="1031184399"/>
                  </a:ext>
                </a:extLst>
              </a:tr>
            </a:tbl>
          </a:graphicData>
        </a:graphic>
      </p:graphicFrame>
      <p:sp>
        <p:nvSpPr>
          <p:cNvPr id="5" name="Rectangle 4">
            <a:extLst>
              <a:ext uri="{FF2B5EF4-FFF2-40B4-BE49-F238E27FC236}">
                <a16:creationId xmlns:a16="http://schemas.microsoft.com/office/drawing/2014/main" id="{AF31DDDA-DBD8-B2D6-F8CA-D9FE4A34B463}"/>
              </a:ext>
            </a:extLst>
          </p:cNvPr>
          <p:cNvSpPr/>
          <p:nvPr/>
        </p:nvSpPr>
        <p:spPr>
          <a:xfrm>
            <a:off x="445770" y="1054017"/>
            <a:ext cx="11113439" cy="369332"/>
          </a:xfrm>
          <a:prstGeom prst="rect">
            <a:avLst/>
          </a:prstGeom>
        </p:spPr>
        <p:txBody>
          <a:bodyPr wrap="square">
            <a:spAutoFit/>
          </a:bodyPr>
          <a:lstStyle/>
          <a:p>
            <a:pPr algn="ctr"/>
            <a:r>
              <a:rPr lang="en-US" b="1">
                <a:solidFill>
                  <a:srgbClr val="26B4E9"/>
                </a:solidFill>
                <a:latin typeface="Optima" charset="0"/>
                <a:cs typeface="Arial" panose="020B0604020202020204" pitchFamily="34" charset="0"/>
              </a:rPr>
              <a:t>Emotional Footprint Overview</a:t>
            </a:r>
            <a:endParaRPr lang="en-US" b="1">
              <a:solidFill>
                <a:srgbClr val="10479B"/>
              </a:solidFill>
              <a:latin typeface="Optima" charset="0"/>
            </a:endParaRPr>
          </a:p>
        </p:txBody>
      </p:sp>
      <p:pic>
        <p:nvPicPr>
          <p:cNvPr id="6" name="Graphic 5">
            <a:extLst>
              <a:ext uri="{FF2B5EF4-FFF2-40B4-BE49-F238E27FC236}">
                <a16:creationId xmlns:a16="http://schemas.microsoft.com/office/drawing/2014/main" id="{EAC6B1EF-EF81-254C-67C8-936AFF8BA5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
        <p:nvSpPr>
          <p:cNvPr id="8" name="Rectangle 7">
            <a:extLst>
              <a:ext uri="{FF2B5EF4-FFF2-40B4-BE49-F238E27FC236}">
                <a16:creationId xmlns:a16="http://schemas.microsoft.com/office/drawing/2014/main" id="{A0153B64-D1F8-FFC6-7AE1-C4C24A7DF445}"/>
              </a:ext>
            </a:extLst>
          </p:cNvPr>
          <p:cNvSpPr/>
          <p:nvPr/>
        </p:nvSpPr>
        <p:spPr>
          <a:xfrm>
            <a:off x="868878" y="6017977"/>
            <a:ext cx="2969403" cy="369332"/>
          </a:xfrm>
          <a:prstGeom prst="rect">
            <a:avLst/>
          </a:prstGeom>
        </p:spPr>
        <p:txBody>
          <a:bodyPr wrap="square">
            <a:spAutoFit/>
          </a:bodyPr>
          <a:lstStyle/>
          <a:p>
            <a:pPr algn="r"/>
            <a:r>
              <a:rPr lang="en-US" b="1">
                <a:solidFill>
                  <a:srgbClr val="26B4E9"/>
                </a:solidFill>
                <a:latin typeface="Optima" charset="0"/>
                <a:cs typeface="Arial" panose="020B0604020202020204" pitchFamily="34" charset="0"/>
              </a:rPr>
              <a:t>Score</a:t>
            </a:r>
            <a:endParaRPr lang="en-US" b="1">
              <a:solidFill>
                <a:srgbClr val="10479B"/>
              </a:solidFill>
              <a:latin typeface="Optima" charset="0"/>
            </a:endParaRPr>
          </a:p>
        </p:txBody>
      </p:sp>
      <p:sp>
        <p:nvSpPr>
          <p:cNvPr id="10" name="Rectangle 9">
            <a:extLst>
              <a:ext uri="{FF2B5EF4-FFF2-40B4-BE49-F238E27FC236}">
                <a16:creationId xmlns:a16="http://schemas.microsoft.com/office/drawing/2014/main" id="{27A1C397-52ED-37CE-291F-9E492DCADF44}"/>
              </a:ext>
            </a:extLst>
          </p:cNvPr>
          <p:cNvSpPr/>
          <p:nvPr/>
        </p:nvSpPr>
        <p:spPr>
          <a:xfrm>
            <a:off x="5722069" y="6042027"/>
            <a:ext cx="1170343" cy="36256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10479B"/>
                </a:solidFill>
              </a:rPr>
              <a:t>66 – 79%</a:t>
            </a:r>
            <a:endParaRPr lang="en-IN" b="1">
              <a:solidFill>
                <a:srgbClr val="10479B"/>
              </a:solidFill>
            </a:endParaRPr>
          </a:p>
        </p:txBody>
      </p:sp>
      <p:sp>
        <p:nvSpPr>
          <p:cNvPr id="11" name="Rectangle 10">
            <a:extLst>
              <a:ext uri="{FF2B5EF4-FFF2-40B4-BE49-F238E27FC236}">
                <a16:creationId xmlns:a16="http://schemas.microsoft.com/office/drawing/2014/main" id="{CC4DACD1-BAF7-A527-2F42-CD0D5CD4F803}"/>
              </a:ext>
            </a:extLst>
          </p:cNvPr>
          <p:cNvSpPr/>
          <p:nvPr/>
        </p:nvSpPr>
        <p:spPr>
          <a:xfrm>
            <a:off x="7627855" y="6024741"/>
            <a:ext cx="1170342" cy="36256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80 – 100%</a:t>
            </a:r>
            <a:endParaRPr lang="en-IN" b="1">
              <a:solidFill>
                <a:schemeClr val="bg1"/>
              </a:solidFill>
            </a:endParaRPr>
          </a:p>
        </p:txBody>
      </p:sp>
      <p:sp>
        <p:nvSpPr>
          <p:cNvPr id="12" name="Rectangle 11">
            <a:extLst>
              <a:ext uri="{FF2B5EF4-FFF2-40B4-BE49-F238E27FC236}">
                <a16:creationId xmlns:a16="http://schemas.microsoft.com/office/drawing/2014/main" id="{6449AECB-3770-BE6B-12E6-044C9A2EEB16}"/>
              </a:ext>
            </a:extLst>
          </p:cNvPr>
          <p:cNvSpPr/>
          <p:nvPr/>
        </p:nvSpPr>
        <p:spPr>
          <a:xfrm>
            <a:off x="3838281" y="6034171"/>
            <a:ext cx="942682" cy="36256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1 – 65%</a:t>
            </a:r>
            <a:endParaRPr lang="en-IN" b="1">
              <a:solidFill>
                <a:schemeClr val="bg1"/>
              </a:solidFill>
            </a:endParaRPr>
          </a:p>
        </p:txBody>
      </p:sp>
    </p:spTree>
    <p:extLst>
      <p:ext uri="{BB962C8B-B14F-4D97-AF65-F5344CB8AC3E}">
        <p14:creationId xmlns:p14="http://schemas.microsoft.com/office/powerpoint/2010/main" val="3800308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C3729-770D-F0EA-22BB-0CBB77B2EDFF}"/>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CF66B78A-E3D8-8165-4362-0264B1EC9FFD}"/>
              </a:ext>
            </a:extLst>
          </p:cNvPr>
          <p:cNvSpPr txBox="1">
            <a:spLocks/>
          </p:cNvSpPr>
          <p:nvPr/>
        </p:nvSpPr>
        <p:spPr>
          <a:xfrm>
            <a:off x="382652" y="68663"/>
            <a:ext cx="1058495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B4A99"/>
                </a:solidFill>
                <a:effectLst/>
                <a:uLnTx/>
                <a:uFillTx/>
                <a:latin typeface="Optima" panose="02000503060000020004"/>
                <a:cs typeface="Arial" panose="020B0604020202020204" pitchFamily="34" charset="0"/>
              </a:rPr>
              <a:t>SAP App Store Performance &amp; Potential Opportunities</a:t>
            </a:r>
            <a:endParaRPr kumimoji="0" lang="en-US" sz="2400" b="1" i="0" u="sng" strike="noStrike" kern="1200" cap="none" spc="0" normalizeH="0" baseline="0" noProof="0">
              <a:ln>
                <a:noFill/>
              </a:ln>
              <a:solidFill>
                <a:srgbClr val="26B4E9"/>
              </a:solidFill>
              <a:effectLst/>
              <a:uLnTx/>
              <a:uFillTx/>
              <a:latin typeface="Optima" panose="02000503060000020004"/>
              <a:cs typeface="Arial" panose="020B0604020202020204" pitchFamily="34" charset="0"/>
            </a:endParaRPr>
          </a:p>
        </p:txBody>
      </p:sp>
      <p:sp>
        <p:nvSpPr>
          <p:cNvPr id="10" name="Date Placeholder 3">
            <a:extLst>
              <a:ext uri="{FF2B5EF4-FFF2-40B4-BE49-F238E27FC236}">
                <a16:creationId xmlns:a16="http://schemas.microsoft.com/office/drawing/2014/main" id="{793BF176-43F5-D925-9F23-F1B526AE23D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11" name="Slide Number Placeholder 5">
            <a:extLst>
              <a:ext uri="{FF2B5EF4-FFF2-40B4-BE49-F238E27FC236}">
                <a16:creationId xmlns:a16="http://schemas.microsoft.com/office/drawing/2014/main" id="{E5BA96B6-C8AF-EFD5-5B2C-90BA31460C41}"/>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12" name="Footer Placeholder 4">
            <a:extLst>
              <a:ext uri="{FF2B5EF4-FFF2-40B4-BE49-F238E27FC236}">
                <a16:creationId xmlns:a16="http://schemas.microsoft.com/office/drawing/2014/main" id="{DB4DEA5E-6C20-3738-B68B-B7DF37C3E8C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3" name="Footer Placeholder 4">
            <a:extLst>
              <a:ext uri="{FF2B5EF4-FFF2-40B4-BE49-F238E27FC236}">
                <a16:creationId xmlns:a16="http://schemas.microsoft.com/office/drawing/2014/main" id="{B00D9AE9-93E2-A840-E38D-0B3BE596AE5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aphicFrame>
        <p:nvGraphicFramePr>
          <p:cNvPr id="2" name="Table 1">
            <a:extLst>
              <a:ext uri="{FF2B5EF4-FFF2-40B4-BE49-F238E27FC236}">
                <a16:creationId xmlns:a16="http://schemas.microsoft.com/office/drawing/2014/main" id="{B051D792-A830-985C-C6FC-2D277AA6AD2F}"/>
              </a:ext>
            </a:extLst>
          </p:cNvPr>
          <p:cNvGraphicFramePr>
            <a:graphicFrameLocks noGrp="1"/>
          </p:cNvGraphicFramePr>
          <p:nvPr>
            <p:extLst>
              <p:ext uri="{D42A27DB-BD31-4B8C-83A1-F6EECF244321}">
                <p14:modId xmlns:p14="http://schemas.microsoft.com/office/powerpoint/2010/main" val="432679749"/>
              </p:ext>
            </p:extLst>
          </p:nvPr>
        </p:nvGraphicFramePr>
        <p:xfrm>
          <a:off x="252026" y="570312"/>
          <a:ext cx="5256676" cy="1330912"/>
        </p:xfrm>
        <a:graphic>
          <a:graphicData uri="http://schemas.openxmlformats.org/drawingml/2006/table">
            <a:tbl>
              <a:tblPr firstRow="1" bandRow="1">
                <a:tableStyleId>{69012ECD-51FC-41F1-AA8D-1B2483CD663E}</a:tableStyleId>
              </a:tblPr>
              <a:tblGrid>
                <a:gridCol w="3360969">
                  <a:extLst>
                    <a:ext uri="{9D8B030D-6E8A-4147-A177-3AD203B41FA5}">
                      <a16:colId xmlns:a16="http://schemas.microsoft.com/office/drawing/2014/main" val="3001234734"/>
                    </a:ext>
                  </a:extLst>
                </a:gridCol>
                <a:gridCol w="1167309">
                  <a:extLst>
                    <a:ext uri="{9D8B030D-6E8A-4147-A177-3AD203B41FA5}">
                      <a16:colId xmlns:a16="http://schemas.microsoft.com/office/drawing/2014/main" val="2638997874"/>
                    </a:ext>
                  </a:extLst>
                </a:gridCol>
                <a:gridCol w="728398">
                  <a:extLst>
                    <a:ext uri="{9D8B030D-6E8A-4147-A177-3AD203B41FA5}">
                      <a16:colId xmlns:a16="http://schemas.microsoft.com/office/drawing/2014/main" val="1709440654"/>
                    </a:ext>
                  </a:extLst>
                </a:gridCol>
              </a:tblGrid>
              <a:tr h="360325">
                <a:tc>
                  <a:txBody>
                    <a:bodyPr/>
                    <a:lstStyle/>
                    <a:p>
                      <a:pPr algn="ctr" fontAlgn="b"/>
                      <a:r>
                        <a:rPr lang="en-US" sz="1200" b="1" u="none" strike="noStrike">
                          <a:solidFill>
                            <a:schemeClr val="bg1"/>
                          </a:solidFill>
                          <a:effectLst/>
                          <a:latin typeface="Optima" panose="02000503060000020004" pitchFamily="2" charset="0"/>
                        </a:rPr>
                        <a:t>PiLog Solution on SAP App Store</a:t>
                      </a:r>
                      <a:endParaRPr lang="en-US" sz="1200" b="1" i="0" u="none" strike="noStrike">
                        <a:solidFill>
                          <a:schemeClr val="bg1"/>
                        </a:solidFill>
                        <a:effectLst/>
                        <a:latin typeface="Optima" panose="02000503060000020004" pitchFamily="2" charset="0"/>
                      </a:endParaRPr>
                    </a:p>
                  </a:txBody>
                  <a:tcPr marL="6350" marR="6350" marT="6350" marB="0" anchor="ctr">
                    <a:solidFill>
                      <a:srgbClr val="10479B"/>
                    </a:solidFill>
                  </a:tcPr>
                </a:tc>
                <a:tc>
                  <a:txBody>
                    <a:bodyPr/>
                    <a:lstStyle/>
                    <a:p>
                      <a:pPr algn="ctr" fontAlgn="b"/>
                      <a:r>
                        <a:rPr lang="en-IN" sz="1200" b="1" i="0" u="none" strike="noStrike">
                          <a:solidFill>
                            <a:schemeClr val="bg1"/>
                          </a:solidFill>
                          <a:effectLst/>
                          <a:latin typeface="Optima'"/>
                        </a:rPr>
                        <a:t>App ID</a:t>
                      </a:r>
                    </a:p>
                  </a:txBody>
                  <a:tcPr marL="6350" marR="6350" marT="6350" marB="0" anchor="ctr">
                    <a:solidFill>
                      <a:srgbClr val="10479B"/>
                    </a:solidFill>
                  </a:tcPr>
                </a:tc>
                <a:tc>
                  <a:txBody>
                    <a:bodyPr/>
                    <a:lstStyle/>
                    <a:p>
                      <a:pPr algn="ctr" fontAlgn="b"/>
                      <a:r>
                        <a:rPr lang="en-IN" sz="1200" b="1" u="none" strike="noStrike">
                          <a:solidFill>
                            <a:schemeClr val="bg1"/>
                          </a:solidFill>
                          <a:effectLst/>
                          <a:latin typeface="Optima'"/>
                        </a:rPr>
                        <a:t>Count</a:t>
                      </a:r>
                      <a:endParaRPr lang="en-IN" sz="1200" b="1" i="0" u="none" strike="noStrike">
                        <a:solidFill>
                          <a:schemeClr val="bg1"/>
                        </a:solidFill>
                        <a:effectLst/>
                        <a:latin typeface="Optima'"/>
                      </a:endParaRPr>
                    </a:p>
                  </a:txBody>
                  <a:tcPr marL="6350" marR="6350" marT="6350" marB="0" anchor="ctr">
                    <a:solidFill>
                      <a:srgbClr val="10479B"/>
                    </a:solidFill>
                  </a:tcPr>
                </a:tc>
                <a:extLst>
                  <a:ext uri="{0D108BD9-81ED-4DB2-BD59-A6C34878D82A}">
                    <a16:rowId xmlns:a16="http://schemas.microsoft.com/office/drawing/2014/main" val="3063882405"/>
                  </a:ext>
                </a:extLst>
              </a:tr>
              <a:tr h="360325">
                <a:tc>
                  <a:txBody>
                    <a:bodyPr/>
                    <a:lstStyle/>
                    <a:p>
                      <a:pPr algn="l" fontAlgn="b"/>
                      <a:r>
                        <a:rPr lang="en-IN" sz="1200" b="0" u="none" strike="noStrike">
                          <a:solidFill>
                            <a:srgbClr val="10479B"/>
                          </a:solidFill>
                          <a:effectLst/>
                          <a:latin typeface="Optima" panose="02000503060000020004" pitchFamily="2" charset="0"/>
                        </a:rPr>
                        <a:t>PiLog's Lean Data Governance (since Oct-24)</a:t>
                      </a:r>
                      <a:endParaRPr lang="en-IN" sz="1200" b="0" i="0" u="none" strike="noStrike">
                        <a:solidFill>
                          <a:srgbClr val="10479B"/>
                        </a:solidFill>
                        <a:effectLst/>
                        <a:latin typeface="Optima" panose="02000503060000020004" pitchFamily="2" charset="0"/>
                      </a:endParaRPr>
                    </a:p>
                  </a:txBody>
                  <a:tcPr marL="6350" marR="6350" marT="635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1400" b="1" i="0" u="none" strike="noStrike">
                          <a:solidFill>
                            <a:srgbClr val="10479B"/>
                          </a:solidFill>
                          <a:effectLst/>
                          <a:latin typeface="Optima" panose="02000503060000020004"/>
                        </a:rPr>
                        <a:t>2001042</a:t>
                      </a:r>
                    </a:p>
                  </a:txBody>
                  <a:tcPr marL="6350" marR="6350" marT="6350" marB="0" anchor="b"/>
                </a:tc>
                <a:tc>
                  <a:txBody>
                    <a:bodyPr/>
                    <a:lstStyle/>
                    <a:p>
                      <a:pPr algn="ctr" fontAlgn="b"/>
                      <a:r>
                        <a:rPr lang="en-IN" sz="1400" b="0" u="none" strike="noStrike">
                          <a:solidFill>
                            <a:srgbClr val="10479B"/>
                          </a:solidFill>
                          <a:effectLst/>
                          <a:latin typeface="Optima" panose="02000503060000020004"/>
                        </a:rPr>
                        <a:t>6</a:t>
                      </a:r>
                      <a:endParaRPr lang="en-IN" sz="1400" b="0" i="0" u="none" strike="noStrike">
                        <a:solidFill>
                          <a:srgbClr val="10479B"/>
                        </a:solidFill>
                        <a:effectLst/>
                        <a:latin typeface="Optima" panose="02000503060000020004"/>
                      </a:endParaRPr>
                    </a:p>
                  </a:txBody>
                  <a:tcPr marL="6350" marR="6350" marT="6350" marB="0" anchor="b"/>
                </a:tc>
                <a:extLst>
                  <a:ext uri="{0D108BD9-81ED-4DB2-BD59-A6C34878D82A}">
                    <a16:rowId xmlns:a16="http://schemas.microsoft.com/office/drawing/2014/main" val="2978659820"/>
                  </a:ext>
                </a:extLst>
              </a:tr>
              <a:tr h="610262">
                <a:tc>
                  <a:txBody>
                    <a:bodyPr/>
                    <a:lstStyle/>
                    <a:p>
                      <a:pPr algn="l" fontAlgn="b"/>
                      <a:r>
                        <a:rPr lang="en-US" sz="1200" b="0" u="none" strike="noStrike">
                          <a:solidFill>
                            <a:srgbClr val="10479B"/>
                          </a:solidFill>
                          <a:effectLst/>
                          <a:latin typeface="Optima" panose="02000503060000020004" pitchFamily="2" charset="0"/>
                        </a:rPr>
                        <a:t>PiLog's Material Master Taxonomy on MDG SAP S/4HANA (since 2021)</a:t>
                      </a:r>
                      <a:endParaRPr lang="en-US" sz="1200" b="0" i="0" u="none" strike="noStrike">
                        <a:solidFill>
                          <a:srgbClr val="10479B"/>
                        </a:solidFill>
                        <a:effectLst/>
                        <a:latin typeface="Optima" panose="02000503060000020004" pitchFamily="2" charset="0"/>
                      </a:endParaRPr>
                    </a:p>
                  </a:txBody>
                  <a:tcPr marL="6350" marR="6350" marT="635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IN" sz="1400" b="1" i="0" u="none" strike="noStrike">
                          <a:solidFill>
                            <a:srgbClr val="10479B"/>
                          </a:solidFill>
                          <a:effectLst/>
                          <a:latin typeface="Optima" panose="02000503060000020004"/>
                        </a:rPr>
                        <a:t>2000531</a:t>
                      </a:r>
                    </a:p>
                  </a:txBody>
                  <a:tcPr marL="6350" marR="6350" marT="6350" marB="0" anchor="b"/>
                </a:tc>
                <a:tc>
                  <a:txBody>
                    <a:bodyPr/>
                    <a:lstStyle/>
                    <a:p>
                      <a:pPr algn="ctr" fontAlgn="b"/>
                      <a:r>
                        <a:rPr lang="en-IN" sz="1400" b="0" u="none" strike="noStrike">
                          <a:solidFill>
                            <a:srgbClr val="10479B"/>
                          </a:solidFill>
                          <a:effectLst/>
                          <a:latin typeface="Optima" panose="02000503060000020004"/>
                        </a:rPr>
                        <a:t>29</a:t>
                      </a:r>
                      <a:endParaRPr lang="en-IN" sz="1400" b="0" i="0" u="none" strike="noStrike">
                        <a:solidFill>
                          <a:srgbClr val="10479B"/>
                        </a:solidFill>
                        <a:effectLst/>
                        <a:latin typeface="Optima" panose="02000503060000020004"/>
                      </a:endParaRPr>
                    </a:p>
                  </a:txBody>
                  <a:tcPr marL="6350" marR="6350" marT="6350" marB="0" anchor="b"/>
                </a:tc>
                <a:extLst>
                  <a:ext uri="{0D108BD9-81ED-4DB2-BD59-A6C34878D82A}">
                    <a16:rowId xmlns:a16="http://schemas.microsoft.com/office/drawing/2014/main" val="3076583679"/>
                  </a:ext>
                </a:extLst>
              </a:tr>
            </a:tbl>
          </a:graphicData>
        </a:graphic>
      </p:graphicFrame>
      <p:graphicFrame>
        <p:nvGraphicFramePr>
          <p:cNvPr id="15" name="Table 14">
            <a:extLst>
              <a:ext uri="{FF2B5EF4-FFF2-40B4-BE49-F238E27FC236}">
                <a16:creationId xmlns:a16="http://schemas.microsoft.com/office/drawing/2014/main" id="{4B470B7D-43C1-280A-A424-F6EF16D24E3C}"/>
              </a:ext>
            </a:extLst>
          </p:cNvPr>
          <p:cNvGraphicFramePr>
            <a:graphicFrameLocks noGrp="1"/>
          </p:cNvGraphicFramePr>
          <p:nvPr>
            <p:extLst>
              <p:ext uri="{D42A27DB-BD31-4B8C-83A1-F6EECF244321}">
                <p14:modId xmlns:p14="http://schemas.microsoft.com/office/powerpoint/2010/main" val="797659525"/>
              </p:ext>
            </p:extLst>
          </p:nvPr>
        </p:nvGraphicFramePr>
        <p:xfrm>
          <a:off x="252026" y="2069768"/>
          <a:ext cx="5256676" cy="875030"/>
        </p:xfrm>
        <a:graphic>
          <a:graphicData uri="http://schemas.openxmlformats.org/drawingml/2006/table">
            <a:tbl>
              <a:tblPr firstRow="1" bandRow="1">
                <a:tableStyleId>{69012ECD-51FC-41F1-AA8D-1B2483CD663E}</a:tableStyleId>
              </a:tblPr>
              <a:tblGrid>
                <a:gridCol w="4642911">
                  <a:extLst>
                    <a:ext uri="{9D8B030D-6E8A-4147-A177-3AD203B41FA5}">
                      <a16:colId xmlns:a16="http://schemas.microsoft.com/office/drawing/2014/main" val="3001234734"/>
                    </a:ext>
                  </a:extLst>
                </a:gridCol>
                <a:gridCol w="613765">
                  <a:extLst>
                    <a:ext uri="{9D8B030D-6E8A-4147-A177-3AD203B41FA5}">
                      <a16:colId xmlns:a16="http://schemas.microsoft.com/office/drawing/2014/main" val="1709440654"/>
                    </a:ext>
                  </a:extLst>
                </a:gridCol>
              </a:tblGrid>
              <a:tr h="164617">
                <a:tc>
                  <a:txBody>
                    <a:bodyPr/>
                    <a:lstStyle/>
                    <a:p>
                      <a:pPr algn="ctr" fontAlgn="b"/>
                      <a:r>
                        <a:rPr lang="en-US" sz="1200" b="1" u="none" strike="noStrike">
                          <a:solidFill>
                            <a:schemeClr val="bg1"/>
                          </a:solidFill>
                          <a:effectLst/>
                          <a:latin typeface="Optima" panose="02000503060000020004"/>
                        </a:rPr>
                        <a:t>Request Type</a:t>
                      </a:r>
                      <a:endParaRPr lang="en-US" sz="1200" b="1" i="0" u="none" strike="noStrike">
                        <a:solidFill>
                          <a:schemeClr val="bg1"/>
                        </a:solidFill>
                        <a:effectLst/>
                        <a:latin typeface="Optima" panose="02000503060000020004"/>
                      </a:endParaRPr>
                    </a:p>
                  </a:txBody>
                  <a:tcPr marL="6350" marR="6350" marT="6350" marB="0" anchor="ctr">
                    <a:solidFill>
                      <a:srgbClr val="10479B"/>
                    </a:solidFill>
                  </a:tcPr>
                </a:tc>
                <a:tc>
                  <a:txBody>
                    <a:bodyPr/>
                    <a:lstStyle/>
                    <a:p>
                      <a:pPr algn="ctr" fontAlgn="b"/>
                      <a:r>
                        <a:rPr lang="en-IN" sz="1200" b="1" u="none" strike="noStrike">
                          <a:solidFill>
                            <a:schemeClr val="bg1"/>
                          </a:solidFill>
                          <a:effectLst/>
                          <a:latin typeface="Optima" panose="02000503060000020004"/>
                        </a:rPr>
                        <a:t>Count</a:t>
                      </a:r>
                      <a:endParaRPr lang="en-IN" sz="1200" b="1" i="0" u="none" strike="noStrike">
                        <a:solidFill>
                          <a:schemeClr val="bg1"/>
                        </a:solidFill>
                        <a:effectLst/>
                        <a:latin typeface="Optima" panose="02000503060000020004"/>
                      </a:endParaRPr>
                    </a:p>
                  </a:txBody>
                  <a:tcPr marL="6350" marR="6350" marT="6350" marB="0" anchor="ctr">
                    <a:solidFill>
                      <a:srgbClr val="10479B"/>
                    </a:solidFill>
                  </a:tcPr>
                </a:tc>
                <a:extLst>
                  <a:ext uri="{0D108BD9-81ED-4DB2-BD59-A6C34878D82A}">
                    <a16:rowId xmlns:a16="http://schemas.microsoft.com/office/drawing/2014/main" val="3063882405"/>
                  </a:ext>
                </a:extLst>
              </a:tr>
              <a:tr h="228600">
                <a:tc>
                  <a:txBody>
                    <a:bodyPr/>
                    <a:lstStyle/>
                    <a:p>
                      <a:pPr algn="l" fontAlgn="b"/>
                      <a:r>
                        <a:rPr lang="en-IN" sz="1200" b="0" u="none" strike="noStrike" kern="1200">
                          <a:solidFill>
                            <a:srgbClr val="10479B"/>
                          </a:solidFill>
                          <a:effectLst/>
                          <a:latin typeface="Optima" panose="02000503060000020004"/>
                        </a:rPr>
                        <a:t>Buy</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tc>
                  <a:txBody>
                    <a:bodyPr/>
                    <a:lstStyle/>
                    <a:p>
                      <a:pPr algn="ctr" fontAlgn="b"/>
                      <a:r>
                        <a:rPr lang="en-IN" sz="1200" b="0" u="none" strike="noStrike" kern="1200">
                          <a:solidFill>
                            <a:srgbClr val="10479B"/>
                          </a:solidFill>
                          <a:effectLst/>
                          <a:latin typeface="Optima" panose="02000503060000020004"/>
                        </a:rPr>
                        <a:t>18</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extLst>
                  <a:ext uri="{0D108BD9-81ED-4DB2-BD59-A6C34878D82A}">
                    <a16:rowId xmlns:a16="http://schemas.microsoft.com/office/drawing/2014/main" val="2978659820"/>
                  </a:ext>
                </a:extLst>
              </a:tr>
              <a:tr h="228600">
                <a:tc>
                  <a:txBody>
                    <a:bodyPr/>
                    <a:lstStyle/>
                    <a:p>
                      <a:pPr algn="l" fontAlgn="b"/>
                      <a:r>
                        <a:rPr lang="en-IN" sz="1200" b="0" u="none" strike="noStrike" kern="1200">
                          <a:solidFill>
                            <a:srgbClr val="10479B"/>
                          </a:solidFill>
                          <a:effectLst/>
                          <a:latin typeface="Optima" panose="02000503060000020004"/>
                        </a:rPr>
                        <a:t>Contact</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tc>
                  <a:txBody>
                    <a:bodyPr/>
                    <a:lstStyle/>
                    <a:p>
                      <a:pPr algn="ctr" fontAlgn="b"/>
                      <a:r>
                        <a:rPr lang="en-IN" sz="1200" b="0" u="none" strike="noStrike" kern="1200">
                          <a:solidFill>
                            <a:srgbClr val="10479B"/>
                          </a:solidFill>
                          <a:effectLst/>
                          <a:latin typeface="Optima" panose="02000503060000020004"/>
                        </a:rPr>
                        <a:t>13</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extLst>
                  <a:ext uri="{0D108BD9-81ED-4DB2-BD59-A6C34878D82A}">
                    <a16:rowId xmlns:a16="http://schemas.microsoft.com/office/drawing/2014/main" val="3076583679"/>
                  </a:ext>
                </a:extLst>
              </a:tr>
              <a:tr h="228600">
                <a:tc>
                  <a:txBody>
                    <a:bodyPr/>
                    <a:lstStyle/>
                    <a:p>
                      <a:pPr algn="l" fontAlgn="b"/>
                      <a:r>
                        <a:rPr lang="en-IN" sz="1200" b="0" u="none" strike="noStrike" kern="1200">
                          <a:solidFill>
                            <a:srgbClr val="10479B"/>
                          </a:solidFill>
                          <a:effectLst/>
                          <a:latin typeface="Optima" panose="02000503060000020004"/>
                        </a:rPr>
                        <a:t>Trial</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tc>
                  <a:txBody>
                    <a:bodyPr/>
                    <a:lstStyle/>
                    <a:p>
                      <a:pPr algn="ctr" fontAlgn="b"/>
                      <a:r>
                        <a:rPr lang="en-IN" sz="1200" b="0" u="none" strike="noStrike" kern="1200">
                          <a:solidFill>
                            <a:srgbClr val="10479B"/>
                          </a:solidFill>
                          <a:effectLst/>
                          <a:latin typeface="Optima" panose="02000503060000020004"/>
                        </a:rPr>
                        <a:t>4</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extLst>
                  <a:ext uri="{0D108BD9-81ED-4DB2-BD59-A6C34878D82A}">
                    <a16:rowId xmlns:a16="http://schemas.microsoft.com/office/drawing/2014/main" val="1220058991"/>
                  </a:ext>
                </a:extLst>
              </a:tr>
            </a:tbl>
          </a:graphicData>
        </a:graphic>
      </p:graphicFrame>
      <p:graphicFrame>
        <p:nvGraphicFramePr>
          <p:cNvPr id="17" name="Chart 16">
            <a:extLst>
              <a:ext uri="{FF2B5EF4-FFF2-40B4-BE49-F238E27FC236}">
                <a16:creationId xmlns:a16="http://schemas.microsoft.com/office/drawing/2014/main" id="{5DA3B484-1CA0-4A94-C314-515DC65DD119}"/>
              </a:ext>
            </a:extLst>
          </p:cNvPr>
          <p:cNvGraphicFramePr>
            <a:graphicFrameLocks/>
          </p:cNvGraphicFramePr>
          <p:nvPr>
            <p:extLst>
              <p:ext uri="{D42A27DB-BD31-4B8C-83A1-F6EECF244321}">
                <p14:modId xmlns:p14="http://schemas.microsoft.com/office/powerpoint/2010/main" val="83012543"/>
              </p:ext>
            </p:extLst>
          </p:nvPr>
        </p:nvGraphicFramePr>
        <p:xfrm>
          <a:off x="5658367" y="4088375"/>
          <a:ext cx="6026646" cy="23659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Table 17">
            <a:extLst>
              <a:ext uri="{FF2B5EF4-FFF2-40B4-BE49-F238E27FC236}">
                <a16:creationId xmlns:a16="http://schemas.microsoft.com/office/drawing/2014/main" id="{58CD0F6B-CD8B-85B4-EA35-2028DE57ADD2}"/>
              </a:ext>
            </a:extLst>
          </p:cNvPr>
          <p:cNvGraphicFramePr>
            <a:graphicFrameLocks noGrp="1"/>
          </p:cNvGraphicFramePr>
          <p:nvPr>
            <p:extLst>
              <p:ext uri="{D42A27DB-BD31-4B8C-83A1-F6EECF244321}">
                <p14:modId xmlns:p14="http://schemas.microsoft.com/office/powerpoint/2010/main" val="2837254947"/>
              </p:ext>
            </p:extLst>
          </p:nvPr>
        </p:nvGraphicFramePr>
        <p:xfrm>
          <a:off x="234206" y="4275711"/>
          <a:ext cx="5256676" cy="1892300"/>
        </p:xfrm>
        <a:graphic>
          <a:graphicData uri="http://schemas.openxmlformats.org/drawingml/2006/table">
            <a:tbl>
              <a:tblPr firstRow="1" bandRow="1">
                <a:tableStyleId>{69012ECD-51FC-41F1-AA8D-1B2483CD663E}</a:tableStyleId>
              </a:tblPr>
              <a:tblGrid>
                <a:gridCol w="4642911">
                  <a:extLst>
                    <a:ext uri="{9D8B030D-6E8A-4147-A177-3AD203B41FA5}">
                      <a16:colId xmlns:a16="http://schemas.microsoft.com/office/drawing/2014/main" val="3001234734"/>
                    </a:ext>
                  </a:extLst>
                </a:gridCol>
                <a:gridCol w="613765">
                  <a:extLst>
                    <a:ext uri="{9D8B030D-6E8A-4147-A177-3AD203B41FA5}">
                      <a16:colId xmlns:a16="http://schemas.microsoft.com/office/drawing/2014/main" val="1709440654"/>
                    </a:ext>
                  </a:extLst>
                </a:gridCol>
              </a:tblGrid>
              <a:tr h="185399">
                <a:tc>
                  <a:txBody>
                    <a:bodyPr/>
                    <a:lstStyle/>
                    <a:p>
                      <a:pPr algn="ctr" fontAlgn="b"/>
                      <a:r>
                        <a:rPr lang="en-US" sz="1200" b="1" u="none" strike="noStrike">
                          <a:solidFill>
                            <a:schemeClr val="bg1"/>
                          </a:solidFill>
                          <a:effectLst/>
                          <a:latin typeface="Optima" panose="02000503060000020004"/>
                        </a:rPr>
                        <a:t>PiLog Solution on SAP App Store</a:t>
                      </a:r>
                      <a:endParaRPr lang="en-US" sz="1200" b="1" i="0" u="none" strike="noStrike">
                        <a:solidFill>
                          <a:schemeClr val="bg1"/>
                        </a:solidFill>
                        <a:effectLst/>
                        <a:latin typeface="Optima" panose="02000503060000020004"/>
                      </a:endParaRPr>
                    </a:p>
                  </a:txBody>
                  <a:tcPr marL="6350" marR="6350" marT="6350" marB="0" anchor="ctr">
                    <a:solidFill>
                      <a:srgbClr val="10479B"/>
                    </a:solidFill>
                  </a:tcPr>
                </a:tc>
                <a:tc>
                  <a:txBody>
                    <a:bodyPr/>
                    <a:lstStyle/>
                    <a:p>
                      <a:pPr algn="ctr" fontAlgn="b"/>
                      <a:r>
                        <a:rPr lang="en-IN" sz="1200" b="1" u="none" strike="noStrike">
                          <a:solidFill>
                            <a:schemeClr val="bg1"/>
                          </a:solidFill>
                          <a:effectLst/>
                          <a:latin typeface="Optima" panose="02000503060000020004"/>
                        </a:rPr>
                        <a:t>Count</a:t>
                      </a:r>
                      <a:endParaRPr lang="en-IN" sz="1200" b="1" i="0" u="none" strike="noStrike">
                        <a:solidFill>
                          <a:schemeClr val="bg1"/>
                        </a:solidFill>
                        <a:effectLst/>
                        <a:latin typeface="Optima" panose="02000503060000020004"/>
                      </a:endParaRPr>
                    </a:p>
                  </a:txBody>
                  <a:tcPr marL="6350" marR="6350" marT="6350" marB="0" anchor="ctr">
                    <a:solidFill>
                      <a:srgbClr val="10479B"/>
                    </a:solidFill>
                  </a:tcPr>
                </a:tc>
                <a:extLst>
                  <a:ext uri="{0D108BD9-81ED-4DB2-BD59-A6C34878D82A}">
                    <a16:rowId xmlns:a16="http://schemas.microsoft.com/office/drawing/2014/main" val="3063882405"/>
                  </a:ext>
                </a:extLst>
              </a:tr>
              <a:tr h="185399">
                <a:tc>
                  <a:txBody>
                    <a:bodyPr/>
                    <a:lstStyle/>
                    <a:p>
                      <a:pPr algn="l" fontAlgn="ctr"/>
                      <a:r>
                        <a:rPr lang="en-IN" sz="1200" b="0" u="none" strike="noStrike" kern="1200">
                          <a:solidFill>
                            <a:srgbClr val="10479B"/>
                          </a:solidFill>
                          <a:effectLst/>
                          <a:latin typeface="Optima" panose="02000503060000020004"/>
                        </a:rPr>
                        <a:t>United Arab Emirates</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tc>
                  <a:txBody>
                    <a:bodyPr/>
                    <a:lstStyle/>
                    <a:p>
                      <a:pPr algn="ctr" fontAlgn="b"/>
                      <a:r>
                        <a:rPr lang="en-IN" sz="1200" b="0" u="none" strike="noStrike" kern="1200">
                          <a:solidFill>
                            <a:srgbClr val="10479B"/>
                          </a:solidFill>
                          <a:effectLst/>
                          <a:latin typeface="Optima" panose="02000503060000020004"/>
                        </a:rPr>
                        <a:t>2</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extLst>
                  <a:ext uri="{0D108BD9-81ED-4DB2-BD59-A6C34878D82A}">
                    <a16:rowId xmlns:a16="http://schemas.microsoft.com/office/drawing/2014/main" val="2978659820"/>
                  </a:ext>
                </a:extLst>
              </a:tr>
              <a:tr h="185399">
                <a:tc>
                  <a:txBody>
                    <a:bodyPr/>
                    <a:lstStyle/>
                    <a:p>
                      <a:pPr algn="l" fontAlgn="ctr"/>
                      <a:r>
                        <a:rPr lang="en-IN" sz="1200" b="0" u="none" strike="noStrike" kern="1200">
                          <a:solidFill>
                            <a:srgbClr val="10479B"/>
                          </a:solidFill>
                          <a:effectLst/>
                          <a:latin typeface="Optima" panose="02000503060000020004"/>
                        </a:rPr>
                        <a:t>Brazil</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tc>
                  <a:txBody>
                    <a:bodyPr/>
                    <a:lstStyle/>
                    <a:p>
                      <a:pPr algn="ctr" fontAlgn="b"/>
                      <a:r>
                        <a:rPr lang="en-IN" sz="1200" b="0" u="none" strike="noStrike" kern="1200">
                          <a:solidFill>
                            <a:srgbClr val="10479B"/>
                          </a:solidFill>
                          <a:effectLst/>
                          <a:latin typeface="Optima" panose="02000503060000020004"/>
                        </a:rPr>
                        <a:t>2</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extLst>
                  <a:ext uri="{0D108BD9-81ED-4DB2-BD59-A6C34878D82A}">
                    <a16:rowId xmlns:a16="http://schemas.microsoft.com/office/drawing/2014/main" val="3076583679"/>
                  </a:ext>
                </a:extLst>
              </a:tr>
              <a:tr h="185399">
                <a:tc>
                  <a:txBody>
                    <a:bodyPr/>
                    <a:lstStyle/>
                    <a:p>
                      <a:pPr algn="l" fontAlgn="ctr"/>
                      <a:r>
                        <a:rPr lang="en-IN" sz="1200" b="0" u="none" strike="noStrike" kern="1200">
                          <a:solidFill>
                            <a:srgbClr val="10479B"/>
                          </a:solidFill>
                          <a:effectLst/>
                          <a:latin typeface="Optima" panose="02000503060000020004"/>
                        </a:rPr>
                        <a:t>Canada</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tc>
                  <a:txBody>
                    <a:bodyPr/>
                    <a:lstStyle/>
                    <a:p>
                      <a:pPr algn="ctr" fontAlgn="b"/>
                      <a:r>
                        <a:rPr lang="en-IN" sz="1200" b="0" u="none" strike="noStrike" kern="1200">
                          <a:solidFill>
                            <a:srgbClr val="10479B"/>
                          </a:solidFill>
                          <a:effectLst/>
                          <a:latin typeface="Optima" panose="02000503060000020004"/>
                        </a:rPr>
                        <a:t>1</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extLst>
                  <a:ext uri="{0D108BD9-81ED-4DB2-BD59-A6C34878D82A}">
                    <a16:rowId xmlns:a16="http://schemas.microsoft.com/office/drawing/2014/main" val="203241497"/>
                  </a:ext>
                </a:extLst>
              </a:tr>
              <a:tr h="185399">
                <a:tc>
                  <a:txBody>
                    <a:bodyPr/>
                    <a:lstStyle/>
                    <a:p>
                      <a:pPr algn="l" fontAlgn="ctr"/>
                      <a:r>
                        <a:rPr lang="en-IN" sz="1200" b="0" u="none" strike="noStrike" kern="1200">
                          <a:solidFill>
                            <a:srgbClr val="10479B"/>
                          </a:solidFill>
                          <a:effectLst/>
                          <a:latin typeface="Optima" panose="02000503060000020004"/>
                        </a:rPr>
                        <a:t>Germany</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tc>
                  <a:txBody>
                    <a:bodyPr/>
                    <a:lstStyle/>
                    <a:p>
                      <a:pPr algn="ctr" fontAlgn="b"/>
                      <a:r>
                        <a:rPr lang="en-IN" sz="1200" b="0" u="none" strike="noStrike" kern="1200">
                          <a:solidFill>
                            <a:srgbClr val="10479B"/>
                          </a:solidFill>
                          <a:effectLst/>
                          <a:latin typeface="Optima" panose="02000503060000020004"/>
                        </a:rPr>
                        <a:t>1</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extLst>
                  <a:ext uri="{0D108BD9-81ED-4DB2-BD59-A6C34878D82A}">
                    <a16:rowId xmlns:a16="http://schemas.microsoft.com/office/drawing/2014/main" val="3153950678"/>
                  </a:ext>
                </a:extLst>
              </a:tr>
              <a:tr h="185399">
                <a:tc>
                  <a:txBody>
                    <a:bodyPr/>
                    <a:lstStyle/>
                    <a:p>
                      <a:pPr algn="l" fontAlgn="ctr"/>
                      <a:r>
                        <a:rPr lang="en-IN" sz="1200" b="0" u="none" strike="noStrike" kern="1200">
                          <a:solidFill>
                            <a:srgbClr val="10479B"/>
                          </a:solidFill>
                          <a:effectLst/>
                          <a:latin typeface="Optima" panose="02000503060000020004"/>
                        </a:rPr>
                        <a:t>France</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tc>
                  <a:txBody>
                    <a:bodyPr/>
                    <a:lstStyle/>
                    <a:p>
                      <a:pPr algn="ctr" fontAlgn="b"/>
                      <a:r>
                        <a:rPr lang="en-IN" sz="1200" b="0" u="none" strike="noStrike" kern="1200">
                          <a:solidFill>
                            <a:srgbClr val="10479B"/>
                          </a:solidFill>
                          <a:effectLst/>
                          <a:latin typeface="Optima" panose="02000503060000020004"/>
                        </a:rPr>
                        <a:t>2</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extLst>
                  <a:ext uri="{0D108BD9-81ED-4DB2-BD59-A6C34878D82A}">
                    <a16:rowId xmlns:a16="http://schemas.microsoft.com/office/drawing/2014/main" val="2455160851"/>
                  </a:ext>
                </a:extLst>
              </a:tr>
              <a:tr h="185399">
                <a:tc>
                  <a:txBody>
                    <a:bodyPr/>
                    <a:lstStyle/>
                    <a:p>
                      <a:pPr algn="l" fontAlgn="ctr"/>
                      <a:r>
                        <a:rPr lang="en-IN" sz="1200" b="0" u="none" strike="noStrike" kern="1200">
                          <a:solidFill>
                            <a:srgbClr val="10479B"/>
                          </a:solidFill>
                          <a:effectLst/>
                          <a:latin typeface="Optima" panose="02000503060000020004"/>
                        </a:rPr>
                        <a:t>India</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tc>
                  <a:txBody>
                    <a:bodyPr/>
                    <a:lstStyle/>
                    <a:p>
                      <a:pPr algn="ctr" fontAlgn="b"/>
                      <a:r>
                        <a:rPr lang="en-IN" sz="1200" b="0" u="none" strike="noStrike" kern="1200">
                          <a:solidFill>
                            <a:srgbClr val="10479B"/>
                          </a:solidFill>
                          <a:effectLst/>
                          <a:latin typeface="Optima" panose="02000503060000020004"/>
                        </a:rPr>
                        <a:t>7</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extLst>
                  <a:ext uri="{0D108BD9-81ED-4DB2-BD59-A6C34878D82A}">
                    <a16:rowId xmlns:a16="http://schemas.microsoft.com/office/drawing/2014/main" val="203585854"/>
                  </a:ext>
                </a:extLst>
              </a:tr>
              <a:tr h="185399">
                <a:tc>
                  <a:txBody>
                    <a:bodyPr/>
                    <a:lstStyle/>
                    <a:p>
                      <a:pPr algn="l" fontAlgn="ctr"/>
                      <a:r>
                        <a:rPr lang="en-IN" sz="1200" b="0" u="none" strike="noStrike" kern="1200">
                          <a:solidFill>
                            <a:srgbClr val="10479B"/>
                          </a:solidFill>
                          <a:effectLst/>
                          <a:latin typeface="Optima" panose="02000503060000020004"/>
                        </a:rPr>
                        <a:t>Saudi Arabia</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tc>
                  <a:txBody>
                    <a:bodyPr/>
                    <a:lstStyle/>
                    <a:p>
                      <a:pPr algn="ctr" fontAlgn="b"/>
                      <a:r>
                        <a:rPr lang="en-IN" sz="1200" b="0" u="none" strike="noStrike" kern="1200">
                          <a:solidFill>
                            <a:srgbClr val="10479B"/>
                          </a:solidFill>
                          <a:effectLst/>
                          <a:latin typeface="Optima" panose="02000503060000020004"/>
                        </a:rPr>
                        <a:t>6</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extLst>
                  <a:ext uri="{0D108BD9-81ED-4DB2-BD59-A6C34878D82A}">
                    <a16:rowId xmlns:a16="http://schemas.microsoft.com/office/drawing/2014/main" val="1109872136"/>
                  </a:ext>
                </a:extLst>
              </a:tr>
              <a:tr h="185399">
                <a:tc>
                  <a:txBody>
                    <a:bodyPr/>
                    <a:lstStyle/>
                    <a:p>
                      <a:pPr algn="l" fontAlgn="ctr"/>
                      <a:r>
                        <a:rPr lang="en-IN" sz="1200" b="0" u="none" strike="noStrike" kern="1200">
                          <a:solidFill>
                            <a:srgbClr val="10479B"/>
                          </a:solidFill>
                          <a:effectLst/>
                          <a:latin typeface="Optima" panose="02000503060000020004"/>
                        </a:rPr>
                        <a:t>United States</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tc>
                  <a:txBody>
                    <a:bodyPr/>
                    <a:lstStyle/>
                    <a:p>
                      <a:pPr algn="ctr" fontAlgn="b"/>
                      <a:r>
                        <a:rPr lang="en-IN" sz="1200" b="0" u="none" strike="noStrike" kern="1200">
                          <a:solidFill>
                            <a:srgbClr val="10479B"/>
                          </a:solidFill>
                          <a:effectLst/>
                          <a:latin typeface="Optima" panose="02000503060000020004"/>
                        </a:rPr>
                        <a:t>12</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extLst>
                  <a:ext uri="{0D108BD9-81ED-4DB2-BD59-A6C34878D82A}">
                    <a16:rowId xmlns:a16="http://schemas.microsoft.com/office/drawing/2014/main" val="2951426779"/>
                  </a:ext>
                </a:extLst>
              </a:tr>
              <a:tr h="185399">
                <a:tc>
                  <a:txBody>
                    <a:bodyPr/>
                    <a:lstStyle/>
                    <a:p>
                      <a:pPr algn="l" fontAlgn="ctr"/>
                      <a:r>
                        <a:rPr lang="en-IN" sz="1200" b="0" u="none" strike="noStrike" kern="1200">
                          <a:solidFill>
                            <a:srgbClr val="10479B"/>
                          </a:solidFill>
                          <a:effectLst/>
                          <a:latin typeface="Optima" panose="02000503060000020004"/>
                        </a:rPr>
                        <a:t>South Africa</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tc>
                  <a:txBody>
                    <a:bodyPr/>
                    <a:lstStyle/>
                    <a:p>
                      <a:pPr algn="ctr" fontAlgn="b"/>
                      <a:r>
                        <a:rPr lang="en-IN" sz="1200" b="0" u="none" strike="noStrike" kern="1200">
                          <a:solidFill>
                            <a:srgbClr val="10479B"/>
                          </a:solidFill>
                          <a:effectLst/>
                          <a:latin typeface="Optima" panose="02000503060000020004"/>
                        </a:rPr>
                        <a:t>2</a:t>
                      </a:r>
                      <a:endParaRPr lang="en-IN" sz="1200" b="0" i="0" u="none" strike="noStrike" kern="1200">
                        <a:solidFill>
                          <a:srgbClr val="10479B"/>
                        </a:solidFill>
                        <a:effectLst/>
                        <a:latin typeface="Optima" panose="02000503060000020004"/>
                        <a:ea typeface="+mn-ea"/>
                        <a:cs typeface="+mn-cs"/>
                      </a:endParaRPr>
                    </a:p>
                  </a:txBody>
                  <a:tcPr marL="6350" marR="6350" marT="6350" marB="0" anchor="ctr"/>
                </a:tc>
                <a:extLst>
                  <a:ext uri="{0D108BD9-81ED-4DB2-BD59-A6C34878D82A}">
                    <a16:rowId xmlns:a16="http://schemas.microsoft.com/office/drawing/2014/main" val="1064650743"/>
                  </a:ext>
                </a:extLst>
              </a:tr>
            </a:tbl>
          </a:graphicData>
        </a:graphic>
      </p:graphicFrame>
      <p:graphicFrame>
        <p:nvGraphicFramePr>
          <p:cNvPr id="23" name="Chart 22">
            <a:extLst>
              <a:ext uri="{FF2B5EF4-FFF2-40B4-BE49-F238E27FC236}">
                <a16:creationId xmlns:a16="http://schemas.microsoft.com/office/drawing/2014/main" id="{20354EE5-D3A4-2C5B-367F-5FC97C27BAE9}"/>
              </a:ext>
            </a:extLst>
          </p:cNvPr>
          <p:cNvGraphicFramePr>
            <a:graphicFrameLocks/>
          </p:cNvGraphicFramePr>
          <p:nvPr>
            <p:extLst>
              <p:ext uri="{D42A27DB-BD31-4B8C-83A1-F6EECF244321}">
                <p14:modId xmlns:p14="http://schemas.microsoft.com/office/powerpoint/2010/main" val="4171121973"/>
              </p:ext>
            </p:extLst>
          </p:nvPr>
        </p:nvGraphicFramePr>
        <p:xfrm>
          <a:off x="5680669" y="574884"/>
          <a:ext cx="6026645" cy="176539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cx2="http://schemas.microsoft.com/office/drawing/2015/10/21/chartex">
        <mc:Choice Requires="cx2">
          <p:graphicFrame>
            <p:nvGraphicFramePr>
              <p:cNvPr id="24" name="Chart 23">
                <a:extLst>
                  <a:ext uri="{FF2B5EF4-FFF2-40B4-BE49-F238E27FC236}">
                    <a16:creationId xmlns:a16="http://schemas.microsoft.com/office/drawing/2014/main" id="{C68665C0-AC7D-07B2-8DA6-A13A7419666C}"/>
                  </a:ext>
                </a:extLst>
              </p:cNvPr>
              <p:cNvGraphicFramePr/>
              <p:nvPr>
                <p:extLst>
                  <p:ext uri="{D42A27DB-BD31-4B8C-83A1-F6EECF244321}">
                    <p14:modId xmlns:p14="http://schemas.microsoft.com/office/powerpoint/2010/main" val="926235716"/>
                  </p:ext>
                </p:extLst>
              </p:nvPr>
            </p:nvGraphicFramePr>
            <p:xfrm>
              <a:off x="5680669" y="2393110"/>
              <a:ext cx="6026645" cy="165924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4" name="Chart 23">
                <a:extLst>
                  <a:ext uri="{FF2B5EF4-FFF2-40B4-BE49-F238E27FC236}">
                    <a16:creationId xmlns:a16="http://schemas.microsoft.com/office/drawing/2014/main" id="{C68665C0-AC7D-07B2-8DA6-A13A7419666C}"/>
                  </a:ext>
                </a:extLst>
              </p:cNvPr>
              <p:cNvPicPr>
                <a:picLocks noGrp="1" noRot="1" noChangeAspect="1" noMove="1" noResize="1" noEditPoints="1" noAdjustHandles="1" noChangeArrowheads="1" noChangeShapeType="1"/>
              </p:cNvPicPr>
              <p:nvPr/>
            </p:nvPicPr>
            <p:blipFill>
              <a:blip r:embed="rId6"/>
              <a:stretch>
                <a:fillRect/>
              </a:stretch>
            </p:blipFill>
            <p:spPr>
              <a:xfrm>
                <a:off x="5680669" y="2393110"/>
                <a:ext cx="6026645" cy="1659249"/>
              </a:xfrm>
              <a:prstGeom prst="rect">
                <a:avLst/>
              </a:prstGeom>
            </p:spPr>
          </p:pic>
        </mc:Fallback>
      </mc:AlternateContent>
      <p:pic>
        <p:nvPicPr>
          <p:cNvPr id="3" name="Graphic 2">
            <a:extLst>
              <a:ext uri="{FF2B5EF4-FFF2-40B4-BE49-F238E27FC236}">
                <a16:creationId xmlns:a16="http://schemas.microsoft.com/office/drawing/2014/main" id="{B333C848-9E89-4487-73A6-C019BAD6D4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9895" y="0"/>
            <a:ext cx="768439" cy="380489"/>
          </a:xfrm>
          <a:prstGeom prst="rect">
            <a:avLst/>
          </a:prstGeom>
        </p:spPr>
      </p:pic>
      <p:graphicFrame>
        <p:nvGraphicFramePr>
          <p:cNvPr id="4" name="Table 3">
            <a:extLst>
              <a:ext uri="{FF2B5EF4-FFF2-40B4-BE49-F238E27FC236}">
                <a16:creationId xmlns:a16="http://schemas.microsoft.com/office/drawing/2014/main" id="{2AA50F9C-D794-2D8B-AC89-718F522AE5BF}"/>
              </a:ext>
            </a:extLst>
          </p:cNvPr>
          <p:cNvGraphicFramePr>
            <a:graphicFrameLocks noGrp="1"/>
          </p:cNvGraphicFramePr>
          <p:nvPr>
            <p:extLst>
              <p:ext uri="{D42A27DB-BD31-4B8C-83A1-F6EECF244321}">
                <p14:modId xmlns:p14="http://schemas.microsoft.com/office/powerpoint/2010/main" val="3878327905"/>
              </p:ext>
            </p:extLst>
          </p:nvPr>
        </p:nvGraphicFramePr>
        <p:xfrm>
          <a:off x="252026" y="3035799"/>
          <a:ext cx="5256676" cy="1057910"/>
        </p:xfrm>
        <a:graphic>
          <a:graphicData uri="http://schemas.openxmlformats.org/drawingml/2006/table">
            <a:tbl>
              <a:tblPr firstRow="1" bandRow="1">
                <a:tableStyleId>{69012ECD-51FC-41F1-AA8D-1B2483CD663E}</a:tableStyleId>
              </a:tblPr>
              <a:tblGrid>
                <a:gridCol w="1611383">
                  <a:extLst>
                    <a:ext uri="{9D8B030D-6E8A-4147-A177-3AD203B41FA5}">
                      <a16:colId xmlns:a16="http://schemas.microsoft.com/office/drawing/2014/main" val="3001234734"/>
                    </a:ext>
                  </a:extLst>
                </a:gridCol>
                <a:gridCol w="1942702">
                  <a:extLst>
                    <a:ext uri="{9D8B030D-6E8A-4147-A177-3AD203B41FA5}">
                      <a16:colId xmlns:a16="http://schemas.microsoft.com/office/drawing/2014/main" val="1737369497"/>
                    </a:ext>
                  </a:extLst>
                </a:gridCol>
                <a:gridCol w="1702591">
                  <a:extLst>
                    <a:ext uri="{9D8B030D-6E8A-4147-A177-3AD203B41FA5}">
                      <a16:colId xmlns:a16="http://schemas.microsoft.com/office/drawing/2014/main" val="1709440654"/>
                    </a:ext>
                  </a:extLst>
                </a:gridCol>
              </a:tblGrid>
              <a:tr h="228600">
                <a:tc>
                  <a:txBody>
                    <a:bodyPr/>
                    <a:lstStyle/>
                    <a:p>
                      <a:pPr algn="l" fontAlgn="b"/>
                      <a:r>
                        <a:rPr lang="en-US" sz="1200" b="1" u="none" strike="noStrike">
                          <a:solidFill>
                            <a:schemeClr val="bg1"/>
                          </a:solidFill>
                          <a:effectLst/>
                          <a:latin typeface="Optima" panose="02000503060000020004"/>
                        </a:rPr>
                        <a:t> Deal Closures</a:t>
                      </a:r>
                      <a:endParaRPr lang="en-US" sz="1200" b="1" i="0" u="none" strike="noStrike">
                        <a:solidFill>
                          <a:schemeClr val="bg1"/>
                        </a:solidFill>
                        <a:effectLst/>
                        <a:latin typeface="Optima" panose="02000503060000020004"/>
                      </a:endParaRPr>
                    </a:p>
                  </a:txBody>
                  <a:tcPr marL="6350" marR="6350" marT="6350" marB="0" anchor="ctr">
                    <a:solidFill>
                      <a:srgbClr val="10479B"/>
                    </a:solidFill>
                  </a:tcPr>
                </a:tc>
                <a:tc>
                  <a:txBody>
                    <a:bodyPr/>
                    <a:lstStyle/>
                    <a:p>
                      <a:pPr algn="ctr" fontAlgn="b"/>
                      <a:r>
                        <a:rPr lang="en-US" sz="1200" b="1" i="0" u="none" strike="noStrike">
                          <a:solidFill>
                            <a:schemeClr val="bg1"/>
                          </a:solidFill>
                          <a:effectLst/>
                          <a:latin typeface="Optima" panose="02000503060000020004"/>
                        </a:rPr>
                        <a:t>Contract Value </a:t>
                      </a:r>
                    </a:p>
                    <a:p>
                      <a:pPr algn="ctr" fontAlgn="b"/>
                      <a:r>
                        <a:rPr lang="en-US" sz="1200" b="1" i="0" u="none" strike="noStrike">
                          <a:solidFill>
                            <a:schemeClr val="bg1"/>
                          </a:solidFill>
                          <a:effectLst/>
                          <a:latin typeface="Optima" panose="02000503060000020004"/>
                        </a:rPr>
                        <a:t>(USD)</a:t>
                      </a:r>
                    </a:p>
                  </a:txBody>
                  <a:tcPr marL="6350" marR="6350" marT="6350" marB="0" anchor="ctr">
                    <a:solidFill>
                      <a:srgbClr val="10479B"/>
                    </a:solidFill>
                  </a:tcPr>
                </a:tc>
                <a:tc>
                  <a:txBody>
                    <a:bodyPr/>
                    <a:lstStyle/>
                    <a:p>
                      <a:pPr algn="ctr" fontAlgn="b"/>
                      <a:r>
                        <a:rPr lang="en-IN" sz="1200" b="1" u="none" strike="noStrike">
                          <a:solidFill>
                            <a:schemeClr val="bg1"/>
                          </a:solidFill>
                          <a:effectLst/>
                          <a:latin typeface="Optima" panose="02000503060000020004"/>
                        </a:rPr>
                        <a:t>SAP Revenue Share (USD)</a:t>
                      </a:r>
                      <a:endParaRPr lang="en-IN" sz="1200" b="1" i="0" u="none" strike="noStrike">
                        <a:solidFill>
                          <a:schemeClr val="bg1"/>
                        </a:solidFill>
                        <a:effectLst/>
                        <a:latin typeface="Optima" panose="02000503060000020004"/>
                      </a:endParaRPr>
                    </a:p>
                  </a:txBody>
                  <a:tcPr marL="6350" marR="6350" marT="6350" marB="0" anchor="ctr">
                    <a:solidFill>
                      <a:srgbClr val="10479B"/>
                    </a:solidFill>
                  </a:tcPr>
                </a:tc>
                <a:extLst>
                  <a:ext uri="{0D108BD9-81ED-4DB2-BD59-A6C34878D82A}">
                    <a16:rowId xmlns:a16="http://schemas.microsoft.com/office/drawing/2014/main" val="3063882405"/>
                  </a:ext>
                </a:extLst>
              </a:tr>
              <a:tr h="228600">
                <a:tc>
                  <a:txBody>
                    <a:bodyPr/>
                    <a:lstStyle/>
                    <a:p>
                      <a:pPr algn="l" fontAlgn="b"/>
                      <a:r>
                        <a:rPr lang="en-IN" sz="1200" b="0" u="none" strike="noStrike" kern="1200">
                          <a:solidFill>
                            <a:srgbClr val="10479B"/>
                          </a:solidFill>
                          <a:effectLst/>
                          <a:latin typeface="Optima" panose="02000503060000020004"/>
                        </a:rPr>
                        <a:t>Dragon Oil </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tc>
                  <a:txBody>
                    <a:bodyPr/>
                    <a:lstStyle/>
                    <a:p>
                      <a:pPr algn="ctr" fontAlgn="b"/>
                      <a:r>
                        <a:rPr lang="en-IN" sz="1200" b="0" i="0" u="none" strike="noStrike" kern="1200">
                          <a:solidFill>
                            <a:srgbClr val="10479B"/>
                          </a:solidFill>
                          <a:effectLst/>
                          <a:latin typeface="Optima" panose="02000503060000020004"/>
                          <a:ea typeface="+mn-ea"/>
                          <a:cs typeface="+mn-cs"/>
                        </a:rPr>
                        <a:t>$ 23,700</a:t>
                      </a:r>
                    </a:p>
                  </a:txBody>
                  <a:tcPr marL="6350" marR="6350" marT="6350" marB="0" anchor="b"/>
                </a:tc>
                <a:tc>
                  <a:txBody>
                    <a:bodyPr/>
                    <a:lstStyle/>
                    <a:p>
                      <a:pPr algn="ctr" fontAlgn="b"/>
                      <a:r>
                        <a:rPr lang="en-IN" sz="1200" b="0" u="none" strike="noStrike" kern="1200">
                          <a:solidFill>
                            <a:srgbClr val="10479B"/>
                          </a:solidFill>
                          <a:effectLst/>
                          <a:latin typeface="Optima" panose="02000503060000020004"/>
                        </a:rPr>
                        <a:t>$ 3,562.00</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extLst>
                  <a:ext uri="{0D108BD9-81ED-4DB2-BD59-A6C34878D82A}">
                    <a16:rowId xmlns:a16="http://schemas.microsoft.com/office/drawing/2014/main" val="2978659820"/>
                  </a:ext>
                </a:extLst>
              </a:tr>
              <a:tr h="228600">
                <a:tc>
                  <a:txBody>
                    <a:bodyPr/>
                    <a:lstStyle/>
                    <a:p>
                      <a:pPr algn="l" fontAlgn="b"/>
                      <a:r>
                        <a:rPr lang="en-IN" sz="1200" b="0" u="none" strike="noStrike" kern="1200">
                          <a:solidFill>
                            <a:srgbClr val="10479B"/>
                          </a:solidFill>
                          <a:effectLst/>
                          <a:latin typeface="Optima" panose="02000503060000020004"/>
                        </a:rPr>
                        <a:t>Canadian Defence</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tc>
                  <a:txBody>
                    <a:bodyPr/>
                    <a:lstStyle/>
                    <a:p>
                      <a:pPr algn="ctr" fontAlgn="b"/>
                      <a:r>
                        <a:rPr lang="en-IN" sz="1200" b="0" i="0" u="none" strike="noStrike" kern="1200">
                          <a:solidFill>
                            <a:srgbClr val="10479B"/>
                          </a:solidFill>
                          <a:effectLst/>
                          <a:latin typeface="Optima" panose="02000503060000020004"/>
                          <a:ea typeface="+mn-ea"/>
                          <a:cs typeface="+mn-cs"/>
                        </a:rPr>
                        <a:t>$ 200,000</a:t>
                      </a:r>
                    </a:p>
                  </a:txBody>
                  <a:tcPr marL="6350" marR="6350" marT="6350" marB="0" anchor="b"/>
                </a:tc>
                <a:tc>
                  <a:txBody>
                    <a:bodyPr/>
                    <a:lstStyle/>
                    <a:p>
                      <a:pPr algn="ctr" fontAlgn="b"/>
                      <a:r>
                        <a:rPr lang="en-IN" sz="1200" b="0" u="none" strike="noStrike" kern="1200">
                          <a:solidFill>
                            <a:srgbClr val="10479B"/>
                          </a:solidFill>
                          <a:effectLst/>
                          <a:latin typeface="Optima" panose="02000503060000020004"/>
                        </a:rPr>
                        <a:t>$ 30,000.00</a:t>
                      </a:r>
                      <a:endParaRPr lang="en-IN" sz="1200" b="0" i="0" u="none" strike="noStrike" kern="1200">
                        <a:solidFill>
                          <a:srgbClr val="10479B"/>
                        </a:solidFill>
                        <a:effectLst/>
                        <a:latin typeface="Optima" panose="02000503060000020004"/>
                        <a:ea typeface="+mn-ea"/>
                        <a:cs typeface="+mn-cs"/>
                      </a:endParaRPr>
                    </a:p>
                  </a:txBody>
                  <a:tcPr marL="6350" marR="6350" marT="6350" marB="0" anchor="b"/>
                </a:tc>
                <a:extLst>
                  <a:ext uri="{0D108BD9-81ED-4DB2-BD59-A6C34878D82A}">
                    <a16:rowId xmlns:a16="http://schemas.microsoft.com/office/drawing/2014/main" val="3076583679"/>
                  </a:ext>
                </a:extLst>
              </a:tr>
              <a:tr h="228600">
                <a:tc>
                  <a:txBody>
                    <a:bodyPr/>
                    <a:lstStyle/>
                    <a:p>
                      <a:pPr algn="l" fontAlgn="b"/>
                      <a:r>
                        <a:rPr lang="en-IN" sz="1200" b="1" u="none" strike="noStrike" kern="1200">
                          <a:solidFill>
                            <a:srgbClr val="10479B"/>
                          </a:solidFill>
                          <a:effectLst/>
                          <a:latin typeface="Optima" panose="02000503060000020004"/>
                        </a:rPr>
                        <a:t>Total</a:t>
                      </a:r>
                      <a:endParaRPr lang="en-IN" sz="1200" b="1" i="0" u="none" strike="noStrike" kern="1200">
                        <a:solidFill>
                          <a:srgbClr val="10479B"/>
                        </a:solidFill>
                        <a:effectLst/>
                        <a:latin typeface="Optima" panose="02000503060000020004"/>
                        <a:ea typeface="+mn-ea"/>
                        <a:cs typeface="+mn-cs"/>
                      </a:endParaRPr>
                    </a:p>
                  </a:txBody>
                  <a:tcPr marL="6350" marR="6350" marT="6350" marB="0" anchor="b"/>
                </a:tc>
                <a:tc>
                  <a:txBody>
                    <a:bodyPr/>
                    <a:lstStyle/>
                    <a:p>
                      <a:pPr algn="l" fontAlgn="b"/>
                      <a:endParaRPr lang="en-IN" sz="1200" b="0" i="0" u="none" strike="noStrike" kern="1200">
                        <a:solidFill>
                          <a:srgbClr val="10479B"/>
                        </a:solidFill>
                        <a:effectLst/>
                        <a:latin typeface="Optima" panose="02000503060000020004"/>
                        <a:ea typeface="+mn-ea"/>
                        <a:cs typeface="+mn-cs"/>
                      </a:endParaRPr>
                    </a:p>
                  </a:txBody>
                  <a:tcPr marL="6350" marR="6350" marT="6350" marB="0" anchor="b"/>
                </a:tc>
                <a:tc>
                  <a:txBody>
                    <a:bodyPr/>
                    <a:lstStyle/>
                    <a:p>
                      <a:pPr algn="ctr" fontAlgn="b"/>
                      <a:r>
                        <a:rPr lang="en-IN" sz="1200" b="1" i="0" u="none" strike="noStrike" kern="1200">
                          <a:solidFill>
                            <a:srgbClr val="10479B"/>
                          </a:solidFill>
                          <a:effectLst/>
                          <a:latin typeface="Optima" panose="02000503060000020004"/>
                          <a:ea typeface="+mn-ea"/>
                          <a:cs typeface="+mn-cs"/>
                        </a:rPr>
                        <a:t>$ 33,562.00</a:t>
                      </a:r>
                    </a:p>
                  </a:txBody>
                  <a:tcPr marL="6350" marR="6350" marT="6350" marB="0" anchor="b"/>
                </a:tc>
                <a:extLst>
                  <a:ext uri="{0D108BD9-81ED-4DB2-BD59-A6C34878D82A}">
                    <a16:rowId xmlns:a16="http://schemas.microsoft.com/office/drawing/2014/main" val="1220058991"/>
                  </a:ext>
                </a:extLst>
              </a:tr>
            </a:tbl>
          </a:graphicData>
        </a:graphic>
      </p:graphicFrame>
    </p:spTree>
    <p:extLst>
      <p:ext uri="{BB962C8B-B14F-4D97-AF65-F5344CB8AC3E}">
        <p14:creationId xmlns:p14="http://schemas.microsoft.com/office/powerpoint/2010/main" val="138657965"/>
      </p:ext>
    </p:extLst>
  </p:cSld>
  <p:clrMapOvr>
    <a:masterClrMapping/>
  </p:clrMapOvr>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F76E-0529-70EB-ADFB-92C2FD3AF888}"/>
              </a:ext>
            </a:extLst>
          </p:cNvPr>
          <p:cNvSpPr>
            <a:spLocks noGrp="1"/>
          </p:cNvSpPr>
          <p:nvPr>
            <p:ph type="title"/>
          </p:nvPr>
        </p:nvSpPr>
        <p:spPr>
          <a:xfrm>
            <a:off x="424909" y="98789"/>
            <a:ext cx="10515600" cy="591608"/>
          </a:xfrm>
        </p:spPr>
        <p:txBody>
          <a:bodyPr>
            <a:normAutofit/>
          </a:bodyPr>
          <a:lstStyle/>
          <a:p>
            <a:r>
              <a:rPr lang="en-US" sz="2400" b="1">
                <a:solidFill>
                  <a:srgbClr val="0B4A99"/>
                </a:solidFill>
                <a:latin typeface="Optima" panose="02000503060000020004"/>
                <a:cs typeface="Arial" panose="020B0604020202020204" pitchFamily="34" charset="0"/>
              </a:rPr>
              <a:t>SAP App Store Potential Opportunities (1/3)</a:t>
            </a:r>
          </a:p>
        </p:txBody>
      </p:sp>
      <p:sp>
        <p:nvSpPr>
          <p:cNvPr id="3" name="Date Placeholder 2">
            <a:extLst>
              <a:ext uri="{FF2B5EF4-FFF2-40B4-BE49-F238E27FC236}">
                <a16:creationId xmlns:a16="http://schemas.microsoft.com/office/drawing/2014/main" id="{3E7F74CC-585F-6122-7369-0B296130DE80}"/>
              </a:ext>
            </a:extLst>
          </p:cNvPr>
          <p:cNvSpPr>
            <a:spLocks noGrp="1"/>
          </p:cNvSpPr>
          <p:nvPr>
            <p:ph type="dt" sz="half" idx="10"/>
          </p:nvPr>
        </p:nvSpPr>
        <p:spPr/>
        <p:txBody>
          <a:bodyPr/>
          <a:lstStyle/>
          <a:p>
            <a:r>
              <a:rPr lang="en-US"/>
              <a:t>© PiLog Group</a:t>
            </a:r>
          </a:p>
        </p:txBody>
      </p:sp>
      <p:sp>
        <p:nvSpPr>
          <p:cNvPr id="4" name="Footer Placeholder 3">
            <a:extLst>
              <a:ext uri="{FF2B5EF4-FFF2-40B4-BE49-F238E27FC236}">
                <a16:creationId xmlns:a16="http://schemas.microsoft.com/office/drawing/2014/main" id="{D12FC580-3837-B8C3-62F9-435222135302}"/>
              </a:ext>
            </a:extLst>
          </p:cNvPr>
          <p:cNvSpPr>
            <a:spLocks noGrp="1"/>
          </p:cNvSpPr>
          <p:nvPr>
            <p:ph type="ftr" sz="quarter" idx="11"/>
          </p:nvPr>
        </p:nvSpPr>
        <p:spPr/>
        <p:txBody>
          <a:bodyPr/>
          <a:lstStyle/>
          <a:p>
            <a:r>
              <a:rPr lang="en-US"/>
              <a:t>www.piloggroup.com</a:t>
            </a:r>
          </a:p>
        </p:txBody>
      </p:sp>
      <p:sp>
        <p:nvSpPr>
          <p:cNvPr id="5" name="Slide Number Placeholder 4">
            <a:extLst>
              <a:ext uri="{FF2B5EF4-FFF2-40B4-BE49-F238E27FC236}">
                <a16:creationId xmlns:a16="http://schemas.microsoft.com/office/drawing/2014/main" id="{60D66EF8-5223-564C-6B54-1A2F06F0B4BD}"/>
              </a:ext>
            </a:extLst>
          </p:cNvPr>
          <p:cNvSpPr>
            <a:spLocks noGrp="1"/>
          </p:cNvSpPr>
          <p:nvPr>
            <p:ph type="sldNum" sz="quarter" idx="12"/>
          </p:nvPr>
        </p:nvSpPr>
        <p:spPr/>
        <p:txBody>
          <a:bodyPr/>
          <a:lstStyle/>
          <a:p>
            <a:fld id="{9B618960-8005-486C-9A75-10CB2AAC16F9}" type="slidenum">
              <a:rPr lang="en-US" smtClean="0"/>
              <a:t>59</a:t>
            </a:fld>
            <a:endParaRPr lang="en-US"/>
          </a:p>
        </p:txBody>
      </p:sp>
      <p:graphicFrame>
        <p:nvGraphicFramePr>
          <p:cNvPr id="7" name="Table 6">
            <a:extLst>
              <a:ext uri="{FF2B5EF4-FFF2-40B4-BE49-F238E27FC236}">
                <a16:creationId xmlns:a16="http://schemas.microsoft.com/office/drawing/2014/main" id="{95DC35B8-6E79-532B-111E-2DFBB62417EC}"/>
              </a:ext>
            </a:extLst>
          </p:cNvPr>
          <p:cNvGraphicFramePr>
            <a:graphicFrameLocks noGrp="1"/>
          </p:cNvGraphicFramePr>
          <p:nvPr>
            <p:extLst>
              <p:ext uri="{D42A27DB-BD31-4B8C-83A1-F6EECF244321}">
                <p14:modId xmlns:p14="http://schemas.microsoft.com/office/powerpoint/2010/main" val="2555459801"/>
              </p:ext>
            </p:extLst>
          </p:nvPr>
        </p:nvGraphicFramePr>
        <p:xfrm>
          <a:off x="519026" y="1450300"/>
          <a:ext cx="11261848" cy="3017520"/>
        </p:xfrm>
        <a:graphic>
          <a:graphicData uri="http://schemas.openxmlformats.org/drawingml/2006/table">
            <a:tbl>
              <a:tblPr firstRow="1" bandRow="1">
                <a:tableStyleId>{5C22544A-7EE6-4342-B048-85BDC9FD1C3A}</a:tableStyleId>
              </a:tblPr>
              <a:tblGrid>
                <a:gridCol w="932464">
                  <a:extLst>
                    <a:ext uri="{9D8B030D-6E8A-4147-A177-3AD203B41FA5}">
                      <a16:colId xmlns:a16="http://schemas.microsoft.com/office/drawing/2014/main" val="4149846558"/>
                    </a:ext>
                  </a:extLst>
                </a:gridCol>
                <a:gridCol w="833368">
                  <a:extLst>
                    <a:ext uri="{9D8B030D-6E8A-4147-A177-3AD203B41FA5}">
                      <a16:colId xmlns:a16="http://schemas.microsoft.com/office/drawing/2014/main" val="15888848"/>
                    </a:ext>
                  </a:extLst>
                </a:gridCol>
                <a:gridCol w="1897010">
                  <a:extLst>
                    <a:ext uri="{9D8B030D-6E8A-4147-A177-3AD203B41FA5}">
                      <a16:colId xmlns:a16="http://schemas.microsoft.com/office/drawing/2014/main" val="1508382927"/>
                    </a:ext>
                  </a:extLst>
                </a:gridCol>
                <a:gridCol w="1403568">
                  <a:extLst>
                    <a:ext uri="{9D8B030D-6E8A-4147-A177-3AD203B41FA5}">
                      <a16:colId xmlns:a16="http://schemas.microsoft.com/office/drawing/2014/main" val="2938624977"/>
                    </a:ext>
                  </a:extLst>
                </a:gridCol>
                <a:gridCol w="1436464">
                  <a:extLst>
                    <a:ext uri="{9D8B030D-6E8A-4147-A177-3AD203B41FA5}">
                      <a16:colId xmlns:a16="http://schemas.microsoft.com/office/drawing/2014/main" val="2803776615"/>
                    </a:ext>
                  </a:extLst>
                </a:gridCol>
                <a:gridCol w="2872929">
                  <a:extLst>
                    <a:ext uri="{9D8B030D-6E8A-4147-A177-3AD203B41FA5}">
                      <a16:colId xmlns:a16="http://schemas.microsoft.com/office/drawing/2014/main" val="852101376"/>
                    </a:ext>
                  </a:extLst>
                </a:gridCol>
                <a:gridCol w="1096537">
                  <a:extLst>
                    <a:ext uri="{9D8B030D-6E8A-4147-A177-3AD203B41FA5}">
                      <a16:colId xmlns:a16="http://schemas.microsoft.com/office/drawing/2014/main" val="1138692916"/>
                    </a:ext>
                  </a:extLst>
                </a:gridCol>
                <a:gridCol w="789508">
                  <a:extLst>
                    <a:ext uri="{9D8B030D-6E8A-4147-A177-3AD203B41FA5}">
                      <a16:colId xmlns:a16="http://schemas.microsoft.com/office/drawing/2014/main" val="4169426616"/>
                    </a:ext>
                  </a:extLst>
                </a:gridCol>
              </a:tblGrid>
              <a:tr h="228600">
                <a:tc>
                  <a:txBody>
                    <a:bodyPr/>
                    <a:lstStyle/>
                    <a:p>
                      <a:r>
                        <a:rPr lang="en-US" sz="1200">
                          <a:latin typeface="Optima" panose="02000503060000020004" pitchFamily="2" charset="0"/>
                        </a:rPr>
                        <a:t>Oppor. ID</a:t>
                      </a:r>
                    </a:p>
                  </a:txBody>
                  <a:tcPr/>
                </a:tc>
                <a:tc>
                  <a:txBody>
                    <a:bodyPr/>
                    <a:lstStyle/>
                    <a:p>
                      <a:r>
                        <a:rPr lang="en-US" sz="1200">
                          <a:latin typeface="Optima" panose="02000503060000020004" pitchFamily="2" charset="0"/>
                        </a:rPr>
                        <a:t>Date</a:t>
                      </a:r>
                    </a:p>
                  </a:txBody>
                  <a:tcPr/>
                </a:tc>
                <a:tc>
                  <a:txBody>
                    <a:bodyPr/>
                    <a:lstStyle/>
                    <a:p>
                      <a:r>
                        <a:rPr lang="en-US" sz="1200">
                          <a:latin typeface="Optima" panose="02000503060000020004" pitchFamily="2" charset="0"/>
                        </a:rPr>
                        <a:t>Customer</a:t>
                      </a:r>
                    </a:p>
                  </a:txBody>
                  <a:tcPr/>
                </a:tc>
                <a:tc>
                  <a:txBody>
                    <a:bodyPr/>
                    <a:lstStyle/>
                    <a:p>
                      <a:pPr algn="ctr"/>
                      <a:r>
                        <a:rPr lang="en-US" sz="1200">
                          <a:latin typeface="Optima" panose="02000503060000020004" pitchFamily="2" charset="0"/>
                        </a:rPr>
                        <a:t>Solution Plan</a:t>
                      </a:r>
                    </a:p>
                  </a:txBody>
                  <a:tcPr/>
                </a:tc>
                <a:tc>
                  <a:txBody>
                    <a:bodyPr/>
                    <a:lstStyle/>
                    <a:p>
                      <a:pPr algn="ctr"/>
                      <a:r>
                        <a:rPr lang="en-US" sz="1200">
                          <a:latin typeface="Optima" panose="02000503060000020004" pitchFamily="2" charset="0"/>
                        </a:rPr>
                        <a:t>Created By</a:t>
                      </a:r>
                    </a:p>
                  </a:txBody>
                  <a:tcPr/>
                </a:tc>
                <a:tc>
                  <a:txBody>
                    <a:bodyPr/>
                    <a:lstStyle/>
                    <a:p>
                      <a:pPr algn="ctr"/>
                      <a:r>
                        <a:rPr lang="en-US" sz="1200">
                          <a:latin typeface="Optima" panose="02000503060000020004" pitchFamily="2" charset="0"/>
                        </a:rPr>
                        <a:t>Email</a:t>
                      </a:r>
                    </a:p>
                  </a:txBody>
                  <a:tcPr/>
                </a:tc>
                <a:tc>
                  <a:txBody>
                    <a:bodyPr/>
                    <a:lstStyle/>
                    <a:p>
                      <a:pPr algn="ctr"/>
                      <a:r>
                        <a:rPr lang="en-US" sz="1200">
                          <a:latin typeface="Optima" panose="02000503060000020004" pitchFamily="2" charset="0"/>
                        </a:rPr>
                        <a:t>Request Type</a:t>
                      </a:r>
                    </a:p>
                  </a:txBody>
                  <a:tcPr/>
                </a:tc>
                <a:tc>
                  <a:txBody>
                    <a:bodyPr/>
                    <a:lstStyle/>
                    <a:p>
                      <a:pPr algn="ctr"/>
                      <a:r>
                        <a:rPr lang="en-US" sz="1200">
                          <a:latin typeface="Optima" panose="02000503060000020004" pitchFamily="2" charset="0"/>
                        </a:rPr>
                        <a:t>Country</a:t>
                      </a:r>
                    </a:p>
                  </a:txBody>
                  <a:tcPr/>
                </a:tc>
                <a:extLst>
                  <a:ext uri="{0D108BD9-81ED-4DB2-BD59-A6C34878D82A}">
                    <a16:rowId xmlns:a16="http://schemas.microsoft.com/office/drawing/2014/main" val="3012569227"/>
                  </a:ext>
                </a:extLst>
              </a:tr>
              <a:tr h="457200">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102076</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12-Mar-25</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Sanofi Winthrop Industrie</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Enterprise Edition</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Gwenaelle Bonnet</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gwenaelle.bonnet@sap.com</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FR</a:t>
                      </a:r>
                    </a:p>
                  </a:txBody>
                  <a:tcPr marL="9525" marR="9525" marT="9525" marB="0" anchor="b"/>
                </a:tc>
                <a:extLst>
                  <a:ext uri="{0D108BD9-81ED-4DB2-BD59-A6C34878D82A}">
                    <a16:rowId xmlns:a16="http://schemas.microsoft.com/office/drawing/2014/main" val="3739773387"/>
                  </a:ext>
                </a:extLst>
              </a:tr>
              <a:tr h="457200">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96940</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17-Oct-24</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NEOM Green Hydrogen Company Limited</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Basic Edition</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Nouf Aljuhaini</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nouf.aljuhani@sap.com</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SA</a:t>
                      </a:r>
                    </a:p>
                  </a:txBody>
                  <a:tcPr marL="9525" marR="9525" marT="9525" marB="0" anchor="b"/>
                </a:tc>
                <a:extLst>
                  <a:ext uri="{0D108BD9-81ED-4DB2-BD59-A6C34878D82A}">
                    <a16:rowId xmlns:a16="http://schemas.microsoft.com/office/drawing/2014/main" val="2071944918"/>
                  </a:ext>
                </a:extLst>
              </a:tr>
              <a:tr h="457200">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97246</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24-Oct-24</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Orient Cement</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Enterprise Edition</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Abhishekam Reddy</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abhishekam.g@orientcement.com</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IN</a:t>
                      </a:r>
                    </a:p>
                  </a:txBody>
                  <a:tcPr marL="9525" marR="9525" marT="9525" marB="0" anchor="b"/>
                </a:tc>
                <a:extLst>
                  <a:ext uri="{0D108BD9-81ED-4DB2-BD59-A6C34878D82A}">
                    <a16:rowId xmlns:a16="http://schemas.microsoft.com/office/drawing/2014/main" val="2250635482"/>
                  </a:ext>
                </a:extLst>
              </a:tr>
              <a:tr h="457200">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97248</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24-Oct-24</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Finolex Industries</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Enterprise Edition</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Sudam Das</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skd@finolexind.com</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IN</a:t>
                      </a:r>
                    </a:p>
                  </a:txBody>
                  <a:tcPr marL="9525" marR="9525" marT="9525" marB="0" anchor="b"/>
                </a:tc>
                <a:extLst>
                  <a:ext uri="{0D108BD9-81ED-4DB2-BD59-A6C34878D82A}">
                    <a16:rowId xmlns:a16="http://schemas.microsoft.com/office/drawing/2014/main" val="2383172278"/>
                  </a:ext>
                </a:extLst>
              </a:tr>
              <a:tr h="457200">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97249</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24-Oct-24</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Rubicon Research Pvt. Ltd.</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Enterprise Edition</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Santhosh Rawat</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santosh.rawat@rubicon.co.in</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IN</a:t>
                      </a:r>
                    </a:p>
                  </a:txBody>
                  <a:tcPr marL="9525" marR="9525" marT="9525" marB="0" anchor="b"/>
                </a:tc>
                <a:extLst>
                  <a:ext uri="{0D108BD9-81ED-4DB2-BD59-A6C34878D82A}">
                    <a16:rowId xmlns:a16="http://schemas.microsoft.com/office/drawing/2014/main" val="131145997"/>
                  </a:ext>
                </a:extLst>
              </a:tr>
              <a:tr h="457200">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97406</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30-Oct-24</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Modern Mills</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Enterprise Edition</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Mohammad Seddik</a:t>
                      </a:r>
                    </a:p>
                  </a:txBody>
                  <a:tcPr marL="9525" marR="9525" marT="9525" marB="0" anchor="b"/>
                </a:tc>
                <a:tc>
                  <a:txBody>
                    <a:bodyPr/>
                    <a:lstStyle/>
                    <a:p>
                      <a:pPr marL="0" algn="l"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mohammad.seddik@modernmills.com.sa</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200" b="0" u="none" strike="noStrike" kern="1200">
                          <a:solidFill>
                            <a:srgbClr val="10479B"/>
                          </a:solidFill>
                          <a:effectLst/>
                          <a:latin typeface="Optima" panose="02000503060000020004" pitchFamily="2" charset="0"/>
                          <a:ea typeface="+mn-ea"/>
                          <a:cs typeface="+mn-cs"/>
                        </a:rPr>
                        <a:t>SA</a:t>
                      </a:r>
                    </a:p>
                  </a:txBody>
                  <a:tcPr marL="9525" marR="9525" marT="9525" marB="0" anchor="b"/>
                </a:tc>
                <a:extLst>
                  <a:ext uri="{0D108BD9-81ED-4DB2-BD59-A6C34878D82A}">
                    <a16:rowId xmlns:a16="http://schemas.microsoft.com/office/drawing/2014/main" val="3769676177"/>
                  </a:ext>
                </a:extLst>
              </a:tr>
            </a:tbl>
          </a:graphicData>
        </a:graphic>
      </p:graphicFrame>
      <p:sp>
        <p:nvSpPr>
          <p:cNvPr id="8" name="TextBox 7">
            <a:extLst>
              <a:ext uri="{FF2B5EF4-FFF2-40B4-BE49-F238E27FC236}">
                <a16:creationId xmlns:a16="http://schemas.microsoft.com/office/drawing/2014/main" id="{58DC81CC-E70E-D0A4-EDF4-2724A0D60416}"/>
              </a:ext>
            </a:extLst>
          </p:cNvPr>
          <p:cNvSpPr txBox="1"/>
          <p:nvPr/>
        </p:nvSpPr>
        <p:spPr>
          <a:xfrm>
            <a:off x="424908" y="960114"/>
            <a:ext cx="7514759" cy="369332"/>
          </a:xfrm>
          <a:prstGeom prst="rect">
            <a:avLst/>
          </a:prstGeom>
          <a:noFill/>
        </p:spPr>
        <p:txBody>
          <a:bodyPr wrap="square">
            <a:spAutoFit/>
          </a:bodyPr>
          <a:lstStyle/>
          <a:p>
            <a:r>
              <a:rPr lang="en-US" sz="1800" b="1">
                <a:solidFill>
                  <a:schemeClr val="accent1">
                    <a:lumMod val="75000"/>
                  </a:schemeClr>
                </a:solidFill>
                <a:latin typeface="Optima" panose="02000503060000020004"/>
                <a:cs typeface="Arial" panose="020B0604020202020204" pitchFamily="34" charset="0"/>
              </a:rPr>
              <a:t>PiLog’s Lean Data Governance (App ID: 2001042) (Since Oct 2024)</a:t>
            </a:r>
            <a:endParaRPr lang="en-US">
              <a:solidFill>
                <a:schemeClr val="accent1">
                  <a:lumMod val="75000"/>
                </a:schemeClr>
              </a:solidFill>
            </a:endParaRPr>
          </a:p>
        </p:txBody>
      </p:sp>
    </p:spTree>
    <p:extLst>
      <p:ext uri="{BB962C8B-B14F-4D97-AF65-F5344CB8AC3E}">
        <p14:creationId xmlns:p14="http://schemas.microsoft.com/office/powerpoint/2010/main" val="1731367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26FD4-3CF3-DD19-2CE0-5294B0D7BE76}"/>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817AAB1-3661-5E99-2CEF-C7D392F28164}"/>
              </a:ext>
            </a:extLst>
          </p:cNvPr>
          <p:cNvCxnSpPr>
            <a:cxnSpLocks/>
          </p:cNvCxnSpPr>
          <p:nvPr/>
        </p:nvCxnSpPr>
        <p:spPr>
          <a:xfrm>
            <a:off x="194376" y="737906"/>
            <a:ext cx="1145856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AC835A-87AE-0532-B9DF-06F822D0CCBD}"/>
              </a:ext>
            </a:extLst>
          </p:cNvPr>
          <p:cNvCxnSpPr>
            <a:cxnSpLocks/>
          </p:cNvCxnSpPr>
          <p:nvPr/>
        </p:nvCxnSpPr>
        <p:spPr>
          <a:xfrm>
            <a:off x="8359027" y="3441682"/>
            <a:ext cx="3417867" cy="0"/>
          </a:xfrm>
          <a:prstGeom prst="line">
            <a:avLst/>
          </a:prstGeom>
          <a:noFill/>
          <a:ln w="1905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302A402B-F427-2438-249B-88A754A33F40}"/>
              </a:ext>
            </a:extLst>
          </p:cNvPr>
          <p:cNvCxnSpPr>
            <a:cxnSpLocks/>
          </p:cNvCxnSpPr>
          <p:nvPr/>
        </p:nvCxnSpPr>
        <p:spPr>
          <a:xfrm>
            <a:off x="8355781" y="3934422"/>
            <a:ext cx="3417867" cy="0"/>
          </a:xfrm>
          <a:prstGeom prst="line">
            <a:avLst/>
          </a:prstGeom>
          <a:noFill/>
          <a:ln w="1905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357C667C-8DCE-E5DE-D541-C03EE6CE5146}"/>
              </a:ext>
            </a:extLst>
          </p:cNvPr>
          <p:cNvCxnSpPr>
            <a:cxnSpLocks/>
          </p:cNvCxnSpPr>
          <p:nvPr/>
        </p:nvCxnSpPr>
        <p:spPr>
          <a:xfrm>
            <a:off x="8362261" y="4582769"/>
            <a:ext cx="3417867" cy="0"/>
          </a:xfrm>
          <a:prstGeom prst="line">
            <a:avLst/>
          </a:prstGeom>
          <a:noFill/>
          <a:ln w="19050" cap="flat" cmpd="sng" algn="ctr">
            <a:solidFill>
              <a:sysClr val="window" lastClr="FFFFFF"/>
            </a:solidFill>
            <a:prstDash val="solid"/>
            <a:miter lim="800000"/>
          </a:ln>
          <a:effectLst/>
        </p:spPr>
      </p:cxnSp>
      <p:sp>
        <p:nvSpPr>
          <p:cNvPr id="28" name="Title 27">
            <a:extLst>
              <a:ext uri="{FF2B5EF4-FFF2-40B4-BE49-F238E27FC236}">
                <a16:creationId xmlns:a16="http://schemas.microsoft.com/office/drawing/2014/main" id="{4E77E47C-DFE6-499A-3FFD-217D90A2CE3A}"/>
              </a:ext>
            </a:extLst>
          </p:cNvPr>
          <p:cNvSpPr>
            <a:spLocks noGrp="1"/>
          </p:cNvSpPr>
          <p:nvPr>
            <p:ph type="title"/>
          </p:nvPr>
        </p:nvSpPr>
        <p:spPr>
          <a:xfrm>
            <a:off x="200856" y="70112"/>
            <a:ext cx="10463396" cy="503470"/>
          </a:xfrm>
        </p:spPr>
        <p:txBody>
          <a:bodyPr>
            <a:noAutofit/>
          </a:bodyPr>
          <a:lstStyle/>
          <a:p>
            <a:r>
              <a:rPr lang="en-IN" b="1">
                <a:solidFill>
                  <a:srgbClr val="10479B"/>
                </a:solidFill>
                <a:latin typeface="Optima" panose="02000503060000020004" pitchFamily="2" charset="0"/>
                <a:cs typeface="+mn-cs"/>
              </a:rPr>
              <a:t>PiLog’s Data Quality and Governance Suite – Business Case</a:t>
            </a:r>
          </a:p>
        </p:txBody>
      </p:sp>
      <p:graphicFrame>
        <p:nvGraphicFramePr>
          <p:cNvPr id="5" name="Table 4">
            <a:extLst>
              <a:ext uri="{FF2B5EF4-FFF2-40B4-BE49-F238E27FC236}">
                <a16:creationId xmlns:a16="http://schemas.microsoft.com/office/drawing/2014/main" id="{7D5FF93D-2967-D5CB-531F-AFCFD3BD9E18}"/>
              </a:ext>
            </a:extLst>
          </p:cNvPr>
          <p:cNvGraphicFramePr>
            <a:graphicFrameLocks noGrp="1"/>
          </p:cNvGraphicFramePr>
          <p:nvPr>
            <p:extLst>
              <p:ext uri="{D42A27DB-BD31-4B8C-83A1-F6EECF244321}">
                <p14:modId xmlns:p14="http://schemas.microsoft.com/office/powerpoint/2010/main" val="1265730518"/>
              </p:ext>
            </p:extLst>
          </p:nvPr>
        </p:nvGraphicFramePr>
        <p:xfrm>
          <a:off x="315087" y="834605"/>
          <a:ext cx="11458561" cy="4112502"/>
        </p:xfrm>
        <a:graphic>
          <a:graphicData uri="http://schemas.openxmlformats.org/drawingml/2006/table">
            <a:tbl>
              <a:tblPr firstRow="1" bandRow="1">
                <a:tableStyleId>{5C22544A-7EE6-4342-B048-85BDC9FD1C3A}</a:tableStyleId>
              </a:tblPr>
              <a:tblGrid>
                <a:gridCol w="1951595">
                  <a:extLst>
                    <a:ext uri="{9D8B030D-6E8A-4147-A177-3AD203B41FA5}">
                      <a16:colId xmlns:a16="http://schemas.microsoft.com/office/drawing/2014/main" val="1800034526"/>
                    </a:ext>
                  </a:extLst>
                </a:gridCol>
                <a:gridCol w="489397">
                  <a:extLst>
                    <a:ext uri="{9D8B030D-6E8A-4147-A177-3AD203B41FA5}">
                      <a16:colId xmlns:a16="http://schemas.microsoft.com/office/drawing/2014/main" val="2936231982"/>
                    </a:ext>
                  </a:extLst>
                </a:gridCol>
                <a:gridCol w="2157483">
                  <a:extLst>
                    <a:ext uri="{9D8B030D-6E8A-4147-A177-3AD203B41FA5}">
                      <a16:colId xmlns:a16="http://schemas.microsoft.com/office/drawing/2014/main" val="31461962"/>
                    </a:ext>
                  </a:extLst>
                </a:gridCol>
                <a:gridCol w="1715021">
                  <a:extLst>
                    <a:ext uri="{9D8B030D-6E8A-4147-A177-3AD203B41FA5}">
                      <a16:colId xmlns:a16="http://schemas.microsoft.com/office/drawing/2014/main" val="2398005609"/>
                    </a:ext>
                  </a:extLst>
                </a:gridCol>
                <a:gridCol w="1715023">
                  <a:extLst>
                    <a:ext uri="{9D8B030D-6E8A-4147-A177-3AD203B41FA5}">
                      <a16:colId xmlns:a16="http://schemas.microsoft.com/office/drawing/2014/main" val="4113150267"/>
                    </a:ext>
                  </a:extLst>
                </a:gridCol>
                <a:gridCol w="1715021">
                  <a:extLst>
                    <a:ext uri="{9D8B030D-6E8A-4147-A177-3AD203B41FA5}">
                      <a16:colId xmlns:a16="http://schemas.microsoft.com/office/drawing/2014/main" val="1796739530"/>
                    </a:ext>
                  </a:extLst>
                </a:gridCol>
                <a:gridCol w="1715021">
                  <a:extLst>
                    <a:ext uri="{9D8B030D-6E8A-4147-A177-3AD203B41FA5}">
                      <a16:colId xmlns:a16="http://schemas.microsoft.com/office/drawing/2014/main" val="194755779"/>
                    </a:ext>
                  </a:extLst>
                </a:gridCol>
              </a:tblGrid>
              <a:tr h="291311">
                <a:tc>
                  <a:txBody>
                    <a:bodyPr/>
                    <a:lstStyle/>
                    <a:p>
                      <a:r>
                        <a:rPr lang="en-IN" sz="1400" b="1">
                          <a:solidFill>
                            <a:schemeClr val="bg1"/>
                          </a:solidFill>
                          <a:latin typeface="Optima" panose="02000503060000020004" pitchFamily="2" charset="0"/>
                        </a:rPr>
                        <a:t>GTM Fitment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1">
                          <a:solidFill>
                            <a:schemeClr val="bg1"/>
                          </a:solidFill>
                          <a:latin typeface="Optima" panose="02000503060000020004" pitchFamily="2" charset="0"/>
                        </a:rPr>
                        <a:t>Rationale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0479B"/>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34896039"/>
                  </a:ext>
                </a:extLst>
              </a:tr>
              <a:tr h="349573">
                <a:tc>
                  <a:txBody>
                    <a:bodyPr/>
                    <a:lstStyle/>
                    <a:p>
                      <a:r>
                        <a:rPr lang="en-IN" sz="1500" b="1">
                          <a:solidFill>
                            <a:srgbClr val="10479B"/>
                          </a:solidFill>
                          <a:latin typeface="Optima" panose="02000503060000020004" pitchFamily="2" charset="0"/>
                        </a:rPr>
                        <a:t>Attractive ASP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 typeface="Wingdings" panose="05000000000000000000" pitchFamily="2" charset="2"/>
                        <a:buNone/>
                      </a:pPr>
                      <a:r>
                        <a:rPr lang="en-IN" sz="1500" b="1" kern="1200">
                          <a:solidFill>
                            <a:srgbClr val="00B050"/>
                          </a:solidFill>
                          <a:latin typeface="Optima" panose="02000503060000020004" pitchFamily="2" charset="0"/>
                          <a:ea typeface="+mn-ea"/>
                          <a:cs typeface="+mn-cs"/>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171450" indent="-171450">
                        <a:buFont typeface="Wingdings" panose="05000000000000000000" pitchFamily="2" charset="2"/>
                        <a:buChar char="ü"/>
                      </a:pPr>
                      <a:r>
                        <a:rPr lang="en-US" sz="1500">
                          <a:solidFill>
                            <a:srgbClr val="10479B"/>
                          </a:solidFill>
                          <a:latin typeface="+mj-lt"/>
                        </a:rPr>
                        <a:t>Average Selling Price per Customer ~110K Euros with average customer having 5+ objects on average on annual subscription</a:t>
                      </a:r>
                    </a:p>
                    <a:p>
                      <a:pPr marL="171450" indent="-171450">
                        <a:buFont typeface="Wingdings" panose="05000000000000000000" pitchFamily="2" charset="2"/>
                        <a:buChar char="ü"/>
                      </a:pPr>
                      <a:r>
                        <a:rPr lang="en-IN" sz="1500">
                          <a:solidFill>
                            <a:srgbClr val="10479B"/>
                          </a:solidFill>
                          <a:latin typeface="+mj-lt"/>
                        </a:rPr>
                        <a:t>Sale conversion cycle is around 90-100 days with devoted technical sales, pre-sales and architects</a:t>
                      </a:r>
                    </a:p>
                    <a:p>
                      <a:pPr marL="171450" indent="-171450">
                        <a:buFont typeface="Wingdings" panose="05000000000000000000" pitchFamily="2" charset="2"/>
                        <a:buChar char="ü"/>
                      </a:pPr>
                      <a:r>
                        <a:rPr lang="en-IN" sz="1500">
                          <a:solidFill>
                            <a:srgbClr val="10479B"/>
                          </a:solidFill>
                          <a:latin typeface="+mj-lt"/>
                        </a:rPr>
                        <a:t>Deal Conversion ~60% of qualified deals and ASGM &gt; 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IN"/>
                    </a:p>
                  </a:txBody>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7598651"/>
                  </a:ext>
                </a:extLst>
              </a:tr>
              <a:tr h="349573">
                <a:tc>
                  <a:txBody>
                    <a:bodyPr/>
                    <a:lstStyle/>
                    <a:p>
                      <a:r>
                        <a:rPr lang="en-IN" sz="1500" b="1">
                          <a:solidFill>
                            <a:srgbClr val="10479B"/>
                          </a:solidFill>
                          <a:latin typeface="Optima" panose="02000503060000020004" pitchFamily="2" charset="0"/>
                        </a:rPr>
                        <a:t>Customer References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500" b="1" kern="1200">
                          <a:solidFill>
                            <a:srgbClr val="00B050"/>
                          </a:solidFill>
                          <a:latin typeface="Optima" panose="02000503060000020004" pitchFamily="2" charset="0"/>
                          <a:ea typeface="+mn-ea"/>
                          <a:cs typeface="+mn-cs"/>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r>
                        <a:rPr lang="en-US" sz="1500">
                          <a:solidFill>
                            <a:srgbClr val="10479B"/>
                          </a:solidFill>
                          <a:latin typeface="+mj-lt"/>
                        </a:rPr>
                        <a:t>PiLog has nearly 30 years of experience serving customers across Mill Products, Mining, Chemicals, Travel &amp; Transport, Utilities, Energy Oil &amp; Gas, Petrochemicals, Industrial Manufacturing, Facilities, </a:t>
                      </a:r>
                      <a:r>
                        <a:rPr lang="en-US" sz="1500" kern="1200">
                          <a:solidFill>
                            <a:srgbClr val="10479B"/>
                          </a:solidFill>
                          <a:latin typeface="+mn-lt"/>
                          <a:ea typeface="+mn-ea"/>
                          <a:cs typeface="+mn-cs"/>
                        </a:rPr>
                        <a:t>Public Sector, </a:t>
                      </a:r>
                      <a:r>
                        <a:rPr lang="en-US" sz="1500">
                          <a:solidFill>
                            <a:srgbClr val="10479B"/>
                          </a:solidFill>
                          <a:latin typeface="+mj-lt"/>
                        </a:rPr>
                        <a:t> etc.  Please refer to PiLog Industry Experience slides for referenceable customers</a:t>
                      </a:r>
                      <a:endParaRPr lang="en-IN" sz="1500">
                        <a:solidFill>
                          <a:srgbClr val="10479B"/>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IN"/>
                    </a:p>
                  </a:txBody>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76600750"/>
                  </a:ext>
                </a:extLst>
              </a:tr>
              <a:tr h="342150">
                <a:tc>
                  <a:txBody>
                    <a:bodyPr/>
                    <a:lstStyle/>
                    <a:p>
                      <a:r>
                        <a:rPr lang="en-IN" sz="1400" b="1">
                          <a:solidFill>
                            <a:schemeClr val="bg1"/>
                          </a:solidFill>
                          <a:latin typeface="Optima" panose="02000503060000020004" pitchFamily="2" charset="0"/>
                        </a:rPr>
                        <a:t>Company Fit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0479B"/>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1">
                          <a:solidFill>
                            <a:schemeClr val="bg1"/>
                          </a:solidFill>
                          <a:latin typeface="Optima" panose="02000503060000020004" pitchFamily="2" charset="0"/>
                        </a:rPr>
                        <a:t>Revenues by region for Licenses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0479B"/>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94357624"/>
                  </a:ext>
                </a:extLst>
              </a:tr>
              <a:tr h="341352">
                <a:tc>
                  <a:txBody>
                    <a:bodyPr/>
                    <a:lstStyle/>
                    <a:p>
                      <a:r>
                        <a:rPr lang="en-IN" sz="1400" b="1">
                          <a:solidFill>
                            <a:srgbClr val="10479B"/>
                          </a:solidFill>
                          <a:latin typeface="Optima" panose="02000503060000020004" pitchFamily="2" charset="0"/>
                        </a:rPr>
                        <a:t>Geo. Footprint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1">
                          <a:solidFill>
                            <a:srgbClr val="10479B"/>
                          </a:solidFill>
                          <a:latin typeface="Optima" panose="02000503060000020004" pitchFamily="2" charset="0"/>
                        </a:rPr>
                        <a:t>Middle East</a:t>
                      </a:r>
                      <a:endParaRPr lang="en-IN" sz="1400" b="1">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300" b="0">
                        <a:solidFill>
                          <a:schemeClr val="tx1"/>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1">
                          <a:solidFill>
                            <a:srgbClr val="10479B"/>
                          </a:solidFill>
                          <a:latin typeface="Optima" panose="02000503060000020004" pitchFamily="2" charset="0"/>
                        </a:rPr>
                        <a:t>A</a:t>
                      </a:r>
                      <a:r>
                        <a:rPr lang="en-IN" sz="1400" b="1">
                          <a:solidFill>
                            <a:srgbClr val="10479B"/>
                          </a:solidFill>
                          <a:latin typeface="Optima" panose="02000503060000020004" pitchFamily="2" charset="0"/>
                        </a:rPr>
                        <a:t>mericas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1">
                          <a:solidFill>
                            <a:srgbClr val="10479B"/>
                          </a:solidFill>
                          <a:latin typeface="Optima" panose="02000503060000020004" pitchFamily="2" charset="0"/>
                        </a:rPr>
                        <a:t>Europe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1">
                          <a:solidFill>
                            <a:srgbClr val="10479B"/>
                          </a:solidFill>
                          <a:latin typeface="Optima" panose="02000503060000020004" pitchFamily="2" charset="0"/>
                        </a:rPr>
                        <a:t>APJ &amp; India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1">
                          <a:solidFill>
                            <a:srgbClr val="10479B"/>
                          </a:solidFill>
                          <a:latin typeface="Optima" panose="02000503060000020004" pitchFamily="2"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3651885"/>
                  </a:ext>
                </a:extLst>
              </a:tr>
              <a:tr h="300862">
                <a:tc>
                  <a:txBody>
                    <a:bodyPr/>
                    <a:lstStyle/>
                    <a:p>
                      <a:r>
                        <a:rPr lang="en-IN" sz="1400" b="1">
                          <a:solidFill>
                            <a:srgbClr val="10479B"/>
                          </a:solidFill>
                          <a:latin typeface="Optima" panose="02000503060000020004" pitchFamily="2" charset="0"/>
                        </a:rPr>
                        <a:t>Overall Revenue in Million Euro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0">
                          <a:solidFill>
                            <a:srgbClr val="10479B"/>
                          </a:solidFill>
                          <a:latin typeface="Optima" panose="02000503060000020004" pitchFamily="2"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300" b="0">
                        <a:solidFill>
                          <a:schemeClr val="tx1"/>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0">
                          <a:solidFill>
                            <a:srgbClr val="10479B"/>
                          </a:solidFill>
                          <a:latin typeface="Optima" panose="02000503060000020004" pitchFamily="2" charset="0"/>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0">
                          <a:solidFill>
                            <a:srgbClr val="10479B"/>
                          </a:solidFill>
                          <a:latin typeface="Optima" panose="02000503060000020004" pitchFamily="2"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0">
                          <a:solidFill>
                            <a:srgbClr val="10479B"/>
                          </a:solidFill>
                          <a:latin typeface="Optima" panose="02000503060000020004" pitchFamily="2" charset="0"/>
                        </a:rPr>
                        <a:t> 0.8</a:t>
                      </a: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400" b="0">
                          <a:solidFill>
                            <a:srgbClr val="10479B"/>
                          </a:solidFill>
                          <a:latin typeface="Optima" panose="02000503060000020004" pitchFamily="2" charset="0"/>
                        </a:rPr>
                        <a:t>3.15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65783815"/>
                  </a:ext>
                </a:extLst>
              </a:tr>
              <a:tr h="291311">
                <a:tc>
                  <a:txBody>
                    <a:bodyPr/>
                    <a:lstStyle/>
                    <a:p>
                      <a:r>
                        <a:rPr lang="en-IN" sz="1400" b="1">
                          <a:solidFill>
                            <a:srgbClr val="10479B"/>
                          </a:solidFill>
                          <a:latin typeface="Optima" panose="02000503060000020004" pitchFamily="2" charset="0"/>
                        </a:rPr>
                        <a:t>SAP Business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300" b="0">
                        <a:solidFill>
                          <a:schemeClr val="tx1"/>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2497606"/>
                  </a:ext>
                </a:extLst>
              </a:tr>
              <a:tr h="500824">
                <a:tc>
                  <a:txBody>
                    <a:bodyPr/>
                    <a:lstStyle/>
                    <a:p>
                      <a:r>
                        <a:rPr lang="en-IN" sz="1400" b="1">
                          <a:solidFill>
                            <a:srgbClr val="10479B"/>
                          </a:solidFill>
                          <a:latin typeface="Optima" panose="02000503060000020004" pitchFamily="2" charset="0"/>
                        </a:rPr>
                        <a:t>SAP regional share in percent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300" b="0">
                        <a:solidFill>
                          <a:schemeClr val="tx1"/>
                        </a:solidFill>
                        <a:latin typeface="Optim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400" b="0">
                        <a:solidFill>
                          <a:srgbClr val="10479B"/>
                        </a:solidFill>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1449582"/>
                  </a:ext>
                </a:extLst>
              </a:tr>
            </a:tbl>
          </a:graphicData>
        </a:graphic>
      </p:graphicFrame>
      <p:sp>
        <p:nvSpPr>
          <p:cNvPr id="2" name="TextBox 1">
            <a:hlinkClick r:id="rId3" action="ppaction://hlinksldjump"/>
            <a:extLst>
              <a:ext uri="{FF2B5EF4-FFF2-40B4-BE49-F238E27FC236}">
                <a16:creationId xmlns:a16="http://schemas.microsoft.com/office/drawing/2014/main" id="{935013E1-15D6-92B9-942B-4B1C6F536B53}"/>
              </a:ext>
            </a:extLst>
          </p:cNvPr>
          <p:cNvSpPr txBox="1"/>
          <p:nvPr/>
        </p:nvSpPr>
        <p:spPr>
          <a:xfrm>
            <a:off x="10477600" y="6449334"/>
            <a:ext cx="1594796" cy="338554"/>
          </a:xfrm>
          <a:prstGeom prst="rect">
            <a:avLst/>
          </a:prstGeom>
          <a:noFill/>
        </p:spPr>
        <p:txBody>
          <a:bodyPr wrap="none" rtlCol="0">
            <a:spAutoFit/>
          </a:bodyPr>
          <a:lstStyle/>
          <a:p>
            <a:r>
              <a:rPr lang="en-US" sz="1600" b="1">
                <a:solidFill>
                  <a:schemeClr val="bg1"/>
                </a:solidFill>
                <a:highlight>
                  <a:srgbClr val="000080"/>
                </a:highlight>
                <a:latin typeface="Optima" panose="02000503060000020004" pitchFamily="2" charset="0"/>
              </a:rPr>
              <a:t>Click for details</a:t>
            </a:r>
          </a:p>
        </p:txBody>
      </p:sp>
    </p:spTree>
    <p:extLst>
      <p:ext uri="{BB962C8B-B14F-4D97-AF65-F5344CB8AC3E}">
        <p14:creationId xmlns:p14="http://schemas.microsoft.com/office/powerpoint/2010/main" val="3880913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AE79E-40B9-3137-41DC-EBB57EF41570}"/>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920D3BB7-30C1-89CC-68A1-E0FFD3186C55}"/>
              </a:ext>
            </a:extLst>
          </p:cNvPr>
          <p:cNvSpPr>
            <a:spLocks noGrp="1"/>
          </p:cNvSpPr>
          <p:nvPr>
            <p:ph type="dt" sz="half" idx="10"/>
          </p:nvPr>
        </p:nvSpPr>
        <p:spPr/>
        <p:txBody>
          <a:bodyPr/>
          <a:lstStyle/>
          <a:p>
            <a:r>
              <a:rPr lang="en-US"/>
              <a:t>© PiLog Group</a:t>
            </a:r>
          </a:p>
        </p:txBody>
      </p:sp>
      <p:sp>
        <p:nvSpPr>
          <p:cNvPr id="4" name="Footer Placeholder 3">
            <a:extLst>
              <a:ext uri="{FF2B5EF4-FFF2-40B4-BE49-F238E27FC236}">
                <a16:creationId xmlns:a16="http://schemas.microsoft.com/office/drawing/2014/main" id="{F0ABA612-2AFC-0563-6292-B122A6150786}"/>
              </a:ext>
            </a:extLst>
          </p:cNvPr>
          <p:cNvSpPr>
            <a:spLocks noGrp="1"/>
          </p:cNvSpPr>
          <p:nvPr>
            <p:ph type="ftr" sz="quarter" idx="11"/>
          </p:nvPr>
        </p:nvSpPr>
        <p:spPr/>
        <p:txBody>
          <a:bodyPr/>
          <a:lstStyle/>
          <a:p>
            <a:r>
              <a:rPr lang="en-US"/>
              <a:t>www.piloggroup.com</a:t>
            </a:r>
          </a:p>
        </p:txBody>
      </p:sp>
      <p:sp>
        <p:nvSpPr>
          <p:cNvPr id="5" name="Slide Number Placeholder 4">
            <a:extLst>
              <a:ext uri="{FF2B5EF4-FFF2-40B4-BE49-F238E27FC236}">
                <a16:creationId xmlns:a16="http://schemas.microsoft.com/office/drawing/2014/main" id="{095F8B0C-E27F-D456-B0A6-66FB7ECC300D}"/>
              </a:ext>
            </a:extLst>
          </p:cNvPr>
          <p:cNvSpPr>
            <a:spLocks noGrp="1"/>
          </p:cNvSpPr>
          <p:nvPr>
            <p:ph type="sldNum" sz="quarter" idx="12"/>
          </p:nvPr>
        </p:nvSpPr>
        <p:spPr/>
        <p:txBody>
          <a:bodyPr/>
          <a:lstStyle/>
          <a:p>
            <a:fld id="{9B618960-8005-486C-9A75-10CB2AAC16F9}" type="slidenum">
              <a:rPr lang="en-US" smtClean="0"/>
              <a:t>60</a:t>
            </a:fld>
            <a:endParaRPr lang="en-US"/>
          </a:p>
        </p:txBody>
      </p:sp>
      <p:graphicFrame>
        <p:nvGraphicFramePr>
          <p:cNvPr id="7" name="Table 6">
            <a:extLst>
              <a:ext uri="{FF2B5EF4-FFF2-40B4-BE49-F238E27FC236}">
                <a16:creationId xmlns:a16="http://schemas.microsoft.com/office/drawing/2014/main" id="{9EB3A9DB-6F44-2FD6-3F0D-A509E924D218}"/>
              </a:ext>
            </a:extLst>
          </p:cNvPr>
          <p:cNvGraphicFramePr>
            <a:graphicFrameLocks noGrp="1"/>
          </p:cNvGraphicFramePr>
          <p:nvPr>
            <p:extLst>
              <p:ext uri="{D42A27DB-BD31-4B8C-83A1-F6EECF244321}">
                <p14:modId xmlns:p14="http://schemas.microsoft.com/office/powerpoint/2010/main" val="2903127159"/>
              </p:ext>
            </p:extLst>
          </p:nvPr>
        </p:nvGraphicFramePr>
        <p:xfrm>
          <a:off x="382772" y="1093523"/>
          <a:ext cx="11461897" cy="5094617"/>
        </p:xfrm>
        <a:graphic>
          <a:graphicData uri="http://schemas.openxmlformats.org/drawingml/2006/table">
            <a:tbl>
              <a:tblPr firstRow="1" bandRow="1">
                <a:tableStyleId>{5C22544A-7EE6-4342-B048-85BDC9FD1C3A}</a:tableStyleId>
              </a:tblPr>
              <a:tblGrid>
                <a:gridCol w="928361">
                  <a:extLst>
                    <a:ext uri="{9D8B030D-6E8A-4147-A177-3AD203B41FA5}">
                      <a16:colId xmlns:a16="http://schemas.microsoft.com/office/drawing/2014/main" val="4149846558"/>
                    </a:ext>
                  </a:extLst>
                </a:gridCol>
                <a:gridCol w="803531">
                  <a:extLst>
                    <a:ext uri="{9D8B030D-6E8A-4147-A177-3AD203B41FA5}">
                      <a16:colId xmlns:a16="http://schemas.microsoft.com/office/drawing/2014/main" val="15888848"/>
                    </a:ext>
                  </a:extLst>
                </a:gridCol>
                <a:gridCol w="1880638">
                  <a:extLst>
                    <a:ext uri="{9D8B030D-6E8A-4147-A177-3AD203B41FA5}">
                      <a16:colId xmlns:a16="http://schemas.microsoft.com/office/drawing/2014/main" val="1508382927"/>
                    </a:ext>
                  </a:extLst>
                </a:gridCol>
                <a:gridCol w="1543877">
                  <a:extLst>
                    <a:ext uri="{9D8B030D-6E8A-4147-A177-3AD203B41FA5}">
                      <a16:colId xmlns:a16="http://schemas.microsoft.com/office/drawing/2014/main" val="2938624977"/>
                    </a:ext>
                  </a:extLst>
                </a:gridCol>
                <a:gridCol w="1461981">
                  <a:extLst>
                    <a:ext uri="{9D8B030D-6E8A-4147-A177-3AD203B41FA5}">
                      <a16:colId xmlns:a16="http://schemas.microsoft.com/office/drawing/2014/main" val="2803776615"/>
                    </a:ext>
                  </a:extLst>
                </a:gridCol>
                <a:gridCol w="2445728">
                  <a:extLst>
                    <a:ext uri="{9D8B030D-6E8A-4147-A177-3AD203B41FA5}">
                      <a16:colId xmlns:a16="http://schemas.microsoft.com/office/drawing/2014/main" val="852101376"/>
                    </a:ext>
                  </a:extLst>
                </a:gridCol>
                <a:gridCol w="1283418">
                  <a:extLst>
                    <a:ext uri="{9D8B030D-6E8A-4147-A177-3AD203B41FA5}">
                      <a16:colId xmlns:a16="http://schemas.microsoft.com/office/drawing/2014/main" val="1138692916"/>
                    </a:ext>
                  </a:extLst>
                </a:gridCol>
                <a:gridCol w="1114363">
                  <a:extLst>
                    <a:ext uri="{9D8B030D-6E8A-4147-A177-3AD203B41FA5}">
                      <a16:colId xmlns:a16="http://schemas.microsoft.com/office/drawing/2014/main" val="4169426616"/>
                    </a:ext>
                  </a:extLst>
                </a:gridCol>
              </a:tblGrid>
              <a:tr h="228600">
                <a:tc>
                  <a:txBody>
                    <a:bodyPr/>
                    <a:lstStyle/>
                    <a:p>
                      <a:r>
                        <a:rPr lang="en-US" sz="1200">
                          <a:latin typeface="Optima" panose="02000503060000020004" pitchFamily="2" charset="0"/>
                        </a:rPr>
                        <a:t>Oppor. ID</a:t>
                      </a:r>
                    </a:p>
                  </a:txBody>
                  <a:tcPr/>
                </a:tc>
                <a:tc>
                  <a:txBody>
                    <a:bodyPr/>
                    <a:lstStyle/>
                    <a:p>
                      <a:r>
                        <a:rPr lang="en-US" sz="1200">
                          <a:latin typeface="Optima" panose="02000503060000020004" pitchFamily="2" charset="0"/>
                        </a:rPr>
                        <a:t>Date</a:t>
                      </a:r>
                    </a:p>
                  </a:txBody>
                  <a:tcPr/>
                </a:tc>
                <a:tc>
                  <a:txBody>
                    <a:bodyPr/>
                    <a:lstStyle/>
                    <a:p>
                      <a:r>
                        <a:rPr lang="en-US" sz="1200">
                          <a:latin typeface="Optima" panose="02000503060000020004" pitchFamily="2" charset="0"/>
                        </a:rPr>
                        <a:t>Customer</a:t>
                      </a:r>
                    </a:p>
                  </a:txBody>
                  <a:tcPr/>
                </a:tc>
                <a:tc>
                  <a:txBody>
                    <a:bodyPr/>
                    <a:lstStyle/>
                    <a:p>
                      <a:pPr algn="ctr"/>
                      <a:r>
                        <a:rPr lang="en-US" sz="1200">
                          <a:latin typeface="Optima" panose="02000503060000020004" pitchFamily="2" charset="0"/>
                        </a:rPr>
                        <a:t>Solution Plan</a:t>
                      </a:r>
                    </a:p>
                  </a:txBody>
                  <a:tcPr/>
                </a:tc>
                <a:tc>
                  <a:txBody>
                    <a:bodyPr/>
                    <a:lstStyle/>
                    <a:p>
                      <a:pPr algn="ctr"/>
                      <a:r>
                        <a:rPr lang="en-US" sz="1200">
                          <a:latin typeface="Optima" panose="02000503060000020004" pitchFamily="2" charset="0"/>
                        </a:rPr>
                        <a:t>Created By</a:t>
                      </a:r>
                    </a:p>
                  </a:txBody>
                  <a:tcPr/>
                </a:tc>
                <a:tc>
                  <a:txBody>
                    <a:bodyPr/>
                    <a:lstStyle/>
                    <a:p>
                      <a:pPr algn="ctr"/>
                      <a:r>
                        <a:rPr lang="en-US" sz="1200">
                          <a:latin typeface="Optima" panose="02000503060000020004" pitchFamily="2" charset="0"/>
                        </a:rPr>
                        <a:t>Email</a:t>
                      </a:r>
                    </a:p>
                  </a:txBody>
                  <a:tcPr/>
                </a:tc>
                <a:tc>
                  <a:txBody>
                    <a:bodyPr/>
                    <a:lstStyle/>
                    <a:p>
                      <a:pPr algn="ctr"/>
                      <a:r>
                        <a:rPr lang="en-US" sz="1200">
                          <a:latin typeface="Optima" panose="02000503060000020004" pitchFamily="2" charset="0"/>
                        </a:rPr>
                        <a:t>Request Type</a:t>
                      </a:r>
                    </a:p>
                  </a:txBody>
                  <a:tcPr/>
                </a:tc>
                <a:tc>
                  <a:txBody>
                    <a:bodyPr/>
                    <a:lstStyle/>
                    <a:p>
                      <a:pPr algn="ctr"/>
                      <a:r>
                        <a:rPr lang="en-US" sz="1200">
                          <a:latin typeface="Optima" panose="02000503060000020004" pitchFamily="2" charset="0"/>
                        </a:rPr>
                        <a:t>Country</a:t>
                      </a:r>
                    </a:p>
                  </a:txBody>
                  <a:tcPr/>
                </a:tc>
                <a:extLst>
                  <a:ext uri="{0D108BD9-81ED-4DB2-BD59-A6C34878D82A}">
                    <a16:rowId xmlns:a16="http://schemas.microsoft.com/office/drawing/2014/main" val="3012569227"/>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101589</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3-Mar-25</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EMSTEEL</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Taxonomy Medium</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Mohammed Ansari</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mohammedm.ansari@emsteel.com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AE</a:t>
                      </a:r>
                    </a:p>
                  </a:txBody>
                  <a:tcPr marL="9525" marR="9525" marT="9525" marB="0" anchor="b"/>
                </a:tc>
                <a:extLst>
                  <a:ext uri="{0D108BD9-81ED-4DB2-BD59-A6C34878D82A}">
                    <a16:rowId xmlns:a16="http://schemas.microsoft.com/office/drawing/2014/main" val="3739773387"/>
                  </a:ext>
                </a:extLst>
              </a:tr>
              <a:tr h="274320">
                <a:tc>
                  <a:txBody>
                    <a:bodyPr/>
                    <a:lstStyle/>
                    <a:p>
                      <a:pPr marL="0" algn="l" defTabSz="914400" rtl="0" eaLnBrk="1" fontAlgn="b" latinLnBrk="0" hangingPunct="1"/>
                      <a:endParaRPr lang="en-US" sz="1100" b="0" u="none" strike="noStrike" kern="1200">
                        <a:solidFill>
                          <a:srgbClr val="10479B"/>
                        </a:solidFill>
                        <a:effectLst/>
                        <a:latin typeface="Optima" panose="02000503060000020004" pitchFamily="2" charset="0"/>
                        <a:ea typeface="+mn-ea"/>
                        <a:cs typeface="+mn-cs"/>
                      </a:endParaRP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29-Nov-24</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VICAT SA</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Taxonomy Small</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Laurene Schuster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laurene.schuster@sap.com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FR</a:t>
                      </a:r>
                    </a:p>
                  </a:txBody>
                  <a:tcPr marL="9525" marR="9525" marT="9525" marB="0" anchor="b"/>
                </a:tc>
                <a:extLst>
                  <a:ext uri="{0D108BD9-81ED-4DB2-BD59-A6C34878D82A}">
                    <a16:rowId xmlns:a16="http://schemas.microsoft.com/office/drawing/2014/main" val="2351477781"/>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98704</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30-Oct-24</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Ultra Clean Holdings Inc</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Taxonomy Small</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Michael Thompson</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michael.thompson01@sap.com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2071944918"/>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97438</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21-Aug-24</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NEOM GREEN HYDROGEN COMPANY LIMITED NGHC</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Taxonomy Enterprise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Nouf Aljuhaini</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nouf.aljuhani@sap.com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SA</a:t>
                      </a:r>
                    </a:p>
                  </a:txBody>
                  <a:tcPr marL="9525" marR="9525" marT="9525" marB="0" anchor="b"/>
                </a:tc>
                <a:extLst>
                  <a:ext uri="{0D108BD9-81ED-4DB2-BD59-A6C34878D82A}">
                    <a16:rowId xmlns:a16="http://schemas.microsoft.com/office/drawing/2014/main" val="2250635482"/>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94640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14-Aug-24</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NEOM Company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Taxonomy Enterprise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Nouf Aljuhaini</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nouf.aljuhani@sap.com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SA</a:t>
                      </a:r>
                    </a:p>
                  </a:txBody>
                  <a:tcPr marL="9525" marR="9525" marT="9525" marB="0" anchor="b"/>
                </a:tc>
                <a:extLst>
                  <a:ext uri="{0D108BD9-81ED-4DB2-BD59-A6C34878D82A}">
                    <a16:rowId xmlns:a16="http://schemas.microsoft.com/office/drawing/2014/main" val="2383172278"/>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94410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14-Aug-24</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Nouryon</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Taxonomy Small</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Lee Posey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lee.posey@nouryon.com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131145997"/>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94427</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14-Nov-23</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Aramco - Dammam Office Building</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Taxonomy standard</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Mahmoud Abdelhaleem</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mahmoud.abdelhaleem@sap.com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SA</a:t>
                      </a:r>
                    </a:p>
                  </a:txBody>
                  <a:tcPr marL="9525" marR="9525" marT="9525" marB="0" anchor="b"/>
                </a:tc>
                <a:extLst>
                  <a:ext uri="{0D108BD9-81ED-4DB2-BD59-A6C34878D82A}">
                    <a16:rowId xmlns:a16="http://schemas.microsoft.com/office/drawing/2014/main" val="3769676177"/>
                  </a:ext>
                </a:extLst>
              </a:tr>
              <a:tr h="353072">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82966</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13-Jun-23</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Grupo Potencial</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Taxonomy MDG One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Danilo Andrade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danilo.s@pbbios.com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BR</a:t>
                      </a:r>
                    </a:p>
                  </a:txBody>
                  <a:tcPr marL="9525" marR="9525" marT="9525" marB="0" anchor="b"/>
                </a:tc>
                <a:extLst>
                  <a:ext uri="{0D108BD9-81ED-4DB2-BD59-A6C34878D82A}">
                    <a16:rowId xmlns:a16="http://schemas.microsoft.com/office/drawing/2014/main" val="278834676"/>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74985</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3-May-23</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EY</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u="none" strike="noStrike" kern="1200" noProof="0">
                          <a:solidFill>
                            <a:srgbClr val="10479B"/>
                          </a:solidFill>
                          <a:effectLst/>
                          <a:latin typeface="Optima" panose="02000503060000020004" pitchFamily="2" charset="0"/>
                          <a:ea typeface="+mn-ea"/>
                          <a:cs typeface="+mn-cs"/>
                        </a:rPr>
                        <a:t>Taxonomy MDG One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Talat Qadeer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talat.qadeer1@pk.ey.com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SA</a:t>
                      </a:r>
                    </a:p>
                  </a:txBody>
                  <a:tcPr marL="9525" marR="9525" marT="9525" marB="0" anchor="b"/>
                </a:tc>
                <a:extLst>
                  <a:ext uri="{0D108BD9-81ED-4DB2-BD59-A6C34878D82A}">
                    <a16:rowId xmlns:a16="http://schemas.microsoft.com/office/drawing/2014/main" val="1781887170"/>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72806</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22-Dec-22</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NOMAC</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u="none" strike="noStrike" kern="1200" noProof="0">
                          <a:solidFill>
                            <a:srgbClr val="10479B"/>
                          </a:solidFill>
                          <a:effectLst/>
                          <a:latin typeface="Optima" panose="02000503060000020004" pitchFamily="2" charset="0"/>
                          <a:ea typeface="+mn-ea"/>
                          <a:cs typeface="+mn-cs"/>
                        </a:rPr>
                        <a:t>Taxonomy MDG One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Kanchan Patra</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kanchan.patra@nomac.com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AE</a:t>
                      </a:r>
                    </a:p>
                  </a:txBody>
                  <a:tcPr marL="9525" marR="9525" marT="9525" marB="0" anchor="b"/>
                </a:tc>
                <a:extLst>
                  <a:ext uri="{0D108BD9-81ED-4DB2-BD59-A6C34878D82A}">
                    <a16:rowId xmlns:a16="http://schemas.microsoft.com/office/drawing/2014/main" val="2533055527"/>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66847</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24-Aug-22</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Thungela Resources Global Shared Services</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u="none" strike="noStrike" kern="1200" noProof="0">
                          <a:solidFill>
                            <a:srgbClr val="10479B"/>
                          </a:solidFill>
                          <a:effectLst/>
                          <a:latin typeface="Optima" panose="02000503060000020004" pitchFamily="2" charset="0"/>
                          <a:ea typeface="+mn-ea"/>
                          <a:cs typeface="+mn-cs"/>
                        </a:rPr>
                        <a:t>Taxonomy MDG One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Braam Loubser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braam.loubser@sap.com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ZA</a:t>
                      </a:r>
                    </a:p>
                  </a:txBody>
                  <a:tcPr marL="9525" marR="9525" marT="9525" marB="0" anchor="b"/>
                </a:tc>
                <a:extLst>
                  <a:ext uri="{0D108BD9-81ED-4DB2-BD59-A6C34878D82A}">
                    <a16:rowId xmlns:a16="http://schemas.microsoft.com/office/drawing/2014/main" val="960679034"/>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61452</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20-Jun-22</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Chevron Technical Center</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u="none" strike="noStrike" kern="1200" noProof="0">
                          <a:solidFill>
                            <a:srgbClr val="10479B"/>
                          </a:solidFill>
                          <a:effectLst/>
                          <a:latin typeface="Optima" panose="02000503060000020004" pitchFamily="2" charset="0"/>
                          <a:ea typeface="+mn-ea"/>
                          <a:cs typeface="+mn-cs"/>
                        </a:rPr>
                        <a:t>Taxonomy MDG One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Jason Glenn</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jason.glenn@sap.com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1104323684"/>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58410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16-May-22</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Sasol South Africa Limited</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u="none" strike="noStrike" kern="1200" noProof="0">
                          <a:solidFill>
                            <a:srgbClr val="10479B"/>
                          </a:solidFill>
                          <a:effectLst/>
                          <a:latin typeface="Optima" panose="02000503060000020004" pitchFamily="2" charset="0"/>
                          <a:ea typeface="+mn-ea"/>
                          <a:cs typeface="+mn-cs"/>
                        </a:rPr>
                        <a:t>Taxonomy MDG One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Keith Nethercote</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keith.nethercote@sap.com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ZA</a:t>
                      </a:r>
                    </a:p>
                  </a:txBody>
                  <a:tcPr marL="9525" marR="9525" marT="9525" marB="0" anchor="b"/>
                </a:tc>
                <a:extLst>
                  <a:ext uri="{0D108BD9-81ED-4DB2-BD59-A6C34878D82A}">
                    <a16:rowId xmlns:a16="http://schemas.microsoft.com/office/drawing/2014/main" val="1469607019"/>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56912</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8-Sep-21</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Baker Hughes</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u="none" strike="noStrike" kern="1200">
                          <a:solidFill>
                            <a:srgbClr val="10479B"/>
                          </a:solidFill>
                          <a:effectLst/>
                          <a:latin typeface="Optima" panose="02000503060000020004" pitchFamily="2" charset="0"/>
                          <a:ea typeface="+mn-ea"/>
                          <a:cs typeface="+mn-cs"/>
                        </a:rPr>
                        <a:t>Taxonomy MDG Standard</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Michael Keresztesy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michael.keresztesy@bakerhughes.com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1927100561"/>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25430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1-Sep-21</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Self</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Fayazuddin Syed</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fayazuddin.syed@gmail.com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IN</a:t>
                      </a:r>
                    </a:p>
                  </a:txBody>
                  <a:tcPr marL="9525" marR="9525" marT="9525" marB="0" anchor="b"/>
                </a:tc>
                <a:extLst>
                  <a:ext uri="{0D108BD9-81ED-4DB2-BD59-A6C34878D82A}">
                    <a16:rowId xmlns:a16="http://schemas.microsoft.com/office/drawing/2014/main" val="4189749744"/>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25202</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1-Sep-21</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Self</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Fayazuddin</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fayazuddin.syed@gmail.com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IN</a:t>
                      </a:r>
                    </a:p>
                  </a:txBody>
                  <a:tcPr marL="9525" marR="9525" marT="9525" marB="0" anchor="b"/>
                </a:tc>
                <a:extLst>
                  <a:ext uri="{0D108BD9-81ED-4DB2-BD59-A6C34878D82A}">
                    <a16:rowId xmlns:a16="http://schemas.microsoft.com/office/drawing/2014/main" val="660117039"/>
                  </a:ext>
                </a:extLst>
              </a:tr>
            </a:tbl>
          </a:graphicData>
        </a:graphic>
      </p:graphicFrame>
      <p:sp>
        <p:nvSpPr>
          <p:cNvPr id="8" name="TextBox 7">
            <a:extLst>
              <a:ext uri="{FF2B5EF4-FFF2-40B4-BE49-F238E27FC236}">
                <a16:creationId xmlns:a16="http://schemas.microsoft.com/office/drawing/2014/main" id="{5CF6EFC3-DE1E-A839-4718-B44C5DAB31EC}"/>
              </a:ext>
            </a:extLst>
          </p:cNvPr>
          <p:cNvSpPr txBox="1"/>
          <p:nvPr/>
        </p:nvSpPr>
        <p:spPr>
          <a:xfrm>
            <a:off x="368152" y="678099"/>
            <a:ext cx="10257938" cy="369332"/>
          </a:xfrm>
          <a:prstGeom prst="rect">
            <a:avLst/>
          </a:prstGeom>
          <a:noFill/>
        </p:spPr>
        <p:txBody>
          <a:bodyPr wrap="square">
            <a:spAutoFit/>
          </a:bodyPr>
          <a:lstStyle/>
          <a:p>
            <a:r>
              <a:rPr lang="en-US" sz="1800" b="1">
                <a:solidFill>
                  <a:schemeClr val="accent1">
                    <a:lumMod val="75000"/>
                  </a:schemeClr>
                </a:solidFill>
                <a:latin typeface="Optima" panose="02000503060000020004"/>
                <a:cs typeface="Arial" panose="020B0604020202020204" pitchFamily="34" charset="0"/>
              </a:rPr>
              <a:t>PiLog</a:t>
            </a:r>
            <a:r>
              <a:rPr lang="en-US" b="1">
                <a:solidFill>
                  <a:schemeClr val="accent1">
                    <a:lumMod val="75000"/>
                  </a:schemeClr>
                </a:solidFill>
                <a:latin typeface="Optima" panose="02000503060000020004"/>
                <a:cs typeface="Arial" panose="020B0604020202020204" pitchFamily="34" charset="0"/>
              </a:rPr>
              <a:t>’</a:t>
            </a:r>
            <a:r>
              <a:rPr lang="en-US" sz="1800" b="1">
                <a:solidFill>
                  <a:schemeClr val="accent1">
                    <a:lumMod val="75000"/>
                  </a:schemeClr>
                </a:solidFill>
                <a:latin typeface="Optima" panose="02000503060000020004"/>
                <a:cs typeface="Arial" panose="020B0604020202020204" pitchFamily="34" charset="0"/>
              </a:rPr>
              <a:t>s Material Master Taxonomy for SAP Master Data Governance -1 (App ID: 2000531) </a:t>
            </a:r>
            <a:endParaRPr lang="en-US">
              <a:solidFill>
                <a:schemeClr val="accent1">
                  <a:lumMod val="75000"/>
                </a:schemeClr>
              </a:solidFill>
            </a:endParaRPr>
          </a:p>
        </p:txBody>
      </p:sp>
      <p:sp>
        <p:nvSpPr>
          <p:cNvPr id="10" name="Title 1">
            <a:extLst>
              <a:ext uri="{FF2B5EF4-FFF2-40B4-BE49-F238E27FC236}">
                <a16:creationId xmlns:a16="http://schemas.microsoft.com/office/drawing/2014/main" id="{06B7A4BF-8F3D-AEB1-6A4A-71BAEEB35DC2}"/>
              </a:ext>
            </a:extLst>
          </p:cNvPr>
          <p:cNvSpPr>
            <a:spLocks noGrp="1"/>
          </p:cNvSpPr>
          <p:nvPr>
            <p:ph type="title"/>
          </p:nvPr>
        </p:nvSpPr>
        <p:spPr>
          <a:xfrm>
            <a:off x="424909" y="98789"/>
            <a:ext cx="10515600" cy="591608"/>
          </a:xfrm>
        </p:spPr>
        <p:txBody>
          <a:bodyPr>
            <a:normAutofit/>
          </a:bodyPr>
          <a:lstStyle/>
          <a:p>
            <a:r>
              <a:rPr lang="en-US" sz="2400" b="1">
                <a:solidFill>
                  <a:srgbClr val="0B4A99"/>
                </a:solidFill>
                <a:latin typeface="Optima" panose="02000503060000020004"/>
                <a:cs typeface="Arial" panose="020B0604020202020204" pitchFamily="34" charset="0"/>
              </a:rPr>
              <a:t>SAP App Store Potential Opportunities (2/3)</a:t>
            </a:r>
          </a:p>
        </p:txBody>
      </p:sp>
    </p:spTree>
    <p:extLst>
      <p:ext uri="{BB962C8B-B14F-4D97-AF65-F5344CB8AC3E}">
        <p14:creationId xmlns:p14="http://schemas.microsoft.com/office/powerpoint/2010/main" val="1503151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F3788-C77C-4D42-117A-0C65C0195EF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8AEF032F-F3CC-FE0B-331F-D1FE752437C5}"/>
              </a:ext>
            </a:extLst>
          </p:cNvPr>
          <p:cNvSpPr>
            <a:spLocks noGrp="1"/>
          </p:cNvSpPr>
          <p:nvPr>
            <p:ph type="dt" sz="half" idx="10"/>
          </p:nvPr>
        </p:nvSpPr>
        <p:spPr/>
        <p:txBody>
          <a:bodyPr/>
          <a:lstStyle/>
          <a:p>
            <a:r>
              <a:rPr lang="en-US"/>
              <a:t>© PiLog Group</a:t>
            </a:r>
          </a:p>
        </p:txBody>
      </p:sp>
      <p:sp>
        <p:nvSpPr>
          <p:cNvPr id="4" name="Footer Placeholder 3">
            <a:extLst>
              <a:ext uri="{FF2B5EF4-FFF2-40B4-BE49-F238E27FC236}">
                <a16:creationId xmlns:a16="http://schemas.microsoft.com/office/drawing/2014/main" id="{49C31B8C-832E-F27C-B294-02EEF21B88AD}"/>
              </a:ext>
            </a:extLst>
          </p:cNvPr>
          <p:cNvSpPr>
            <a:spLocks noGrp="1"/>
          </p:cNvSpPr>
          <p:nvPr>
            <p:ph type="ftr" sz="quarter" idx="11"/>
          </p:nvPr>
        </p:nvSpPr>
        <p:spPr/>
        <p:txBody>
          <a:bodyPr/>
          <a:lstStyle/>
          <a:p>
            <a:r>
              <a:rPr lang="en-US"/>
              <a:t>www.piloggroup.com</a:t>
            </a:r>
          </a:p>
        </p:txBody>
      </p:sp>
      <p:sp>
        <p:nvSpPr>
          <p:cNvPr id="5" name="Slide Number Placeholder 4">
            <a:extLst>
              <a:ext uri="{FF2B5EF4-FFF2-40B4-BE49-F238E27FC236}">
                <a16:creationId xmlns:a16="http://schemas.microsoft.com/office/drawing/2014/main" id="{EE8B10C3-E6E5-EEA4-2A9B-BF1F86DE9143}"/>
              </a:ext>
            </a:extLst>
          </p:cNvPr>
          <p:cNvSpPr>
            <a:spLocks noGrp="1"/>
          </p:cNvSpPr>
          <p:nvPr>
            <p:ph type="sldNum" sz="quarter" idx="12"/>
          </p:nvPr>
        </p:nvSpPr>
        <p:spPr/>
        <p:txBody>
          <a:bodyPr/>
          <a:lstStyle/>
          <a:p>
            <a:fld id="{9B618960-8005-486C-9A75-10CB2AAC16F9}" type="slidenum">
              <a:rPr lang="en-US" smtClean="0"/>
              <a:t>61</a:t>
            </a:fld>
            <a:endParaRPr lang="en-US"/>
          </a:p>
        </p:txBody>
      </p:sp>
      <p:graphicFrame>
        <p:nvGraphicFramePr>
          <p:cNvPr id="7" name="Table 6">
            <a:extLst>
              <a:ext uri="{FF2B5EF4-FFF2-40B4-BE49-F238E27FC236}">
                <a16:creationId xmlns:a16="http://schemas.microsoft.com/office/drawing/2014/main" id="{F5791F3F-2911-2A07-1195-A26210DC03BC}"/>
              </a:ext>
            </a:extLst>
          </p:cNvPr>
          <p:cNvGraphicFramePr>
            <a:graphicFrameLocks noGrp="1"/>
          </p:cNvGraphicFramePr>
          <p:nvPr>
            <p:extLst>
              <p:ext uri="{D42A27DB-BD31-4B8C-83A1-F6EECF244321}">
                <p14:modId xmlns:p14="http://schemas.microsoft.com/office/powerpoint/2010/main" val="1515904756"/>
              </p:ext>
            </p:extLst>
          </p:nvPr>
        </p:nvGraphicFramePr>
        <p:xfrm>
          <a:off x="635984" y="1224438"/>
          <a:ext cx="10920032" cy="4765052"/>
        </p:xfrm>
        <a:graphic>
          <a:graphicData uri="http://schemas.openxmlformats.org/drawingml/2006/table">
            <a:tbl>
              <a:tblPr firstRow="1" bandRow="1">
                <a:tableStyleId>{5C22544A-7EE6-4342-B048-85BDC9FD1C3A}</a:tableStyleId>
              </a:tblPr>
              <a:tblGrid>
                <a:gridCol w="895104">
                  <a:extLst>
                    <a:ext uri="{9D8B030D-6E8A-4147-A177-3AD203B41FA5}">
                      <a16:colId xmlns:a16="http://schemas.microsoft.com/office/drawing/2014/main" val="4149846558"/>
                    </a:ext>
                  </a:extLst>
                </a:gridCol>
                <a:gridCol w="754912">
                  <a:extLst>
                    <a:ext uri="{9D8B030D-6E8A-4147-A177-3AD203B41FA5}">
                      <a16:colId xmlns:a16="http://schemas.microsoft.com/office/drawing/2014/main" val="15888848"/>
                    </a:ext>
                  </a:extLst>
                </a:gridCol>
                <a:gridCol w="1791730">
                  <a:extLst>
                    <a:ext uri="{9D8B030D-6E8A-4147-A177-3AD203B41FA5}">
                      <a16:colId xmlns:a16="http://schemas.microsoft.com/office/drawing/2014/main" val="1508382927"/>
                    </a:ext>
                  </a:extLst>
                </a:gridCol>
                <a:gridCol w="1470890">
                  <a:extLst>
                    <a:ext uri="{9D8B030D-6E8A-4147-A177-3AD203B41FA5}">
                      <a16:colId xmlns:a16="http://schemas.microsoft.com/office/drawing/2014/main" val="2938624977"/>
                    </a:ext>
                  </a:extLst>
                </a:gridCol>
                <a:gridCol w="1660254">
                  <a:extLst>
                    <a:ext uri="{9D8B030D-6E8A-4147-A177-3AD203B41FA5}">
                      <a16:colId xmlns:a16="http://schemas.microsoft.com/office/drawing/2014/main" val="2803776615"/>
                    </a:ext>
                  </a:extLst>
                </a:gridCol>
                <a:gridCol w="2169042">
                  <a:extLst>
                    <a:ext uri="{9D8B030D-6E8A-4147-A177-3AD203B41FA5}">
                      <a16:colId xmlns:a16="http://schemas.microsoft.com/office/drawing/2014/main" val="852101376"/>
                    </a:ext>
                  </a:extLst>
                </a:gridCol>
                <a:gridCol w="1201479">
                  <a:extLst>
                    <a:ext uri="{9D8B030D-6E8A-4147-A177-3AD203B41FA5}">
                      <a16:colId xmlns:a16="http://schemas.microsoft.com/office/drawing/2014/main" val="1138692916"/>
                    </a:ext>
                  </a:extLst>
                </a:gridCol>
                <a:gridCol w="976621">
                  <a:extLst>
                    <a:ext uri="{9D8B030D-6E8A-4147-A177-3AD203B41FA5}">
                      <a16:colId xmlns:a16="http://schemas.microsoft.com/office/drawing/2014/main" val="4169426616"/>
                    </a:ext>
                  </a:extLst>
                </a:gridCol>
              </a:tblGrid>
              <a:tr h="228600">
                <a:tc>
                  <a:txBody>
                    <a:bodyPr/>
                    <a:lstStyle/>
                    <a:p>
                      <a:r>
                        <a:rPr lang="en-US" sz="1200">
                          <a:latin typeface="Optima" panose="02000503060000020004" pitchFamily="2" charset="0"/>
                        </a:rPr>
                        <a:t>Oppor. ID</a:t>
                      </a:r>
                    </a:p>
                  </a:txBody>
                  <a:tcPr/>
                </a:tc>
                <a:tc>
                  <a:txBody>
                    <a:bodyPr/>
                    <a:lstStyle/>
                    <a:p>
                      <a:r>
                        <a:rPr lang="en-US" sz="1200">
                          <a:latin typeface="Optima" panose="02000503060000020004" pitchFamily="2" charset="0"/>
                        </a:rPr>
                        <a:t>Date</a:t>
                      </a:r>
                    </a:p>
                  </a:txBody>
                  <a:tcPr/>
                </a:tc>
                <a:tc>
                  <a:txBody>
                    <a:bodyPr/>
                    <a:lstStyle/>
                    <a:p>
                      <a:r>
                        <a:rPr lang="en-US" sz="1200">
                          <a:latin typeface="Optima" panose="02000503060000020004" pitchFamily="2" charset="0"/>
                        </a:rPr>
                        <a:t>Customer</a:t>
                      </a:r>
                    </a:p>
                  </a:txBody>
                  <a:tcPr/>
                </a:tc>
                <a:tc>
                  <a:txBody>
                    <a:bodyPr/>
                    <a:lstStyle/>
                    <a:p>
                      <a:pPr algn="ctr"/>
                      <a:r>
                        <a:rPr lang="en-US" sz="1200">
                          <a:latin typeface="Optima" panose="02000503060000020004" pitchFamily="2" charset="0"/>
                        </a:rPr>
                        <a:t>Solution Plan</a:t>
                      </a:r>
                    </a:p>
                  </a:txBody>
                  <a:tcPr/>
                </a:tc>
                <a:tc>
                  <a:txBody>
                    <a:bodyPr/>
                    <a:lstStyle/>
                    <a:p>
                      <a:pPr algn="ctr"/>
                      <a:r>
                        <a:rPr lang="en-US" sz="1200">
                          <a:latin typeface="Optima" panose="02000503060000020004" pitchFamily="2" charset="0"/>
                        </a:rPr>
                        <a:t>Created By</a:t>
                      </a:r>
                    </a:p>
                  </a:txBody>
                  <a:tcPr/>
                </a:tc>
                <a:tc>
                  <a:txBody>
                    <a:bodyPr/>
                    <a:lstStyle/>
                    <a:p>
                      <a:pPr algn="ctr"/>
                      <a:r>
                        <a:rPr lang="en-US" sz="1200">
                          <a:latin typeface="Optima" panose="02000503060000020004" pitchFamily="2" charset="0"/>
                        </a:rPr>
                        <a:t>Email</a:t>
                      </a:r>
                    </a:p>
                  </a:txBody>
                  <a:tcPr/>
                </a:tc>
                <a:tc>
                  <a:txBody>
                    <a:bodyPr/>
                    <a:lstStyle/>
                    <a:p>
                      <a:pPr algn="ctr"/>
                      <a:r>
                        <a:rPr lang="en-US" sz="1200">
                          <a:latin typeface="Optima" panose="02000503060000020004" pitchFamily="2" charset="0"/>
                        </a:rPr>
                        <a:t>Request Type</a:t>
                      </a:r>
                    </a:p>
                  </a:txBody>
                  <a:tcPr/>
                </a:tc>
                <a:tc>
                  <a:txBody>
                    <a:bodyPr/>
                    <a:lstStyle/>
                    <a:p>
                      <a:pPr algn="ctr"/>
                      <a:r>
                        <a:rPr lang="en-US" sz="1200">
                          <a:latin typeface="Optima" panose="02000503060000020004" pitchFamily="2" charset="0"/>
                        </a:rPr>
                        <a:t>Country</a:t>
                      </a:r>
                    </a:p>
                  </a:txBody>
                  <a:tcPr/>
                </a:tc>
                <a:extLst>
                  <a:ext uri="{0D108BD9-81ED-4DB2-BD59-A6C34878D82A}">
                    <a16:rowId xmlns:a16="http://schemas.microsoft.com/office/drawing/2014/main" val="3012569227"/>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24159</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21-Jul-21</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slbproductions</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Manorma Sharma</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manorma.sharma2410@gmail.com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Trial</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3739773387"/>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22971</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12-Jun-21</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Lundin Mining Corporation</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Christopher Frizzell</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c.frizzell@sap.com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CA</a:t>
                      </a:r>
                    </a:p>
                  </a:txBody>
                  <a:tcPr marL="9525" marR="9525" marT="9525" marB="0" anchor="b"/>
                </a:tc>
                <a:extLst>
                  <a:ext uri="{0D108BD9-81ED-4DB2-BD59-A6C34878D82A}">
                    <a16:rowId xmlns:a16="http://schemas.microsoft.com/office/drawing/2014/main" val="2351477781"/>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20825</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9-Apr-21</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IBM</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Dipesh Kumar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dipesh.ceg@gmail.com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Trial</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IN</a:t>
                      </a:r>
                    </a:p>
                  </a:txBody>
                  <a:tcPr marL="9525" marR="9525" marT="9525" marB="0" anchor="b"/>
                </a:tc>
                <a:extLst>
                  <a:ext uri="{0D108BD9-81ED-4DB2-BD59-A6C34878D82A}">
                    <a16:rowId xmlns:a16="http://schemas.microsoft.com/office/drawing/2014/main" val="2071944918"/>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12885</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5-Nov-20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Private</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Steph B</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stephanie.bellen@gmail.com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Contact</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2250635482"/>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7912</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5-Aug-20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Whirlpool Corporation</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Guillaume Vingtier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g.vingtier@sap.com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2383172278"/>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7913</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5-Aug-20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Mars, Incorporated</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Guillaume Vingtier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g.vingtier@sap.com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131145997"/>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7914</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5-Aug-20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Microsoft</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Guillaume Vingtier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g.vingtier@sap.com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3769676177"/>
                  </a:ext>
                </a:extLst>
              </a:tr>
              <a:tr h="353072">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7915</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5-Aug-20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Tyson Foods Inc</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Guillaume Vingtier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g.vingtier@sap.com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278834676"/>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7916</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5-Aug-20</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Ita Unibanco Centro Tecnolgico</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Guillaume Vingtier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g.vingtier@sap.com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BR</a:t>
                      </a:r>
                    </a:p>
                  </a:txBody>
                  <a:tcPr marL="9525" marR="9525" marT="9525" marB="0" anchor="b"/>
                </a:tc>
                <a:extLst>
                  <a:ext uri="{0D108BD9-81ED-4DB2-BD59-A6C34878D82A}">
                    <a16:rowId xmlns:a16="http://schemas.microsoft.com/office/drawing/2014/main" val="1781887170"/>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2268</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2-Jul-19</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Intas Pharama</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Nikunj Thaker</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nikunj_thaker@intaspharma.com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IN</a:t>
                      </a:r>
                    </a:p>
                  </a:txBody>
                  <a:tcPr marL="9525" marR="9525" marT="9525" marB="0" anchor="b"/>
                </a:tc>
                <a:extLst>
                  <a:ext uri="{0D108BD9-81ED-4DB2-BD59-A6C34878D82A}">
                    <a16:rowId xmlns:a16="http://schemas.microsoft.com/office/drawing/2014/main" val="2533055527"/>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2037</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22-May-19</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SAP</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Olaf Kexel</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olaf.kexel@sap.com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Buy</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DE</a:t>
                      </a:r>
                    </a:p>
                  </a:txBody>
                  <a:tcPr marL="9525" marR="9525" marT="9525" marB="0" anchor="b"/>
                </a:tc>
                <a:extLst>
                  <a:ext uri="{0D108BD9-81ED-4DB2-BD59-A6C34878D82A}">
                    <a16:rowId xmlns:a16="http://schemas.microsoft.com/office/drawing/2014/main" val="960679034"/>
                  </a:ext>
                </a:extLst>
              </a:tr>
              <a:tr h="274320">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5117</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19-Feb-19</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Sigma-Aldrich Corporation</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Umasankar Gelasam</a:t>
                      </a:r>
                    </a:p>
                  </a:txBody>
                  <a:tcPr marL="9525" marR="9525" marT="9525" marB="0" anchor="b"/>
                </a:tc>
                <a:tc>
                  <a:txBody>
                    <a:bodyPr/>
                    <a:lstStyle/>
                    <a:p>
                      <a:pPr marL="0" algn="l"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umasankar.gelasam@sial.com</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Trial</a:t>
                      </a:r>
                    </a:p>
                  </a:txBody>
                  <a:tcPr marL="9525" marR="9525" marT="9525" marB="0" anchor="b"/>
                </a:tc>
                <a:tc>
                  <a:txBody>
                    <a:bodyPr/>
                    <a:lstStyle/>
                    <a:p>
                      <a:pPr marL="0" algn="ctr" defTabSz="914400" rtl="0" eaLnBrk="1" fontAlgn="b" latinLnBrk="0" hangingPunct="1"/>
                      <a:r>
                        <a:rPr lang="en-US" sz="1100" b="0" u="none" strike="noStrike" kern="1200">
                          <a:solidFill>
                            <a:srgbClr val="10479B"/>
                          </a:solidFill>
                          <a:effectLst/>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1104323684"/>
                  </a:ext>
                </a:extLst>
              </a:tr>
              <a:tr h="2743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rgbClr val="10479B"/>
                          </a:solidFill>
                          <a:effectLst/>
                          <a:uLnTx/>
                          <a:uFillTx/>
                          <a:latin typeface="Optima" panose="02000503060000020004" pitchFamily="2" charset="0"/>
                          <a:ea typeface="+mn-ea"/>
                          <a:cs typeface="+mn-cs"/>
                        </a:rPr>
                        <a:t>5072</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rgbClr val="10479B"/>
                          </a:solidFill>
                          <a:effectLst/>
                          <a:uLnTx/>
                          <a:uFillTx/>
                          <a:latin typeface="Optima" panose="02000503060000020004" pitchFamily="2" charset="0"/>
                          <a:ea typeface="+mn-ea"/>
                          <a:cs typeface="+mn-cs"/>
                        </a:rPr>
                        <a:t>29-Jan-19</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rgbClr val="10479B"/>
                          </a:solidFill>
                          <a:effectLst/>
                          <a:uLnTx/>
                          <a:uFillTx/>
                          <a:latin typeface="Optima" panose="02000503060000020004" pitchFamily="2" charset="0"/>
                          <a:ea typeface="+mn-ea"/>
                          <a:cs typeface="+mn-cs"/>
                        </a:rPr>
                        <a:t>melia.com</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Material Master Taxonomy</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rgbClr val="10479B"/>
                          </a:solidFill>
                          <a:effectLst/>
                          <a:uLnTx/>
                          <a:uFillTx/>
                          <a:latin typeface="Optima" panose="02000503060000020004" pitchFamily="2" charset="0"/>
                          <a:ea typeface="+mn-ea"/>
                          <a:cs typeface="+mn-cs"/>
                        </a:rPr>
                        <a:t>Pedro Covas</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rgbClr val="10479B"/>
                          </a:solidFill>
                          <a:effectLst/>
                          <a:uLnTx/>
                          <a:uFillTx/>
                          <a:latin typeface="Optima" panose="02000503060000020004" pitchFamily="2" charset="0"/>
                          <a:ea typeface="+mn-ea"/>
                          <a:cs typeface="+mn-cs"/>
                        </a:rPr>
                        <a:t>pedro.covas@melia.com</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rgbClr val="10479B"/>
                          </a:solidFill>
                          <a:effectLst/>
                          <a:uLnTx/>
                          <a:uFillTx/>
                          <a:latin typeface="Optima" panose="02000503060000020004" pitchFamily="2" charset="0"/>
                          <a:ea typeface="+mn-ea"/>
                          <a:cs typeface="+mn-cs"/>
                        </a:rPr>
                        <a:t>Trial</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rgbClr val="10479B"/>
                          </a:solidFill>
                          <a:effectLst/>
                          <a:uLnTx/>
                          <a:uFillTx/>
                          <a:latin typeface="Optima" panose="02000503060000020004" pitchFamily="2" charset="0"/>
                          <a:ea typeface="+mn-ea"/>
                          <a:cs typeface="+mn-cs"/>
                        </a:rPr>
                        <a:t>US</a:t>
                      </a:r>
                    </a:p>
                  </a:txBody>
                  <a:tcPr marL="9525" marR="9525" marT="9525" marB="0" anchor="b"/>
                </a:tc>
                <a:extLst>
                  <a:ext uri="{0D108BD9-81ED-4DB2-BD59-A6C34878D82A}">
                    <a16:rowId xmlns:a16="http://schemas.microsoft.com/office/drawing/2014/main" val="1469607019"/>
                  </a:ext>
                </a:extLst>
              </a:tr>
            </a:tbl>
          </a:graphicData>
        </a:graphic>
      </p:graphicFrame>
      <p:sp>
        <p:nvSpPr>
          <p:cNvPr id="8" name="TextBox 7">
            <a:extLst>
              <a:ext uri="{FF2B5EF4-FFF2-40B4-BE49-F238E27FC236}">
                <a16:creationId xmlns:a16="http://schemas.microsoft.com/office/drawing/2014/main" id="{E07EEEFC-27AF-0202-783F-AC408F91695A}"/>
              </a:ext>
            </a:extLst>
          </p:cNvPr>
          <p:cNvSpPr txBox="1"/>
          <p:nvPr/>
        </p:nvSpPr>
        <p:spPr>
          <a:xfrm>
            <a:off x="541867" y="678099"/>
            <a:ext cx="10257938" cy="369332"/>
          </a:xfrm>
          <a:prstGeom prst="rect">
            <a:avLst/>
          </a:prstGeom>
          <a:noFill/>
        </p:spPr>
        <p:txBody>
          <a:bodyPr wrap="square">
            <a:spAutoFit/>
          </a:bodyPr>
          <a:lstStyle/>
          <a:p>
            <a:r>
              <a:rPr lang="en-US" sz="1800" b="1">
                <a:solidFill>
                  <a:schemeClr val="accent1">
                    <a:lumMod val="75000"/>
                  </a:schemeClr>
                </a:solidFill>
                <a:latin typeface="Optima" panose="02000503060000020004"/>
                <a:cs typeface="Arial" panose="020B0604020202020204" pitchFamily="34" charset="0"/>
              </a:rPr>
              <a:t>PiLog</a:t>
            </a:r>
            <a:r>
              <a:rPr lang="en-US" b="1">
                <a:solidFill>
                  <a:schemeClr val="accent1">
                    <a:lumMod val="75000"/>
                  </a:schemeClr>
                </a:solidFill>
                <a:latin typeface="Optima" panose="02000503060000020004"/>
                <a:cs typeface="Arial" panose="020B0604020202020204" pitchFamily="34" charset="0"/>
              </a:rPr>
              <a:t>’</a:t>
            </a:r>
            <a:r>
              <a:rPr lang="en-US" sz="1800" b="1">
                <a:solidFill>
                  <a:schemeClr val="accent1">
                    <a:lumMod val="75000"/>
                  </a:schemeClr>
                </a:solidFill>
                <a:latin typeface="Optima" panose="02000503060000020004"/>
                <a:cs typeface="Arial" panose="020B0604020202020204" pitchFamily="34" charset="0"/>
              </a:rPr>
              <a:t>s Material Master Taxonomy for SAP Master Data Governance -2 (App ID: 2000531) </a:t>
            </a:r>
            <a:endParaRPr lang="en-US">
              <a:solidFill>
                <a:schemeClr val="accent1">
                  <a:lumMod val="75000"/>
                </a:schemeClr>
              </a:solidFill>
            </a:endParaRPr>
          </a:p>
        </p:txBody>
      </p:sp>
      <p:sp>
        <p:nvSpPr>
          <p:cNvPr id="10" name="Title 1">
            <a:extLst>
              <a:ext uri="{FF2B5EF4-FFF2-40B4-BE49-F238E27FC236}">
                <a16:creationId xmlns:a16="http://schemas.microsoft.com/office/drawing/2014/main" id="{F92E6AC1-C4CD-4B48-A10C-3FF8D369A1C8}"/>
              </a:ext>
            </a:extLst>
          </p:cNvPr>
          <p:cNvSpPr>
            <a:spLocks noGrp="1"/>
          </p:cNvSpPr>
          <p:nvPr>
            <p:ph type="title"/>
          </p:nvPr>
        </p:nvSpPr>
        <p:spPr>
          <a:xfrm>
            <a:off x="424909" y="98789"/>
            <a:ext cx="10515600" cy="591608"/>
          </a:xfrm>
        </p:spPr>
        <p:txBody>
          <a:bodyPr>
            <a:normAutofit/>
          </a:bodyPr>
          <a:lstStyle/>
          <a:p>
            <a:r>
              <a:rPr lang="en-US" sz="2400" b="1">
                <a:solidFill>
                  <a:srgbClr val="0B4A99"/>
                </a:solidFill>
                <a:latin typeface="Optima" panose="02000503060000020004"/>
                <a:cs typeface="Arial" panose="020B0604020202020204" pitchFamily="34" charset="0"/>
              </a:rPr>
              <a:t>SAP App Store Potential Opportunities (3/3)</a:t>
            </a:r>
          </a:p>
        </p:txBody>
      </p:sp>
    </p:spTree>
    <p:extLst>
      <p:ext uri="{BB962C8B-B14F-4D97-AF65-F5344CB8AC3E}">
        <p14:creationId xmlns:p14="http://schemas.microsoft.com/office/powerpoint/2010/main" val="2665310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2C33F-7BB7-752D-D277-35DC9995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83101-CA29-BA47-12BC-A0CA3D2BF34F}"/>
              </a:ext>
            </a:extLst>
          </p:cNvPr>
          <p:cNvSpPr>
            <a:spLocks noGrp="1"/>
          </p:cNvSpPr>
          <p:nvPr>
            <p:ph type="title"/>
          </p:nvPr>
        </p:nvSpPr>
        <p:spPr>
          <a:xfrm>
            <a:off x="655353" y="1067226"/>
            <a:ext cx="10515600" cy="1719262"/>
          </a:xfrm>
        </p:spPr>
        <p:txBody>
          <a:bodyPr>
            <a:normAutofit fontScale="90000"/>
          </a:bodyPr>
          <a:lstStyle/>
          <a:p>
            <a:br>
              <a:rPr lang="en-US" sz="3200" b="1">
                <a:latin typeface="Optima" panose="02000503060000020004"/>
              </a:rPr>
            </a:br>
            <a:br>
              <a:rPr lang="en-US" sz="3200" b="1">
                <a:latin typeface="Optima" panose="02000503060000020004"/>
              </a:rPr>
            </a:br>
            <a:br>
              <a:rPr lang="en-US" sz="3200" b="1">
                <a:latin typeface="Optima" panose="02000503060000020004"/>
              </a:rPr>
            </a:br>
            <a:br>
              <a:rPr lang="en-US" sz="3200" b="1">
                <a:latin typeface="Optima" panose="02000503060000020004"/>
              </a:rPr>
            </a:br>
            <a:br>
              <a:rPr lang="en-US" sz="3200" b="1">
                <a:latin typeface="Optima" panose="02000503060000020004"/>
              </a:rPr>
            </a:br>
            <a:br>
              <a:rPr lang="en-US" sz="3600" b="1">
                <a:latin typeface="Optima" panose="02000503060000020004"/>
              </a:rPr>
            </a:br>
            <a:r>
              <a:rPr lang="en-US" sz="2700" b="1">
                <a:solidFill>
                  <a:srgbClr val="10479B"/>
                </a:solidFill>
                <a:latin typeface="Optima" panose="02000503060000020004"/>
                <a:cs typeface="Arial" panose="020B0604020202020204" pitchFamily="34" charset="0"/>
              </a:rPr>
              <a:t>PiLog Data Quality &amp; Governance Suite (PiLog Suite) – Solution Overview</a:t>
            </a:r>
            <a:endParaRPr lang="en-IN" sz="2700" b="1">
              <a:solidFill>
                <a:srgbClr val="10479B"/>
              </a:solidFill>
              <a:latin typeface="Optima" panose="02000503060000020004"/>
              <a:cs typeface="Arial" panose="020B0604020202020204" pitchFamily="34" charset="0"/>
            </a:endParaRPr>
          </a:p>
        </p:txBody>
      </p:sp>
      <p:sp>
        <p:nvSpPr>
          <p:cNvPr id="3" name="Text Placeholder 2">
            <a:extLst>
              <a:ext uri="{FF2B5EF4-FFF2-40B4-BE49-F238E27FC236}">
                <a16:creationId xmlns:a16="http://schemas.microsoft.com/office/drawing/2014/main" id="{51E288DF-F157-9358-FD05-F51B6D89D32B}"/>
              </a:ext>
            </a:extLst>
          </p:cNvPr>
          <p:cNvSpPr>
            <a:spLocks noGrp="1"/>
          </p:cNvSpPr>
          <p:nvPr>
            <p:ph type="body" idx="1"/>
          </p:nvPr>
        </p:nvSpPr>
        <p:spPr>
          <a:xfrm>
            <a:off x="670835" y="5037953"/>
            <a:ext cx="10515600" cy="501610"/>
          </a:xfrm>
        </p:spPr>
        <p:txBody>
          <a:bodyPr>
            <a:normAutofit/>
          </a:bodyPr>
          <a:lstStyle/>
          <a:p>
            <a:r>
              <a:rPr lang="en-ZA" sz="2100" b="1" i="1">
                <a:solidFill>
                  <a:srgbClr val="26B4E9"/>
                </a:solidFill>
                <a:latin typeface="Optima"/>
                <a:ea typeface="Optima" charset="0"/>
                <a:sym typeface="+mn-ea"/>
              </a:rPr>
              <a:t>“Data Readiness for SAP Suite First &amp; AI First”</a:t>
            </a:r>
            <a:endParaRPr lang="en-IN">
              <a:latin typeface="Optima" panose="02000503060000020004"/>
            </a:endParaRPr>
          </a:p>
        </p:txBody>
      </p:sp>
      <p:sp>
        <p:nvSpPr>
          <p:cNvPr id="4" name="Date Placeholder 3">
            <a:extLst>
              <a:ext uri="{FF2B5EF4-FFF2-40B4-BE49-F238E27FC236}">
                <a16:creationId xmlns:a16="http://schemas.microsoft.com/office/drawing/2014/main" id="{A94EBD1F-8B90-A94D-BAE4-701FD0F1366A}"/>
              </a:ext>
            </a:extLst>
          </p:cNvPr>
          <p:cNvSpPr>
            <a:spLocks noGrp="1"/>
          </p:cNvSpPr>
          <p:nvPr>
            <p:ph type="dt" sz="half" idx="10"/>
          </p:nvPr>
        </p:nvSpPr>
        <p:spPr/>
        <p:txBody>
          <a:bodyPr/>
          <a:lstStyle/>
          <a:p>
            <a:r>
              <a:rPr lang="en-US">
                <a:latin typeface="Optima" panose="02000503060000020004"/>
              </a:rPr>
              <a:t>© PiLog Group</a:t>
            </a:r>
          </a:p>
        </p:txBody>
      </p:sp>
      <p:sp>
        <p:nvSpPr>
          <p:cNvPr id="6" name="Slide Number Placeholder 5">
            <a:extLst>
              <a:ext uri="{FF2B5EF4-FFF2-40B4-BE49-F238E27FC236}">
                <a16:creationId xmlns:a16="http://schemas.microsoft.com/office/drawing/2014/main" id="{9D8E9FC1-A159-69E0-55DC-752CE4CEE424}"/>
              </a:ext>
            </a:extLst>
          </p:cNvPr>
          <p:cNvSpPr>
            <a:spLocks noGrp="1"/>
          </p:cNvSpPr>
          <p:nvPr>
            <p:ph type="sldNum" sz="quarter" idx="12"/>
          </p:nvPr>
        </p:nvSpPr>
        <p:spPr/>
        <p:txBody>
          <a:bodyPr/>
          <a:lstStyle/>
          <a:p>
            <a:fld id="{9B618960-8005-486C-9A75-10CB2AAC16F9}" type="slidenum">
              <a:rPr lang="en-US" smtClean="0">
                <a:latin typeface="Optima" panose="02000503060000020004"/>
              </a:rPr>
              <a:t>62</a:t>
            </a:fld>
            <a:endParaRPr lang="en-US">
              <a:latin typeface="Optima" panose="02000503060000020004"/>
            </a:endParaRPr>
          </a:p>
        </p:txBody>
      </p:sp>
      <p:sp>
        <p:nvSpPr>
          <p:cNvPr id="7" name="Footer Placeholder 4">
            <a:extLst>
              <a:ext uri="{FF2B5EF4-FFF2-40B4-BE49-F238E27FC236}">
                <a16:creationId xmlns:a16="http://schemas.microsoft.com/office/drawing/2014/main" id="{B1568C74-D676-C364-D37A-713D2ED8AE9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panose="02000503060000020004"/>
                <a:cs typeface="Arial" panose="020B0604020202020204" pitchFamily="34" charset="0"/>
              </a:rPr>
              <a:t>www.piloggroup.com</a:t>
            </a:r>
          </a:p>
        </p:txBody>
      </p:sp>
      <p:sp>
        <p:nvSpPr>
          <p:cNvPr id="8" name="Footer Placeholder 4">
            <a:extLst>
              <a:ext uri="{FF2B5EF4-FFF2-40B4-BE49-F238E27FC236}">
                <a16:creationId xmlns:a16="http://schemas.microsoft.com/office/drawing/2014/main" id="{E52CD6A8-25B5-4618-787D-D0B037F0085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Restricted Use</a:t>
            </a:r>
          </a:p>
        </p:txBody>
      </p:sp>
      <p:pic>
        <p:nvPicPr>
          <p:cNvPr id="5" name="Graphic 4">
            <a:extLst>
              <a:ext uri="{FF2B5EF4-FFF2-40B4-BE49-F238E27FC236}">
                <a16:creationId xmlns:a16="http://schemas.microsoft.com/office/drawing/2014/main" id="{BCDFCD94-AB8E-1E3A-E70D-173CB362E8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
        <p:nvSpPr>
          <p:cNvPr id="9" name="Title 1">
            <a:extLst>
              <a:ext uri="{FF2B5EF4-FFF2-40B4-BE49-F238E27FC236}">
                <a16:creationId xmlns:a16="http://schemas.microsoft.com/office/drawing/2014/main" id="{6BFBE0D0-CDB9-1B75-50C1-C045844FAC20}"/>
              </a:ext>
            </a:extLst>
          </p:cNvPr>
          <p:cNvSpPr txBox="1">
            <a:spLocks/>
          </p:cNvSpPr>
          <p:nvPr/>
        </p:nvSpPr>
        <p:spPr>
          <a:xfrm>
            <a:off x="655353" y="2838537"/>
            <a:ext cx="10515600" cy="2113055"/>
          </a:xfrm>
          <a:prstGeom prst="rect">
            <a:avLst/>
          </a:prstGeom>
        </p:spPr>
        <p:txBody>
          <a:bodyPr vert="horz" lIns="91440" tIns="45720" rIns="91440" bIns="45720" rtlCol="0" anchor="b">
            <a:normAutofit fontScale="25000" lnSpcReduction="20000"/>
          </a:bodyPr>
          <a:lstStyle>
            <a:lvl1pPr algn="l" defTabSz="914400" rtl="0" eaLnBrk="1" latinLnBrk="0" hangingPunct="1">
              <a:lnSpc>
                <a:spcPct val="90000"/>
              </a:lnSpc>
              <a:spcBef>
                <a:spcPct val="0"/>
              </a:spcBef>
              <a:buNone/>
              <a:defRPr sz="6000" kern="1200">
                <a:solidFill>
                  <a:srgbClr val="2D63AF"/>
                </a:solidFill>
                <a:latin typeface="Optima" charset="0"/>
                <a:ea typeface="+mj-ea"/>
                <a:cs typeface="Optima" charset="0"/>
              </a:defRPr>
            </a:lvl1pPr>
          </a:lstStyle>
          <a:p>
            <a:pPr>
              <a:lnSpc>
                <a:spcPct val="150000"/>
              </a:lnSpc>
              <a:defRPr/>
            </a:pPr>
            <a:r>
              <a:rPr lang="en-US" sz="6200" b="1">
                <a:solidFill>
                  <a:srgbClr val="10479B"/>
                </a:solidFill>
                <a:latin typeface="Optima" pitchFamily="2" charset="0"/>
              </a:rPr>
              <a:t>Data Governance with AI Lens (Copilot)</a:t>
            </a:r>
          </a:p>
          <a:p>
            <a:pPr>
              <a:lnSpc>
                <a:spcPct val="150000"/>
              </a:lnSpc>
              <a:defRPr/>
            </a:pPr>
            <a:r>
              <a:rPr lang="en-US" sz="6200" b="1">
                <a:solidFill>
                  <a:srgbClr val="10479B"/>
                </a:solidFill>
                <a:latin typeface="Optima" pitchFamily="2" charset="0"/>
              </a:rPr>
              <a:t>Data Quality Management</a:t>
            </a:r>
          </a:p>
          <a:p>
            <a:pPr>
              <a:lnSpc>
                <a:spcPct val="150000"/>
              </a:lnSpc>
              <a:defRPr/>
            </a:pPr>
            <a:r>
              <a:rPr lang="en-US" sz="6200" b="1">
                <a:solidFill>
                  <a:srgbClr val="10479B"/>
                </a:solidFill>
                <a:latin typeface="Optima" pitchFamily="2" charset="0"/>
              </a:rPr>
              <a:t>iContent Foundry</a:t>
            </a:r>
          </a:p>
          <a:p>
            <a:pPr>
              <a:lnSpc>
                <a:spcPct val="150000"/>
              </a:lnSpc>
              <a:defRPr/>
            </a:pPr>
            <a:r>
              <a:rPr lang="en-US" sz="6200" b="1">
                <a:solidFill>
                  <a:srgbClr val="10479B"/>
                </a:solidFill>
                <a:latin typeface="Optima" pitchFamily="2" charset="0"/>
              </a:rPr>
              <a:t>Data Migration: Data Extraction, Transformation &amp; Load</a:t>
            </a:r>
          </a:p>
          <a:p>
            <a:pPr>
              <a:lnSpc>
                <a:spcPct val="150000"/>
              </a:lnSpc>
              <a:defRPr/>
            </a:pPr>
            <a:r>
              <a:rPr lang="en-US" sz="6200" b="1">
                <a:solidFill>
                  <a:srgbClr val="10479B"/>
                </a:solidFill>
                <a:latin typeface="Optima" pitchFamily="2" charset="0"/>
              </a:rPr>
              <a:t>Spare Parts Interchangeability Records (iSPIR) &amp; Financial Asset Register (iFAR)</a:t>
            </a:r>
          </a:p>
          <a:p>
            <a:pPr>
              <a:lnSpc>
                <a:spcPct val="150000"/>
              </a:lnSpc>
              <a:defRPr/>
            </a:pPr>
            <a:r>
              <a:rPr lang="en-US" sz="6200" b="1">
                <a:solidFill>
                  <a:srgbClr val="10479B"/>
                </a:solidFill>
                <a:latin typeface="Optima" pitchFamily="2" charset="0"/>
              </a:rPr>
              <a:t>Meta Data Optimizers (AI/ML Models)</a:t>
            </a:r>
          </a:p>
        </p:txBody>
      </p:sp>
    </p:spTree>
    <p:extLst>
      <p:ext uri="{BB962C8B-B14F-4D97-AF65-F5344CB8AC3E}">
        <p14:creationId xmlns:p14="http://schemas.microsoft.com/office/powerpoint/2010/main" val="199194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22CDC-F54F-8566-E1DC-A213DE66BBF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D0CC221-647F-FD8B-69B3-978098F45D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F92D2A8A-7881-0117-769C-A91B2090DD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048C8199-26E1-A335-F3D8-14F25F14FBB3}"/>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cs typeface="Arial" panose="020B0604020202020204" pitchFamily="34" charset="0"/>
              </a:rPr>
              <a:t>Value Engineering Portfolio</a:t>
            </a:r>
          </a:p>
        </p:txBody>
      </p:sp>
      <p:sp>
        <p:nvSpPr>
          <p:cNvPr id="2" name="Footer Placeholder 4">
            <a:extLst>
              <a:ext uri="{FF2B5EF4-FFF2-40B4-BE49-F238E27FC236}">
                <a16:creationId xmlns:a16="http://schemas.microsoft.com/office/drawing/2014/main" id="{B80390CF-1522-D195-CD9E-3D72004C82E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E6E11DE7-F1DA-56A1-D06F-1A40B8D2C8F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8" name="Shape">
            <a:extLst>
              <a:ext uri="{FF2B5EF4-FFF2-40B4-BE49-F238E27FC236}">
                <a16:creationId xmlns:a16="http://schemas.microsoft.com/office/drawing/2014/main" id="{E4A12DC0-FC14-7888-3963-6EC72884278E}"/>
              </a:ext>
            </a:extLst>
          </p:cNvPr>
          <p:cNvSpPr>
            <a:spLocks noChangeAspect="1"/>
          </p:cNvSpPr>
          <p:nvPr/>
        </p:nvSpPr>
        <p:spPr>
          <a:xfrm flipH="1">
            <a:off x="5894641" y="812813"/>
            <a:ext cx="1080000" cy="1080000"/>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9" name="Shape">
            <a:extLst>
              <a:ext uri="{FF2B5EF4-FFF2-40B4-BE49-F238E27FC236}">
                <a16:creationId xmlns:a16="http://schemas.microsoft.com/office/drawing/2014/main" id="{91971AE4-192B-7563-EC0A-928BE8C4D5DA}"/>
              </a:ext>
            </a:extLst>
          </p:cNvPr>
          <p:cNvSpPr>
            <a:spLocks/>
          </p:cNvSpPr>
          <p:nvPr/>
        </p:nvSpPr>
        <p:spPr>
          <a:xfrm flipH="1">
            <a:off x="4990430" y="972528"/>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sz="3200" b="0">
                <a:latin typeface="Helvetica Light"/>
                <a:ea typeface="Helvetica Light"/>
                <a:cs typeface="Helvetica Light"/>
                <a:sym typeface="Helvetica Light"/>
              </a:defRPr>
            </a:pPr>
            <a:r>
              <a:rPr kumimoji="0" lang="en-US" sz="1300" b="1" i="0" u="none" strike="noStrike" kern="0" cap="none" spc="0" normalizeH="0" baseline="0" noProof="0">
                <a:ln>
                  <a:noFill/>
                </a:ln>
                <a:solidFill>
                  <a:srgbClr val="003399"/>
                </a:solidFill>
                <a:effectLst/>
                <a:uLnTx/>
                <a:uFillTx/>
                <a:latin typeface="Optima" panose="02000503060000020004"/>
                <a:ea typeface="Helvetica Light"/>
                <a:cs typeface="Helvetica Light"/>
                <a:sym typeface="Helvetica Light"/>
              </a:rPr>
              <a:t>Enterprise Data Mgmt.</a:t>
            </a:r>
            <a:endParaRPr kumimoji="0" lang="en-US" sz="3200" b="0" i="0" u="none" strike="noStrike" kern="0" cap="none" spc="0" normalizeH="0" baseline="0" noProof="0">
              <a:ln>
                <a:noFill/>
              </a:ln>
              <a:solidFill>
                <a:prstClr val="black"/>
              </a:solidFill>
              <a:effectLst/>
              <a:uLnTx/>
              <a:uFillTx/>
              <a:latin typeface="Optima"/>
              <a:ea typeface="Helvetica Light"/>
              <a:cs typeface="Helvetica Light"/>
              <a:sym typeface="Helvetica Light"/>
            </a:endParaRPr>
          </a:p>
        </p:txBody>
      </p:sp>
      <p:sp>
        <p:nvSpPr>
          <p:cNvPr id="10" name="Shape">
            <a:extLst>
              <a:ext uri="{FF2B5EF4-FFF2-40B4-BE49-F238E27FC236}">
                <a16:creationId xmlns:a16="http://schemas.microsoft.com/office/drawing/2014/main" id="{E5B49442-5417-D729-54FA-CF43FBAA2C17}"/>
              </a:ext>
            </a:extLst>
          </p:cNvPr>
          <p:cNvSpPr/>
          <p:nvPr/>
        </p:nvSpPr>
        <p:spPr>
          <a:xfrm flipH="1">
            <a:off x="2525573" y="1635800"/>
            <a:ext cx="1423868" cy="1423868"/>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1" name="Shape">
            <a:extLst>
              <a:ext uri="{FF2B5EF4-FFF2-40B4-BE49-F238E27FC236}">
                <a16:creationId xmlns:a16="http://schemas.microsoft.com/office/drawing/2014/main" id="{E59CFDED-2ACD-7D5D-A460-063F4C19DB36}"/>
              </a:ext>
            </a:extLst>
          </p:cNvPr>
          <p:cNvSpPr/>
          <p:nvPr/>
        </p:nvSpPr>
        <p:spPr>
          <a:xfrm flipH="1">
            <a:off x="2321206" y="3789420"/>
            <a:ext cx="1423868" cy="1423868"/>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4" name="Shape">
            <a:extLst>
              <a:ext uri="{FF2B5EF4-FFF2-40B4-BE49-F238E27FC236}">
                <a16:creationId xmlns:a16="http://schemas.microsoft.com/office/drawing/2014/main" id="{B629811E-1DAC-6B47-0F72-ECCEE11B1CE1}"/>
              </a:ext>
            </a:extLst>
          </p:cNvPr>
          <p:cNvSpPr/>
          <p:nvPr/>
        </p:nvSpPr>
        <p:spPr>
          <a:xfrm flipH="1">
            <a:off x="4755612" y="5234509"/>
            <a:ext cx="1004561" cy="1004561"/>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5" name="Shape">
            <a:extLst>
              <a:ext uri="{FF2B5EF4-FFF2-40B4-BE49-F238E27FC236}">
                <a16:creationId xmlns:a16="http://schemas.microsoft.com/office/drawing/2014/main" id="{983824F1-575F-2511-8104-A08D7F38FADC}"/>
              </a:ext>
            </a:extLst>
          </p:cNvPr>
          <p:cNvSpPr/>
          <p:nvPr/>
        </p:nvSpPr>
        <p:spPr>
          <a:xfrm flipH="1">
            <a:off x="6869283" y="3773267"/>
            <a:ext cx="1768046" cy="1768046"/>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6" name="Shape">
            <a:extLst>
              <a:ext uri="{FF2B5EF4-FFF2-40B4-BE49-F238E27FC236}">
                <a16:creationId xmlns:a16="http://schemas.microsoft.com/office/drawing/2014/main" id="{A39BDF5C-D689-8D6E-1AE0-82E0536AFBF7}"/>
              </a:ext>
            </a:extLst>
          </p:cNvPr>
          <p:cNvSpPr/>
          <p:nvPr/>
        </p:nvSpPr>
        <p:spPr>
          <a:xfrm flipH="1">
            <a:off x="7124472" y="1787467"/>
            <a:ext cx="1423868" cy="1423868"/>
          </a:xfrm>
          <a:prstGeom prst="ellipse">
            <a:avLst/>
          </a:prstGeom>
          <a:noFill/>
          <a:ln w="25400" cap="flat" cmpd="thickThin">
            <a:solidFill>
              <a:srgbClr val="5B9BD5">
                <a:alpha val="98000"/>
              </a:srgbClr>
            </a:solidFill>
            <a:prstDash val="dash"/>
            <a:miter lim="400000"/>
          </a:ln>
          <a:effectLst/>
        </p:spPr>
        <p:txBody>
          <a:bodyPr wrap="square" lIns="50800" tIns="50800" rIns="50800" bIns="50800" numCol="1" anchor="ctr">
            <a:noAutofit/>
          </a:bodyPr>
          <a:lstStyle/>
          <a:p>
            <a:pPr marL="0" marR="0" lvl="0" indent="0" algn="ctr" defTabSz="914400" eaLnBrk="1" fontAlgn="base" latinLnBrk="0" hangingPunct="1">
              <a:lnSpc>
                <a:spcPts val="1200"/>
              </a:lnSpc>
              <a:spcBef>
                <a:spcPct val="0"/>
              </a:spcBef>
              <a:spcAft>
                <a:spcPct val="0"/>
              </a:spcAft>
              <a:buClrTx/>
              <a:buSzTx/>
              <a:buFontTx/>
              <a:buNone/>
              <a:tabLst/>
              <a:defRPr sz="3200" b="0">
                <a:latin typeface="Helvetica Light"/>
                <a:ea typeface="Helvetica Light"/>
                <a:cs typeface="Helvetica Light"/>
                <a:sym typeface="Helvetica Light"/>
              </a:defRPr>
            </a:pPr>
            <a:endParaRPr kumimoji="0" sz="1300" b="1" i="0" u="none" strike="noStrike" kern="0" cap="none" spc="0" normalizeH="0" baseline="0" noProof="0">
              <a:ln>
                <a:noFill/>
              </a:ln>
              <a:solidFill>
                <a:srgbClr val="10479B"/>
              </a:solidFill>
              <a:effectLst/>
              <a:uLnTx/>
              <a:uFillTx/>
              <a:latin typeface="Optima" panose="02000503060000020004"/>
              <a:ea typeface="Helvetica Light"/>
              <a:cs typeface="Helvetica Light"/>
              <a:sym typeface="Helvetica Light"/>
            </a:endParaRPr>
          </a:p>
        </p:txBody>
      </p:sp>
      <p:sp>
        <p:nvSpPr>
          <p:cNvPr id="17" name="Shape">
            <a:extLst>
              <a:ext uri="{FF2B5EF4-FFF2-40B4-BE49-F238E27FC236}">
                <a16:creationId xmlns:a16="http://schemas.microsoft.com/office/drawing/2014/main" id="{A8688F98-553B-AFCF-98F6-57B4BEB3B607}"/>
              </a:ext>
            </a:extLst>
          </p:cNvPr>
          <p:cNvSpPr>
            <a:spLocks/>
          </p:cNvSpPr>
          <p:nvPr/>
        </p:nvSpPr>
        <p:spPr>
          <a:xfrm flipH="1">
            <a:off x="6422283" y="1894017"/>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sz="3200" b="0">
                <a:latin typeface="Helvetica Light"/>
                <a:ea typeface="Helvetica Light"/>
                <a:cs typeface="Helvetica Light"/>
                <a:sym typeface="Helvetica Light"/>
              </a:defRPr>
            </a:pPr>
            <a:r>
              <a:rPr kumimoji="0" lang="en-US" sz="1300" b="1"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Supply Chain Mgmt.</a:t>
            </a:r>
          </a:p>
        </p:txBody>
      </p:sp>
      <p:sp>
        <p:nvSpPr>
          <p:cNvPr id="18" name="Shape">
            <a:extLst>
              <a:ext uri="{FF2B5EF4-FFF2-40B4-BE49-F238E27FC236}">
                <a16:creationId xmlns:a16="http://schemas.microsoft.com/office/drawing/2014/main" id="{E4FC0E5D-3CF3-2E8F-C013-5C243A811B50}"/>
              </a:ext>
            </a:extLst>
          </p:cNvPr>
          <p:cNvSpPr>
            <a:spLocks noChangeAspect="1"/>
          </p:cNvSpPr>
          <p:nvPr/>
        </p:nvSpPr>
        <p:spPr>
          <a:xfrm flipH="1">
            <a:off x="6422070" y="3540021"/>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a:ln>
                  <a:noFill/>
                </a:ln>
                <a:solidFill>
                  <a:srgbClr val="003399"/>
                </a:solidFill>
                <a:effectLst/>
                <a:uLnTx/>
                <a:uFillTx/>
                <a:latin typeface="Optima" panose="02000503060000020004"/>
                <a:sym typeface="Helvetica Light"/>
              </a:rPr>
              <a:t>Sourcing, Category &amp; Spend Mgmt.</a:t>
            </a:r>
          </a:p>
        </p:txBody>
      </p:sp>
      <p:sp>
        <p:nvSpPr>
          <p:cNvPr id="19" name="Shape">
            <a:extLst>
              <a:ext uri="{FF2B5EF4-FFF2-40B4-BE49-F238E27FC236}">
                <a16:creationId xmlns:a16="http://schemas.microsoft.com/office/drawing/2014/main" id="{6EB98C66-5C9F-1D4E-9611-DB90141B47C1}"/>
              </a:ext>
            </a:extLst>
          </p:cNvPr>
          <p:cNvSpPr/>
          <p:nvPr/>
        </p:nvSpPr>
        <p:spPr>
          <a:xfrm flipH="1">
            <a:off x="3424339" y="1842457"/>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a:ln>
                  <a:noFill/>
                </a:ln>
                <a:solidFill>
                  <a:srgbClr val="003399"/>
                </a:solidFill>
                <a:effectLst/>
                <a:uLnTx/>
                <a:uFillTx/>
                <a:latin typeface="Optima" panose="02000503060000020004"/>
                <a:sym typeface="Helvetica Light"/>
              </a:rPr>
              <a:t>Asset Lifecycle Mgmt.</a:t>
            </a:r>
            <a:endParaRPr kumimoji="0" sz="1300" b="1" i="0" u="none" strike="noStrike" kern="0" cap="none" spc="0" normalizeH="0" baseline="0" noProof="0">
              <a:ln>
                <a:noFill/>
              </a:ln>
              <a:solidFill>
                <a:srgbClr val="003399"/>
              </a:solidFill>
              <a:effectLst/>
              <a:uLnTx/>
              <a:uFillTx/>
              <a:latin typeface="Optima" panose="02000503060000020004"/>
              <a:sym typeface="Helvetica Light"/>
            </a:endParaRPr>
          </a:p>
        </p:txBody>
      </p:sp>
      <p:sp>
        <p:nvSpPr>
          <p:cNvPr id="20" name="Shape">
            <a:extLst>
              <a:ext uri="{FF2B5EF4-FFF2-40B4-BE49-F238E27FC236}">
                <a16:creationId xmlns:a16="http://schemas.microsoft.com/office/drawing/2014/main" id="{6D25F3CC-D729-411E-5317-EC045F170362}"/>
              </a:ext>
            </a:extLst>
          </p:cNvPr>
          <p:cNvSpPr>
            <a:spLocks/>
          </p:cNvSpPr>
          <p:nvPr/>
        </p:nvSpPr>
        <p:spPr>
          <a:xfrm flipH="1">
            <a:off x="3430072" y="3491565"/>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a:ln>
                  <a:noFill/>
                </a:ln>
                <a:solidFill>
                  <a:srgbClr val="003399"/>
                </a:solidFill>
                <a:effectLst/>
                <a:uLnTx/>
                <a:uFillTx/>
                <a:latin typeface="Optima" panose="02000503060000020004"/>
                <a:sym typeface="Helvetica Light"/>
              </a:rPr>
              <a:t>Data Governance &amp; Analytics</a:t>
            </a:r>
          </a:p>
        </p:txBody>
      </p:sp>
      <p:sp>
        <p:nvSpPr>
          <p:cNvPr id="21" name="Shape">
            <a:extLst>
              <a:ext uri="{FF2B5EF4-FFF2-40B4-BE49-F238E27FC236}">
                <a16:creationId xmlns:a16="http://schemas.microsoft.com/office/drawing/2014/main" id="{A2F76E10-0AD6-36DB-CE28-457808300A66}"/>
              </a:ext>
            </a:extLst>
          </p:cNvPr>
          <p:cNvSpPr/>
          <p:nvPr/>
        </p:nvSpPr>
        <p:spPr>
          <a:xfrm flipH="1">
            <a:off x="4939075" y="4288987"/>
            <a:ext cx="1440000" cy="1440000"/>
          </a:xfrm>
          <a:prstGeom prst="ellipse">
            <a:avLst/>
          </a:prstGeom>
          <a:solidFill>
            <a:srgbClr val="5B9BD5">
              <a:lumMod val="40000"/>
              <a:lumOff val="60000"/>
              <a:alpha val="98000"/>
            </a:srgbClr>
          </a:solidFill>
          <a:ln w="12700" cap="flat" cmpd="sng" algn="ctr">
            <a:solidFill>
              <a:srgbClr val="4472C4">
                <a:lumMod val="75000"/>
              </a:srgbClr>
            </a:solidFill>
            <a:prstDash val="solid"/>
            <a:miter lim="800000"/>
          </a:ln>
          <a:effectLst/>
        </p:spPr>
        <p:txBody>
          <a:bodyPr wrap="square" lIns="50800" tIns="50800" rIns="50800" bIns="50800" numCol="1"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a:ln>
                  <a:noFill/>
                </a:ln>
                <a:solidFill>
                  <a:srgbClr val="003399"/>
                </a:solidFill>
                <a:effectLst/>
                <a:uLnTx/>
                <a:uFillTx/>
                <a:latin typeface="Optima" panose="02000503060000020004"/>
                <a:sym typeface="Helvetica Light"/>
              </a:rPr>
              <a:t>Data Quality Mgmt.</a:t>
            </a:r>
          </a:p>
        </p:txBody>
      </p:sp>
      <p:sp>
        <p:nvSpPr>
          <p:cNvPr id="22" name="Shape 108">
            <a:extLst>
              <a:ext uri="{FF2B5EF4-FFF2-40B4-BE49-F238E27FC236}">
                <a16:creationId xmlns:a16="http://schemas.microsoft.com/office/drawing/2014/main" id="{0DA10A3F-3838-7052-1496-EFB70B030B57}"/>
              </a:ext>
            </a:extLst>
          </p:cNvPr>
          <p:cNvSpPr/>
          <p:nvPr/>
        </p:nvSpPr>
        <p:spPr>
          <a:xfrm>
            <a:off x="4448739" y="2064471"/>
            <a:ext cx="2442644" cy="2442643"/>
          </a:xfrm>
          <a:prstGeom prst="ellipse">
            <a:avLst/>
          </a:prstGeom>
          <a:solidFill>
            <a:srgbClr val="4472C4">
              <a:lumMod val="75000"/>
            </a:srgbClr>
          </a:solidFill>
          <a:ln w="31750" cap="flat" cmpd="dbl" algn="ctr">
            <a:solidFill>
              <a:srgbClr val="4472C4">
                <a:lumMod val="75000"/>
              </a:srgbClr>
            </a:solidFill>
            <a:prstDash val="sysDash"/>
            <a:miter lim="800000"/>
          </a:ln>
          <a:effectLst/>
        </p:spPr>
        <p:txBody>
          <a:bodyPr wrap="square" lIns="0" tIns="0" rIns="0" bIns="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Optima" panose="02000503060000020004"/>
                <a:ea typeface="Helvetica Neue"/>
                <a:cs typeface="Helvetica Neue"/>
                <a:sym typeface="Helvetica Neue"/>
              </a:rPr>
              <a:t>Value Engineering Portfolio</a:t>
            </a:r>
            <a:endParaRPr kumimoji="0" lang="en-US" sz="1600" b="1" i="0" u="none" strike="noStrike" kern="0" cap="none" spc="0" normalizeH="0" baseline="0" noProof="0">
              <a:ln>
                <a:noFill/>
              </a:ln>
              <a:solidFill>
                <a:prstClr val="white"/>
              </a:solidFill>
              <a:effectLst/>
              <a:uLnTx/>
              <a:uFillTx/>
              <a:latin typeface="Optima" panose="02000503060000020004"/>
              <a:ea typeface="Helvetica Neue"/>
              <a:cs typeface="Helvetica Neue"/>
              <a:sym typeface="Helvetica Neue"/>
            </a:endParaRPr>
          </a:p>
        </p:txBody>
      </p:sp>
      <p:grpSp>
        <p:nvGrpSpPr>
          <p:cNvPr id="23" name="Group 22">
            <a:extLst>
              <a:ext uri="{FF2B5EF4-FFF2-40B4-BE49-F238E27FC236}">
                <a16:creationId xmlns:a16="http://schemas.microsoft.com/office/drawing/2014/main" id="{C952DB5C-3383-3F25-82AE-8A91882061AF}"/>
              </a:ext>
            </a:extLst>
          </p:cNvPr>
          <p:cNvGrpSpPr/>
          <p:nvPr/>
        </p:nvGrpSpPr>
        <p:grpSpPr>
          <a:xfrm>
            <a:off x="8072047" y="1633049"/>
            <a:ext cx="3979679" cy="1630580"/>
            <a:chOff x="8168882" y="1471091"/>
            <a:chExt cx="3979679" cy="1630580"/>
          </a:xfrm>
        </p:grpSpPr>
        <p:sp>
          <p:nvSpPr>
            <p:cNvPr id="24" name="Isosceles Triangle 68">
              <a:extLst>
                <a:ext uri="{FF2B5EF4-FFF2-40B4-BE49-F238E27FC236}">
                  <a16:creationId xmlns:a16="http://schemas.microsoft.com/office/drawing/2014/main" id="{6347E338-86B5-F7BB-20CA-09DC49F0F74E}"/>
                </a:ext>
              </a:extLst>
            </p:cNvPr>
            <p:cNvSpPr/>
            <p:nvPr/>
          </p:nvSpPr>
          <p:spPr>
            <a:xfrm rot="3760898">
              <a:off x="8481000" y="1947790"/>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25" name="Shape 131">
              <a:extLst>
                <a:ext uri="{FF2B5EF4-FFF2-40B4-BE49-F238E27FC236}">
                  <a16:creationId xmlns:a16="http://schemas.microsoft.com/office/drawing/2014/main" id="{7C1647C3-270C-409D-7B66-2FE439839C6A}"/>
                </a:ext>
              </a:extLst>
            </p:cNvPr>
            <p:cNvSpPr txBox="1"/>
            <p:nvPr/>
          </p:nvSpPr>
          <p:spPr>
            <a:xfrm>
              <a:off x="8686651" y="1873483"/>
              <a:ext cx="2922083" cy="322719"/>
            </a:xfrm>
            <a:prstGeom prst="rect">
              <a:avLst/>
            </a:prstGeom>
            <a:noFill/>
            <a:ln>
              <a:noFill/>
            </a:ln>
          </p:spPr>
          <p:txBody>
            <a:bodyPr wrap="square" lIns="0" tIns="0" rIns="0" bIns="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Services &amp; Contracts Management [S2C]</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26" name="Isosceles Triangle 68">
              <a:extLst>
                <a:ext uri="{FF2B5EF4-FFF2-40B4-BE49-F238E27FC236}">
                  <a16:creationId xmlns:a16="http://schemas.microsoft.com/office/drawing/2014/main" id="{50F8DCB9-B258-53E3-E487-E54AB0F02BF6}"/>
                </a:ext>
              </a:extLst>
            </p:cNvPr>
            <p:cNvSpPr/>
            <p:nvPr/>
          </p:nvSpPr>
          <p:spPr>
            <a:xfrm rot="5557724">
              <a:off x="8563051" y="2413624"/>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27" name="Shape 131">
              <a:extLst>
                <a:ext uri="{FF2B5EF4-FFF2-40B4-BE49-F238E27FC236}">
                  <a16:creationId xmlns:a16="http://schemas.microsoft.com/office/drawing/2014/main" id="{23CE6CAB-8EA2-3A1D-3197-3D510DAD58B1}"/>
                </a:ext>
              </a:extLst>
            </p:cNvPr>
            <p:cNvSpPr txBox="1"/>
            <p:nvPr/>
          </p:nvSpPr>
          <p:spPr>
            <a:xfrm>
              <a:off x="8699260" y="2330249"/>
              <a:ext cx="3449301" cy="410358"/>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S2P, P2I, S2C, A2R, O2C: Business Process Optimization</a:t>
              </a:r>
              <a:endParaRPr kumimoji="0" lang="ru" sz="1300" b="1" i="0" u="none" strike="noStrike" kern="0" cap="none" spc="0" normalizeH="0" baseline="0" noProof="0">
                <a:ln>
                  <a:noFill/>
                </a:ln>
                <a:solidFill>
                  <a:srgbClr val="10479B"/>
                </a:solidFill>
                <a:effectLst/>
                <a:uLnTx/>
                <a:uFillTx/>
                <a:sym typeface="Arial"/>
              </a:endParaRPr>
            </a:p>
          </p:txBody>
        </p:sp>
        <p:sp>
          <p:nvSpPr>
            <p:cNvPr id="28" name="Isosceles Triangle 68">
              <a:extLst>
                <a:ext uri="{FF2B5EF4-FFF2-40B4-BE49-F238E27FC236}">
                  <a16:creationId xmlns:a16="http://schemas.microsoft.com/office/drawing/2014/main" id="{3C016B17-299F-87CE-9AB6-C174FB77C576}"/>
                </a:ext>
              </a:extLst>
            </p:cNvPr>
            <p:cNvSpPr/>
            <p:nvPr/>
          </p:nvSpPr>
          <p:spPr>
            <a:xfrm rot="5557724">
              <a:off x="8315889" y="2762578"/>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29" name="Shape 131">
              <a:extLst>
                <a:ext uri="{FF2B5EF4-FFF2-40B4-BE49-F238E27FC236}">
                  <a16:creationId xmlns:a16="http://schemas.microsoft.com/office/drawing/2014/main" id="{0853681A-1911-CCF3-2794-870956FEFEF4}"/>
                </a:ext>
              </a:extLst>
            </p:cNvPr>
            <p:cNvSpPr txBox="1"/>
            <p:nvPr/>
          </p:nvSpPr>
          <p:spPr>
            <a:xfrm>
              <a:off x="8416214" y="2766774"/>
              <a:ext cx="3732347" cy="334897"/>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Digital Transformation &amp; Robotic Process Orchestration</a:t>
              </a:r>
              <a:endParaRPr kumimoji="0" lang="ru" sz="1300" b="1" i="0" u="none" strike="noStrike" kern="0" cap="none" spc="0" normalizeH="0" baseline="0" noProof="0">
                <a:ln>
                  <a:noFill/>
                </a:ln>
                <a:solidFill>
                  <a:srgbClr val="10479B"/>
                </a:solidFill>
                <a:effectLst/>
                <a:uLnTx/>
                <a:uFillTx/>
                <a:sym typeface="Arial"/>
              </a:endParaRPr>
            </a:p>
          </p:txBody>
        </p:sp>
        <p:sp>
          <p:nvSpPr>
            <p:cNvPr id="30" name="Isosceles Triangle 68">
              <a:extLst>
                <a:ext uri="{FF2B5EF4-FFF2-40B4-BE49-F238E27FC236}">
                  <a16:creationId xmlns:a16="http://schemas.microsoft.com/office/drawing/2014/main" id="{DDB058B5-DF3E-299A-AE9F-670B49895D92}"/>
                </a:ext>
              </a:extLst>
            </p:cNvPr>
            <p:cNvSpPr/>
            <p:nvPr/>
          </p:nvSpPr>
          <p:spPr>
            <a:xfrm rot="3760898">
              <a:off x="8168882" y="1630866"/>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31" name="Shape 131">
              <a:extLst>
                <a:ext uri="{FF2B5EF4-FFF2-40B4-BE49-F238E27FC236}">
                  <a16:creationId xmlns:a16="http://schemas.microsoft.com/office/drawing/2014/main" id="{ACEFD86A-12D7-BBAD-4BDC-E56EBE0F148F}"/>
                </a:ext>
              </a:extLst>
            </p:cNvPr>
            <p:cNvSpPr txBox="1"/>
            <p:nvPr/>
          </p:nvSpPr>
          <p:spPr>
            <a:xfrm>
              <a:off x="8379150" y="1471091"/>
              <a:ext cx="2288226" cy="322719"/>
            </a:xfrm>
            <a:prstGeom prst="rect">
              <a:avLst/>
            </a:prstGeom>
            <a:noFill/>
            <a:ln>
              <a:noFill/>
            </a:ln>
          </p:spPr>
          <p:txBody>
            <a:bodyPr wrap="square" lIns="0" tIns="0" rIns="0" bIns="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MRO Inventory Optimization</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grpSp>
      <p:grpSp>
        <p:nvGrpSpPr>
          <p:cNvPr id="32" name="Group 31">
            <a:extLst>
              <a:ext uri="{FF2B5EF4-FFF2-40B4-BE49-F238E27FC236}">
                <a16:creationId xmlns:a16="http://schemas.microsoft.com/office/drawing/2014/main" id="{CC324771-81B6-3910-777F-4F63555FF2DE}"/>
              </a:ext>
            </a:extLst>
          </p:cNvPr>
          <p:cNvGrpSpPr/>
          <p:nvPr/>
        </p:nvGrpSpPr>
        <p:grpSpPr>
          <a:xfrm>
            <a:off x="8123308" y="3703406"/>
            <a:ext cx="3967054" cy="2154035"/>
            <a:chOff x="8220143" y="3541448"/>
            <a:chExt cx="3967054" cy="2154035"/>
          </a:xfrm>
        </p:grpSpPr>
        <p:sp>
          <p:nvSpPr>
            <p:cNvPr id="33" name="Shape 131">
              <a:extLst>
                <a:ext uri="{FF2B5EF4-FFF2-40B4-BE49-F238E27FC236}">
                  <a16:creationId xmlns:a16="http://schemas.microsoft.com/office/drawing/2014/main" id="{ADAC9B4F-BAFF-EF83-9599-F34E0C5B3E2F}"/>
                </a:ext>
              </a:extLst>
            </p:cNvPr>
            <p:cNvSpPr txBox="1"/>
            <p:nvPr/>
          </p:nvSpPr>
          <p:spPr>
            <a:xfrm>
              <a:off x="8946294" y="3965531"/>
              <a:ext cx="2829868" cy="417898"/>
            </a:xfrm>
            <a:prstGeom prst="rect">
              <a:avLst/>
            </a:prstGeom>
            <a:noFill/>
            <a:ln>
              <a:noFill/>
            </a:ln>
          </p:spPr>
          <p:txBody>
            <a:bodyPr wrap="square" lIns="36000" tIns="0" rIns="0" bIns="0" anchor="ctr" anchorCtr="0">
              <a:noAutofit/>
            </a:bodyPr>
            <a:lstStyle/>
            <a:p>
              <a:pPr marL="0" marR="0" lvl="0" indent="0"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 Data Quality Hub: Orchestration, Consolidation &amp; Reconciliation </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34" name="Isosceles Triangle 68">
              <a:extLst>
                <a:ext uri="{FF2B5EF4-FFF2-40B4-BE49-F238E27FC236}">
                  <a16:creationId xmlns:a16="http://schemas.microsoft.com/office/drawing/2014/main" id="{2EEEC98A-527B-FEEE-D914-60836BB551D6}"/>
                </a:ext>
              </a:extLst>
            </p:cNvPr>
            <p:cNvSpPr/>
            <p:nvPr/>
          </p:nvSpPr>
          <p:spPr>
            <a:xfrm rot="5400000">
              <a:off x="8614812" y="4655359"/>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35" name="Shape 131">
              <a:extLst>
                <a:ext uri="{FF2B5EF4-FFF2-40B4-BE49-F238E27FC236}">
                  <a16:creationId xmlns:a16="http://schemas.microsoft.com/office/drawing/2014/main" id="{5D5CC862-C082-C170-25FE-5DE815231B7F}"/>
                </a:ext>
              </a:extLst>
            </p:cNvPr>
            <p:cNvSpPr txBox="1"/>
            <p:nvPr/>
          </p:nvSpPr>
          <p:spPr>
            <a:xfrm>
              <a:off x="8791682" y="4542775"/>
              <a:ext cx="3395515" cy="449558"/>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BP Data Regulatory, Statutory Compliance &amp; Cross-functional Governance</a:t>
              </a:r>
              <a:endParaRPr kumimoji="0" lang="ru" sz="1300" b="1" i="0" u="none" strike="noStrike" kern="0" cap="none" spc="0" normalizeH="0" baseline="0" noProof="0">
                <a:ln>
                  <a:noFill/>
                </a:ln>
                <a:solidFill>
                  <a:srgbClr val="10479B"/>
                </a:solidFill>
                <a:effectLst/>
                <a:uLnTx/>
                <a:uFillTx/>
                <a:sym typeface="Arial"/>
              </a:endParaRPr>
            </a:p>
          </p:txBody>
        </p:sp>
        <p:sp>
          <p:nvSpPr>
            <p:cNvPr id="36" name="Isosceles Triangle 68">
              <a:extLst>
                <a:ext uri="{FF2B5EF4-FFF2-40B4-BE49-F238E27FC236}">
                  <a16:creationId xmlns:a16="http://schemas.microsoft.com/office/drawing/2014/main" id="{B67F4D90-BAA3-CAC6-AC1B-15309D7106DE}"/>
                </a:ext>
              </a:extLst>
            </p:cNvPr>
            <p:cNvSpPr/>
            <p:nvPr/>
          </p:nvSpPr>
          <p:spPr>
            <a:xfrm rot="5400000">
              <a:off x="8293375" y="5121855"/>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37" name="Shape 131">
              <a:extLst>
                <a:ext uri="{FF2B5EF4-FFF2-40B4-BE49-F238E27FC236}">
                  <a16:creationId xmlns:a16="http://schemas.microsoft.com/office/drawing/2014/main" id="{031253DE-E633-9DB3-50EE-23691C4BE203}"/>
                </a:ext>
              </a:extLst>
            </p:cNvPr>
            <p:cNvSpPr txBox="1"/>
            <p:nvPr/>
          </p:nvSpPr>
          <p:spPr>
            <a:xfrm>
              <a:off x="8460878" y="5062266"/>
              <a:ext cx="3147857" cy="633217"/>
            </a:xfrm>
            <a:prstGeom prst="rect">
              <a:avLst/>
            </a:prstGeom>
            <a:noFill/>
            <a:ln>
              <a:noFill/>
            </a:ln>
          </p:spPr>
          <p:txBody>
            <a:bodyPr wrap="square" lIns="0" tIns="0" rIns="0" bIns="0" anchor="ctr" anchorCtr="0">
              <a:noAutofit/>
            </a:bodyPr>
            <a:lstStyle/>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BP Data Classification, Categorization, Industry Clusters</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38" name="Isosceles Triangle 68">
              <a:extLst>
                <a:ext uri="{FF2B5EF4-FFF2-40B4-BE49-F238E27FC236}">
                  <a16:creationId xmlns:a16="http://schemas.microsoft.com/office/drawing/2014/main" id="{C76D5ECD-7594-F38F-DFBD-312A10277202}"/>
                </a:ext>
              </a:extLst>
            </p:cNvPr>
            <p:cNvSpPr/>
            <p:nvPr/>
          </p:nvSpPr>
          <p:spPr>
            <a:xfrm rot="5400000">
              <a:off x="8596120" y="4098216"/>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39" name="Isosceles Triangle 68">
              <a:extLst>
                <a:ext uri="{FF2B5EF4-FFF2-40B4-BE49-F238E27FC236}">
                  <a16:creationId xmlns:a16="http://schemas.microsoft.com/office/drawing/2014/main" id="{C17AF400-E762-CACF-F455-F291AAB6E3F3}"/>
                </a:ext>
              </a:extLst>
            </p:cNvPr>
            <p:cNvSpPr/>
            <p:nvPr/>
          </p:nvSpPr>
          <p:spPr>
            <a:xfrm rot="5400000">
              <a:off x="8220143" y="3647335"/>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40" name="Shape 131">
              <a:extLst>
                <a:ext uri="{FF2B5EF4-FFF2-40B4-BE49-F238E27FC236}">
                  <a16:creationId xmlns:a16="http://schemas.microsoft.com/office/drawing/2014/main" id="{F5FE7771-3245-AD84-B937-7074E3C622AA}"/>
                </a:ext>
              </a:extLst>
            </p:cNvPr>
            <p:cNvSpPr txBox="1"/>
            <p:nvPr/>
          </p:nvSpPr>
          <p:spPr>
            <a:xfrm>
              <a:off x="8350500" y="3541448"/>
              <a:ext cx="3449300" cy="344449"/>
            </a:xfrm>
            <a:prstGeom prst="rect">
              <a:avLst/>
            </a:prstGeom>
            <a:noFill/>
            <a:ln>
              <a:noFill/>
            </a:ln>
          </p:spPr>
          <p:txBody>
            <a:bodyPr wrap="square" lIns="0" tIns="0" rIns="0" bIns="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Spend &amp; Category Management, Predictive &amp; Strategic Procurement</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grpSp>
      <p:grpSp>
        <p:nvGrpSpPr>
          <p:cNvPr id="41" name="Group 40">
            <a:extLst>
              <a:ext uri="{FF2B5EF4-FFF2-40B4-BE49-F238E27FC236}">
                <a16:creationId xmlns:a16="http://schemas.microsoft.com/office/drawing/2014/main" id="{033FE6DD-EB18-2C7A-C212-B7C919E87C59}"/>
              </a:ext>
            </a:extLst>
          </p:cNvPr>
          <p:cNvGrpSpPr/>
          <p:nvPr/>
        </p:nvGrpSpPr>
        <p:grpSpPr>
          <a:xfrm>
            <a:off x="0" y="3315410"/>
            <a:ext cx="3132889" cy="2313006"/>
            <a:chOff x="96835" y="3153452"/>
            <a:chExt cx="3132889" cy="2313006"/>
          </a:xfrm>
        </p:grpSpPr>
        <p:sp>
          <p:nvSpPr>
            <p:cNvPr id="42" name="Isosceles Triangle 68">
              <a:extLst>
                <a:ext uri="{FF2B5EF4-FFF2-40B4-BE49-F238E27FC236}">
                  <a16:creationId xmlns:a16="http://schemas.microsoft.com/office/drawing/2014/main" id="{150DE90B-3FAC-CE98-A1E0-3675DE7200C6}"/>
                </a:ext>
              </a:extLst>
            </p:cNvPr>
            <p:cNvSpPr/>
            <p:nvPr/>
          </p:nvSpPr>
          <p:spPr>
            <a:xfrm rot="15934912">
              <a:off x="2322072" y="4260379"/>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43" name="Isosceles Triangle 68">
              <a:extLst>
                <a:ext uri="{FF2B5EF4-FFF2-40B4-BE49-F238E27FC236}">
                  <a16:creationId xmlns:a16="http://schemas.microsoft.com/office/drawing/2014/main" id="{FA8C7498-CC9A-DDCE-AC53-3EB0674CABC4}"/>
                </a:ext>
              </a:extLst>
            </p:cNvPr>
            <p:cNvSpPr/>
            <p:nvPr/>
          </p:nvSpPr>
          <p:spPr>
            <a:xfrm rot="13649166">
              <a:off x="2507971" y="4714057"/>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44" name="Isosceles Triangle 68">
              <a:extLst>
                <a:ext uri="{FF2B5EF4-FFF2-40B4-BE49-F238E27FC236}">
                  <a16:creationId xmlns:a16="http://schemas.microsoft.com/office/drawing/2014/main" id="{1D596DF9-5F13-9ADD-41A7-7464829ECEE8}"/>
                </a:ext>
              </a:extLst>
            </p:cNvPr>
            <p:cNvSpPr/>
            <p:nvPr/>
          </p:nvSpPr>
          <p:spPr>
            <a:xfrm rot="15934912">
              <a:off x="2509832" y="3758770"/>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45" name="Isosceles Triangle 68">
              <a:extLst>
                <a:ext uri="{FF2B5EF4-FFF2-40B4-BE49-F238E27FC236}">
                  <a16:creationId xmlns:a16="http://schemas.microsoft.com/office/drawing/2014/main" id="{8409B341-8F47-4703-3B89-4D41C0F373A0}"/>
                </a:ext>
              </a:extLst>
            </p:cNvPr>
            <p:cNvSpPr/>
            <p:nvPr/>
          </p:nvSpPr>
          <p:spPr>
            <a:xfrm rot="15934912">
              <a:off x="2931798" y="3570475"/>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46" name="Shape 131">
              <a:extLst>
                <a:ext uri="{FF2B5EF4-FFF2-40B4-BE49-F238E27FC236}">
                  <a16:creationId xmlns:a16="http://schemas.microsoft.com/office/drawing/2014/main" id="{578D154F-FF03-8D7E-B01A-BED863448DC3}"/>
                </a:ext>
              </a:extLst>
            </p:cNvPr>
            <p:cNvSpPr txBox="1"/>
            <p:nvPr/>
          </p:nvSpPr>
          <p:spPr>
            <a:xfrm>
              <a:off x="96835" y="4640971"/>
              <a:ext cx="2339756" cy="351362"/>
            </a:xfrm>
            <a:prstGeom prst="rect">
              <a:avLst/>
            </a:prstGeom>
            <a:noFill/>
            <a:ln>
              <a:noFill/>
            </a:ln>
          </p:spPr>
          <p:txBody>
            <a:bodyPr wrap="square" lIns="36000" tIns="0" rIns="0" bIns="0" anchor="ctr" anchorCtr="0">
              <a:noAutofit/>
            </a:bodyPr>
            <a:lstStyle/>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Descriptive, Prescriptive &amp; Predictive Analytics</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47" name="Shape 131">
              <a:extLst>
                <a:ext uri="{FF2B5EF4-FFF2-40B4-BE49-F238E27FC236}">
                  <a16:creationId xmlns:a16="http://schemas.microsoft.com/office/drawing/2014/main" id="{756866EB-B3DD-08E5-8268-C8D2AF27A8E6}"/>
                </a:ext>
              </a:extLst>
            </p:cNvPr>
            <p:cNvSpPr txBox="1"/>
            <p:nvPr/>
          </p:nvSpPr>
          <p:spPr>
            <a:xfrm>
              <a:off x="96835" y="4020956"/>
              <a:ext cx="2149599" cy="426402"/>
            </a:xfrm>
            <a:prstGeom prst="rect">
              <a:avLst/>
            </a:prstGeom>
            <a:noFill/>
            <a:ln>
              <a:noFill/>
            </a:ln>
          </p:spPr>
          <p:txBody>
            <a:bodyPr wrap="square" lIns="36000" tIns="0" rIns="0" bIns="0" anchor="ctr" anchorCtr="0">
              <a:noAutofit/>
            </a:bodyPr>
            <a:lstStyle/>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Integration, Orchestration  Business Services</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48" name="Shape 131">
              <a:extLst>
                <a:ext uri="{FF2B5EF4-FFF2-40B4-BE49-F238E27FC236}">
                  <a16:creationId xmlns:a16="http://schemas.microsoft.com/office/drawing/2014/main" id="{AB333B6D-6244-8D19-3395-FDFFB6F975C5}"/>
                </a:ext>
              </a:extLst>
            </p:cNvPr>
            <p:cNvSpPr txBox="1"/>
            <p:nvPr/>
          </p:nvSpPr>
          <p:spPr>
            <a:xfrm>
              <a:off x="682581" y="3607242"/>
              <a:ext cx="1798319" cy="347756"/>
            </a:xfrm>
            <a:prstGeom prst="rect">
              <a:avLst/>
            </a:prstGeom>
            <a:noFill/>
            <a:ln>
              <a:noFill/>
            </a:ln>
          </p:spPr>
          <p:txBody>
            <a:bodyPr wrap="square" lIns="36000" tIns="0" rIns="0" bIns="0" anchor="ctr" anchorCtr="0">
              <a:noAutofit/>
            </a:bodyPr>
            <a:lstStyle/>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Single Version of Truth</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49" name="Shape 131">
              <a:extLst>
                <a:ext uri="{FF2B5EF4-FFF2-40B4-BE49-F238E27FC236}">
                  <a16:creationId xmlns:a16="http://schemas.microsoft.com/office/drawing/2014/main" id="{8EA1CC3E-A2D5-24E9-ACFF-68E5D584FC77}"/>
                </a:ext>
              </a:extLst>
            </p:cNvPr>
            <p:cNvSpPr txBox="1"/>
            <p:nvPr/>
          </p:nvSpPr>
          <p:spPr>
            <a:xfrm>
              <a:off x="682581" y="3153452"/>
              <a:ext cx="2547143" cy="410359"/>
            </a:xfrm>
            <a:prstGeom prst="rect">
              <a:avLst/>
            </a:prstGeom>
            <a:noFill/>
            <a:ln>
              <a:noFill/>
            </a:ln>
          </p:spPr>
          <p:txBody>
            <a:bodyPr wrap="square" lIns="36000" tIns="0" rIns="0" bIns="0" anchor="ctr" anchorCtr="0">
              <a:noAutofit/>
            </a:bodyPr>
            <a:lstStyle/>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MDM: AMR/EMR, MMR, SMR, VMR, EAM etc.</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50" name="Isosceles Triangle 68">
              <a:extLst>
                <a:ext uri="{FF2B5EF4-FFF2-40B4-BE49-F238E27FC236}">
                  <a16:creationId xmlns:a16="http://schemas.microsoft.com/office/drawing/2014/main" id="{6FE8C22D-A48D-3BF0-6BAA-F051E9CB3D42}"/>
                </a:ext>
              </a:extLst>
            </p:cNvPr>
            <p:cNvSpPr/>
            <p:nvPr/>
          </p:nvSpPr>
          <p:spPr>
            <a:xfrm rot="13649166">
              <a:off x="2969127" y="4961462"/>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51" name="Shape 131">
              <a:extLst>
                <a:ext uri="{FF2B5EF4-FFF2-40B4-BE49-F238E27FC236}">
                  <a16:creationId xmlns:a16="http://schemas.microsoft.com/office/drawing/2014/main" id="{DB1EFE3D-2D5F-792A-E24D-4D22489D44AC}"/>
                </a:ext>
              </a:extLst>
            </p:cNvPr>
            <p:cNvSpPr txBox="1"/>
            <p:nvPr/>
          </p:nvSpPr>
          <p:spPr>
            <a:xfrm>
              <a:off x="962012" y="5108906"/>
              <a:ext cx="2186760" cy="357552"/>
            </a:xfrm>
            <a:prstGeom prst="rect">
              <a:avLst/>
            </a:prstGeom>
            <a:noFill/>
            <a:ln>
              <a:noFill/>
            </a:ln>
          </p:spPr>
          <p:txBody>
            <a:bodyPr wrap="square" lIns="36000" tIns="0" rIns="0" bIns="0" anchor="ctr" anchorCtr="0">
              <a:noAutofit/>
            </a:bodyPr>
            <a:lstStyle/>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On-Cloud &amp; On-Premise</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grpSp>
      <p:grpSp>
        <p:nvGrpSpPr>
          <p:cNvPr id="52" name="Group 51">
            <a:extLst>
              <a:ext uri="{FF2B5EF4-FFF2-40B4-BE49-F238E27FC236}">
                <a16:creationId xmlns:a16="http://schemas.microsoft.com/office/drawing/2014/main" id="{D6306D41-7869-4FC8-DF91-8ED709309A3D}"/>
              </a:ext>
            </a:extLst>
          </p:cNvPr>
          <p:cNvGrpSpPr/>
          <p:nvPr/>
        </p:nvGrpSpPr>
        <p:grpSpPr>
          <a:xfrm>
            <a:off x="1397114" y="5540788"/>
            <a:ext cx="6817925" cy="1071196"/>
            <a:chOff x="1493949" y="5378830"/>
            <a:chExt cx="6817925" cy="1071196"/>
          </a:xfrm>
        </p:grpSpPr>
        <p:sp>
          <p:nvSpPr>
            <p:cNvPr id="53" name="Isosceles Triangle 68">
              <a:extLst>
                <a:ext uri="{FF2B5EF4-FFF2-40B4-BE49-F238E27FC236}">
                  <a16:creationId xmlns:a16="http://schemas.microsoft.com/office/drawing/2014/main" id="{3804F5DE-6218-7F45-4A36-2E9127740851}"/>
                </a:ext>
              </a:extLst>
            </p:cNvPr>
            <p:cNvSpPr/>
            <p:nvPr/>
          </p:nvSpPr>
          <p:spPr>
            <a:xfrm rot="15507070">
              <a:off x="4717156" y="5442822"/>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54" name="Shape 131">
              <a:extLst>
                <a:ext uri="{FF2B5EF4-FFF2-40B4-BE49-F238E27FC236}">
                  <a16:creationId xmlns:a16="http://schemas.microsoft.com/office/drawing/2014/main" id="{52BC6046-7450-6786-E8DF-CCD840FDA196}"/>
                </a:ext>
              </a:extLst>
            </p:cNvPr>
            <p:cNvSpPr txBox="1"/>
            <p:nvPr/>
          </p:nvSpPr>
          <p:spPr>
            <a:xfrm>
              <a:off x="2515982" y="5378830"/>
              <a:ext cx="2322202" cy="513312"/>
            </a:xfrm>
            <a:prstGeom prst="rect">
              <a:avLst/>
            </a:prstGeom>
            <a:noFill/>
            <a:ln>
              <a:noFill/>
            </a:ln>
          </p:spPr>
          <p:txBody>
            <a:bodyPr wrap="square" lIns="36000" tIns="0" rIns="0" bIns="0" anchor="ctr" anchorCtr="0">
              <a:noAutofit/>
            </a:bodyPr>
            <a:lstStyle/>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Data Quality Compliance, Data Maturity Audit</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55" name="Isosceles Triangle 68">
              <a:extLst>
                <a:ext uri="{FF2B5EF4-FFF2-40B4-BE49-F238E27FC236}">
                  <a16:creationId xmlns:a16="http://schemas.microsoft.com/office/drawing/2014/main" id="{66E386FA-B824-29B7-23D3-4D011C04D496}"/>
                </a:ext>
              </a:extLst>
            </p:cNvPr>
            <p:cNvSpPr/>
            <p:nvPr/>
          </p:nvSpPr>
          <p:spPr>
            <a:xfrm rot="13649166">
              <a:off x="4931477" y="5878211"/>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56" name="Shape 131">
              <a:extLst>
                <a:ext uri="{FF2B5EF4-FFF2-40B4-BE49-F238E27FC236}">
                  <a16:creationId xmlns:a16="http://schemas.microsoft.com/office/drawing/2014/main" id="{A4B561F8-3225-6052-73C6-0798B065118E}"/>
                </a:ext>
              </a:extLst>
            </p:cNvPr>
            <p:cNvSpPr txBox="1"/>
            <p:nvPr/>
          </p:nvSpPr>
          <p:spPr>
            <a:xfrm>
              <a:off x="1493949" y="5936714"/>
              <a:ext cx="3597380" cy="513312"/>
            </a:xfrm>
            <a:prstGeom prst="rect">
              <a:avLst/>
            </a:prstGeom>
            <a:noFill/>
            <a:ln>
              <a:noFill/>
            </a:ln>
          </p:spPr>
          <p:txBody>
            <a:bodyPr wrap="square" lIns="36000" tIns="0" rIns="0" bIns="0" anchor="ctr" anchorCtr="0">
              <a:noAutofit/>
            </a:bodyPr>
            <a:lstStyle/>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ISO: Meta Data, Taxonomy, Ontologies Assessment</a:t>
              </a:r>
            </a:p>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NATO, </a:t>
              </a:r>
              <a:r>
                <a:rPr kumimoji="0" lang="en-US" sz="1300" b="1" i="0" u="none" strike="noStrike" kern="0" cap="none" spc="0" normalizeH="0" baseline="0" noProof="0" err="1">
                  <a:ln>
                    <a:noFill/>
                  </a:ln>
                  <a:solidFill>
                    <a:srgbClr val="10479B"/>
                  </a:solidFill>
                  <a:effectLst/>
                  <a:uLnTx/>
                  <a:uFillTx/>
                  <a:latin typeface="Optima" panose="02000503060000020004"/>
                  <a:ea typeface="Arial"/>
                  <a:cs typeface="Arial"/>
                  <a:sym typeface="Arial"/>
                </a:rPr>
                <a:t>eCl@ss</a:t>
              </a: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 PIDX, </a:t>
              </a:r>
              <a:r>
                <a:rPr kumimoji="0" lang="en-US" sz="1300" b="1" i="0" u="none" strike="noStrike" kern="0" cap="none" spc="0" normalizeH="0" baseline="0" noProof="0" err="1">
                  <a:ln>
                    <a:noFill/>
                  </a:ln>
                  <a:solidFill>
                    <a:srgbClr val="10479B"/>
                  </a:solidFill>
                  <a:effectLst/>
                  <a:uLnTx/>
                  <a:uFillTx/>
                  <a:latin typeface="Optima" panose="02000503060000020004"/>
                  <a:ea typeface="Arial"/>
                  <a:cs typeface="Arial"/>
                  <a:sym typeface="Arial"/>
                </a:rPr>
                <a:t>eOTD</a:t>
              </a: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 PPO, ISIC, HS etc.</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sp>
          <p:nvSpPr>
            <p:cNvPr id="57" name="Isosceles Triangle 68">
              <a:extLst>
                <a:ext uri="{FF2B5EF4-FFF2-40B4-BE49-F238E27FC236}">
                  <a16:creationId xmlns:a16="http://schemas.microsoft.com/office/drawing/2014/main" id="{A46782DF-E456-4DCB-0241-5AF3B17A34E6}"/>
                </a:ext>
              </a:extLst>
            </p:cNvPr>
            <p:cNvSpPr/>
            <p:nvPr/>
          </p:nvSpPr>
          <p:spPr>
            <a:xfrm rot="13649166">
              <a:off x="5577175" y="5862168"/>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58" name="Shape 131">
              <a:extLst>
                <a:ext uri="{FF2B5EF4-FFF2-40B4-BE49-F238E27FC236}">
                  <a16:creationId xmlns:a16="http://schemas.microsoft.com/office/drawing/2014/main" id="{1E7E13BD-5880-8322-65AB-B194F9BEA55A}"/>
                </a:ext>
              </a:extLst>
            </p:cNvPr>
            <p:cNvSpPr txBox="1"/>
            <p:nvPr/>
          </p:nvSpPr>
          <p:spPr>
            <a:xfrm>
              <a:off x="5669019" y="5762724"/>
              <a:ext cx="2642855" cy="589484"/>
            </a:xfrm>
            <a:prstGeom prst="rect">
              <a:avLst/>
            </a:prstGeom>
            <a:noFill/>
            <a:ln>
              <a:noFill/>
            </a:ln>
          </p:spPr>
          <p:txBody>
            <a:bodyPr wrap="square" lIns="36000" tIns="0" rIns="0" bIns="0" anchor="ctr" anchorCtr="0">
              <a:noAutofit/>
            </a:bodyPr>
            <a:lstStyle/>
            <a:p>
              <a:pPr marL="0" marR="0" lvl="0" indent="0" algn="ctr" defTabSz="914400" eaLnBrk="1" fontAlgn="base" latinLnBrk="0" hangingPunct="1">
                <a:lnSpc>
                  <a:spcPts val="128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ea typeface="Arial"/>
                  <a:cs typeface="Arial"/>
                  <a:sym typeface="Arial"/>
                </a:rPr>
                <a:t>Data Cleansing, Classification &amp; Enrichment</a:t>
              </a:r>
              <a:endParaRPr kumimoji="0" lang="ru" sz="1300" b="1" i="0" u="none" strike="noStrike" kern="0" cap="none" spc="0" normalizeH="0" baseline="0" noProof="0">
                <a:ln>
                  <a:noFill/>
                </a:ln>
                <a:solidFill>
                  <a:srgbClr val="10479B"/>
                </a:solidFill>
                <a:effectLst/>
                <a:uLnTx/>
                <a:uFillTx/>
                <a:latin typeface="Century Gothic" panose="020B0502020202020204" pitchFamily="34" charset="0"/>
                <a:ea typeface="Arial"/>
                <a:cs typeface="Arial"/>
                <a:sym typeface="Arial"/>
              </a:endParaRPr>
            </a:p>
          </p:txBody>
        </p:sp>
      </p:grpSp>
      <p:grpSp>
        <p:nvGrpSpPr>
          <p:cNvPr id="59" name="Group 58">
            <a:extLst>
              <a:ext uri="{FF2B5EF4-FFF2-40B4-BE49-F238E27FC236}">
                <a16:creationId xmlns:a16="http://schemas.microsoft.com/office/drawing/2014/main" id="{AEE77DA0-DDD4-A7DC-5875-3A5900BF2758}"/>
              </a:ext>
            </a:extLst>
          </p:cNvPr>
          <p:cNvGrpSpPr/>
          <p:nvPr/>
        </p:nvGrpSpPr>
        <p:grpSpPr>
          <a:xfrm>
            <a:off x="185285" y="1035742"/>
            <a:ext cx="3128110" cy="2067357"/>
            <a:chOff x="282120" y="873784"/>
            <a:chExt cx="3128110" cy="2067357"/>
          </a:xfrm>
        </p:grpSpPr>
        <p:sp>
          <p:nvSpPr>
            <p:cNvPr id="60" name="Isosceles Triangle 68">
              <a:extLst>
                <a:ext uri="{FF2B5EF4-FFF2-40B4-BE49-F238E27FC236}">
                  <a16:creationId xmlns:a16="http://schemas.microsoft.com/office/drawing/2014/main" id="{F11A3AE8-013B-762A-EB4C-639596F7C744}"/>
                </a:ext>
              </a:extLst>
            </p:cNvPr>
            <p:cNvSpPr/>
            <p:nvPr/>
          </p:nvSpPr>
          <p:spPr>
            <a:xfrm rot="16663079">
              <a:off x="3124680" y="1391632"/>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61" name="Shape 131">
              <a:extLst>
                <a:ext uri="{FF2B5EF4-FFF2-40B4-BE49-F238E27FC236}">
                  <a16:creationId xmlns:a16="http://schemas.microsoft.com/office/drawing/2014/main" id="{3005F0FE-7C58-2F15-877A-5254574C3CEB}"/>
                </a:ext>
              </a:extLst>
            </p:cNvPr>
            <p:cNvSpPr txBox="1"/>
            <p:nvPr/>
          </p:nvSpPr>
          <p:spPr>
            <a:xfrm>
              <a:off x="540914" y="873784"/>
              <a:ext cx="2869316" cy="446740"/>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EAM Objects: Floc, Eqpt, eBoM, fBoM, MI, TL, MP…</a:t>
              </a:r>
              <a:endParaRPr kumimoji="0" lang="ru" sz="1300" b="1" i="0" u="none" strike="noStrike" kern="0" cap="none" spc="0" normalizeH="0" baseline="0" noProof="0">
                <a:ln>
                  <a:noFill/>
                </a:ln>
                <a:solidFill>
                  <a:srgbClr val="10479B"/>
                </a:solidFill>
                <a:effectLst/>
                <a:uLnTx/>
                <a:uFillTx/>
                <a:sym typeface="Arial"/>
              </a:endParaRPr>
            </a:p>
          </p:txBody>
        </p:sp>
        <p:sp>
          <p:nvSpPr>
            <p:cNvPr id="62" name="Isosceles Triangle 68">
              <a:extLst>
                <a:ext uri="{FF2B5EF4-FFF2-40B4-BE49-F238E27FC236}">
                  <a16:creationId xmlns:a16="http://schemas.microsoft.com/office/drawing/2014/main" id="{AB5B0824-E239-3364-6C2D-826F5A96B3FF}"/>
                </a:ext>
              </a:extLst>
            </p:cNvPr>
            <p:cNvSpPr/>
            <p:nvPr/>
          </p:nvSpPr>
          <p:spPr>
            <a:xfrm rot="16663079">
              <a:off x="2531828" y="1987837"/>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63" name="Shape 131">
              <a:extLst>
                <a:ext uri="{FF2B5EF4-FFF2-40B4-BE49-F238E27FC236}">
                  <a16:creationId xmlns:a16="http://schemas.microsoft.com/office/drawing/2014/main" id="{30189555-5973-6267-AAC8-AAD892852ABB}"/>
                </a:ext>
              </a:extLst>
            </p:cNvPr>
            <p:cNvSpPr txBox="1"/>
            <p:nvPr/>
          </p:nvSpPr>
          <p:spPr>
            <a:xfrm>
              <a:off x="377979" y="1924366"/>
              <a:ext cx="2186760" cy="250185"/>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Plant Maintenance Strategy</a:t>
              </a:r>
              <a:endParaRPr kumimoji="0" lang="ru" sz="1300" b="1" i="0" u="none" strike="noStrike" kern="0" cap="none" spc="0" normalizeH="0" baseline="0" noProof="0">
                <a:ln>
                  <a:noFill/>
                </a:ln>
                <a:solidFill>
                  <a:srgbClr val="10479B"/>
                </a:solidFill>
                <a:effectLst/>
                <a:uLnTx/>
                <a:uFillTx/>
                <a:sym typeface="Arial"/>
              </a:endParaRPr>
            </a:p>
          </p:txBody>
        </p:sp>
        <p:sp>
          <p:nvSpPr>
            <p:cNvPr id="64" name="Isosceles Triangle 68">
              <a:extLst>
                <a:ext uri="{FF2B5EF4-FFF2-40B4-BE49-F238E27FC236}">
                  <a16:creationId xmlns:a16="http://schemas.microsoft.com/office/drawing/2014/main" id="{5E4E3F52-3020-030E-491D-E087CE12A093}"/>
                </a:ext>
              </a:extLst>
            </p:cNvPr>
            <p:cNvSpPr/>
            <p:nvPr/>
          </p:nvSpPr>
          <p:spPr>
            <a:xfrm rot="16663079">
              <a:off x="2709077" y="1596010"/>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65" name="Shape 131">
              <a:extLst>
                <a:ext uri="{FF2B5EF4-FFF2-40B4-BE49-F238E27FC236}">
                  <a16:creationId xmlns:a16="http://schemas.microsoft.com/office/drawing/2014/main" id="{77B0060A-B6FA-6179-06A9-2003CD1008DC}"/>
                </a:ext>
              </a:extLst>
            </p:cNvPr>
            <p:cNvSpPr txBox="1"/>
            <p:nvPr/>
          </p:nvSpPr>
          <p:spPr>
            <a:xfrm>
              <a:off x="504372" y="1407169"/>
              <a:ext cx="2228128" cy="37553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Capital Projects Management </a:t>
              </a:r>
            </a:p>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[EPC: SPDP + iSPIR]</a:t>
              </a:r>
              <a:endParaRPr kumimoji="0" lang="ru" sz="1300" b="1" i="0" u="none" strike="noStrike" kern="0" cap="none" spc="0" normalizeH="0" baseline="0" noProof="0">
                <a:ln>
                  <a:noFill/>
                </a:ln>
                <a:solidFill>
                  <a:srgbClr val="10479B"/>
                </a:solidFill>
                <a:effectLst/>
                <a:uLnTx/>
                <a:uFillTx/>
                <a:sym typeface="Arial"/>
              </a:endParaRPr>
            </a:p>
          </p:txBody>
        </p:sp>
        <p:sp>
          <p:nvSpPr>
            <p:cNvPr id="66" name="Isosceles Triangle 68">
              <a:extLst>
                <a:ext uri="{FF2B5EF4-FFF2-40B4-BE49-F238E27FC236}">
                  <a16:creationId xmlns:a16="http://schemas.microsoft.com/office/drawing/2014/main" id="{10F26302-7713-4493-022F-E405C0AE6EC6}"/>
                </a:ext>
              </a:extLst>
            </p:cNvPr>
            <p:cNvSpPr/>
            <p:nvPr/>
          </p:nvSpPr>
          <p:spPr>
            <a:xfrm rot="16663079">
              <a:off x="2813782" y="2666835"/>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67" name="Shape 131">
              <a:extLst>
                <a:ext uri="{FF2B5EF4-FFF2-40B4-BE49-F238E27FC236}">
                  <a16:creationId xmlns:a16="http://schemas.microsoft.com/office/drawing/2014/main" id="{DA480CB9-19E9-5CED-249E-9CB64EC3CFD4}"/>
                </a:ext>
              </a:extLst>
            </p:cNvPr>
            <p:cNvSpPr txBox="1"/>
            <p:nvPr/>
          </p:nvSpPr>
          <p:spPr>
            <a:xfrm>
              <a:off x="901524" y="2610860"/>
              <a:ext cx="2019728" cy="330281"/>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Facilities Management</a:t>
              </a:r>
              <a:endParaRPr kumimoji="0" lang="ru" sz="1300" b="1" i="0" u="none" strike="noStrike" kern="0" cap="none" spc="0" normalizeH="0" baseline="0" noProof="0">
                <a:ln>
                  <a:noFill/>
                </a:ln>
                <a:solidFill>
                  <a:srgbClr val="10479B"/>
                </a:solidFill>
                <a:effectLst/>
                <a:uLnTx/>
                <a:uFillTx/>
                <a:sym typeface="Arial"/>
              </a:endParaRPr>
            </a:p>
          </p:txBody>
        </p:sp>
        <p:sp>
          <p:nvSpPr>
            <p:cNvPr id="68" name="Isosceles Triangle 68">
              <a:extLst>
                <a:ext uri="{FF2B5EF4-FFF2-40B4-BE49-F238E27FC236}">
                  <a16:creationId xmlns:a16="http://schemas.microsoft.com/office/drawing/2014/main" id="{C3248D39-5A28-912F-7196-7B9248E1A167}"/>
                </a:ext>
              </a:extLst>
            </p:cNvPr>
            <p:cNvSpPr/>
            <p:nvPr/>
          </p:nvSpPr>
          <p:spPr>
            <a:xfrm rot="16663079">
              <a:off x="2594596" y="2363430"/>
              <a:ext cx="179149" cy="179149"/>
            </a:xfrm>
            <a:prstGeom prst="ellipse">
              <a:avLst/>
            </a:prstGeom>
            <a:solidFill>
              <a:srgbClr val="5B9BD5"/>
            </a:solidFill>
            <a:ln w="9525" cap="flat" cmpd="sng" algn="ctr">
              <a:solidFill>
                <a:srgbClr val="5B9BD5"/>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69" name="Shape 131">
              <a:extLst>
                <a:ext uri="{FF2B5EF4-FFF2-40B4-BE49-F238E27FC236}">
                  <a16:creationId xmlns:a16="http://schemas.microsoft.com/office/drawing/2014/main" id="{07218B19-641C-59E5-9095-2B215ED8CA40}"/>
                </a:ext>
              </a:extLst>
            </p:cNvPr>
            <p:cNvSpPr txBox="1"/>
            <p:nvPr/>
          </p:nvSpPr>
          <p:spPr>
            <a:xfrm>
              <a:off x="282120" y="2269960"/>
              <a:ext cx="2307891" cy="317214"/>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Financial Assets Management</a:t>
              </a:r>
              <a:endParaRPr kumimoji="0" lang="ru" sz="1300" b="1" i="0" u="none" strike="noStrike" kern="0" cap="none" spc="0" normalizeH="0" baseline="0" noProof="0">
                <a:ln>
                  <a:noFill/>
                </a:ln>
                <a:solidFill>
                  <a:srgbClr val="10479B"/>
                </a:solidFill>
                <a:effectLst/>
                <a:uLnTx/>
                <a:uFillTx/>
                <a:sym typeface="Arial"/>
              </a:endParaRPr>
            </a:p>
          </p:txBody>
        </p:sp>
      </p:grpSp>
      <p:sp>
        <p:nvSpPr>
          <p:cNvPr id="70" name="Isosceles Triangle 68">
            <a:extLst>
              <a:ext uri="{FF2B5EF4-FFF2-40B4-BE49-F238E27FC236}">
                <a16:creationId xmlns:a16="http://schemas.microsoft.com/office/drawing/2014/main" id="{474D708D-5564-E2B9-4A27-5ABBDDD38C49}"/>
              </a:ext>
            </a:extLst>
          </p:cNvPr>
          <p:cNvSpPr/>
          <p:nvPr/>
        </p:nvSpPr>
        <p:spPr>
          <a:xfrm rot="5557724">
            <a:off x="6896140" y="1394411"/>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71" name="Isosceles Triangle 68">
            <a:extLst>
              <a:ext uri="{FF2B5EF4-FFF2-40B4-BE49-F238E27FC236}">
                <a16:creationId xmlns:a16="http://schemas.microsoft.com/office/drawing/2014/main" id="{5B9B793A-BE21-808D-9BAE-955375F01CA2}"/>
              </a:ext>
            </a:extLst>
          </p:cNvPr>
          <p:cNvSpPr/>
          <p:nvPr/>
        </p:nvSpPr>
        <p:spPr>
          <a:xfrm rot="5557724">
            <a:off x="6811310" y="1008674"/>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72" name="Shape 131">
            <a:extLst>
              <a:ext uri="{FF2B5EF4-FFF2-40B4-BE49-F238E27FC236}">
                <a16:creationId xmlns:a16="http://schemas.microsoft.com/office/drawing/2014/main" id="{ADAD2FEC-55C4-EBB8-58D8-F737FC7A2437}"/>
              </a:ext>
            </a:extLst>
          </p:cNvPr>
          <p:cNvSpPr txBox="1"/>
          <p:nvPr/>
        </p:nvSpPr>
        <p:spPr>
          <a:xfrm>
            <a:off x="6958416" y="948330"/>
            <a:ext cx="1565708" cy="241387"/>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Data/AI Advisory</a:t>
            </a:r>
            <a:endParaRPr kumimoji="0" lang="ru" sz="1300" b="1" i="0" u="none" strike="noStrike" kern="0" cap="none" spc="0" normalizeH="0" baseline="0" noProof="0">
              <a:ln>
                <a:noFill/>
              </a:ln>
              <a:solidFill>
                <a:srgbClr val="10479B"/>
              </a:solidFill>
              <a:effectLst/>
              <a:uLnTx/>
              <a:uFillTx/>
              <a:sym typeface="Arial"/>
            </a:endParaRPr>
          </a:p>
        </p:txBody>
      </p:sp>
      <p:sp>
        <p:nvSpPr>
          <p:cNvPr id="73" name="Isosceles Triangle 68">
            <a:extLst>
              <a:ext uri="{FF2B5EF4-FFF2-40B4-BE49-F238E27FC236}">
                <a16:creationId xmlns:a16="http://schemas.microsoft.com/office/drawing/2014/main" id="{53ADB1E5-5F1B-358C-0B4C-78CBE4313BAB}"/>
              </a:ext>
            </a:extLst>
          </p:cNvPr>
          <p:cNvSpPr/>
          <p:nvPr/>
        </p:nvSpPr>
        <p:spPr>
          <a:xfrm rot="3760898">
            <a:off x="6097174" y="781779"/>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74" name="Shape 131">
            <a:extLst>
              <a:ext uri="{FF2B5EF4-FFF2-40B4-BE49-F238E27FC236}">
                <a16:creationId xmlns:a16="http://schemas.microsoft.com/office/drawing/2014/main" id="{A487D827-BFDA-CA05-AAD6-6C563AA9074D}"/>
              </a:ext>
            </a:extLst>
          </p:cNvPr>
          <p:cNvSpPr txBox="1"/>
          <p:nvPr/>
        </p:nvSpPr>
        <p:spPr>
          <a:xfrm>
            <a:off x="7023200" y="1363112"/>
            <a:ext cx="2288226" cy="245958"/>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Data Migration / Upgrades</a:t>
            </a:r>
            <a:endParaRPr kumimoji="0" lang="ru" sz="1300" b="1" i="0" u="none" strike="noStrike" kern="0" cap="none" spc="0" normalizeH="0" baseline="0" noProof="0">
              <a:ln>
                <a:noFill/>
              </a:ln>
              <a:solidFill>
                <a:srgbClr val="10479B"/>
              </a:solidFill>
              <a:effectLst/>
              <a:uLnTx/>
              <a:uFillTx/>
              <a:sym typeface="Arial"/>
            </a:endParaRPr>
          </a:p>
        </p:txBody>
      </p:sp>
      <p:sp>
        <p:nvSpPr>
          <p:cNvPr id="75" name="Shape 131">
            <a:extLst>
              <a:ext uri="{FF2B5EF4-FFF2-40B4-BE49-F238E27FC236}">
                <a16:creationId xmlns:a16="http://schemas.microsoft.com/office/drawing/2014/main" id="{893C0D72-FFD6-0A4E-DA8B-D4C4BB9A6F0F}"/>
              </a:ext>
            </a:extLst>
          </p:cNvPr>
          <p:cNvSpPr txBox="1"/>
          <p:nvPr/>
        </p:nvSpPr>
        <p:spPr>
          <a:xfrm>
            <a:off x="4872381" y="461518"/>
            <a:ext cx="1599206" cy="329701"/>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Data Quality Foundry</a:t>
            </a:r>
            <a:endParaRPr kumimoji="0" lang="ru" sz="1300" b="1" i="0" u="none" strike="noStrike" kern="0" cap="none" spc="0" normalizeH="0" baseline="0" noProof="0">
              <a:ln>
                <a:noFill/>
              </a:ln>
              <a:solidFill>
                <a:srgbClr val="10479B"/>
              </a:solidFill>
              <a:effectLst/>
              <a:uLnTx/>
              <a:uFillTx/>
              <a:sym typeface="Arial"/>
            </a:endParaRPr>
          </a:p>
        </p:txBody>
      </p:sp>
      <p:sp>
        <p:nvSpPr>
          <p:cNvPr id="76" name="Isosceles Triangle 68">
            <a:extLst>
              <a:ext uri="{FF2B5EF4-FFF2-40B4-BE49-F238E27FC236}">
                <a16:creationId xmlns:a16="http://schemas.microsoft.com/office/drawing/2014/main" id="{29619B96-E569-BEB4-8DB2-93636617E8A3}"/>
              </a:ext>
            </a:extLst>
          </p:cNvPr>
          <p:cNvSpPr/>
          <p:nvPr/>
        </p:nvSpPr>
        <p:spPr>
          <a:xfrm rot="5557724">
            <a:off x="6500070" y="736069"/>
            <a:ext cx="179149" cy="179149"/>
          </a:xfrm>
          <a:prstGeom prst="ellipse">
            <a:avLst/>
          </a:prstGeom>
          <a:solidFill>
            <a:srgbClr val="5B9BD5"/>
          </a:solidFill>
          <a:ln w="9525" cap="flat" cmpd="sng" algn="ctr">
            <a:solidFill>
              <a:srgbClr val="4472C4">
                <a:lumMod val="75000"/>
              </a:srgbClr>
            </a:solidFill>
            <a:prstDash val="solid"/>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IN" sz="1300" b="1" i="0" u="none" strike="noStrike" kern="0" cap="none" spc="0" normalizeH="0" baseline="0" noProof="0">
              <a:ln>
                <a:noFill/>
              </a:ln>
              <a:solidFill>
                <a:srgbClr val="10479B"/>
              </a:solidFill>
              <a:effectLst/>
              <a:uLnTx/>
              <a:uFillTx/>
              <a:latin typeface="Optima" panose="02000503060000020004"/>
            </a:endParaRPr>
          </a:p>
        </p:txBody>
      </p:sp>
      <p:sp>
        <p:nvSpPr>
          <p:cNvPr id="77" name="Shape 131">
            <a:extLst>
              <a:ext uri="{FF2B5EF4-FFF2-40B4-BE49-F238E27FC236}">
                <a16:creationId xmlns:a16="http://schemas.microsoft.com/office/drawing/2014/main" id="{72C5240D-25F3-151C-9D3E-863DFA381BE7}"/>
              </a:ext>
            </a:extLst>
          </p:cNvPr>
          <p:cNvSpPr txBox="1"/>
          <p:nvPr/>
        </p:nvSpPr>
        <p:spPr>
          <a:xfrm>
            <a:off x="6660055" y="598451"/>
            <a:ext cx="2057016" cy="24788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anose="02000503060000020004" pitchFamily="2" charset="0"/>
                <a:ea typeface="Arial"/>
                <a:cs typeface="Arial"/>
              </a:defRPr>
            </a:lvl1p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10479B"/>
                </a:solidFill>
                <a:effectLst/>
                <a:uLnTx/>
                <a:uFillTx/>
                <a:latin typeface="Optima" panose="02000503060000020004"/>
                <a:sym typeface="Arial"/>
              </a:rPr>
              <a:t>Enterprise Data/AI Strategy</a:t>
            </a:r>
            <a:endParaRPr kumimoji="0" lang="ru" sz="1300" b="1" i="0" u="none" strike="noStrike" kern="0" cap="none" spc="0" normalizeH="0" baseline="0" noProof="0">
              <a:ln>
                <a:noFill/>
              </a:ln>
              <a:solidFill>
                <a:srgbClr val="10479B"/>
              </a:solidFill>
              <a:effectLst/>
              <a:uLnTx/>
              <a:uFillTx/>
              <a:sym typeface="Arial"/>
            </a:endParaRPr>
          </a:p>
        </p:txBody>
      </p:sp>
      <p:grpSp>
        <p:nvGrpSpPr>
          <p:cNvPr id="78" name="Group 77">
            <a:extLst>
              <a:ext uri="{FF2B5EF4-FFF2-40B4-BE49-F238E27FC236}">
                <a16:creationId xmlns:a16="http://schemas.microsoft.com/office/drawing/2014/main" id="{9CBD8346-DF32-B4CF-8E12-5CD861174E9F}"/>
              </a:ext>
            </a:extLst>
          </p:cNvPr>
          <p:cNvGrpSpPr/>
          <p:nvPr/>
        </p:nvGrpSpPr>
        <p:grpSpPr>
          <a:xfrm>
            <a:off x="2846193" y="1952639"/>
            <a:ext cx="549482" cy="743520"/>
            <a:chOff x="2943028" y="1790681"/>
            <a:chExt cx="549482" cy="743520"/>
          </a:xfrm>
        </p:grpSpPr>
        <p:pic>
          <p:nvPicPr>
            <p:cNvPr id="79" name="Picture 2" descr="SAP Build Apps">
              <a:extLst>
                <a:ext uri="{FF2B5EF4-FFF2-40B4-BE49-F238E27FC236}">
                  <a16:creationId xmlns:a16="http://schemas.microsoft.com/office/drawing/2014/main" id="{5D1B1123-95E6-2262-B909-BCCC19F2A0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43028" y="2099300"/>
              <a:ext cx="434901" cy="434901"/>
            </a:xfrm>
            <a:prstGeom prst="rect">
              <a:avLst/>
            </a:prstGeom>
            <a:noFill/>
            <a:extLst>
              <a:ext uri="{909E8E84-426E-40DD-AFC4-6F175D3DCCD1}">
                <a14:hiddenFill xmlns:a14="http://schemas.microsoft.com/office/drawing/2010/main">
                  <a:solidFill>
                    <a:srgbClr val="FFFFFF"/>
                  </a:solidFill>
                </a14:hiddenFill>
              </a:ext>
            </a:extLst>
          </p:spPr>
        </p:pic>
        <p:pic>
          <p:nvPicPr>
            <p:cNvPr id="80" name="Graphic 79">
              <a:extLst>
                <a:ext uri="{FF2B5EF4-FFF2-40B4-BE49-F238E27FC236}">
                  <a16:creationId xmlns:a16="http://schemas.microsoft.com/office/drawing/2014/main" id="{0D868E8E-547A-DDA2-7611-B914B17666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8682" y="1790681"/>
              <a:ext cx="543828" cy="269274"/>
            </a:xfrm>
            <a:prstGeom prst="rect">
              <a:avLst/>
            </a:prstGeom>
          </p:spPr>
        </p:pic>
      </p:grpSp>
      <p:grpSp>
        <p:nvGrpSpPr>
          <p:cNvPr id="81" name="Group 80">
            <a:extLst>
              <a:ext uri="{FF2B5EF4-FFF2-40B4-BE49-F238E27FC236}">
                <a16:creationId xmlns:a16="http://schemas.microsoft.com/office/drawing/2014/main" id="{A3C8C2B8-EE70-1102-6E6A-6CACADC118BB}"/>
              </a:ext>
            </a:extLst>
          </p:cNvPr>
          <p:cNvGrpSpPr/>
          <p:nvPr/>
        </p:nvGrpSpPr>
        <p:grpSpPr>
          <a:xfrm>
            <a:off x="7866201" y="2118785"/>
            <a:ext cx="549482" cy="743520"/>
            <a:chOff x="2943028" y="1790681"/>
            <a:chExt cx="549482" cy="743520"/>
          </a:xfrm>
        </p:grpSpPr>
        <p:pic>
          <p:nvPicPr>
            <p:cNvPr id="82" name="Picture 2" descr="SAP Build Apps">
              <a:extLst>
                <a:ext uri="{FF2B5EF4-FFF2-40B4-BE49-F238E27FC236}">
                  <a16:creationId xmlns:a16="http://schemas.microsoft.com/office/drawing/2014/main" id="{5B178074-E1A8-FAAC-8B61-53619BAFB3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43028" y="2099300"/>
              <a:ext cx="434901" cy="434901"/>
            </a:xfrm>
            <a:prstGeom prst="rect">
              <a:avLst/>
            </a:prstGeom>
            <a:noFill/>
            <a:extLst>
              <a:ext uri="{909E8E84-426E-40DD-AFC4-6F175D3DCCD1}">
                <a14:hiddenFill xmlns:a14="http://schemas.microsoft.com/office/drawing/2010/main">
                  <a:solidFill>
                    <a:srgbClr val="FFFFFF"/>
                  </a:solidFill>
                </a14:hiddenFill>
              </a:ext>
            </a:extLst>
          </p:spPr>
        </p:pic>
        <p:pic>
          <p:nvPicPr>
            <p:cNvPr id="83" name="Graphic 82">
              <a:extLst>
                <a:ext uri="{FF2B5EF4-FFF2-40B4-BE49-F238E27FC236}">
                  <a16:creationId xmlns:a16="http://schemas.microsoft.com/office/drawing/2014/main" id="{46A02634-CCE4-F0D0-A31B-E1C627D462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8682" y="1790681"/>
              <a:ext cx="543828" cy="269274"/>
            </a:xfrm>
            <a:prstGeom prst="rect">
              <a:avLst/>
            </a:prstGeom>
          </p:spPr>
        </p:pic>
      </p:grpSp>
      <p:grpSp>
        <p:nvGrpSpPr>
          <p:cNvPr id="84" name="Group 83">
            <a:extLst>
              <a:ext uri="{FF2B5EF4-FFF2-40B4-BE49-F238E27FC236}">
                <a16:creationId xmlns:a16="http://schemas.microsoft.com/office/drawing/2014/main" id="{38A6A99B-D11F-F6AF-A904-199760B8DA13}"/>
              </a:ext>
            </a:extLst>
          </p:cNvPr>
          <p:cNvGrpSpPr/>
          <p:nvPr/>
        </p:nvGrpSpPr>
        <p:grpSpPr>
          <a:xfrm>
            <a:off x="7908698" y="4199738"/>
            <a:ext cx="549482" cy="743520"/>
            <a:chOff x="2943028" y="1790681"/>
            <a:chExt cx="549482" cy="743520"/>
          </a:xfrm>
        </p:grpSpPr>
        <p:pic>
          <p:nvPicPr>
            <p:cNvPr id="85" name="Picture 2" descr="SAP Build Apps">
              <a:extLst>
                <a:ext uri="{FF2B5EF4-FFF2-40B4-BE49-F238E27FC236}">
                  <a16:creationId xmlns:a16="http://schemas.microsoft.com/office/drawing/2014/main" id="{FB0D694F-182C-B1E6-2138-BB28CEA94D8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43028" y="2099300"/>
              <a:ext cx="434901" cy="434901"/>
            </a:xfrm>
            <a:prstGeom prst="rect">
              <a:avLst/>
            </a:prstGeom>
            <a:noFill/>
            <a:extLst>
              <a:ext uri="{909E8E84-426E-40DD-AFC4-6F175D3DCCD1}">
                <a14:hiddenFill xmlns:a14="http://schemas.microsoft.com/office/drawing/2010/main">
                  <a:solidFill>
                    <a:srgbClr val="FFFFFF"/>
                  </a:solidFill>
                </a14:hiddenFill>
              </a:ext>
            </a:extLst>
          </p:spPr>
        </p:pic>
        <p:pic>
          <p:nvPicPr>
            <p:cNvPr id="86" name="Graphic 85">
              <a:extLst>
                <a:ext uri="{FF2B5EF4-FFF2-40B4-BE49-F238E27FC236}">
                  <a16:creationId xmlns:a16="http://schemas.microsoft.com/office/drawing/2014/main" id="{4857041D-2BA5-F0CC-A7AD-4A6FE52AC0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8682" y="1790681"/>
              <a:ext cx="543828" cy="269274"/>
            </a:xfrm>
            <a:prstGeom prst="rect">
              <a:avLst/>
            </a:prstGeom>
          </p:spPr>
        </p:pic>
      </p:grpSp>
      <p:grpSp>
        <p:nvGrpSpPr>
          <p:cNvPr id="87" name="Group 86">
            <a:extLst>
              <a:ext uri="{FF2B5EF4-FFF2-40B4-BE49-F238E27FC236}">
                <a16:creationId xmlns:a16="http://schemas.microsoft.com/office/drawing/2014/main" id="{C504E415-A18F-3123-6C96-08E0634E00C5}"/>
              </a:ext>
            </a:extLst>
          </p:cNvPr>
          <p:cNvGrpSpPr/>
          <p:nvPr/>
        </p:nvGrpSpPr>
        <p:grpSpPr>
          <a:xfrm>
            <a:off x="2702230" y="4126796"/>
            <a:ext cx="549482" cy="743520"/>
            <a:chOff x="2943028" y="1790681"/>
            <a:chExt cx="549482" cy="743520"/>
          </a:xfrm>
        </p:grpSpPr>
        <p:pic>
          <p:nvPicPr>
            <p:cNvPr id="88" name="Picture 2" descr="SAP Build Apps">
              <a:extLst>
                <a:ext uri="{FF2B5EF4-FFF2-40B4-BE49-F238E27FC236}">
                  <a16:creationId xmlns:a16="http://schemas.microsoft.com/office/drawing/2014/main" id="{7ED5B6CA-B28F-7D51-8484-E24D03AA72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43028" y="2099300"/>
              <a:ext cx="434901" cy="434901"/>
            </a:xfrm>
            <a:prstGeom prst="rect">
              <a:avLst/>
            </a:prstGeom>
            <a:noFill/>
            <a:extLst>
              <a:ext uri="{909E8E84-426E-40DD-AFC4-6F175D3DCCD1}">
                <a14:hiddenFill xmlns:a14="http://schemas.microsoft.com/office/drawing/2010/main">
                  <a:solidFill>
                    <a:srgbClr val="FFFFFF"/>
                  </a:solidFill>
                </a14:hiddenFill>
              </a:ext>
            </a:extLst>
          </p:spPr>
        </p:pic>
        <p:pic>
          <p:nvPicPr>
            <p:cNvPr id="89" name="Graphic 88">
              <a:extLst>
                <a:ext uri="{FF2B5EF4-FFF2-40B4-BE49-F238E27FC236}">
                  <a16:creationId xmlns:a16="http://schemas.microsoft.com/office/drawing/2014/main" id="{4D87D71E-F756-1DFA-8E70-DEE62ED387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8682" y="1790681"/>
              <a:ext cx="543828" cy="269274"/>
            </a:xfrm>
            <a:prstGeom prst="rect">
              <a:avLst/>
            </a:prstGeom>
          </p:spPr>
        </p:pic>
      </p:grpSp>
      <p:pic>
        <p:nvPicPr>
          <p:cNvPr id="3" name="Graphic 2">
            <a:extLst>
              <a:ext uri="{FF2B5EF4-FFF2-40B4-BE49-F238E27FC236}">
                <a16:creationId xmlns:a16="http://schemas.microsoft.com/office/drawing/2014/main" id="{FABE7EF1-56F9-06C8-E22D-61FCD4224E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203551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Effect transition="in" filter="fade">
                                      <p:cBhvr>
                                        <p:cTn id="14" dur="1000"/>
                                        <p:tgtEl>
                                          <p:spTgt spid="9"/>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500"/>
                                        <p:tgtEl>
                                          <p:spTgt spid="8"/>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p:cTn id="20" dur="1000" fill="hold"/>
                                        <p:tgtEl>
                                          <p:spTgt spid="19"/>
                                        </p:tgtEl>
                                        <p:attrNameLst>
                                          <p:attrName>ppt_w</p:attrName>
                                        </p:attrNameLst>
                                      </p:cBhvr>
                                      <p:tavLst>
                                        <p:tav tm="0">
                                          <p:val>
                                            <p:fltVal val="0"/>
                                          </p:val>
                                        </p:tav>
                                        <p:tav tm="100000">
                                          <p:val>
                                            <p:strVal val="#ppt_w"/>
                                          </p:val>
                                        </p:tav>
                                      </p:tavLst>
                                    </p:anim>
                                    <p:anim calcmode="lin" valueType="num">
                                      <p:cBhvr>
                                        <p:cTn id="21" dur="1000" fill="hold"/>
                                        <p:tgtEl>
                                          <p:spTgt spid="19"/>
                                        </p:tgtEl>
                                        <p:attrNameLst>
                                          <p:attrName>ppt_h</p:attrName>
                                        </p:attrNameLst>
                                      </p:cBhvr>
                                      <p:tavLst>
                                        <p:tav tm="0">
                                          <p:val>
                                            <p:fltVal val="0"/>
                                          </p:val>
                                        </p:tav>
                                        <p:tav tm="100000">
                                          <p:val>
                                            <p:strVal val="#ppt_h"/>
                                          </p:val>
                                        </p:tav>
                                      </p:tavLst>
                                    </p:anim>
                                    <p:animEffect transition="in" filter="fade">
                                      <p:cBhvr>
                                        <p:cTn id="22" dur="1000"/>
                                        <p:tgtEl>
                                          <p:spTgt spid="19"/>
                                        </p:tgtEl>
                                      </p:cBhvr>
                                    </p:animEffect>
                                  </p:childTnLst>
                                </p:cTn>
                              </p:par>
                              <p:par>
                                <p:cTn id="23" presetID="21" presetClass="entr" presetSubtype="1" fill="hold" grpId="0" nodeType="with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500"/>
                                        <p:tgtEl>
                                          <p:spTgt spid="10"/>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fltVal val="0"/>
                                          </p:val>
                                        </p:tav>
                                        <p:tav tm="100000">
                                          <p:val>
                                            <p:strVal val="#ppt_h"/>
                                          </p:val>
                                        </p:tav>
                                      </p:tavLst>
                                    </p:anim>
                                    <p:animEffect transition="in" filter="fade">
                                      <p:cBhvr>
                                        <p:cTn id="30" dur="1000"/>
                                        <p:tgtEl>
                                          <p:spTgt spid="20"/>
                                        </p:tgtEl>
                                      </p:cBhvr>
                                    </p:animEffect>
                                  </p:childTnLst>
                                </p:cTn>
                              </p:par>
                              <p:par>
                                <p:cTn id="31" presetID="21" presetClass="entr" presetSubtype="1" fill="hold" grpId="0" nodeType="withEffect">
                                  <p:stCondLst>
                                    <p:cond delay="1500"/>
                                  </p:stCondLst>
                                  <p:childTnLst>
                                    <p:set>
                                      <p:cBhvr>
                                        <p:cTn id="32" dur="1" fill="hold">
                                          <p:stCondLst>
                                            <p:cond delay="0"/>
                                          </p:stCondLst>
                                        </p:cTn>
                                        <p:tgtEl>
                                          <p:spTgt spid="11"/>
                                        </p:tgtEl>
                                        <p:attrNameLst>
                                          <p:attrName>style.visibility</p:attrName>
                                        </p:attrNameLst>
                                      </p:cBhvr>
                                      <p:to>
                                        <p:strVal val="visible"/>
                                      </p:to>
                                    </p:set>
                                    <p:animEffect transition="in" filter="wheel(1)">
                                      <p:cBhvr>
                                        <p:cTn id="33" dur="500"/>
                                        <p:tgtEl>
                                          <p:spTgt spid="11"/>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21"/>
                                        </p:tgtEl>
                                        <p:attrNameLst>
                                          <p:attrName>style.visibility</p:attrName>
                                        </p:attrNameLst>
                                      </p:cBhvr>
                                      <p:to>
                                        <p:strVal val="visible"/>
                                      </p:to>
                                    </p:set>
                                    <p:anim calcmode="lin" valueType="num">
                                      <p:cBhvr>
                                        <p:cTn id="36" dur="1000" fill="hold"/>
                                        <p:tgtEl>
                                          <p:spTgt spid="21"/>
                                        </p:tgtEl>
                                        <p:attrNameLst>
                                          <p:attrName>ppt_w</p:attrName>
                                        </p:attrNameLst>
                                      </p:cBhvr>
                                      <p:tavLst>
                                        <p:tav tm="0">
                                          <p:val>
                                            <p:fltVal val="0"/>
                                          </p:val>
                                        </p:tav>
                                        <p:tav tm="100000">
                                          <p:val>
                                            <p:strVal val="#ppt_w"/>
                                          </p:val>
                                        </p:tav>
                                      </p:tavLst>
                                    </p:anim>
                                    <p:anim calcmode="lin" valueType="num">
                                      <p:cBhvr>
                                        <p:cTn id="37" dur="1000" fill="hold"/>
                                        <p:tgtEl>
                                          <p:spTgt spid="21"/>
                                        </p:tgtEl>
                                        <p:attrNameLst>
                                          <p:attrName>ppt_h</p:attrName>
                                        </p:attrNameLst>
                                      </p:cBhvr>
                                      <p:tavLst>
                                        <p:tav tm="0">
                                          <p:val>
                                            <p:fltVal val="0"/>
                                          </p:val>
                                        </p:tav>
                                        <p:tav tm="100000">
                                          <p:val>
                                            <p:strVal val="#ppt_h"/>
                                          </p:val>
                                        </p:tav>
                                      </p:tavLst>
                                    </p:anim>
                                    <p:animEffect transition="in" filter="fade">
                                      <p:cBhvr>
                                        <p:cTn id="38" dur="1000"/>
                                        <p:tgtEl>
                                          <p:spTgt spid="21"/>
                                        </p:tgtEl>
                                      </p:cBhvr>
                                    </p:animEffect>
                                  </p:childTnLst>
                                </p:cTn>
                              </p:par>
                              <p:par>
                                <p:cTn id="39" presetID="21" presetClass="entr" presetSubtype="1" fill="hold" grpId="0" nodeType="withEffect">
                                  <p:stCondLst>
                                    <p:cond delay="2000"/>
                                  </p:stCondLst>
                                  <p:childTnLst>
                                    <p:set>
                                      <p:cBhvr>
                                        <p:cTn id="40" dur="1" fill="hold">
                                          <p:stCondLst>
                                            <p:cond delay="0"/>
                                          </p:stCondLst>
                                        </p:cTn>
                                        <p:tgtEl>
                                          <p:spTgt spid="14"/>
                                        </p:tgtEl>
                                        <p:attrNameLst>
                                          <p:attrName>style.visibility</p:attrName>
                                        </p:attrNameLst>
                                      </p:cBhvr>
                                      <p:to>
                                        <p:strVal val="visible"/>
                                      </p:to>
                                    </p:set>
                                    <p:animEffect transition="in" filter="wheel(1)">
                                      <p:cBhvr>
                                        <p:cTn id="41" dur="500"/>
                                        <p:tgtEl>
                                          <p:spTgt spid="14"/>
                                        </p:tgtEl>
                                      </p:cBhvr>
                                    </p:animEffect>
                                  </p:childTnLst>
                                </p:cTn>
                              </p:par>
                              <p:par>
                                <p:cTn id="42" presetID="53" presetClass="entr" presetSubtype="16" fill="hold" grpId="0" nodeType="withEffect">
                                  <p:stCondLst>
                                    <p:cond delay="25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1000" fill="hold"/>
                                        <p:tgtEl>
                                          <p:spTgt spid="18"/>
                                        </p:tgtEl>
                                        <p:attrNameLst>
                                          <p:attrName>ppt_w</p:attrName>
                                        </p:attrNameLst>
                                      </p:cBhvr>
                                      <p:tavLst>
                                        <p:tav tm="0">
                                          <p:val>
                                            <p:fltVal val="0"/>
                                          </p:val>
                                        </p:tav>
                                        <p:tav tm="100000">
                                          <p:val>
                                            <p:strVal val="#ppt_w"/>
                                          </p:val>
                                        </p:tav>
                                      </p:tavLst>
                                    </p:anim>
                                    <p:anim calcmode="lin" valueType="num">
                                      <p:cBhvr>
                                        <p:cTn id="45" dur="1000" fill="hold"/>
                                        <p:tgtEl>
                                          <p:spTgt spid="18"/>
                                        </p:tgtEl>
                                        <p:attrNameLst>
                                          <p:attrName>ppt_h</p:attrName>
                                        </p:attrNameLst>
                                      </p:cBhvr>
                                      <p:tavLst>
                                        <p:tav tm="0">
                                          <p:val>
                                            <p:fltVal val="0"/>
                                          </p:val>
                                        </p:tav>
                                        <p:tav tm="100000">
                                          <p:val>
                                            <p:strVal val="#ppt_h"/>
                                          </p:val>
                                        </p:tav>
                                      </p:tavLst>
                                    </p:anim>
                                    <p:animEffect transition="in" filter="fade">
                                      <p:cBhvr>
                                        <p:cTn id="46" dur="1000"/>
                                        <p:tgtEl>
                                          <p:spTgt spid="18"/>
                                        </p:tgtEl>
                                      </p:cBhvr>
                                    </p:animEffect>
                                  </p:childTnLst>
                                </p:cTn>
                              </p:par>
                              <p:par>
                                <p:cTn id="47" presetID="21" presetClass="entr" presetSubtype="1" fill="hold" grpId="0" nodeType="withEffect">
                                  <p:stCondLst>
                                    <p:cond delay="2500"/>
                                  </p:stCondLst>
                                  <p:childTnLst>
                                    <p:set>
                                      <p:cBhvr>
                                        <p:cTn id="48" dur="1" fill="hold">
                                          <p:stCondLst>
                                            <p:cond delay="0"/>
                                          </p:stCondLst>
                                        </p:cTn>
                                        <p:tgtEl>
                                          <p:spTgt spid="15"/>
                                        </p:tgtEl>
                                        <p:attrNameLst>
                                          <p:attrName>style.visibility</p:attrName>
                                        </p:attrNameLst>
                                      </p:cBhvr>
                                      <p:to>
                                        <p:strVal val="visible"/>
                                      </p:to>
                                    </p:set>
                                    <p:animEffect transition="in" filter="wheel(1)">
                                      <p:cBhvr>
                                        <p:cTn id="49" dur="500"/>
                                        <p:tgtEl>
                                          <p:spTgt spid="15"/>
                                        </p:tgtEl>
                                      </p:cBhvr>
                                    </p:animEffect>
                                  </p:childTnLst>
                                </p:cTn>
                              </p:par>
                              <p:par>
                                <p:cTn id="50" presetID="53" presetClass="entr" presetSubtype="16" fill="hold" grpId="0" nodeType="withEffect">
                                  <p:stCondLst>
                                    <p:cond delay="3000"/>
                                  </p:stCondLst>
                                  <p:childTnLst>
                                    <p:set>
                                      <p:cBhvr>
                                        <p:cTn id="51" dur="1" fill="hold">
                                          <p:stCondLst>
                                            <p:cond delay="0"/>
                                          </p:stCondLst>
                                        </p:cTn>
                                        <p:tgtEl>
                                          <p:spTgt spid="17"/>
                                        </p:tgtEl>
                                        <p:attrNameLst>
                                          <p:attrName>style.visibility</p:attrName>
                                        </p:attrNameLst>
                                      </p:cBhvr>
                                      <p:to>
                                        <p:strVal val="visible"/>
                                      </p:to>
                                    </p:set>
                                    <p:anim calcmode="lin" valueType="num">
                                      <p:cBhvr>
                                        <p:cTn id="52" dur="1000" fill="hold"/>
                                        <p:tgtEl>
                                          <p:spTgt spid="17"/>
                                        </p:tgtEl>
                                        <p:attrNameLst>
                                          <p:attrName>ppt_w</p:attrName>
                                        </p:attrNameLst>
                                      </p:cBhvr>
                                      <p:tavLst>
                                        <p:tav tm="0">
                                          <p:val>
                                            <p:fltVal val="0"/>
                                          </p:val>
                                        </p:tav>
                                        <p:tav tm="100000">
                                          <p:val>
                                            <p:strVal val="#ppt_w"/>
                                          </p:val>
                                        </p:tav>
                                      </p:tavLst>
                                    </p:anim>
                                    <p:anim calcmode="lin" valueType="num">
                                      <p:cBhvr>
                                        <p:cTn id="53" dur="1000" fill="hold"/>
                                        <p:tgtEl>
                                          <p:spTgt spid="17"/>
                                        </p:tgtEl>
                                        <p:attrNameLst>
                                          <p:attrName>ppt_h</p:attrName>
                                        </p:attrNameLst>
                                      </p:cBhvr>
                                      <p:tavLst>
                                        <p:tav tm="0">
                                          <p:val>
                                            <p:fltVal val="0"/>
                                          </p:val>
                                        </p:tav>
                                        <p:tav tm="100000">
                                          <p:val>
                                            <p:strVal val="#ppt_h"/>
                                          </p:val>
                                        </p:tav>
                                      </p:tavLst>
                                    </p:anim>
                                    <p:animEffect transition="in" filter="fade">
                                      <p:cBhvr>
                                        <p:cTn id="54" dur="1000"/>
                                        <p:tgtEl>
                                          <p:spTgt spid="17"/>
                                        </p:tgtEl>
                                      </p:cBhvr>
                                    </p:animEffect>
                                  </p:childTnLst>
                                </p:cTn>
                              </p:par>
                              <p:par>
                                <p:cTn id="55" presetID="21" presetClass="entr" presetSubtype="1" fill="hold" grpId="0" nodeType="withEffect">
                                  <p:stCondLst>
                                    <p:cond delay="3000"/>
                                  </p:stCondLst>
                                  <p:childTnLst>
                                    <p:set>
                                      <p:cBhvr>
                                        <p:cTn id="56" dur="1" fill="hold">
                                          <p:stCondLst>
                                            <p:cond delay="0"/>
                                          </p:stCondLst>
                                        </p:cTn>
                                        <p:tgtEl>
                                          <p:spTgt spid="16"/>
                                        </p:tgtEl>
                                        <p:attrNameLst>
                                          <p:attrName>style.visibility</p:attrName>
                                        </p:attrNameLst>
                                      </p:cBhvr>
                                      <p:to>
                                        <p:strVal val="visible"/>
                                      </p:to>
                                    </p:set>
                                    <p:animEffect transition="in" filter="wheel(1)">
                                      <p:cBhvr>
                                        <p:cTn id="57" dur="500"/>
                                        <p:tgtEl>
                                          <p:spTgt spid="16"/>
                                        </p:tgtEl>
                                      </p:cBhvr>
                                    </p:animEffect>
                                  </p:childTnLst>
                                </p:cTn>
                              </p:par>
                              <p:par>
                                <p:cTn id="58" presetID="8" presetClass="emph" presetSubtype="0" repeatCount="indefinite" fill="hold" grpId="1" nodeType="withEffect">
                                  <p:stCondLst>
                                    <p:cond delay="3000"/>
                                  </p:stCondLst>
                                  <p:endCondLst>
                                    <p:cond evt="onNext" delay="0">
                                      <p:tgtEl>
                                        <p:sldTgt/>
                                      </p:tgtEl>
                                    </p:cond>
                                  </p:endCondLst>
                                  <p:childTnLst>
                                    <p:animRot by="21600000">
                                      <p:cBhvr>
                                        <p:cTn id="59" dur="15000" fill="hold"/>
                                        <p:tgtEl>
                                          <p:spTgt spid="8"/>
                                        </p:tgtEl>
                                        <p:attrNameLst>
                                          <p:attrName>r</p:attrName>
                                        </p:attrNameLst>
                                      </p:cBhvr>
                                    </p:animRo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linds(horizontal)">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blinds(horizontal)">
                                      <p:cBhvr>
                                        <p:cTn id="69" dur="500"/>
                                        <p:tgtEl>
                                          <p:spTgt spid="5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blinds(horizontal)">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blinds(horizontal)">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blinds(horizontal)">
                                      <p:cBhvr>
                                        <p:cTn id="84" dur="500"/>
                                        <p:tgtEl>
                                          <p:spTgt spid="52"/>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78"/>
                                        </p:tgtEl>
                                        <p:attrNameLst>
                                          <p:attrName>style.visibility</p:attrName>
                                        </p:attrNameLst>
                                      </p:cBhvr>
                                      <p:to>
                                        <p:strVal val="visible"/>
                                      </p:to>
                                    </p:set>
                                    <p:anim calcmode="lin" valueType="num">
                                      <p:cBhvr additive="base">
                                        <p:cTn id="89" dur="500" fill="hold"/>
                                        <p:tgtEl>
                                          <p:spTgt spid="78"/>
                                        </p:tgtEl>
                                        <p:attrNameLst>
                                          <p:attrName>ppt_x</p:attrName>
                                        </p:attrNameLst>
                                      </p:cBhvr>
                                      <p:tavLst>
                                        <p:tav tm="0">
                                          <p:val>
                                            <p:strVal val="#ppt_x"/>
                                          </p:val>
                                        </p:tav>
                                        <p:tav tm="100000">
                                          <p:val>
                                            <p:strVal val="#ppt_x"/>
                                          </p:val>
                                        </p:tav>
                                      </p:tavLst>
                                    </p:anim>
                                    <p:anim calcmode="lin" valueType="num">
                                      <p:cBhvr additive="base">
                                        <p:cTn id="9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81"/>
                                        </p:tgtEl>
                                        <p:attrNameLst>
                                          <p:attrName>style.visibility</p:attrName>
                                        </p:attrNameLst>
                                      </p:cBhvr>
                                      <p:to>
                                        <p:strVal val="visible"/>
                                      </p:to>
                                    </p:set>
                                    <p:anim calcmode="lin" valueType="num">
                                      <p:cBhvr additive="base">
                                        <p:cTn id="95" dur="500" fill="hold"/>
                                        <p:tgtEl>
                                          <p:spTgt spid="81"/>
                                        </p:tgtEl>
                                        <p:attrNameLst>
                                          <p:attrName>ppt_x</p:attrName>
                                        </p:attrNameLst>
                                      </p:cBhvr>
                                      <p:tavLst>
                                        <p:tav tm="0">
                                          <p:val>
                                            <p:strVal val="#ppt_x"/>
                                          </p:val>
                                        </p:tav>
                                        <p:tav tm="100000">
                                          <p:val>
                                            <p:strVal val="#ppt_x"/>
                                          </p:val>
                                        </p:tav>
                                      </p:tavLst>
                                    </p:anim>
                                    <p:anim calcmode="lin" valueType="num">
                                      <p:cBhvr additive="base">
                                        <p:cTn id="9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87"/>
                                        </p:tgtEl>
                                        <p:attrNameLst>
                                          <p:attrName>style.visibility</p:attrName>
                                        </p:attrNameLst>
                                      </p:cBhvr>
                                      <p:to>
                                        <p:strVal val="visible"/>
                                      </p:to>
                                    </p:set>
                                    <p:anim calcmode="lin" valueType="num">
                                      <p:cBhvr additive="base">
                                        <p:cTn id="101" dur="500" fill="hold"/>
                                        <p:tgtEl>
                                          <p:spTgt spid="87"/>
                                        </p:tgtEl>
                                        <p:attrNameLst>
                                          <p:attrName>ppt_x</p:attrName>
                                        </p:attrNameLst>
                                      </p:cBhvr>
                                      <p:tavLst>
                                        <p:tav tm="0">
                                          <p:val>
                                            <p:strVal val="#ppt_x"/>
                                          </p:val>
                                        </p:tav>
                                        <p:tav tm="100000">
                                          <p:val>
                                            <p:strVal val="#ppt_x"/>
                                          </p:val>
                                        </p:tav>
                                      </p:tavLst>
                                    </p:anim>
                                    <p:anim calcmode="lin" valueType="num">
                                      <p:cBhvr additive="base">
                                        <p:cTn id="10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 calcmode="lin" valueType="num">
                                      <p:cBhvr additive="base">
                                        <p:cTn id="107" dur="500" fill="hold"/>
                                        <p:tgtEl>
                                          <p:spTgt spid="84"/>
                                        </p:tgtEl>
                                        <p:attrNameLst>
                                          <p:attrName>ppt_x</p:attrName>
                                        </p:attrNameLst>
                                      </p:cBhvr>
                                      <p:tavLst>
                                        <p:tav tm="0">
                                          <p:val>
                                            <p:strVal val="#ppt_x"/>
                                          </p:val>
                                        </p:tav>
                                        <p:tav tm="100000">
                                          <p:val>
                                            <p:strVal val="#ppt_x"/>
                                          </p:val>
                                        </p:tav>
                                      </p:tavLst>
                                    </p:anim>
                                    <p:anim calcmode="lin" valueType="num">
                                      <p:cBhvr additive="base">
                                        <p:cTn id="10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A3012-61A1-FDE5-C5AA-B54D7E34C5B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C3532FF-6E11-AACD-C876-74C046E194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F31A0924-CF61-EDBD-FC32-1AFB798FED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67DE0AD4-28AA-695D-B013-3EB90EA69845}"/>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cs typeface="Arial" panose="020B0604020202020204" pitchFamily="34" charset="0"/>
              </a:rPr>
              <a:t>Value Engineering Portfolio by Products &amp; Services (1/4)</a:t>
            </a:r>
          </a:p>
        </p:txBody>
      </p:sp>
      <p:sp>
        <p:nvSpPr>
          <p:cNvPr id="2" name="Footer Placeholder 4">
            <a:extLst>
              <a:ext uri="{FF2B5EF4-FFF2-40B4-BE49-F238E27FC236}">
                <a16:creationId xmlns:a16="http://schemas.microsoft.com/office/drawing/2014/main" id="{D6F43004-BFEE-A889-F95D-E6D6EFD7318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3210BD0A-56B0-E0B2-12D1-9643E1308D0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145441A1-DE3F-A89C-0D0D-297725C5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3" name="Table 2">
            <a:extLst>
              <a:ext uri="{FF2B5EF4-FFF2-40B4-BE49-F238E27FC236}">
                <a16:creationId xmlns:a16="http://schemas.microsoft.com/office/drawing/2014/main" id="{78500315-A09F-B923-2BAB-461135B19D85}"/>
              </a:ext>
            </a:extLst>
          </p:cNvPr>
          <p:cNvGraphicFramePr>
            <a:graphicFrameLocks noGrp="1"/>
          </p:cNvGraphicFramePr>
          <p:nvPr>
            <p:extLst>
              <p:ext uri="{D42A27DB-BD31-4B8C-83A1-F6EECF244321}">
                <p14:modId xmlns:p14="http://schemas.microsoft.com/office/powerpoint/2010/main" val="2593879565"/>
              </p:ext>
            </p:extLst>
          </p:nvPr>
        </p:nvGraphicFramePr>
        <p:xfrm>
          <a:off x="553884" y="652837"/>
          <a:ext cx="11084232" cy="5511800"/>
        </p:xfrm>
        <a:graphic>
          <a:graphicData uri="http://schemas.openxmlformats.org/drawingml/2006/table">
            <a:tbl>
              <a:tblPr firstRow="1" bandRow="1">
                <a:tableStyleId>{69012ECD-51FC-41F1-AA8D-1B2483CD663E}</a:tableStyleId>
              </a:tblPr>
              <a:tblGrid>
                <a:gridCol w="3694744">
                  <a:extLst>
                    <a:ext uri="{9D8B030D-6E8A-4147-A177-3AD203B41FA5}">
                      <a16:colId xmlns:a16="http://schemas.microsoft.com/office/drawing/2014/main" val="2946618549"/>
                    </a:ext>
                  </a:extLst>
                </a:gridCol>
                <a:gridCol w="3694744">
                  <a:extLst>
                    <a:ext uri="{9D8B030D-6E8A-4147-A177-3AD203B41FA5}">
                      <a16:colId xmlns:a16="http://schemas.microsoft.com/office/drawing/2014/main" val="704382684"/>
                    </a:ext>
                  </a:extLst>
                </a:gridCol>
                <a:gridCol w="3694744">
                  <a:extLst>
                    <a:ext uri="{9D8B030D-6E8A-4147-A177-3AD203B41FA5}">
                      <a16:colId xmlns:a16="http://schemas.microsoft.com/office/drawing/2014/main" val="2180594802"/>
                    </a:ext>
                  </a:extLst>
                </a:gridCol>
              </a:tblGrid>
              <a:tr h="370840">
                <a:tc>
                  <a:txBody>
                    <a:bodyPr/>
                    <a:lstStyle/>
                    <a:p>
                      <a:pPr algn="ctr"/>
                      <a:r>
                        <a:rPr lang="en-US" sz="1800">
                          <a:latin typeface="Optima" panose="02000503060000020004"/>
                        </a:rPr>
                        <a:t>Functional Footprint</a:t>
                      </a:r>
                      <a:endParaRPr lang="en-IN" sz="1800">
                        <a:latin typeface="Optima" panose="02000503060000020004"/>
                      </a:endParaRPr>
                    </a:p>
                  </a:txBody>
                  <a:tcPr/>
                </a:tc>
                <a:tc>
                  <a:txBody>
                    <a:bodyPr/>
                    <a:lstStyle/>
                    <a:p>
                      <a:pPr algn="ctr"/>
                      <a:r>
                        <a:rPr lang="en-US" sz="1800">
                          <a:latin typeface="Optima" panose="02000503060000020004"/>
                        </a:rPr>
                        <a:t>PiLog Products</a:t>
                      </a:r>
                      <a:endParaRPr lang="en-IN" sz="1800">
                        <a:latin typeface="Optima" panose="02000503060000020004"/>
                      </a:endParaRPr>
                    </a:p>
                  </a:txBody>
                  <a:tcPr/>
                </a:tc>
                <a:tc>
                  <a:txBody>
                    <a:bodyPr/>
                    <a:lstStyle/>
                    <a:p>
                      <a:pPr algn="ctr"/>
                      <a:r>
                        <a:rPr lang="en-US" sz="1800">
                          <a:latin typeface="Optima" panose="02000503060000020004"/>
                        </a:rPr>
                        <a:t>PiLog Services</a:t>
                      </a:r>
                      <a:endParaRPr lang="en-IN" sz="1800">
                        <a:latin typeface="Optima" panose="02000503060000020004"/>
                      </a:endParaRPr>
                    </a:p>
                  </a:txBody>
                  <a:tcPr/>
                </a:tc>
                <a:extLst>
                  <a:ext uri="{0D108BD9-81ED-4DB2-BD59-A6C34878D82A}">
                    <a16:rowId xmlns:a16="http://schemas.microsoft.com/office/drawing/2014/main" val="3538165901"/>
                  </a:ext>
                </a:extLst>
              </a:tr>
              <a:tr h="370840">
                <a:tc>
                  <a:txBody>
                    <a:bodyPr/>
                    <a:lstStyle/>
                    <a:p>
                      <a:r>
                        <a:rPr kumimoji="0" lang="en-US" sz="1600" b="1" i="0" u="none" strike="noStrike" kern="0" cap="none" spc="0" normalizeH="0" baseline="0">
                          <a:ln>
                            <a:noFill/>
                          </a:ln>
                          <a:solidFill>
                            <a:srgbClr val="003399"/>
                          </a:solidFill>
                          <a:effectLst/>
                          <a:uLnTx/>
                          <a:uFillTx/>
                          <a:latin typeface="Optima" panose="02000503060000020004"/>
                        </a:rPr>
                        <a:t>Enterprise Data Strategy</a:t>
                      </a:r>
                      <a:endParaRPr kumimoji="0" lang="en-IN" sz="1600" b="1" i="0" u="none" strike="noStrike" kern="0" cap="none" spc="0" normalizeH="0" baseline="0">
                        <a:ln>
                          <a:noFill/>
                        </a:ln>
                        <a:solidFill>
                          <a:srgbClr val="003399"/>
                        </a:solidFill>
                        <a:effectLst/>
                        <a:uLnTx/>
                        <a:uFillTx/>
                        <a:latin typeface="Optima" panose="02000503060000020004"/>
                      </a:endParaRPr>
                    </a:p>
                  </a:txBody>
                  <a:tcPr/>
                </a:tc>
                <a:tc>
                  <a:txBody>
                    <a:bodyPr/>
                    <a:lstStyle/>
                    <a:p>
                      <a:endParaRPr lang="en-IN" sz="1500">
                        <a:solidFill>
                          <a:srgbClr val="10479B"/>
                        </a:solidFill>
                        <a:latin typeface="Optima" panose="02000503060000020004"/>
                      </a:endParaRPr>
                    </a:p>
                  </a:txBody>
                  <a:tcPr/>
                </a:tc>
                <a:tc>
                  <a:txBody>
                    <a:bodyPr/>
                    <a:lstStyle/>
                    <a:p>
                      <a:endParaRPr lang="en-IN" sz="1500">
                        <a:solidFill>
                          <a:srgbClr val="10479B"/>
                        </a:solidFill>
                        <a:latin typeface="Optima" panose="02000503060000020004"/>
                      </a:endParaRPr>
                    </a:p>
                  </a:txBody>
                  <a:tcPr/>
                </a:tc>
                <a:extLst>
                  <a:ext uri="{0D108BD9-81ED-4DB2-BD59-A6C34878D82A}">
                    <a16:rowId xmlns:a16="http://schemas.microsoft.com/office/drawing/2014/main" val="2954559806"/>
                  </a:ext>
                </a:extLst>
              </a:tr>
              <a:tr h="370840">
                <a:tc>
                  <a:txBody>
                    <a:bodyPr/>
                    <a:lstStyle/>
                    <a:p>
                      <a:r>
                        <a:rPr lang="en-IN" sz="1500">
                          <a:solidFill>
                            <a:srgbClr val="10479B"/>
                          </a:solidFill>
                          <a:latin typeface="Optima" panose="02000503060000020004"/>
                        </a:rPr>
                        <a:t>Data Quality Foundry</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iContent Foundry</a:t>
                      </a:r>
                      <a:endParaRPr lang="en-IN" sz="1500">
                        <a:solidFill>
                          <a:srgbClr val="10479B"/>
                        </a:solidFill>
                        <a:latin typeface="Optima" panose="02000503060000020004"/>
                      </a:endParaRPr>
                    </a:p>
                  </a:txBody>
                  <a:tcPr/>
                </a:tc>
                <a:tc>
                  <a:txBody>
                    <a:bodyPr/>
                    <a:lstStyle/>
                    <a:p>
                      <a:pPr marL="0" indent="0">
                        <a:buFont typeface="Wingdings" panose="05000000000000000000" pitchFamily="2" charset="2"/>
                        <a:buNone/>
                      </a:pPr>
                      <a:endParaRPr lang="en-IN" sz="1500">
                        <a:solidFill>
                          <a:srgbClr val="10479B"/>
                        </a:solidFill>
                        <a:latin typeface="Optima" panose="02000503060000020004"/>
                      </a:endParaRPr>
                    </a:p>
                  </a:txBody>
                  <a:tcPr/>
                </a:tc>
                <a:extLst>
                  <a:ext uri="{0D108BD9-81ED-4DB2-BD59-A6C34878D82A}">
                    <a16:rowId xmlns:a16="http://schemas.microsoft.com/office/drawing/2014/main" val="1012326834"/>
                  </a:ext>
                </a:extLst>
              </a:tr>
              <a:tr h="370840">
                <a:tc>
                  <a:txBody>
                    <a:bodyPr/>
                    <a:lstStyle/>
                    <a:p>
                      <a:r>
                        <a:rPr lang="en-IN" sz="1500">
                          <a:solidFill>
                            <a:srgbClr val="10479B"/>
                          </a:solidFill>
                          <a:latin typeface="Optima" panose="02000503060000020004"/>
                        </a:rPr>
                        <a:t>Enterprise Data/AI Strategy</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PiLog IP LLM and AI</a:t>
                      </a: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&amp; AI Guidelines based strategy definition / Optimization</a:t>
                      </a:r>
                      <a:endParaRPr lang="en-IN" sz="1500">
                        <a:solidFill>
                          <a:srgbClr val="10479B"/>
                        </a:solidFill>
                        <a:latin typeface="Optima" panose="02000503060000020004"/>
                      </a:endParaRPr>
                    </a:p>
                  </a:txBody>
                  <a:tcPr/>
                </a:tc>
                <a:extLst>
                  <a:ext uri="{0D108BD9-81ED-4DB2-BD59-A6C34878D82A}">
                    <a16:rowId xmlns:a16="http://schemas.microsoft.com/office/drawing/2014/main" val="586746684"/>
                  </a:ext>
                </a:extLst>
              </a:tr>
              <a:tr h="370840">
                <a:tc>
                  <a:txBody>
                    <a:bodyPr/>
                    <a:lstStyle/>
                    <a:p>
                      <a:r>
                        <a:rPr lang="en-IN" sz="1500">
                          <a:solidFill>
                            <a:srgbClr val="10479B"/>
                          </a:solidFill>
                          <a:latin typeface="Optima" panose="02000503060000020004"/>
                        </a:rPr>
                        <a:t>Data/AI Advisory</a:t>
                      </a:r>
                    </a:p>
                  </a:txBody>
                  <a:tcPr/>
                </a:tc>
                <a:tc>
                  <a:txBody>
                    <a:bodyPr/>
                    <a:lstStyle/>
                    <a:p>
                      <a:pPr marL="0" indent="0">
                        <a:buFont typeface="Wingdings" panose="05000000000000000000" pitchFamily="2" charset="2"/>
                        <a:buNone/>
                      </a:pP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and AI Advisory</a:t>
                      </a:r>
                      <a:endParaRPr lang="en-IN" sz="1500">
                        <a:solidFill>
                          <a:srgbClr val="10479B"/>
                        </a:solidFill>
                        <a:latin typeface="Optima" panose="02000503060000020004"/>
                      </a:endParaRPr>
                    </a:p>
                  </a:txBody>
                  <a:tcPr/>
                </a:tc>
                <a:extLst>
                  <a:ext uri="{0D108BD9-81ED-4DB2-BD59-A6C34878D82A}">
                    <a16:rowId xmlns:a16="http://schemas.microsoft.com/office/drawing/2014/main" val="1721506938"/>
                  </a:ext>
                </a:extLst>
              </a:tr>
              <a:tr h="370840">
                <a:tc>
                  <a:txBody>
                    <a:bodyPr/>
                    <a:lstStyle/>
                    <a:p>
                      <a:r>
                        <a:rPr lang="en-IN" sz="1500">
                          <a:solidFill>
                            <a:srgbClr val="10479B"/>
                          </a:solidFill>
                          <a:latin typeface="Optima" panose="02000503060000020004"/>
                        </a:rPr>
                        <a:t>Data Migration / Upgrades</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PiLog Data Quality &amp; Governance Suite, Data Migration Component</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Strategy Advisory Services for migration and transformation services</a:t>
                      </a:r>
                      <a:endParaRPr lang="en-IN" sz="1500">
                        <a:solidFill>
                          <a:srgbClr val="10479B"/>
                        </a:solidFill>
                        <a:latin typeface="Optima" panose="02000503060000020004"/>
                      </a:endParaRPr>
                    </a:p>
                  </a:txBody>
                  <a:tcPr/>
                </a:tc>
                <a:extLst>
                  <a:ext uri="{0D108BD9-81ED-4DB2-BD59-A6C34878D82A}">
                    <a16:rowId xmlns:a16="http://schemas.microsoft.com/office/drawing/2014/main" val="28078751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Supply Chain Mgmt.</a:t>
                      </a:r>
                    </a:p>
                  </a:txBody>
                  <a:tcPr/>
                </a:tc>
                <a:tc>
                  <a:txBody>
                    <a:bodyPr/>
                    <a:lstStyle/>
                    <a:p>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endParaRPr lang="en-IN" sz="1500">
                        <a:solidFill>
                          <a:srgbClr val="10479B"/>
                        </a:solidFill>
                        <a:latin typeface="Optima" panose="02000503060000020004"/>
                      </a:endParaRPr>
                    </a:p>
                  </a:txBody>
                  <a:tcPr/>
                </a:tc>
                <a:extLst>
                  <a:ext uri="{0D108BD9-81ED-4DB2-BD59-A6C34878D82A}">
                    <a16:rowId xmlns:a16="http://schemas.microsoft.com/office/drawing/2014/main" val="16441474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MRO Inventory Optimization</a:t>
                      </a:r>
                    </a:p>
                  </a:txBody>
                  <a:tcPr/>
                </a:tc>
                <a:tc>
                  <a:txBody>
                    <a:bodyPr/>
                    <a:lstStyle/>
                    <a:p>
                      <a:pPr marL="285750" indent="-285750">
                        <a:buFont typeface="Wingdings" panose="05000000000000000000" pitchFamily="2" charset="2"/>
                        <a:buChar char="ü"/>
                      </a:pPr>
                      <a:r>
                        <a:rPr lang="en-US" sz="1500" b="0">
                          <a:solidFill>
                            <a:srgbClr val="10479B"/>
                          </a:solidFill>
                          <a:latin typeface="Optima" panose="02000503060000020004"/>
                        </a:rPr>
                        <a:t>Meta Data Optimizer</a:t>
                      </a:r>
                      <a:endParaRPr lang="en-IN" sz="1500" b="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b="0">
                          <a:solidFill>
                            <a:srgbClr val="10479B"/>
                          </a:solidFill>
                          <a:latin typeface="Optima" panose="02000503060000020004"/>
                        </a:rPr>
                        <a:t>Advisory services on Inventory Best Practices</a:t>
                      </a:r>
                      <a:endParaRPr lang="en-IN" sz="1500" b="0">
                        <a:solidFill>
                          <a:srgbClr val="10479B"/>
                        </a:solidFill>
                        <a:latin typeface="Optima" panose="02000503060000020004"/>
                      </a:endParaRPr>
                    </a:p>
                  </a:txBody>
                  <a:tcPr/>
                </a:tc>
                <a:extLst>
                  <a:ext uri="{0D108BD9-81ED-4DB2-BD59-A6C34878D82A}">
                    <a16:rowId xmlns:a16="http://schemas.microsoft.com/office/drawing/2014/main" val="19512042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Services &amp; Contracts Management [S2C]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endParaRPr>
                    </a:p>
                  </a:txBody>
                  <a:tcPr/>
                </a:tc>
                <a:tc>
                  <a:txBody>
                    <a:bodyPr/>
                    <a:lstStyle/>
                    <a:p>
                      <a:pPr marL="285750" indent="-285750">
                        <a:buFont typeface="Wingdings" panose="05000000000000000000" pitchFamily="2" charset="2"/>
                        <a:buChar char="ü"/>
                      </a:pPr>
                      <a:r>
                        <a:rPr lang="en-US" sz="1500" b="0">
                          <a:solidFill>
                            <a:srgbClr val="10479B"/>
                          </a:solidFill>
                          <a:latin typeface="Optima" panose="02000503060000020004"/>
                        </a:rPr>
                        <a:t>Data Governance (Service Master)</a:t>
                      </a:r>
                    </a:p>
                    <a:p>
                      <a:pPr marL="285750" indent="-285750">
                        <a:buFont typeface="Wingdings" panose="05000000000000000000" pitchFamily="2" charset="2"/>
                        <a:buChar char="ü"/>
                      </a:pPr>
                      <a:r>
                        <a:rPr lang="en-IN" sz="1500" b="0">
                          <a:solidFill>
                            <a:srgbClr val="10479B"/>
                          </a:solidFill>
                          <a:latin typeface="Optima" panose="02000503060000020004"/>
                        </a:rPr>
                        <a:t>Data Migration: Contracts and Supply Chain Transactional Data</a:t>
                      </a:r>
                    </a:p>
                  </a:txBody>
                  <a:tcPr/>
                </a:tc>
                <a:tc>
                  <a:txBody>
                    <a:bodyPr/>
                    <a:lstStyle/>
                    <a:p>
                      <a:pPr marL="285750" indent="-285750">
                        <a:buFont typeface="Wingdings" panose="05000000000000000000" pitchFamily="2" charset="2"/>
                        <a:buChar char="ü"/>
                      </a:pPr>
                      <a:r>
                        <a:rPr lang="en-US" sz="1500" b="0">
                          <a:solidFill>
                            <a:srgbClr val="10479B"/>
                          </a:solidFill>
                          <a:latin typeface="Optima" panose="02000503060000020004"/>
                        </a:rPr>
                        <a:t>Advisory Services – Supply Chain Management </a:t>
                      </a:r>
                      <a:endParaRPr lang="en-IN" sz="1500" b="0">
                        <a:solidFill>
                          <a:srgbClr val="10479B"/>
                        </a:solidFill>
                        <a:latin typeface="Optima" panose="02000503060000020004"/>
                      </a:endParaRPr>
                    </a:p>
                  </a:txBody>
                  <a:tcPr/>
                </a:tc>
                <a:extLst>
                  <a:ext uri="{0D108BD9-81ED-4DB2-BD59-A6C34878D82A}">
                    <a16:rowId xmlns:a16="http://schemas.microsoft.com/office/drawing/2014/main" val="18525705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0479B"/>
                          </a:solidFill>
                          <a:effectLst/>
                          <a:uLnTx/>
                          <a:uFillTx/>
                          <a:latin typeface="Optima" panose="02000503060000020004"/>
                          <a:sym typeface="Arial"/>
                        </a:rPr>
                        <a:t>S2P, P2I, S2C, A2R, O2C: Business Process Optimization</a:t>
                      </a:r>
                      <a:endParaRPr kumimoji="0" lang="ru" sz="1600" b="0" i="0" u="none" strike="noStrike" kern="0" cap="none" spc="0" normalizeH="0" baseline="0" noProof="0">
                        <a:ln>
                          <a:noFill/>
                        </a:ln>
                        <a:solidFill>
                          <a:srgbClr val="10479B"/>
                        </a:solidFill>
                        <a:effectLst/>
                        <a:uLnTx/>
                        <a:uFillTx/>
                        <a:sym typeface="Arial"/>
                      </a:endParaRPr>
                    </a:p>
                  </a:txBody>
                  <a:tcPr/>
                </a:tc>
                <a:tc>
                  <a:txBody>
                    <a:bodyPr/>
                    <a:lstStyle/>
                    <a:p>
                      <a:pPr marL="285750" indent="-285750">
                        <a:buFont typeface="Wingdings" panose="05000000000000000000" pitchFamily="2" charset="2"/>
                        <a:buChar char="ü"/>
                      </a:pPr>
                      <a:r>
                        <a:rPr lang="en-IN" sz="1500">
                          <a:solidFill>
                            <a:srgbClr val="10479B"/>
                          </a:solidFill>
                          <a:latin typeface="Optima" panose="02000503060000020004"/>
                        </a:rPr>
                        <a:t>Data Governance (Asset, Material, Service, Vendor, Sourcing, Customer, BP, Contracts Master)</a:t>
                      </a:r>
                    </a:p>
                    <a:p>
                      <a:pPr marL="285750" indent="-285750">
                        <a:buFont typeface="Wingdings" panose="05000000000000000000" pitchFamily="2" charset="2"/>
                        <a:buChar char="ü"/>
                      </a:pPr>
                      <a:r>
                        <a:rPr lang="en-IN" sz="1500">
                          <a:solidFill>
                            <a:srgbClr val="10479B"/>
                          </a:solidFill>
                          <a:latin typeface="Optima" panose="02000503060000020004"/>
                        </a:rPr>
                        <a:t>SCM Meta Data Optimisers</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Advisory Services on Business Process, Data Maturity Assessment &amp; Recommendations</a:t>
                      </a:r>
                    </a:p>
                    <a:p>
                      <a:pPr marL="285750" indent="-285750">
                        <a:buFont typeface="Wingdings" panose="05000000000000000000" pitchFamily="2" charset="2"/>
                        <a:buChar char="ü"/>
                      </a:pPr>
                      <a:r>
                        <a:rPr lang="en-US" sz="1500">
                          <a:solidFill>
                            <a:srgbClr val="10479B"/>
                          </a:solidFill>
                          <a:latin typeface="Optima" panose="02000503060000020004"/>
                        </a:rPr>
                        <a:t>System Appreciation &amp; Portfolio Rationalization</a:t>
                      </a:r>
                      <a:endParaRPr lang="en-IN" sz="1500">
                        <a:solidFill>
                          <a:srgbClr val="10479B"/>
                        </a:solidFill>
                        <a:latin typeface="Optima" panose="02000503060000020004"/>
                      </a:endParaRPr>
                    </a:p>
                  </a:txBody>
                  <a:tcPr/>
                </a:tc>
                <a:extLst>
                  <a:ext uri="{0D108BD9-81ED-4DB2-BD59-A6C34878D82A}">
                    <a16:rowId xmlns:a16="http://schemas.microsoft.com/office/drawing/2014/main" val="4207319310"/>
                  </a:ext>
                </a:extLst>
              </a:tr>
            </a:tbl>
          </a:graphicData>
        </a:graphic>
      </p:graphicFrame>
    </p:spTree>
    <p:extLst>
      <p:ext uri="{BB962C8B-B14F-4D97-AF65-F5344CB8AC3E}">
        <p14:creationId xmlns:p14="http://schemas.microsoft.com/office/powerpoint/2010/main" val="2312451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585F3-ED35-1611-7F3B-A3607C678F0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8D066FD-A653-1E1D-AA9F-1609F58C851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486B61E7-9BE0-9ADA-0666-BA391146CC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2DE024EF-E58E-5487-FF68-A497FEE2CD03}"/>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cs typeface="Arial" panose="020B0604020202020204" pitchFamily="34" charset="0"/>
              </a:rPr>
              <a:t>Value Engineering Portfolio by Products &amp; Services (2/4)</a:t>
            </a:r>
          </a:p>
        </p:txBody>
      </p:sp>
      <p:sp>
        <p:nvSpPr>
          <p:cNvPr id="2" name="Footer Placeholder 4">
            <a:extLst>
              <a:ext uri="{FF2B5EF4-FFF2-40B4-BE49-F238E27FC236}">
                <a16:creationId xmlns:a16="http://schemas.microsoft.com/office/drawing/2014/main" id="{2C318C07-A596-3987-0186-C6A3D965DDA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6E0920CC-C686-D414-7606-B3D83FA20DC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2F6B7951-D478-8922-F7CF-F49DB18A59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3" name="Table 2">
            <a:extLst>
              <a:ext uri="{FF2B5EF4-FFF2-40B4-BE49-F238E27FC236}">
                <a16:creationId xmlns:a16="http://schemas.microsoft.com/office/drawing/2014/main" id="{C548F880-2B6E-07FD-46C7-A16708A48936}"/>
              </a:ext>
            </a:extLst>
          </p:cNvPr>
          <p:cNvGraphicFramePr>
            <a:graphicFrameLocks noGrp="1"/>
          </p:cNvGraphicFramePr>
          <p:nvPr>
            <p:extLst>
              <p:ext uri="{D42A27DB-BD31-4B8C-83A1-F6EECF244321}">
                <p14:modId xmlns:p14="http://schemas.microsoft.com/office/powerpoint/2010/main" val="2011555731"/>
              </p:ext>
            </p:extLst>
          </p:nvPr>
        </p:nvGraphicFramePr>
        <p:xfrm>
          <a:off x="553884" y="652837"/>
          <a:ext cx="11084232" cy="5029200"/>
        </p:xfrm>
        <a:graphic>
          <a:graphicData uri="http://schemas.openxmlformats.org/drawingml/2006/table">
            <a:tbl>
              <a:tblPr firstRow="1" bandRow="1">
                <a:tableStyleId>{69012ECD-51FC-41F1-AA8D-1B2483CD663E}</a:tableStyleId>
              </a:tblPr>
              <a:tblGrid>
                <a:gridCol w="3694744">
                  <a:extLst>
                    <a:ext uri="{9D8B030D-6E8A-4147-A177-3AD203B41FA5}">
                      <a16:colId xmlns:a16="http://schemas.microsoft.com/office/drawing/2014/main" val="2946618549"/>
                    </a:ext>
                  </a:extLst>
                </a:gridCol>
                <a:gridCol w="3694744">
                  <a:extLst>
                    <a:ext uri="{9D8B030D-6E8A-4147-A177-3AD203B41FA5}">
                      <a16:colId xmlns:a16="http://schemas.microsoft.com/office/drawing/2014/main" val="704382684"/>
                    </a:ext>
                  </a:extLst>
                </a:gridCol>
                <a:gridCol w="3694744">
                  <a:extLst>
                    <a:ext uri="{9D8B030D-6E8A-4147-A177-3AD203B41FA5}">
                      <a16:colId xmlns:a16="http://schemas.microsoft.com/office/drawing/2014/main" val="2180594802"/>
                    </a:ext>
                  </a:extLst>
                </a:gridCol>
              </a:tblGrid>
              <a:tr h="370840">
                <a:tc>
                  <a:txBody>
                    <a:bodyPr/>
                    <a:lstStyle/>
                    <a:p>
                      <a:pPr algn="ctr"/>
                      <a:r>
                        <a:rPr lang="en-US" sz="1800">
                          <a:latin typeface="Optima" panose="02000503060000020004"/>
                        </a:rPr>
                        <a:t>Footprint</a:t>
                      </a:r>
                      <a:endParaRPr lang="en-IN" sz="1800">
                        <a:latin typeface="Optima" panose="02000503060000020004"/>
                      </a:endParaRPr>
                    </a:p>
                  </a:txBody>
                  <a:tcPr/>
                </a:tc>
                <a:tc>
                  <a:txBody>
                    <a:bodyPr/>
                    <a:lstStyle/>
                    <a:p>
                      <a:pPr algn="ctr"/>
                      <a:r>
                        <a:rPr lang="en-US" sz="1800">
                          <a:latin typeface="Optima" panose="02000503060000020004"/>
                        </a:rPr>
                        <a:t>PiLog Products</a:t>
                      </a:r>
                      <a:endParaRPr lang="en-IN" sz="1800">
                        <a:latin typeface="Optima" panose="02000503060000020004"/>
                      </a:endParaRPr>
                    </a:p>
                  </a:txBody>
                  <a:tcPr/>
                </a:tc>
                <a:tc>
                  <a:txBody>
                    <a:bodyPr/>
                    <a:lstStyle/>
                    <a:p>
                      <a:pPr algn="ctr"/>
                      <a:r>
                        <a:rPr lang="en-US" sz="1800">
                          <a:latin typeface="Optima" panose="02000503060000020004"/>
                        </a:rPr>
                        <a:t>PiLog Services</a:t>
                      </a:r>
                      <a:endParaRPr lang="en-IN" sz="1800">
                        <a:latin typeface="Optima" panose="02000503060000020004"/>
                      </a:endParaRPr>
                    </a:p>
                  </a:txBody>
                  <a:tcPr/>
                </a:tc>
                <a:extLst>
                  <a:ext uri="{0D108BD9-81ED-4DB2-BD59-A6C34878D82A}">
                    <a16:rowId xmlns:a16="http://schemas.microsoft.com/office/drawing/2014/main" val="3538165901"/>
                  </a:ext>
                </a:extLst>
              </a:tr>
              <a:tr h="370840">
                <a:tc>
                  <a:txBody>
                    <a:bodyPr/>
                    <a:lstStyle/>
                    <a:p>
                      <a:r>
                        <a:rPr kumimoji="0" lang="en-US" sz="1600" b="1" i="0" u="none" strike="noStrike" kern="0" cap="none" spc="0" normalizeH="0" baseline="0" noProof="0">
                          <a:ln>
                            <a:noFill/>
                          </a:ln>
                          <a:solidFill>
                            <a:srgbClr val="003399"/>
                          </a:solidFill>
                          <a:effectLst/>
                          <a:uLnTx/>
                          <a:uFillTx/>
                          <a:latin typeface="Optima" panose="02000503060000020004"/>
                          <a:ea typeface="+mn-ea"/>
                          <a:cs typeface="+mn-cs"/>
                          <a:sym typeface="Helvetica Light"/>
                        </a:rPr>
                        <a:t>Supply Chain Mgmt.</a:t>
                      </a:r>
                      <a:endParaRPr kumimoji="0" lang="en-IN" sz="1600" b="1" i="0" u="none" strike="noStrike" kern="0" cap="none" spc="0" normalizeH="0" baseline="0">
                        <a:ln>
                          <a:noFill/>
                        </a:ln>
                        <a:solidFill>
                          <a:srgbClr val="003399"/>
                        </a:solidFill>
                        <a:effectLst/>
                        <a:uLnTx/>
                        <a:uFillTx/>
                        <a:latin typeface="Optima" panose="02000503060000020004"/>
                        <a:ea typeface="+mn-ea"/>
                        <a:cs typeface="+mn-cs"/>
                      </a:endParaRPr>
                    </a:p>
                  </a:txBody>
                  <a:tcPr/>
                </a:tc>
                <a:tc>
                  <a:txBody>
                    <a:bodyPr/>
                    <a:lstStyle/>
                    <a:p>
                      <a:endParaRPr lang="en-IN" sz="1500">
                        <a:solidFill>
                          <a:srgbClr val="10479B"/>
                        </a:solidFill>
                        <a:latin typeface="Optima" panose="02000503060000020004"/>
                      </a:endParaRPr>
                    </a:p>
                  </a:txBody>
                  <a:tcPr/>
                </a:tc>
                <a:tc>
                  <a:txBody>
                    <a:bodyPr/>
                    <a:lstStyle/>
                    <a:p>
                      <a:endParaRPr lang="en-IN" sz="1500">
                        <a:solidFill>
                          <a:srgbClr val="10479B"/>
                        </a:solidFill>
                        <a:latin typeface="Optima" panose="02000503060000020004"/>
                      </a:endParaRPr>
                    </a:p>
                  </a:txBody>
                  <a:tcPr/>
                </a:tc>
                <a:extLst>
                  <a:ext uri="{0D108BD9-81ED-4DB2-BD59-A6C34878D82A}">
                    <a16:rowId xmlns:a16="http://schemas.microsoft.com/office/drawing/2014/main" val="2954559806"/>
                  </a:ext>
                </a:extLst>
              </a:tr>
              <a:tr h="370840">
                <a:tc>
                  <a:txBody>
                    <a:bodyPr/>
                    <a:lstStyle/>
                    <a:p>
                      <a:r>
                        <a:rPr lang="en-IN" sz="1500">
                          <a:solidFill>
                            <a:srgbClr val="10479B"/>
                          </a:solidFill>
                          <a:latin typeface="Optima" panose="02000503060000020004"/>
                        </a:rPr>
                        <a:t>Digital Transformation &amp; Robotic Process Orchestration</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Governance Solution</a:t>
                      </a:r>
                    </a:p>
                    <a:p>
                      <a:pPr marL="285750" indent="-285750">
                        <a:buFont typeface="Wingdings" panose="05000000000000000000" pitchFamily="2" charset="2"/>
                        <a:buChar char="ü"/>
                      </a:pPr>
                      <a:r>
                        <a:rPr lang="en-US" sz="1500">
                          <a:solidFill>
                            <a:srgbClr val="10479B"/>
                          </a:solidFill>
                          <a:latin typeface="Optima" panose="02000503060000020004"/>
                        </a:rPr>
                        <a:t>Data Migration Solution</a:t>
                      </a:r>
                    </a:p>
                    <a:p>
                      <a:pPr marL="285750" indent="-285750">
                        <a:buFont typeface="Wingdings" panose="05000000000000000000" pitchFamily="2" charset="2"/>
                        <a:buChar char="ü"/>
                      </a:pPr>
                      <a:r>
                        <a:rPr lang="en-US" sz="1500">
                          <a:solidFill>
                            <a:srgbClr val="10479B"/>
                          </a:solidFill>
                          <a:latin typeface="Optima" panose="02000503060000020004"/>
                        </a:rPr>
                        <a:t>Data Quality Solution </a:t>
                      </a:r>
                    </a:p>
                    <a:p>
                      <a:pPr marL="285750" indent="-285750">
                        <a:buFont typeface="Wingdings" panose="05000000000000000000" pitchFamily="2" charset="2"/>
                        <a:buChar char="ü"/>
                      </a:pPr>
                      <a:r>
                        <a:rPr lang="en-US" sz="1500">
                          <a:solidFill>
                            <a:srgbClr val="10479B"/>
                          </a:solidFill>
                          <a:latin typeface="Optima" panose="02000503060000020004"/>
                        </a:rPr>
                        <a:t>AI / ML Models</a:t>
                      </a: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SCM Advisory Services</a:t>
                      </a:r>
                      <a:endParaRPr lang="en-IN" sz="1500">
                        <a:solidFill>
                          <a:srgbClr val="10479B"/>
                        </a:solidFill>
                        <a:latin typeface="Optima" panose="02000503060000020004"/>
                      </a:endParaRPr>
                    </a:p>
                  </a:txBody>
                  <a:tcPr/>
                </a:tc>
                <a:extLst>
                  <a:ext uri="{0D108BD9-81ED-4DB2-BD59-A6C34878D82A}">
                    <a16:rowId xmlns:a16="http://schemas.microsoft.com/office/drawing/2014/main" val="10123268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sym typeface="Helvetica Light"/>
                        </a:rPr>
                        <a:t>Sourcing, Category &amp; Spend Mgmt.</a:t>
                      </a:r>
                    </a:p>
                  </a:txBody>
                  <a:tcPr/>
                </a:tc>
                <a:tc>
                  <a:txBody>
                    <a:bodyPr/>
                    <a:lstStyle/>
                    <a:p>
                      <a:pPr marL="285750" indent="-285750">
                        <a:buFont typeface="Wingdings" panose="05000000000000000000" pitchFamily="2" charset="2"/>
                        <a:buChar char="ü"/>
                      </a:pP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endParaRPr lang="en-IN" sz="1500">
                        <a:solidFill>
                          <a:srgbClr val="10479B"/>
                        </a:solidFill>
                        <a:latin typeface="Optima" panose="02000503060000020004"/>
                      </a:endParaRPr>
                    </a:p>
                  </a:txBody>
                  <a:tcPr/>
                </a:tc>
                <a:extLst>
                  <a:ext uri="{0D108BD9-81ED-4DB2-BD59-A6C34878D82A}">
                    <a16:rowId xmlns:a16="http://schemas.microsoft.com/office/drawing/2014/main" val="586746684"/>
                  </a:ext>
                </a:extLst>
              </a:tr>
              <a:tr h="370840">
                <a:tc>
                  <a:txBody>
                    <a:bodyPr/>
                    <a:lstStyle/>
                    <a:p>
                      <a:r>
                        <a:rPr lang="en-US" sz="1500">
                          <a:solidFill>
                            <a:srgbClr val="10479B"/>
                          </a:solidFill>
                          <a:latin typeface="Optima" panose="02000503060000020004"/>
                        </a:rPr>
                        <a:t>Spend &amp; Category Management, Predictive &amp; Strategic Procurement</a:t>
                      </a:r>
                    </a:p>
                  </a:txBody>
                  <a:tcPr/>
                </a:tc>
                <a:tc>
                  <a:txBody>
                    <a:bodyPr/>
                    <a:lstStyle/>
                    <a:p>
                      <a:pPr marL="0" indent="0">
                        <a:buFont typeface="Wingdings" panose="05000000000000000000" pitchFamily="2" charset="2"/>
                        <a:buNone/>
                      </a:pP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SCM Advisory Services</a:t>
                      </a:r>
                    </a:p>
                    <a:p>
                      <a:pPr marL="285750" indent="-285750">
                        <a:buFont typeface="Wingdings" panose="05000000000000000000" pitchFamily="2" charset="2"/>
                        <a:buChar char="ü"/>
                      </a:pPr>
                      <a:r>
                        <a:rPr lang="en-US" sz="1500">
                          <a:solidFill>
                            <a:srgbClr val="10479B"/>
                          </a:solidFill>
                          <a:latin typeface="Optima" panose="02000503060000020004"/>
                        </a:rPr>
                        <a:t>SOX Standards</a:t>
                      </a:r>
                      <a:endParaRPr lang="en-IN" sz="1500">
                        <a:solidFill>
                          <a:srgbClr val="10479B"/>
                        </a:solidFill>
                        <a:latin typeface="Optima" panose="02000503060000020004"/>
                      </a:endParaRPr>
                    </a:p>
                  </a:txBody>
                  <a:tcPr/>
                </a:tc>
                <a:extLst>
                  <a:ext uri="{0D108BD9-81ED-4DB2-BD59-A6C34878D82A}">
                    <a16:rowId xmlns:a16="http://schemas.microsoft.com/office/drawing/2014/main" val="1721506938"/>
                  </a:ext>
                </a:extLst>
              </a:tr>
              <a:tr h="370840">
                <a:tc>
                  <a:txBody>
                    <a:bodyPr/>
                    <a:lstStyle/>
                    <a:p>
                      <a:r>
                        <a:rPr lang="en-IN" sz="1500">
                          <a:solidFill>
                            <a:srgbClr val="10479B"/>
                          </a:solidFill>
                          <a:latin typeface="Optima" panose="02000503060000020004"/>
                        </a:rPr>
                        <a:t>Data Quality Hub: Orchestration, Consolidation &amp; Reconciliation </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Governance Solution</a:t>
                      </a:r>
                    </a:p>
                    <a:p>
                      <a:pPr marL="285750" indent="-285750">
                        <a:buFont typeface="Wingdings" panose="05000000000000000000" pitchFamily="2" charset="2"/>
                        <a:buChar char="ü"/>
                      </a:pPr>
                      <a:r>
                        <a:rPr lang="en-US" sz="1500">
                          <a:solidFill>
                            <a:srgbClr val="10479B"/>
                          </a:solidFill>
                          <a:latin typeface="Optima" panose="02000503060000020004"/>
                        </a:rPr>
                        <a:t>Data Migration Solution</a:t>
                      </a:r>
                    </a:p>
                    <a:p>
                      <a:pPr marL="285750" indent="-285750">
                        <a:buFont typeface="Wingdings" panose="05000000000000000000" pitchFamily="2" charset="2"/>
                        <a:buChar char="ü"/>
                      </a:pPr>
                      <a:r>
                        <a:rPr lang="en-US" sz="1500">
                          <a:solidFill>
                            <a:srgbClr val="10479B"/>
                          </a:solidFill>
                          <a:latin typeface="Optima" panose="02000503060000020004"/>
                        </a:rPr>
                        <a:t>Data Quality Solution </a:t>
                      </a:r>
                    </a:p>
                    <a:p>
                      <a:pPr marL="285750" indent="-285750">
                        <a:buFont typeface="Wingdings" panose="05000000000000000000" pitchFamily="2" charset="2"/>
                        <a:buChar char="ü"/>
                      </a:pPr>
                      <a:r>
                        <a:rPr lang="en-US" sz="1500">
                          <a:solidFill>
                            <a:srgbClr val="10479B"/>
                          </a:solidFill>
                          <a:latin typeface="Optima" panose="02000503060000020004"/>
                        </a:rPr>
                        <a:t>AI / ML Models</a:t>
                      </a:r>
                      <a:endParaRPr lang="en-IN" sz="1500">
                        <a:solidFill>
                          <a:srgbClr val="10479B"/>
                        </a:solidFill>
                        <a:latin typeface="Optima" panose="02000503060000020004"/>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SCM Advisory Services</a:t>
                      </a:r>
                      <a:endParaRPr lang="en-IN" sz="1500">
                        <a:solidFill>
                          <a:srgbClr val="10479B"/>
                        </a:solidFill>
                        <a:latin typeface="Optima" panose="02000503060000020004"/>
                      </a:endParaRPr>
                    </a:p>
                    <a:p>
                      <a:pPr marL="285750" indent="-285750">
                        <a:buFont typeface="Wingdings" panose="05000000000000000000" pitchFamily="2" charset="2"/>
                        <a:buChar char="ü"/>
                      </a:pPr>
                      <a:r>
                        <a:rPr lang="en-IN" sz="1500">
                          <a:solidFill>
                            <a:srgbClr val="10479B"/>
                          </a:solidFill>
                          <a:latin typeface="Optima" panose="02000503060000020004"/>
                        </a:rPr>
                        <a:t>Data Management Advisory Services</a:t>
                      </a:r>
                    </a:p>
                    <a:p>
                      <a:pPr marL="285750" indent="-285750">
                        <a:buFont typeface="Wingdings" panose="05000000000000000000" pitchFamily="2" charset="2"/>
                        <a:buChar char="ü"/>
                      </a:pPr>
                      <a:r>
                        <a:rPr lang="en-IN" sz="1500">
                          <a:solidFill>
                            <a:srgbClr val="10479B"/>
                          </a:solidFill>
                          <a:latin typeface="Optima" panose="02000503060000020004"/>
                        </a:rPr>
                        <a:t>System Appreciation Study &amp; Application Rationalization</a:t>
                      </a:r>
                    </a:p>
                  </a:txBody>
                  <a:tcPr/>
                </a:tc>
                <a:extLst>
                  <a:ext uri="{0D108BD9-81ED-4DB2-BD59-A6C34878D82A}">
                    <a16:rowId xmlns:a16="http://schemas.microsoft.com/office/drawing/2014/main" val="28078751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BP Data Regulatory, Statutory Compliance &amp; Cross-functional Governance</a:t>
                      </a:r>
                    </a:p>
                  </a:txBody>
                  <a:tcPr/>
                </a:tc>
                <a:tc>
                  <a:txBody>
                    <a:bodyPr/>
                    <a:lstStyle/>
                    <a:p>
                      <a:pPr marL="285750" indent="-285750">
                        <a:buFont typeface="Wingdings" panose="05000000000000000000" pitchFamily="2" charset="2"/>
                        <a:buChar char="ü"/>
                      </a:pPr>
                      <a:r>
                        <a:rPr lang="en-IN" sz="1500">
                          <a:solidFill>
                            <a:srgbClr val="10479B"/>
                          </a:solidFill>
                          <a:latin typeface="Optima" panose="02000503060000020004"/>
                        </a:rPr>
                        <a:t>Data Governance Solution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AI / ML Models</a:t>
                      </a: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Strategy Consulting</a:t>
                      </a:r>
                    </a:p>
                    <a:p>
                      <a:pPr marL="285750" indent="-285750">
                        <a:buFont typeface="Wingdings" panose="05000000000000000000" pitchFamily="2" charset="2"/>
                        <a:buChar char="ü"/>
                      </a:pPr>
                      <a:r>
                        <a:rPr lang="en-US" sz="1500">
                          <a:solidFill>
                            <a:srgbClr val="10479B"/>
                          </a:solidFill>
                          <a:latin typeface="Optima" panose="02000503060000020004"/>
                        </a:rPr>
                        <a:t>Data Standards Guidelines &amp; Industry Best Practices</a:t>
                      </a:r>
                      <a:endParaRPr lang="en-IN" sz="1500">
                        <a:solidFill>
                          <a:srgbClr val="10479B"/>
                        </a:solidFill>
                        <a:latin typeface="Optima" panose="02000503060000020004"/>
                      </a:endParaRPr>
                    </a:p>
                  </a:txBody>
                  <a:tcPr/>
                </a:tc>
                <a:extLst>
                  <a:ext uri="{0D108BD9-81ED-4DB2-BD59-A6C34878D82A}">
                    <a16:rowId xmlns:a16="http://schemas.microsoft.com/office/drawing/2014/main" val="16441474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BP Data Classification, Categorization, Industry Clusters</a:t>
                      </a:r>
                    </a:p>
                  </a:txBody>
                  <a:tcPr/>
                </a:tc>
                <a:tc>
                  <a:txBody>
                    <a:bodyPr/>
                    <a:lstStyle/>
                    <a:p>
                      <a:pPr marL="285750" indent="-285750">
                        <a:buFont typeface="Wingdings" panose="05000000000000000000" pitchFamily="2" charset="2"/>
                        <a:buChar char="ü"/>
                      </a:pPr>
                      <a:r>
                        <a:rPr lang="en-US" sz="1500" b="0">
                          <a:solidFill>
                            <a:srgbClr val="10479B"/>
                          </a:solidFill>
                          <a:latin typeface="Optima" panose="02000503060000020004"/>
                        </a:rPr>
                        <a:t>Data Quality &amp; Governance Solution</a:t>
                      </a:r>
                    </a:p>
                    <a:p>
                      <a:pPr marL="285750" indent="-285750">
                        <a:buFont typeface="Wingdings" panose="05000000000000000000" pitchFamily="2" charset="2"/>
                        <a:buChar char="ü"/>
                      </a:pPr>
                      <a:r>
                        <a:rPr lang="en-US" sz="1500" b="0">
                          <a:solidFill>
                            <a:srgbClr val="10479B"/>
                          </a:solidFill>
                          <a:latin typeface="Optima" panose="02000503060000020004"/>
                        </a:rPr>
                        <a:t>iContent Foundry </a:t>
                      </a:r>
                      <a:endParaRPr lang="en-IN" sz="1500" b="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b="0">
                          <a:solidFill>
                            <a:srgbClr val="10479B"/>
                          </a:solidFill>
                          <a:latin typeface="Optima" panose="02000503060000020004"/>
                        </a:rPr>
                        <a:t>Data Advisory Services</a:t>
                      </a:r>
                      <a:endParaRPr lang="en-IN" sz="1500" b="0">
                        <a:solidFill>
                          <a:srgbClr val="10479B"/>
                        </a:solidFill>
                        <a:latin typeface="Optima" panose="02000503060000020004"/>
                      </a:endParaRPr>
                    </a:p>
                  </a:txBody>
                  <a:tcPr/>
                </a:tc>
                <a:extLst>
                  <a:ext uri="{0D108BD9-81ED-4DB2-BD59-A6C34878D82A}">
                    <a16:rowId xmlns:a16="http://schemas.microsoft.com/office/drawing/2014/main" val="1951204222"/>
                  </a:ext>
                </a:extLst>
              </a:tr>
            </a:tbl>
          </a:graphicData>
        </a:graphic>
      </p:graphicFrame>
    </p:spTree>
    <p:extLst>
      <p:ext uri="{BB962C8B-B14F-4D97-AF65-F5344CB8AC3E}">
        <p14:creationId xmlns:p14="http://schemas.microsoft.com/office/powerpoint/2010/main" val="16535552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1FA08-D7C1-A315-1BE4-1166E515331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FA8EE14-62EC-3826-76D3-BF3E6674FF0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0A53D091-DFF1-0EE6-03DD-F669220C6D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B7D2E012-F34F-1B42-ADBB-E7726C51EB01}"/>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cs typeface="Arial" panose="020B0604020202020204" pitchFamily="34" charset="0"/>
              </a:rPr>
              <a:t>Value Engineering by Portfolio Products &amp; Services (3/4)</a:t>
            </a:r>
          </a:p>
        </p:txBody>
      </p:sp>
      <p:sp>
        <p:nvSpPr>
          <p:cNvPr id="2" name="Footer Placeholder 4">
            <a:extLst>
              <a:ext uri="{FF2B5EF4-FFF2-40B4-BE49-F238E27FC236}">
                <a16:creationId xmlns:a16="http://schemas.microsoft.com/office/drawing/2014/main" id="{0111A920-AF3B-40E6-C020-2A0592662C3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B70BEC34-F2A1-9FA3-315D-11581C83AA0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C1CC9438-A53F-2DB5-ADCB-DA08D8C3C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3" name="Table 2">
            <a:extLst>
              <a:ext uri="{FF2B5EF4-FFF2-40B4-BE49-F238E27FC236}">
                <a16:creationId xmlns:a16="http://schemas.microsoft.com/office/drawing/2014/main" id="{AD4E4DD5-D4F0-EEFB-9F73-F7B3E7379EB4}"/>
              </a:ext>
            </a:extLst>
          </p:cNvPr>
          <p:cNvGraphicFramePr>
            <a:graphicFrameLocks noGrp="1"/>
          </p:cNvGraphicFramePr>
          <p:nvPr>
            <p:extLst>
              <p:ext uri="{D42A27DB-BD31-4B8C-83A1-F6EECF244321}">
                <p14:modId xmlns:p14="http://schemas.microsoft.com/office/powerpoint/2010/main" val="1969546447"/>
              </p:ext>
            </p:extLst>
          </p:nvPr>
        </p:nvGraphicFramePr>
        <p:xfrm>
          <a:off x="553884" y="652837"/>
          <a:ext cx="11084232" cy="5334000"/>
        </p:xfrm>
        <a:graphic>
          <a:graphicData uri="http://schemas.openxmlformats.org/drawingml/2006/table">
            <a:tbl>
              <a:tblPr firstRow="1" bandRow="1">
                <a:tableStyleId>{69012ECD-51FC-41F1-AA8D-1B2483CD663E}</a:tableStyleId>
              </a:tblPr>
              <a:tblGrid>
                <a:gridCol w="3694744">
                  <a:extLst>
                    <a:ext uri="{9D8B030D-6E8A-4147-A177-3AD203B41FA5}">
                      <a16:colId xmlns:a16="http://schemas.microsoft.com/office/drawing/2014/main" val="2946618549"/>
                    </a:ext>
                  </a:extLst>
                </a:gridCol>
                <a:gridCol w="3694744">
                  <a:extLst>
                    <a:ext uri="{9D8B030D-6E8A-4147-A177-3AD203B41FA5}">
                      <a16:colId xmlns:a16="http://schemas.microsoft.com/office/drawing/2014/main" val="704382684"/>
                    </a:ext>
                  </a:extLst>
                </a:gridCol>
                <a:gridCol w="3694744">
                  <a:extLst>
                    <a:ext uri="{9D8B030D-6E8A-4147-A177-3AD203B41FA5}">
                      <a16:colId xmlns:a16="http://schemas.microsoft.com/office/drawing/2014/main" val="2180594802"/>
                    </a:ext>
                  </a:extLst>
                </a:gridCol>
              </a:tblGrid>
              <a:tr h="370840">
                <a:tc>
                  <a:txBody>
                    <a:bodyPr/>
                    <a:lstStyle/>
                    <a:p>
                      <a:pPr algn="ctr"/>
                      <a:r>
                        <a:rPr lang="en-US" sz="1800">
                          <a:latin typeface="Optima" panose="02000503060000020004"/>
                        </a:rPr>
                        <a:t>Footprint</a:t>
                      </a:r>
                      <a:endParaRPr lang="en-IN" sz="1800">
                        <a:latin typeface="Optima" panose="02000503060000020004"/>
                      </a:endParaRPr>
                    </a:p>
                  </a:txBody>
                  <a:tcPr/>
                </a:tc>
                <a:tc>
                  <a:txBody>
                    <a:bodyPr/>
                    <a:lstStyle/>
                    <a:p>
                      <a:pPr algn="ctr"/>
                      <a:r>
                        <a:rPr lang="en-US" sz="1800">
                          <a:latin typeface="Optima" panose="02000503060000020004"/>
                        </a:rPr>
                        <a:t>PiLog Products</a:t>
                      </a:r>
                      <a:endParaRPr lang="en-IN" sz="1800">
                        <a:latin typeface="Optima" panose="02000503060000020004"/>
                      </a:endParaRPr>
                    </a:p>
                  </a:txBody>
                  <a:tcPr/>
                </a:tc>
                <a:tc>
                  <a:txBody>
                    <a:bodyPr/>
                    <a:lstStyle/>
                    <a:p>
                      <a:pPr algn="ctr"/>
                      <a:r>
                        <a:rPr lang="en-US" sz="1800">
                          <a:latin typeface="Optima" panose="02000503060000020004"/>
                        </a:rPr>
                        <a:t>PiLog Services</a:t>
                      </a:r>
                      <a:endParaRPr lang="en-IN" sz="1800">
                        <a:latin typeface="Optima" panose="02000503060000020004"/>
                      </a:endParaRPr>
                    </a:p>
                  </a:txBody>
                  <a:tcPr/>
                </a:tc>
                <a:extLst>
                  <a:ext uri="{0D108BD9-81ED-4DB2-BD59-A6C34878D82A}">
                    <a16:rowId xmlns:a16="http://schemas.microsoft.com/office/drawing/2014/main" val="35381659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sym typeface="Helvetica Light"/>
                        </a:rPr>
                        <a:t>Data Quality Mgmt.</a:t>
                      </a:r>
                    </a:p>
                  </a:txBody>
                  <a:tcPr/>
                </a:tc>
                <a:tc>
                  <a:txBody>
                    <a:bodyPr/>
                    <a:lstStyle/>
                    <a:p>
                      <a:endParaRPr lang="en-IN" sz="1500">
                        <a:solidFill>
                          <a:srgbClr val="10479B"/>
                        </a:solidFill>
                        <a:latin typeface="Optima" panose="02000503060000020004"/>
                      </a:endParaRPr>
                    </a:p>
                  </a:txBody>
                  <a:tcPr/>
                </a:tc>
                <a:tc>
                  <a:txBody>
                    <a:bodyPr/>
                    <a:lstStyle/>
                    <a:p>
                      <a:endParaRPr lang="en-IN" sz="1500">
                        <a:solidFill>
                          <a:srgbClr val="10479B"/>
                        </a:solidFill>
                        <a:latin typeface="Optima" panose="02000503060000020004"/>
                      </a:endParaRPr>
                    </a:p>
                  </a:txBody>
                  <a:tcPr/>
                </a:tc>
                <a:extLst>
                  <a:ext uri="{0D108BD9-81ED-4DB2-BD59-A6C34878D82A}">
                    <a16:rowId xmlns:a16="http://schemas.microsoft.com/office/drawing/2014/main" val="2954559806"/>
                  </a:ext>
                </a:extLst>
              </a:tr>
              <a:tr h="370840">
                <a:tc>
                  <a:txBody>
                    <a:bodyPr/>
                    <a:lstStyle/>
                    <a:p>
                      <a:r>
                        <a:rPr lang="en-IN" sz="1500">
                          <a:solidFill>
                            <a:srgbClr val="10479B"/>
                          </a:solidFill>
                          <a:latin typeface="Optima" panose="02000503060000020004"/>
                        </a:rPr>
                        <a:t>Data Cleansing, Classification, Categorization &amp; Enrichment</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Quality Solution</a:t>
                      </a:r>
                    </a:p>
                    <a:p>
                      <a:pPr marL="285750" indent="-285750">
                        <a:buFont typeface="Wingdings" panose="05000000000000000000" pitchFamily="2" charset="2"/>
                        <a:buChar char="ü"/>
                      </a:pPr>
                      <a:r>
                        <a:rPr lang="en-US" sz="1500">
                          <a:solidFill>
                            <a:srgbClr val="10479B"/>
                          </a:solidFill>
                          <a:latin typeface="Optima" panose="02000503060000020004"/>
                        </a:rPr>
                        <a:t>AI/ML Models</a:t>
                      </a: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Advisory Services for Maturity Improvement</a:t>
                      </a:r>
                      <a:endParaRPr lang="en-IN" sz="1500">
                        <a:solidFill>
                          <a:srgbClr val="10479B"/>
                        </a:solidFill>
                        <a:latin typeface="Optima" panose="02000503060000020004"/>
                      </a:endParaRPr>
                    </a:p>
                  </a:txBody>
                  <a:tcPr/>
                </a:tc>
                <a:extLst>
                  <a:ext uri="{0D108BD9-81ED-4DB2-BD59-A6C34878D82A}">
                    <a16:rowId xmlns:a16="http://schemas.microsoft.com/office/drawing/2014/main" val="10123268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a:ln>
                            <a:noFill/>
                          </a:ln>
                          <a:solidFill>
                            <a:srgbClr val="003399"/>
                          </a:solidFill>
                          <a:effectLst/>
                          <a:uLnTx/>
                          <a:uFillTx/>
                          <a:latin typeface="Optima" panose="02000503060000020004"/>
                          <a:sym typeface="Helvetica Light"/>
                        </a:rPr>
                        <a:t>ISO: Meta Data, Taxonomy, Ontologies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0" cap="none" spc="0" normalizeH="0" baseline="0" noProof="0">
                          <a:ln>
                            <a:noFill/>
                          </a:ln>
                          <a:solidFill>
                            <a:srgbClr val="003399"/>
                          </a:solidFill>
                          <a:effectLst/>
                          <a:uLnTx/>
                          <a:uFillTx/>
                          <a:latin typeface="Optima" panose="02000503060000020004"/>
                          <a:sym typeface="Helvetica Light"/>
                        </a:rPr>
                        <a:t>NATO, eCl@ss, PIDX, eOTD, PPO, ISIC, HS etc.</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Data Quality Solution</a:t>
                      </a:r>
                      <a:endParaRPr lang="en-IN" sz="1500">
                        <a:solidFill>
                          <a:srgbClr val="10479B"/>
                        </a:solidFill>
                        <a:latin typeface="Optima" panose="02000503060000020004"/>
                      </a:endParaRPr>
                    </a:p>
                    <a:p>
                      <a:pPr marL="285750" indent="-285750">
                        <a:buFont typeface="Wingdings" panose="05000000000000000000" pitchFamily="2" charset="2"/>
                        <a:buChar char="ü"/>
                      </a:pPr>
                      <a:r>
                        <a:rPr lang="en-IN" sz="1500">
                          <a:solidFill>
                            <a:srgbClr val="10479B"/>
                          </a:solidFill>
                          <a:latin typeface="Optima" panose="02000503060000020004"/>
                        </a:rPr>
                        <a:t>iContent Foundry </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Advisory Services for Maturity Improvement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Data Standards from ISO, UNSPSC, NATO, ISIC etc.,</a:t>
                      </a:r>
                      <a:endParaRPr lang="en-IN" sz="1500">
                        <a:solidFill>
                          <a:srgbClr val="10479B"/>
                        </a:solidFill>
                        <a:latin typeface="Optima" panose="02000503060000020004"/>
                      </a:endParaRPr>
                    </a:p>
                  </a:txBody>
                  <a:tcPr/>
                </a:tc>
                <a:extLst>
                  <a:ext uri="{0D108BD9-81ED-4DB2-BD59-A6C34878D82A}">
                    <a16:rowId xmlns:a16="http://schemas.microsoft.com/office/drawing/2014/main" val="586746684"/>
                  </a:ext>
                </a:extLst>
              </a:tr>
              <a:tr h="370840">
                <a:tc>
                  <a:txBody>
                    <a:bodyPr/>
                    <a:lstStyle/>
                    <a:p>
                      <a:r>
                        <a:rPr lang="en-US" sz="1500">
                          <a:solidFill>
                            <a:srgbClr val="10479B"/>
                          </a:solidFill>
                          <a:latin typeface="Optima" panose="02000503060000020004"/>
                        </a:rPr>
                        <a:t>Data Quality Compliance, Data Maturity Audit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Data Quality Solution</a:t>
                      </a:r>
                      <a:endParaRPr lang="en-IN" sz="1500">
                        <a:solidFill>
                          <a:srgbClr val="10479B"/>
                        </a:solidFill>
                        <a:latin typeface="Optima" panose="02000503060000020004"/>
                      </a:endParaRPr>
                    </a:p>
                    <a:p>
                      <a:pPr marL="285750" indent="-285750">
                        <a:buFont typeface="Wingdings" panose="05000000000000000000" pitchFamily="2" charset="2"/>
                        <a:buChar char="ü"/>
                      </a:pPr>
                      <a:r>
                        <a:rPr lang="en-IN" sz="1500">
                          <a:solidFill>
                            <a:srgbClr val="10479B"/>
                          </a:solidFill>
                          <a:latin typeface="Optima" panose="02000503060000020004"/>
                        </a:rPr>
                        <a:t>iContent Foundry </a:t>
                      </a:r>
                    </a:p>
                    <a:p>
                      <a:pPr marL="285750" indent="-285750">
                        <a:buFont typeface="Wingdings" panose="05000000000000000000" pitchFamily="2" charset="2"/>
                        <a:buChar char="ü"/>
                      </a:pPr>
                      <a:r>
                        <a:rPr lang="en-IN" sz="1500">
                          <a:solidFill>
                            <a:srgbClr val="10479B"/>
                          </a:solidFill>
                          <a:latin typeface="Optima" panose="02000503060000020004"/>
                        </a:rPr>
                        <a:t>AI/ML Models</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Advisory Services for Maturity Improvement</a:t>
                      </a:r>
                    </a:p>
                    <a:p>
                      <a:pPr marL="285750" indent="-285750">
                        <a:buFont typeface="Wingdings" panose="05000000000000000000" pitchFamily="2" charset="2"/>
                        <a:buChar char="ü"/>
                      </a:pPr>
                      <a:r>
                        <a:rPr lang="en-US" sz="1500">
                          <a:solidFill>
                            <a:srgbClr val="10479B"/>
                          </a:solidFill>
                          <a:latin typeface="Optima" panose="02000503060000020004"/>
                        </a:rPr>
                        <a:t>Data Standards from ISO, UNSPSC, NATO, ISIC etc.,</a:t>
                      </a:r>
                      <a:endParaRPr lang="en-IN" sz="1500">
                        <a:solidFill>
                          <a:srgbClr val="10479B"/>
                        </a:solidFill>
                        <a:latin typeface="Optima" panose="02000503060000020004"/>
                      </a:endParaRPr>
                    </a:p>
                  </a:txBody>
                  <a:tcPr/>
                </a:tc>
                <a:extLst>
                  <a:ext uri="{0D108BD9-81ED-4DB2-BD59-A6C34878D82A}">
                    <a16:rowId xmlns:a16="http://schemas.microsoft.com/office/drawing/2014/main" val="17215069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sym typeface="Helvetica Light"/>
                        </a:rPr>
                        <a:t>Data Governance &amp; Analytics</a:t>
                      </a:r>
                    </a:p>
                  </a:txBody>
                  <a:tcPr/>
                </a:tc>
                <a:tc>
                  <a:txBody>
                    <a:bodyPr/>
                    <a:lstStyle/>
                    <a:p>
                      <a:pPr marL="285750" indent="-285750">
                        <a:buFont typeface="Wingdings" panose="05000000000000000000" pitchFamily="2" charset="2"/>
                        <a:buChar char="ü"/>
                      </a:pPr>
                      <a:endParaRPr lang="en-IN" sz="1500">
                        <a:solidFill>
                          <a:srgbClr val="10479B"/>
                        </a:solidFill>
                        <a:latin typeface="Optima" panose="02000503060000020004"/>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IN" sz="1500">
                        <a:solidFill>
                          <a:srgbClr val="10479B"/>
                        </a:solidFill>
                        <a:latin typeface="Optima" panose="02000503060000020004"/>
                      </a:endParaRPr>
                    </a:p>
                  </a:txBody>
                  <a:tcPr/>
                </a:tc>
                <a:extLst>
                  <a:ext uri="{0D108BD9-81ED-4DB2-BD59-A6C34878D82A}">
                    <a16:rowId xmlns:a16="http://schemas.microsoft.com/office/drawing/2014/main" val="28078751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MDM: AMR/EMR, MMR, SMR, VMR, EAM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Single Version of Truth</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Quality &amp; Governance Solution powered by AI </a:t>
                      </a: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Data Strategy Management</a:t>
                      </a:r>
                    </a:p>
                    <a:p>
                      <a:pPr marL="285750" indent="-285750">
                        <a:buFont typeface="Wingdings" panose="05000000000000000000" pitchFamily="2" charset="2"/>
                        <a:buChar char="ü"/>
                      </a:pPr>
                      <a:r>
                        <a:rPr lang="en-US" sz="1500">
                          <a:solidFill>
                            <a:srgbClr val="10479B"/>
                          </a:solidFill>
                          <a:latin typeface="Optima" panose="02000503060000020004"/>
                        </a:rPr>
                        <a:t>System Appreciation and Implementation</a:t>
                      </a:r>
                      <a:endParaRPr lang="en-IN" sz="1500">
                        <a:solidFill>
                          <a:srgbClr val="10479B"/>
                        </a:solidFill>
                        <a:latin typeface="Optima" panose="02000503060000020004"/>
                      </a:endParaRPr>
                    </a:p>
                  </a:txBody>
                  <a:tcPr/>
                </a:tc>
                <a:extLst>
                  <a:ext uri="{0D108BD9-81ED-4DB2-BD59-A6C34878D82A}">
                    <a16:rowId xmlns:a16="http://schemas.microsoft.com/office/drawing/2014/main" val="16441474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Integration, Orchestration  Business Services</a:t>
                      </a:r>
                    </a:p>
                  </a:txBody>
                  <a:tcPr/>
                </a:tc>
                <a:tc>
                  <a:txBody>
                    <a:bodyPr/>
                    <a:lstStyle/>
                    <a:p>
                      <a:pPr marL="285750" indent="-285750">
                        <a:buFont typeface="Wingdings" panose="05000000000000000000" pitchFamily="2" charset="2"/>
                        <a:buChar char="ü"/>
                      </a:pPr>
                      <a:r>
                        <a:rPr lang="en-US" sz="1500" b="0">
                          <a:solidFill>
                            <a:srgbClr val="10479B"/>
                          </a:solidFill>
                          <a:latin typeface="Optima" panose="02000503060000020004"/>
                        </a:rPr>
                        <a:t>SMART and Open APIs for On Premise and Cloud Deployments including reconciliations / remediations </a:t>
                      </a:r>
                      <a:endParaRPr lang="en-IN" sz="1500" b="0">
                        <a:solidFill>
                          <a:srgbClr val="10479B"/>
                        </a:solidFill>
                        <a:latin typeface="Optima" panose="02000503060000020004"/>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System Appreciation and Implementation</a:t>
                      </a:r>
                      <a:endParaRPr lang="en-IN" sz="1500">
                        <a:solidFill>
                          <a:srgbClr val="10479B"/>
                        </a:solidFill>
                        <a:latin typeface="Optima" panose="02000503060000020004"/>
                      </a:endParaRPr>
                    </a:p>
                    <a:p>
                      <a:pPr marL="0" indent="0">
                        <a:buFont typeface="Wingdings" panose="05000000000000000000" pitchFamily="2" charset="2"/>
                        <a:buNone/>
                      </a:pPr>
                      <a:endParaRPr lang="en-IN" sz="1500" b="0">
                        <a:solidFill>
                          <a:srgbClr val="10479B"/>
                        </a:solidFill>
                        <a:latin typeface="Optima" panose="02000503060000020004"/>
                      </a:endParaRPr>
                    </a:p>
                  </a:txBody>
                  <a:tcPr/>
                </a:tc>
                <a:extLst>
                  <a:ext uri="{0D108BD9-81ED-4DB2-BD59-A6C34878D82A}">
                    <a16:rowId xmlns:a16="http://schemas.microsoft.com/office/drawing/2014/main" val="1951204222"/>
                  </a:ext>
                </a:extLst>
              </a:tr>
            </a:tbl>
          </a:graphicData>
        </a:graphic>
      </p:graphicFrame>
    </p:spTree>
    <p:extLst>
      <p:ext uri="{BB962C8B-B14F-4D97-AF65-F5344CB8AC3E}">
        <p14:creationId xmlns:p14="http://schemas.microsoft.com/office/powerpoint/2010/main" val="3282778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A6A0E-60F0-9FAA-1773-B208FE43508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AD1D855-ED55-5661-5F97-CE9609D12E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FD3737C8-2707-A01E-EDE6-244FBFF892B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5E566D99-6C53-E2D1-0B0D-A0EA4DD53837}"/>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cs typeface="Arial" panose="020B0604020202020204" pitchFamily="34" charset="0"/>
              </a:rPr>
              <a:t>Value Engineering by Portfolio Products &amp; Services (4/4)</a:t>
            </a:r>
          </a:p>
        </p:txBody>
      </p:sp>
      <p:sp>
        <p:nvSpPr>
          <p:cNvPr id="2" name="Footer Placeholder 4">
            <a:extLst>
              <a:ext uri="{FF2B5EF4-FFF2-40B4-BE49-F238E27FC236}">
                <a16:creationId xmlns:a16="http://schemas.microsoft.com/office/drawing/2014/main" id="{EF2F8CDA-3AB7-E8FB-52AB-6009B3256F60}"/>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A9A8697-7688-19F5-8474-23B5BF2F6B6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88A88362-20E8-421D-F5EE-ED1DC5F6BC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3" name="Table 2">
            <a:extLst>
              <a:ext uri="{FF2B5EF4-FFF2-40B4-BE49-F238E27FC236}">
                <a16:creationId xmlns:a16="http://schemas.microsoft.com/office/drawing/2014/main" id="{9AEDE6C5-B9B9-EECD-5F8D-46DBBAAC9DEE}"/>
              </a:ext>
            </a:extLst>
          </p:cNvPr>
          <p:cNvGraphicFramePr>
            <a:graphicFrameLocks noGrp="1"/>
          </p:cNvGraphicFramePr>
          <p:nvPr>
            <p:extLst>
              <p:ext uri="{D42A27DB-BD31-4B8C-83A1-F6EECF244321}">
                <p14:modId xmlns:p14="http://schemas.microsoft.com/office/powerpoint/2010/main" val="1981034592"/>
              </p:ext>
            </p:extLst>
          </p:nvPr>
        </p:nvGraphicFramePr>
        <p:xfrm>
          <a:off x="553884" y="652837"/>
          <a:ext cx="11084232" cy="4678680"/>
        </p:xfrm>
        <a:graphic>
          <a:graphicData uri="http://schemas.openxmlformats.org/drawingml/2006/table">
            <a:tbl>
              <a:tblPr firstRow="1" bandRow="1">
                <a:tableStyleId>{69012ECD-51FC-41F1-AA8D-1B2483CD663E}</a:tableStyleId>
              </a:tblPr>
              <a:tblGrid>
                <a:gridCol w="3694744">
                  <a:extLst>
                    <a:ext uri="{9D8B030D-6E8A-4147-A177-3AD203B41FA5}">
                      <a16:colId xmlns:a16="http://schemas.microsoft.com/office/drawing/2014/main" val="2946618549"/>
                    </a:ext>
                  </a:extLst>
                </a:gridCol>
                <a:gridCol w="3694744">
                  <a:extLst>
                    <a:ext uri="{9D8B030D-6E8A-4147-A177-3AD203B41FA5}">
                      <a16:colId xmlns:a16="http://schemas.microsoft.com/office/drawing/2014/main" val="704382684"/>
                    </a:ext>
                  </a:extLst>
                </a:gridCol>
                <a:gridCol w="3694744">
                  <a:extLst>
                    <a:ext uri="{9D8B030D-6E8A-4147-A177-3AD203B41FA5}">
                      <a16:colId xmlns:a16="http://schemas.microsoft.com/office/drawing/2014/main" val="2180594802"/>
                    </a:ext>
                  </a:extLst>
                </a:gridCol>
              </a:tblGrid>
              <a:tr h="370840">
                <a:tc>
                  <a:txBody>
                    <a:bodyPr/>
                    <a:lstStyle/>
                    <a:p>
                      <a:pPr algn="ctr"/>
                      <a:r>
                        <a:rPr lang="en-US" sz="1800">
                          <a:latin typeface="Optima" panose="02000503060000020004"/>
                        </a:rPr>
                        <a:t>Footprint</a:t>
                      </a:r>
                      <a:endParaRPr lang="en-IN" sz="1800">
                        <a:latin typeface="Optima" panose="02000503060000020004"/>
                      </a:endParaRPr>
                    </a:p>
                  </a:txBody>
                  <a:tcPr/>
                </a:tc>
                <a:tc>
                  <a:txBody>
                    <a:bodyPr/>
                    <a:lstStyle/>
                    <a:p>
                      <a:pPr algn="ctr"/>
                      <a:r>
                        <a:rPr lang="en-US" sz="1800">
                          <a:latin typeface="Optima" panose="02000503060000020004"/>
                        </a:rPr>
                        <a:t>PiLog Products</a:t>
                      </a:r>
                      <a:endParaRPr lang="en-IN" sz="1800">
                        <a:latin typeface="Optima" panose="02000503060000020004"/>
                      </a:endParaRPr>
                    </a:p>
                  </a:txBody>
                  <a:tcPr/>
                </a:tc>
                <a:tc>
                  <a:txBody>
                    <a:bodyPr/>
                    <a:lstStyle/>
                    <a:p>
                      <a:pPr algn="ctr"/>
                      <a:r>
                        <a:rPr lang="en-US" sz="1800">
                          <a:latin typeface="Optima" panose="02000503060000020004"/>
                        </a:rPr>
                        <a:t>PiLog Services</a:t>
                      </a:r>
                      <a:endParaRPr lang="en-IN" sz="1800">
                        <a:latin typeface="Optima" panose="02000503060000020004"/>
                      </a:endParaRPr>
                    </a:p>
                  </a:txBody>
                  <a:tcPr/>
                </a:tc>
                <a:extLst>
                  <a:ext uri="{0D108BD9-81ED-4DB2-BD59-A6C34878D82A}">
                    <a16:rowId xmlns:a16="http://schemas.microsoft.com/office/drawing/2014/main" val="35381659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sym typeface="Helvetica Light"/>
                        </a:rPr>
                        <a:t>Data Governance &amp; Analytics</a:t>
                      </a:r>
                    </a:p>
                  </a:txBody>
                  <a:tcPr/>
                </a:tc>
                <a:tc>
                  <a:txBody>
                    <a:bodyPr/>
                    <a:lstStyle/>
                    <a:p>
                      <a:endParaRPr lang="en-IN" sz="1500">
                        <a:solidFill>
                          <a:srgbClr val="10479B"/>
                        </a:solidFill>
                        <a:latin typeface="Optima" panose="02000503060000020004"/>
                      </a:endParaRPr>
                    </a:p>
                  </a:txBody>
                  <a:tcPr/>
                </a:tc>
                <a:tc>
                  <a:txBody>
                    <a:bodyPr/>
                    <a:lstStyle/>
                    <a:p>
                      <a:endParaRPr lang="en-IN" sz="1500">
                        <a:solidFill>
                          <a:srgbClr val="10479B"/>
                        </a:solidFill>
                        <a:latin typeface="Optima" panose="02000503060000020004"/>
                      </a:endParaRPr>
                    </a:p>
                  </a:txBody>
                  <a:tcPr/>
                </a:tc>
                <a:extLst>
                  <a:ext uri="{0D108BD9-81ED-4DB2-BD59-A6C34878D82A}">
                    <a16:rowId xmlns:a16="http://schemas.microsoft.com/office/drawing/2014/main" val="2954559806"/>
                  </a:ext>
                </a:extLst>
              </a:tr>
              <a:tr h="370840">
                <a:tc>
                  <a:txBody>
                    <a:bodyPr/>
                    <a:lstStyle/>
                    <a:p>
                      <a:r>
                        <a:rPr lang="en-IN" sz="1500">
                          <a:solidFill>
                            <a:srgbClr val="10479B"/>
                          </a:solidFill>
                          <a:latin typeface="Optima" panose="02000503060000020004"/>
                        </a:rPr>
                        <a:t>Descriptive, Prescriptive &amp; Predictive Analytics</a:t>
                      </a:r>
                    </a:p>
                  </a:txBody>
                  <a:tcPr/>
                </a:tc>
                <a:tc>
                  <a:txBody>
                    <a:bodyPr/>
                    <a:lstStyle/>
                    <a:p>
                      <a:pPr marL="285750" indent="-285750">
                        <a:buFont typeface="Wingdings" panose="05000000000000000000" pitchFamily="2" charset="2"/>
                        <a:buChar char="ü"/>
                      </a:pPr>
                      <a:r>
                        <a:rPr lang="en-IN" sz="1500">
                          <a:solidFill>
                            <a:srgbClr val="10479B"/>
                          </a:solidFill>
                          <a:latin typeface="Optima" panose="02000503060000020004"/>
                        </a:rPr>
                        <a:t>AI/ML Models</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Advisory Services  for Supply Chain and Asset Management Analytics</a:t>
                      </a:r>
                      <a:endParaRPr lang="en-IN" sz="1500">
                        <a:solidFill>
                          <a:srgbClr val="10479B"/>
                        </a:solidFill>
                        <a:latin typeface="Optima" panose="02000503060000020004"/>
                      </a:endParaRPr>
                    </a:p>
                  </a:txBody>
                  <a:tcPr/>
                </a:tc>
                <a:extLst>
                  <a:ext uri="{0D108BD9-81ED-4DB2-BD59-A6C34878D82A}">
                    <a16:rowId xmlns:a16="http://schemas.microsoft.com/office/drawing/2014/main" val="10123268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3399"/>
                          </a:solidFill>
                          <a:effectLst/>
                          <a:uLnTx/>
                          <a:uFillTx/>
                          <a:latin typeface="Optima" panose="02000503060000020004"/>
                          <a:sym typeface="Helvetica Light"/>
                        </a:rPr>
                        <a:t>Asset Lifecycle Mgmt.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endParaRPr lang="en-IN" sz="1500">
                        <a:solidFill>
                          <a:srgbClr val="10479B"/>
                        </a:solidFill>
                        <a:latin typeface="Optima" panose="02000503060000020004"/>
                      </a:endParaRPr>
                    </a:p>
                  </a:txBody>
                  <a:tcPr/>
                </a:tc>
                <a:extLst>
                  <a:ext uri="{0D108BD9-81ED-4DB2-BD59-A6C34878D82A}">
                    <a16:rowId xmlns:a16="http://schemas.microsoft.com/office/drawing/2014/main" val="586746684"/>
                  </a:ext>
                </a:extLst>
              </a:tr>
              <a:tr h="370840">
                <a:tc>
                  <a:txBody>
                    <a:bodyPr/>
                    <a:lstStyle/>
                    <a:p>
                      <a:pPr marL="285750" indent="-285750">
                        <a:buFont typeface="Wingdings" panose="05000000000000000000" pitchFamily="2" charset="2"/>
                        <a:buChar char="ü"/>
                      </a:pPr>
                      <a:r>
                        <a:rPr lang="en-US" sz="1500" b="0">
                          <a:solidFill>
                            <a:srgbClr val="10479B"/>
                          </a:solidFill>
                          <a:latin typeface="Optima" panose="02000503060000020004"/>
                        </a:rPr>
                        <a:t>AM Objects: Floc, Eqpt, eBoM, fBoM, MI, TL, MP…</a:t>
                      </a:r>
                    </a:p>
                    <a:p>
                      <a:pPr marL="285750" indent="-285750">
                        <a:buFont typeface="Wingdings" panose="05000000000000000000" pitchFamily="2" charset="2"/>
                        <a:buChar char="ü"/>
                      </a:pPr>
                      <a:r>
                        <a:rPr lang="en-US" sz="1500" b="0">
                          <a:solidFill>
                            <a:srgbClr val="10479B"/>
                          </a:solidFill>
                          <a:latin typeface="Optima" panose="02000503060000020004"/>
                        </a:rPr>
                        <a:t>Financial Assets Management</a:t>
                      </a:r>
                    </a:p>
                    <a:p>
                      <a:pPr marL="285750" indent="-285750">
                        <a:buFont typeface="Wingdings" panose="05000000000000000000" pitchFamily="2" charset="2"/>
                        <a:buChar char="ü"/>
                      </a:pPr>
                      <a:r>
                        <a:rPr lang="en-US" sz="1500" b="0">
                          <a:solidFill>
                            <a:srgbClr val="10479B"/>
                          </a:solidFill>
                          <a:latin typeface="Optima" panose="02000503060000020004"/>
                        </a:rPr>
                        <a:t>Facilities Management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Data Quality &amp; Governance Solution powered by AI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iContent Foundry </a:t>
                      </a:r>
                      <a:endParaRPr lang="en-IN" sz="1500">
                        <a:solidFill>
                          <a:srgbClr val="10479B"/>
                        </a:solidFill>
                        <a:latin typeface="Optima" panose="02000503060000020004"/>
                      </a:endParaRP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Advisory Services Data and Asset Data Management</a:t>
                      </a:r>
                    </a:p>
                    <a:p>
                      <a:pPr marL="285750" indent="-285750">
                        <a:buFont typeface="Wingdings" panose="05000000000000000000" pitchFamily="2" charset="2"/>
                        <a:buChar char="ü"/>
                      </a:pPr>
                      <a:r>
                        <a:rPr lang="en-US" sz="1500">
                          <a:solidFill>
                            <a:srgbClr val="10479B"/>
                          </a:solidFill>
                          <a:latin typeface="Optima" panose="02000503060000020004"/>
                        </a:rPr>
                        <a:t>Advisory for Maintenance Strategies</a:t>
                      </a:r>
                      <a:endParaRPr lang="en-IN" sz="1500">
                        <a:solidFill>
                          <a:srgbClr val="10479B"/>
                        </a:solidFill>
                        <a:latin typeface="Optima" panose="02000503060000020004"/>
                      </a:endParaRPr>
                    </a:p>
                  </a:txBody>
                  <a:tcPr/>
                </a:tc>
                <a:extLst>
                  <a:ext uri="{0D108BD9-81ED-4DB2-BD59-A6C34878D82A}">
                    <a16:rowId xmlns:a16="http://schemas.microsoft.com/office/drawing/2014/main" val="17215069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sym typeface="Helvetica Light"/>
                        </a:rPr>
                        <a:t>Capital Projects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sym typeface="Helvetica Light"/>
                        </a:rPr>
                        <a:t>[EPC: SPDP + iSPIR]</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iSPIR – Spare Parts Interchangeability Records</a:t>
                      </a:r>
                    </a:p>
                    <a:p>
                      <a:pPr marL="285750" indent="-285750">
                        <a:buFont typeface="Wingdings" panose="05000000000000000000" pitchFamily="2" charset="2"/>
                        <a:buChar char="ü"/>
                      </a:pPr>
                      <a:r>
                        <a:rPr lang="en-US" sz="1500">
                          <a:solidFill>
                            <a:srgbClr val="10479B"/>
                          </a:solidFill>
                          <a:latin typeface="Optima" panose="02000503060000020004"/>
                        </a:rPr>
                        <a:t>iContent Foundry </a:t>
                      </a:r>
                      <a:endParaRPr lang="en-IN" sz="1500">
                        <a:solidFill>
                          <a:srgbClr val="10479B"/>
                        </a:solidFill>
                        <a:latin typeface="Optima" panose="02000503060000020004"/>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Advisory Services – Spare Parts Management</a:t>
                      </a:r>
                      <a:endParaRPr lang="en-IN" sz="1500">
                        <a:solidFill>
                          <a:srgbClr val="10479B"/>
                        </a:solidFill>
                        <a:latin typeface="Optima" panose="02000503060000020004"/>
                      </a:endParaRPr>
                    </a:p>
                  </a:txBody>
                  <a:tcPr/>
                </a:tc>
                <a:extLst>
                  <a:ext uri="{0D108BD9-81ED-4DB2-BD59-A6C34878D82A}">
                    <a16:rowId xmlns:a16="http://schemas.microsoft.com/office/drawing/2014/main" val="28078751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3399"/>
                          </a:solidFill>
                          <a:effectLst/>
                          <a:uLnTx/>
                          <a:uFillTx/>
                          <a:latin typeface="Optima" panose="02000503060000020004"/>
                          <a:ea typeface="Optima" charset="0"/>
                          <a:cs typeface="Optima" charset="0"/>
                          <a:sym typeface="Helvetica Light"/>
                        </a:rPr>
                        <a:t>Plant Maintenance Strategy</a:t>
                      </a:r>
                    </a:p>
                  </a:txBody>
                  <a:tcPr/>
                </a:tc>
                <a:tc>
                  <a:txBody>
                    <a:bodyPr/>
                    <a:lstStyle/>
                    <a:p>
                      <a:pPr marL="285750" indent="-285750">
                        <a:buFont typeface="Wingdings" panose="05000000000000000000" pitchFamily="2" charset="2"/>
                        <a:buChar char="ü"/>
                      </a:pPr>
                      <a:r>
                        <a:rPr lang="en-US" sz="1500">
                          <a:solidFill>
                            <a:srgbClr val="10479B"/>
                          </a:solidFill>
                          <a:latin typeface="Optima" panose="02000503060000020004"/>
                        </a:rPr>
                        <a:t>iContent Foundry</a:t>
                      </a:r>
                    </a:p>
                    <a:p>
                      <a:pPr marL="285750" indent="-285750">
                        <a:buFont typeface="Wingdings" panose="05000000000000000000" pitchFamily="2" charset="2"/>
                        <a:buChar char="ü"/>
                      </a:pPr>
                      <a:r>
                        <a:rPr lang="en-US" sz="1500">
                          <a:solidFill>
                            <a:srgbClr val="10479B"/>
                          </a:solidFill>
                          <a:latin typeface="Optima" panose="02000503060000020004"/>
                        </a:rPr>
                        <a:t>Data Quality &amp; Governance Solution</a:t>
                      </a:r>
                    </a:p>
                    <a:p>
                      <a:pPr marL="285750" indent="-285750">
                        <a:buFont typeface="Wingdings" panose="05000000000000000000" pitchFamily="2" charset="2"/>
                        <a:buChar char="ü"/>
                      </a:pPr>
                      <a:r>
                        <a:rPr lang="en-US" sz="1500">
                          <a:solidFill>
                            <a:srgbClr val="10479B"/>
                          </a:solidFill>
                          <a:latin typeface="Optima" panose="02000503060000020004"/>
                        </a:rPr>
                        <a:t>AI / ML Models</a:t>
                      </a:r>
                    </a:p>
                    <a:p>
                      <a:pPr marL="285750" indent="-285750">
                        <a:buFont typeface="Wingdings" panose="05000000000000000000" pitchFamily="2" charset="2"/>
                        <a:buChar char="ü"/>
                      </a:pPr>
                      <a:r>
                        <a:rPr lang="en-US" sz="1500">
                          <a:solidFill>
                            <a:srgbClr val="10479B"/>
                          </a:solidFill>
                          <a:latin typeface="Optima" panose="02000503060000020004"/>
                        </a:rPr>
                        <a:t>Mobility</a:t>
                      </a:r>
                    </a:p>
                    <a:p>
                      <a:pPr marL="285750" indent="-285750">
                        <a:buFont typeface="Wingdings" panose="05000000000000000000" pitchFamily="2" charset="2"/>
                        <a:buChar char="ü"/>
                      </a:pPr>
                      <a:r>
                        <a:rPr lang="en-US" sz="1500">
                          <a:solidFill>
                            <a:srgbClr val="10479B"/>
                          </a:solidFill>
                          <a:latin typeface="Optima" panose="02000503060000020004"/>
                        </a:rPr>
                        <a:t>Industrial Automation</a:t>
                      </a:r>
                      <a:endParaRPr lang="en-IN" sz="1500">
                        <a:solidFill>
                          <a:srgbClr val="10479B"/>
                        </a:solidFill>
                        <a:latin typeface="Optima" panose="02000503060000020004"/>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a:solidFill>
                            <a:srgbClr val="10479B"/>
                          </a:solidFill>
                          <a:latin typeface="Optima" panose="02000503060000020004"/>
                        </a:rPr>
                        <a:t>Advisory for Maintenance Strategies</a:t>
                      </a:r>
                      <a:endParaRPr lang="en-IN" sz="1500">
                        <a:solidFill>
                          <a:srgbClr val="10479B"/>
                        </a:solidFill>
                        <a:latin typeface="Optima" panose="02000503060000020004"/>
                      </a:endParaRPr>
                    </a:p>
                    <a:p>
                      <a:pPr marL="285750" indent="-285750">
                        <a:buFont typeface="Wingdings" panose="05000000000000000000" pitchFamily="2" charset="2"/>
                        <a:buChar char="ü"/>
                      </a:pPr>
                      <a:r>
                        <a:rPr lang="en-IN" sz="1500">
                          <a:solidFill>
                            <a:srgbClr val="10479B"/>
                          </a:solidFill>
                          <a:latin typeface="Optima" panose="02000503060000020004"/>
                        </a:rPr>
                        <a:t>Major, Minor and Turn Around Maintenance</a:t>
                      </a:r>
                    </a:p>
                  </a:txBody>
                  <a:tcPr/>
                </a:tc>
                <a:extLst>
                  <a:ext uri="{0D108BD9-81ED-4DB2-BD59-A6C34878D82A}">
                    <a16:rowId xmlns:a16="http://schemas.microsoft.com/office/drawing/2014/main" val="1644147497"/>
                  </a:ext>
                </a:extLst>
              </a:tr>
            </a:tbl>
          </a:graphicData>
        </a:graphic>
      </p:graphicFrame>
    </p:spTree>
    <p:extLst>
      <p:ext uri="{BB962C8B-B14F-4D97-AF65-F5344CB8AC3E}">
        <p14:creationId xmlns:p14="http://schemas.microsoft.com/office/powerpoint/2010/main" val="1391700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4696F-CAB8-84DE-6650-DC16C0DC1318}"/>
            </a:ext>
          </a:extLst>
        </p:cNvPr>
        <p:cNvGrpSpPr/>
        <p:nvPr/>
      </p:nvGrpSpPr>
      <p:grpSpPr>
        <a:xfrm>
          <a:off x="0" y="0"/>
          <a:ext cx="0" cy="0"/>
          <a:chOff x="0" y="0"/>
          <a:chExt cx="0" cy="0"/>
        </a:xfrm>
      </p:grpSpPr>
      <p:sp>
        <p:nvSpPr>
          <p:cNvPr id="3" name="Date Placeholder 3">
            <a:extLst>
              <a:ext uri="{FF2B5EF4-FFF2-40B4-BE49-F238E27FC236}">
                <a16:creationId xmlns:a16="http://schemas.microsoft.com/office/drawing/2014/main" id="{C4DD3529-D3E2-AB19-FA08-0040A13AFB64}"/>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5" name="Slide Number Placeholder 5">
            <a:extLst>
              <a:ext uri="{FF2B5EF4-FFF2-40B4-BE49-F238E27FC236}">
                <a16:creationId xmlns:a16="http://schemas.microsoft.com/office/drawing/2014/main" id="{B857C199-8E6E-8EB0-972B-1B3BC0A0BFFA}"/>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8" name="Footer Placeholder 4">
            <a:extLst>
              <a:ext uri="{FF2B5EF4-FFF2-40B4-BE49-F238E27FC236}">
                <a16:creationId xmlns:a16="http://schemas.microsoft.com/office/drawing/2014/main" id="{6C8EA14F-85F6-E2F3-10F1-32493E8C293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Restricted Use</a:t>
            </a:r>
          </a:p>
        </p:txBody>
      </p:sp>
      <p:sp>
        <p:nvSpPr>
          <p:cNvPr id="9" name="Footer Placeholder 4">
            <a:extLst>
              <a:ext uri="{FF2B5EF4-FFF2-40B4-BE49-F238E27FC236}">
                <a16:creationId xmlns:a16="http://schemas.microsoft.com/office/drawing/2014/main" id="{D7026760-5526-48D7-027E-D7E04616C63B}"/>
              </a:ext>
            </a:extLst>
          </p:cNvPr>
          <p:cNvSpPr txBox="1">
            <a:spLocks/>
          </p:cNvSpPr>
          <p:nvPr/>
        </p:nvSpPr>
        <p:spPr bwMode="gray">
          <a:xfrm>
            <a:off x="4165600" y="6660917"/>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a:solidFill>
                  <a:schemeClr val="bg1"/>
                </a:solidFill>
                <a:latin typeface="Optima" panose="02000503060000020004"/>
                <a:cs typeface="Arial" panose="020B0604020202020204" pitchFamily="34" charset="0"/>
              </a:rPr>
              <a:t>www.piloggroup.com</a:t>
            </a:r>
          </a:p>
        </p:txBody>
      </p:sp>
      <p:sp>
        <p:nvSpPr>
          <p:cNvPr id="19" name="TextBox 18">
            <a:extLst>
              <a:ext uri="{FF2B5EF4-FFF2-40B4-BE49-F238E27FC236}">
                <a16:creationId xmlns:a16="http://schemas.microsoft.com/office/drawing/2014/main" id="{F029D6FE-5843-9A42-CF57-3E806E7E84C2}"/>
              </a:ext>
            </a:extLst>
          </p:cNvPr>
          <p:cNvSpPr txBox="1"/>
          <p:nvPr/>
        </p:nvSpPr>
        <p:spPr>
          <a:xfrm>
            <a:off x="561515" y="132213"/>
            <a:ext cx="9930994" cy="830997"/>
          </a:xfrm>
          <a:prstGeom prst="rect">
            <a:avLst/>
          </a:prstGeom>
          <a:noFill/>
        </p:spPr>
        <p:txBody>
          <a:bodyPr wrap="square">
            <a:spAutoFit/>
          </a:bodyPr>
          <a:lstStyle/>
          <a:p>
            <a:r>
              <a:rPr lang="en-US" sz="2400" b="1">
                <a:solidFill>
                  <a:srgbClr val="10479B"/>
                </a:solidFill>
                <a:latin typeface="Optima" panose="02000503060000020004"/>
                <a:cs typeface="Arial" panose="020B0604020202020204" pitchFamily="34" charset="0"/>
              </a:rPr>
              <a:t>ALM, APM, SCM Solution Management on SAP S/4 HANA, APM, BTP &amp; Business Network Optimized with PiLog Accelerators</a:t>
            </a:r>
            <a:endParaRPr lang="en-US" sz="2400" b="1">
              <a:solidFill>
                <a:srgbClr val="0C4999"/>
              </a:solidFill>
              <a:latin typeface="Optima" panose="02000503060000020004"/>
            </a:endParaRPr>
          </a:p>
        </p:txBody>
      </p:sp>
      <p:grpSp>
        <p:nvGrpSpPr>
          <p:cNvPr id="72" name="Group 71">
            <a:extLst>
              <a:ext uri="{FF2B5EF4-FFF2-40B4-BE49-F238E27FC236}">
                <a16:creationId xmlns:a16="http://schemas.microsoft.com/office/drawing/2014/main" id="{D281C0B7-C87D-CBB6-7A6C-158C395A50E3}"/>
              </a:ext>
            </a:extLst>
          </p:cNvPr>
          <p:cNvGrpSpPr/>
          <p:nvPr/>
        </p:nvGrpSpPr>
        <p:grpSpPr>
          <a:xfrm>
            <a:off x="-111599" y="923491"/>
            <a:ext cx="4569777" cy="5576961"/>
            <a:chOff x="138102" y="886443"/>
            <a:chExt cx="4569777" cy="5576961"/>
          </a:xfrm>
        </p:grpSpPr>
        <p:sp>
          <p:nvSpPr>
            <p:cNvPr id="20" name="TextBox 19">
              <a:extLst>
                <a:ext uri="{FF2B5EF4-FFF2-40B4-BE49-F238E27FC236}">
                  <a16:creationId xmlns:a16="http://schemas.microsoft.com/office/drawing/2014/main" id="{55ED8745-EECC-F088-E127-276164060B38}"/>
                </a:ext>
              </a:extLst>
            </p:cNvPr>
            <p:cNvSpPr txBox="1"/>
            <p:nvPr/>
          </p:nvSpPr>
          <p:spPr>
            <a:xfrm>
              <a:off x="263342" y="886443"/>
              <a:ext cx="4444537" cy="400110"/>
            </a:xfrm>
            <a:prstGeom prst="rect">
              <a:avLst/>
            </a:prstGeom>
            <a:noFill/>
          </p:spPr>
          <p:txBody>
            <a:bodyPr wrap="square">
              <a:spAutoFit/>
            </a:bodyPr>
            <a:lstStyle/>
            <a:p>
              <a:pPr algn="ctr"/>
              <a:r>
                <a:rPr lang="en-US" sz="2000" b="1">
                  <a:solidFill>
                    <a:srgbClr val="26B4E9"/>
                  </a:solidFill>
                  <a:latin typeface="Optima" panose="02000503060000020004"/>
                  <a:cs typeface="Arial" panose="020B0604020202020204" pitchFamily="34" charset="0"/>
                </a:rPr>
                <a:t>Data Taxonomy &amp; Repository</a:t>
              </a:r>
            </a:p>
          </p:txBody>
        </p:sp>
        <p:sp>
          <p:nvSpPr>
            <p:cNvPr id="6" name="Rounded Rectangle 34">
              <a:extLst>
                <a:ext uri="{FF2B5EF4-FFF2-40B4-BE49-F238E27FC236}">
                  <a16:creationId xmlns:a16="http://schemas.microsoft.com/office/drawing/2014/main" id="{F7041AA4-8B4E-8D0C-FE78-5854C3D5905B}"/>
                </a:ext>
              </a:extLst>
            </p:cNvPr>
            <p:cNvSpPr/>
            <p:nvPr/>
          </p:nvSpPr>
          <p:spPr>
            <a:xfrm>
              <a:off x="382049" y="1293382"/>
              <a:ext cx="4227165" cy="5159026"/>
            </a:xfrm>
            <a:prstGeom prst="roundRect">
              <a:avLst/>
            </a:prstGeom>
            <a:noFill/>
            <a:ln>
              <a:solidFill>
                <a:srgbClr val="10479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25425" indent="-225425">
                <a:buFont typeface="Wingdings" panose="05000000000000000000" pitchFamily="2" charset="2"/>
                <a:buChar char="Ø"/>
              </a:pPr>
              <a:endParaRPr lang="en-US" sz="1300" b="1">
                <a:solidFill>
                  <a:srgbClr val="10479B"/>
                </a:solidFill>
                <a:latin typeface="Optima" panose="02000503060000020004"/>
              </a:endParaRPr>
            </a:p>
          </p:txBody>
        </p:sp>
        <p:pic>
          <p:nvPicPr>
            <p:cNvPr id="17" name="Picture 16" descr="Data Governance-01">
              <a:extLst>
                <a:ext uri="{FF2B5EF4-FFF2-40B4-BE49-F238E27FC236}">
                  <a16:creationId xmlns:a16="http://schemas.microsoft.com/office/drawing/2014/main" id="{B58E8300-662A-3DC2-4028-413368E9456B}"/>
                </a:ext>
              </a:extLst>
            </p:cNvPr>
            <p:cNvPicPr>
              <a:picLocks noChangeAspect="1"/>
            </p:cNvPicPr>
            <p:nvPr/>
          </p:nvPicPr>
          <p:blipFill>
            <a:blip r:embed="rId3"/>
            <a:stretch>
              <a:fillRect/>
            </a:stretch>
          </p:blipFill>
          <p:spPr>
            <a:xfrm>
              <a:off x="2239971" y="1431162"/>
              <a:ext cx="692317" cy="692317"/>
            </a:xfrm>
            <a:prstGeom prst="rect">
              <a:avLst/>
            </a:prstGeom>
            <a:noFill/>
          </p:spPr>
        </p:pic>
        <p:pic>
          <p:nvPicPr>
            <p:cNvPr id="18" name="Picture 17" descr="Quality Endurance &amp; Approval-01">
              <a:extLst>
                <a:ext uri="{FF2B5EF4-FFF2-40B4-BE49-F238E27FC236}">
                  <a16:creationId xmlns:a16="http://schemas.microsoft.com/office/drawing/2014/main" id="{CB499A14-6321-1083-6D63-DBA24806187D}"/>
                </a:ext>
              </a:extLst>
            </p:cNvPr>
            <p:cNvPicPr>
              <a:picLocks noChangeAspect="1"/>
            </p:cNvPicPr>
            <p:nvPr/>
          </p:nvPicPr>
          <p:blipFill>
            <a:blip r:embed="rId4"/>
            <a:stretch>
              <a:fillRect/>
            </a:stretch>
          </p:blipFill>
          <p:spPr>
            <a:xfrm>
              <a:off x="811216" y="1479797"/>
              <a:ext cx="624224" cy="617010"/>
            </a:xfrm>
            <a:prstGeom prst="rect">
              <a:avLst/>
            </a:prstGeom>
            <a:noFill/>
          </p:spPr>
        </p:pic>
        <p:sp>
          <p:nvSpPr>
            <p:cNvPr id="21" name="TextBox 20">
              <a:extLst>
                <a:ext uri="{FF2B5EF4-FFF2-40B4-BE49-F238E27FC236}">
                  <a16:creationId xmlns:a16="http://schemas.microsoft.com/office/drawing/2014/main" id="{614454AB-E503-B3B5-941B-24E4B48D77C5}"/>
                </a:ext>
              </a:extLst>
            </p:cNvPr>
            <p:cNvSpPr txBox="1"/>
            <p:nvPr/>
          </p:nvSpPr>
          <p:spPr>
            <a:xfrm>
              <a:off x="306464" y="2109439"/>
              <a:ext cx="15459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Work Centers</a:t>
              </a:r>
              <a:endParaRPr kumimoji="0" lang="en-US" sz="1200" b="1" i="0" u="none" strike="noStrike" kern="1200" cap="none" spc="0" normalizeH="0" baseline="0" noProof="0">
                <a:ln>
                  <a:noFill/>
                </a:ln>
                <a:solidFill>
                  <a:srgbClr val="10479B"/>
                </a:solidFill>
                <a:effectLst/>
                <a:uLnTx/>
                <a:uFillTx/>
                <a:latin typeface="Optima" panose="02000503060000020004"/>
              </a:endParaRPr>
            </a:p>
          </p:txBody>
        </p:sp>
        <p:sp>
          <p:nvSpPr>
            <p:cNvPr id="22" name="TextBox 21">
              <a:extLst>
                <a:ext uri="{FF2B5EF4-FFF2-40B4-BE49-F238E27FC236}">
                  <a16:creationId xmlns:a16="http://schemas.microsoft.com/office/drawing/2014/main" id="{344030D9-B13D-3BAD-1701-427D3AED6F90}"/>
                </a:ext>
              </a:extLst>
            </p:cNvPr>
            <p:cNvSpPr txBox="1"/>
            <p:nvPr/>
          </p:nvSpPr>
          <p:spPr>
            <a:xfrm>
              <a:off x="1693497" y="2132810"/>
              <a:ext cx="15459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Critical Assets</a:t>
              </a:r>
            </a:p>
          </p:txBody>
        </p:sp>
        <p:pic>
          <p:nvPicPr>
            <p:cNvPr id="23" name="Picture 22" descr="ALM_Series_2 Images-11">
              <a:extLst>
                <a:ext uri="{FF2B5EF4-FFF2-40B4-BE49-F238E27FC236}">
                  <a16:creationId xmlns:a16="http://schemas.microsoft.com/office/drawing/2014/main" id="{5DD5B7DF-E7D4-3D69-8C3A-F4489744E8B2}"/>
                </a:ext>
              </a:extLst>
            </p:cNvPr>
            <p:cNvPicPr>
              <a:picLocks noChangeAspect="1"/>
            </p:cNvPicPr>
            <p:nvPr/>
          </p:nvPicPr>
          <p:blipFill>
            <a:blip r:embed="rId5"/>
            <a:stretch>
              <a:fillRect/>
            </a:stretch>
          </p:blipFill>
          <p:spPr>
            <a:xfrm>
              <a:off x="644799" y="2634725"/>
              <a:ext cx="757398" cy="778523"/>
            </a:xfrm>
            <a:prstGeom prst="rect">
              <a:avLst/>
            </a:prstGeom>
            <a:noFill/>
          </p:spPr>
        </p:pic>
        <p:pic>
          <p:nvPicPr>
            <p:cNvPr id="24" name="Picture 23" descr="ALM_Series_2 Images-12">
              <a:extLst>
                <a:ext uri="{FF2B5EF4-FFF2-40B4-BE49-F238E27FC236}">
                  <a16:creationId xmlns:a16="http://schemas.microsoft.com/office/drawing/2014/main" id="{28954959-6317-7844-5F4B-5CBA7B763A8E}"/>
                </a:ext>
              </a:extLst>
            </p:cNvPr>
            <p:cNvPicPr>
              <a:picLocks noChangeAspect="1"/>
            </p:cNvPicPr>
            <p:nvPr/>
          </p:nvPicPr>
          <p:blipFill>
            <a:blip r:embed="rId6"/>
            <a:stretch>
              <a:fillRect/>
            </a:stretch>
          </p:blipFill>
          <p:spPr>
            <a:xfrm>
              <a:off x="2106370" y="2628161"/>
              <a:ext cx="743378" cy="764153"/>
            </a:xfrm>
            <a:prstGeom prst="rect">
              <a:avLst/>
            </a:prstGeom>
            <a:noFill/>
          </p:spPr>
        </p:pic>
        <p:sp>
          <p:nvSpPr>
            <p:cNvPr id="25" name="TextBox 24">
              <a:extLst>
                <a:ext uri="{FF2B5EF4-FFF2-40B4-BE49-F238E27FC236}">
                  <a16:creationId xmlns:a16="http://schemas.microsoft.com/office/drawing/2014/main" id="{3857A840-209D-2AE1-F402-E322C58E1FDE}"/>
                </a:ext>
              </a:extLst>
            </p:cNvPr>
            <p:cNvSpPr txBox="1"/>
            <p:nvPr/>
          </p:nvSpPr>
          <p:spPr>
            <a:xfrm>
              <a:off x="165059" y="3375053"/>
              <a:ext cx="15459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Asset Hierarchy</a:t>
              </a:r>
              <a:endParaRPr kumimoji="0" lang="en-US" sz="1200" b="1" i="0" u="none" strike="noStrike" kern="1200" cap="none" spc="0" normalizeH="0" baseline="0" noProof="0">
                <a:ln>
                  <a:noFill/>
                </a:ln>
                <a:solidFill>
                  <a:srgbClr val="10479B"/>
                </a:solidFill>
                <a:effectLst/>
                <a:uLnTx/>
                <a:uFillTx/>
                <a:latin typeface="Optima" panose="02000503060000020004"/>
              </a:endParaRPr>
            </a:p>
          </p:txBody>
        </p:sp>
        <p:sp>
          <p:nvSpPr>
            <p:cNvPr id="26" name="TextBox 25">
              <a:extLst>
                <a:ext uri="{FF2B5EF4-FFF2-40B4-BE49-F238E27FC236}">
                  <a16:creationId xmlns:a16="http://schemas.microsoft.com/office/drawing/2014/main" id="{F6FBAC78-9789-3E8D-F2E6-88267E834EAB}"/>
                </a:ext>
              </a:extLst>
            </p:cNvPr>
            <p:cNvSpPr txBox="1"/>
            <p:nvPr/>
          </p:nvSpPr>
          <p:spPr>
            <a:xfrm>
              <a:off x="1693496" y="3341317"/>
              <a:ext cx="15459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Functional Location</a:t>
              </a:r>
            </a:p>
          </p:txBody>
        </p:sp>
        <p:pic>
          <p:nvPicPr>
            <p:cNvPr id="27" name="Picture 26" descr="ALM_Series_2 Images-14">
              <a:extLst>
                <a:ext uri="{FF2B5EF4-FFF2-40B4-BE49-F238E27FC236}">
                  <a16:creationId xmlns:a16="http://schemas.microsoft.com/office/drawing/2014/main" id="{3D89FA35-9287-4921-D9F6-223E3D92CA4B}"/>
                </a:ext>
              </a:extLst>
            </p:cNvPr>
            <p:cNvPicPr>
              <a:picLocks noChangeAspect="1"/>
            </p:cNvPicPr>
            <p:nvPr/>
          </p:nvPicPr>
          <p:blipFill>
            <a:blip r:embed="rId7"/>
            <a:stretch>
              <a:fillRect/>
            </a:stretch>
          </p:blipFill>
          <p:spPr>
            <a:xfrm>
              <a:off x="638365" y="3837102"/>
              <a:ext cx="670399" cy="825489"/>
            </a:xfrm>
            <a:prstGeom prst="rect">
              <a:avLst/>
            </a:prstGeom>
            <a:noFill/>
          </p:spPr>
        </p:pic>
        <p:sp>
          <p:nvSpPr>
            <p:cNvPr id="28" name="TextBox 27">
              <a:extLst>
                <a:ext uri="{FF2B5EF4-FFF2-40B4-BE49-F238E27FC236}">
                  <a16:creationId xmlns:a16="http://schemas.microsoft.com/office/drawing/2014/main" id="{A20EB5FF-8A41-6222-6BAC-B68376C372DC}"/>
                </a:ext>
              </a:extLst>
            </p:cNvPr>
            <p:cNvSpPr txBox="1"/>
            <p:nvPr/>
          </p:nvSpPr>
          <p:spPr>
            <a:xfrm>
              <a:off x="1637514" y="4710744"/>
              <a:ext cx="159990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10479B"/>
                  </a:solidFill>
                  <a:effectLst/>
                  <a:uLnTx/>
                  <a:uFillTx/>
                  <a:latin typeface="Optima" panose="02000503060000020004"/>
                </a:rPr>
                <a:t>Document Indexing</a:t>
              </a:r>
            </a:p>
          </p:txBody>
        </p:sp>
        <p:pic>
          <p:nvPicPr>
            <p:cNvPr id="29" name="Picture 28" descr="ALM_Series_2 Images-19">
              <a:extLst>
                <a:ext uri="{FF2B5EF4-FFF2-40B4-BE49-F238E27FC236}">
                  <a16:creationId xmlns:a16="http://schemas.microsoft.com/office/drawing/2014/main" id="{8EA1201B-A313-92DB-55EC-BAC24F5199E5}"/>
                </a:ext>
              </a:extLst>
            </p:cNvPr>
            <p:cNvPicPr>
              <a:picLocks noChangeAspect="1"/>
            </p:cNvPicPr>
            <p:nvPr/>
          </p:nvPicPr>
          <p:blipFill>
            <a:blip r:embed="rId8"/>
            <a:stretch>
              <a:fillRect/>
            </a:stretch>
          </p:blipFill>
          <p:spPr>
            <a:xfrm>
              <a:off x="2096944" y="3785088"/>
              <a:ext cx="681051" cy="932206"/>
            </a:xfrm>
            <a:prstGeom prst="rect">
              <a:avLst/>
            </a:prstGeom>
            <a:noFill/>
          </p:spPr>
        </p:pic>
        <p:sp>
          <p:nvSpPr>
            <p:cNvPr id="30" name="TextBox 29">
              <a:extLst>
                <a:ext uri="{FF2B5EF4-FFF2-40B4-BE49-F238E27FC236}">
                  <a16:creationId xmlns:a16="http://schemas.microsoft.com/office/drawing/2014/main" id="{38D0C1FA-5F5B-3395-4314-729FBDCDF83A}"/>
                </a:ext>
              </a:extLst>
            </p:cNvPr>
            <p:cNvSpPr txBox="1"/>
            <p:nvPr/>
          </p:nvSpPr>
          <p:spPr>
            <a:xfrm>
              <a:off x="138102" y="4688008"/>
              <a:ext cx="159990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10479B"/>
                  </a:solidFill>
                  <a:effectLst/>
                  <a:uLnTx/>
                  <a:uFillTx/>
                  <a:latin typeface="Optima" panose="02000503060000020004"/>
                </a:rPr>
                <a:t>Bill of Materials</a:t>
              </a:r>
            </a:p>
          </p:txBody>
        </p:sp>
        <p:pic>
          <p:nvPicPr>
            <p:cNvPr id="31" name="Picture 30" descr="ALM_Series_2 Images-10">
              <a:extLst>
                <a:ext uri="{FF2B5EF4-FFF2-40B4-BE49-F238E27FC236}">
                  <a16:creationId xmlns:a16="http://schemas.microsoft.com/office/drawing/2014/main" id="{35223207-034D-499D-36CF-0B90CDC6AFCD}"/>
                </a:ext>
              </a:extLst>
            </p:cNvPr>
            <p:cNvPicPr>
              <a:picLocks noChangeAspect="1"/>
            </p:cNvPicPr>
            <p:nvPr/>
          </p:nvPicPr>
          <p:blipFill>
            <a:blip r:embed="rId9"/>
            <a:stretch>
              <a:fillRect/>
            </a:stretch>
          </p:blipFill>
          <p:spPr>
            <a:xfrm>
              <a:off x="617829" y="5267355"/>
              <a:ext cx="746566" cy="727967"/>
            </a:xfrm>
            <a:prstGeom prst="rect">
              <a:avLst/>
            </a:prstGeom>
            <a:noFill/>
          </p:spPr>
        </p:pic>
        <p:sp>
          <p:nvSpPr>
            <p:cNvPr id="32" name="TextBox 31">
              <a:extLst>
                <a:ext uri="{FF2B5EF4-FFF2-40B4-BE49-F238E27FC236}">
                  <a16:creationId xmlns:a16="http://schemas.microsoft.com/office/drawing/2014/main" id="{73A37FBB-7A39-4F9D-50DC-308F551D17F6}"/>
                </a:ext>
              </a:extLst>
            </p:cNvPr>
            <p:cNvSpPr txBox="1"/>
            <p:nvPr/>
          </p:nvSpPr>
          <p:spPr>
            <a:xfrm>
              <a:off x="435105" y="5949586"/>
              <a:ext cx="11120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10479B"/>
                  </a:solidFill>
                  <a:effectLst/>
                  <a:uLnTx/>
                  <a:uFillTx/>
                  <a:latin typeface="Optima" panose="02000503060000020004"/>
                </a:rPr>
                <a:t>MI, MF, MPs</a:t>
              </a:r>
            </a:p>
          </p:txBody>
        </p:sp>
        <p:pic>
          <p:nvPicPr>
            <p:cNvPr id="33" name="Picture 32" descr="ALM_Series_2 Images-08">
              <a:extLst>
                <a:ext uri="{FF2B5EF4-FFF2-40B4-BE49-F238E27FC236}">
                  <a16:creationId xmlns:a16="http://schemas.microsoft.com/office/drawing/2014/main" id="{D9CA43B1-B193-3461-CB5F-915171EF4D3F}"/>
                </a:ext>
              </a:extLst>
            </p:cNvPr>
            <p:cNvPicPr>
              <a:picLocks noChangeAspect="1"/>
            </p:cNvPicPr>
            <p:nvPr/>
          </p:nvPicPr>
          <p:blipFill>
            <a:blip r:embed="rId10"/>
            <a:stretch>
              <a:fillRect/>
            </a:stretch>
          </p:blipFill>
          <p:spPr>
            <a:xfrm>
              <a:off x="2048209" y="5347565"/>
              <a:ext cx="653644" cy="646724"/>
            </a:xfrm>
            <a:prstGeom prst="rect">
              <a:avLst/>
            </a:prstGeom>
            <a:noFill/>
          </p:spPr>
        </p:pic>
        <p:sp>
          <p:nvSpPr>
            <p:cNvPr id="34" name="TextBox 33">
              <a:extLst>
                <a:ext uri="{FF2B5EF4-FFF2-40B4-BE49-F238E27FC236}">
                  <a16:creationId xmlns:a16="http://schemas.microsoft.com/office/drawing/2014/main" id="{5478DB96-37E7-4D0F-ABB5-093162A20A5F}"/>
                </a:ext>
              </a:extLst>
            </p:cNvPr>
            <p:cNvSpPr txBox="1"/>
            <p:nvPr/>
          </p:nvSpPr>
          <p:spPr>
            <a:xfrm>
              <a:off x="1759933" y="5990743"/>
              <a:ext cx="11120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10479B"/>
                  </a:solidFill>
                  <a:effectLst/>
                  <a:uLnTx/>
                  <a:uFillTx/>
                  <a:latin typeface="Optima" panose="02000503060000020004"/>
                </a:rPr>
                <a:t>Task List &amp; Inspection List</a:t>
              </a:r>
            </a:p>
          </p:txBody>
        </p:sp>
        <p:pic>
          <p:nvPicPr>
            <p:cNvPr id="55" name="Picture 54" descr="ALM_Series_2 Images-18">
              <a:extLst>
                <a:ext uri="{FF2B5EF4-FFF2-40B4-BE49-F238E27FC236}">
                  <a16:creationId xmlns:a16="http://schemas.microsoft.com/office/drawing/2014/main" id="{AAA41898-7FBA-54E2-1EF0-A8FA55CC315E}"/>
                </a:ext>
              </a:extLst>
            </p:cNvPr>
            <p:cNvPicPr>
              <a:picLocks noChangeAspect="1"/>
            </p:cNvPicPr>
            <p:nvPr/>
          </p:nvPicPr>
          <p:blipFill>
            <a:blip r:embed="rId11"/>
            <a:stretch>
              <a:fillRect/>
            </a:stretch>
          </p:blipFill>
          <p:spPr>
            <a:xfrm>
              <a:off x="3627004" y="1472330"/>
              <a:ext cx="427995" cy="721428"/>
            </a:xfrm>
            <a:prstGeom prst="rect">
              <a:avLst/>
            </a:prstGeom>
          </p:spPr>
        </p:pic>
        <p:sp>
          <p:nvSpPr>
            <p:cNvPr id="56" name="TextBox 55">
              <a:extLst>
                <a:ext uri="{FF2B5EF4-FFF2-40B4-BE49-F238E27FC236}">
                  <a16:creationId xmlns:a16="http://schemas.microsoft.com/office/drawing/2014/main" id="{CD8137B0-C5E3-E0E0-DC4E-DA5FD8915A4D}"/>
                </a:ext>
              </a:extLst>
            </p:cNvPr>
            <p:cNvSpPr txBox="1"/>
            <p:nvPr/>
          </p:nvSpPr>
          <p:spPr>
            <a:xfrm>
              <a:off x="3123080" y="2155007"/>
              <a:ext cx="15459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Measuring Points </a:t>
              </a:r>
            </a:p>
          </p:txBody>
        </p:sp>
        <p:pic>
          <p:nvPicPr>
            <p:cNvPr id="57" name="Picture 56" descr="ALM_Series_2 Images-09">
              <a:extLst>
                <a:ext uri="{FF2B5EF4-FFF2-40B4-BE49-F238E27FC236}">
                  <a16:creationId xmlns:a16="http://schemas.microsoft.com/office/drawing/2014/main" id="{C445A332-9B25-883F-D1F9-2A4387D401A6}"/>
                </a:ext>
              </a:extLst>
            </p:cNvPr>
            <p:cNvPicPr>
              <a:picLocks noChangeAspect="1"/>
            </p:cNvPicPr>
            <p:nvPr/>
          </p:nvPicPr>
          <p:blipFill>
            <a:blip r:embed="rId12"/>
            <a:stretch>
              <a:fillRect/>
            </a:stretch>
          </p:blipFill>
          <p:spPr>
            <a:xfrm>
              <a:off x="3394410" y="2634725"/>
              <a:ext cx="893181" cy="669220"/>
            </a:xfrm>
            <a:prstGeom prst="rect">
              <a:avLst/>
            </a:prstGeom>
          </p:spPr>
        </p:pic>
        <p:sp>
          <p:nvSpPr>
            <p:cNvPr id="58" name="TextBox 57">
              <a:extLst>
                <a:ext uri="{FF2B5EF4-FFF2-40B4-BE49-F238E27FC236}">
                  <a16:creationId xmlns:a16="http://schemas.microsoft.com/office/drawing/2014/main" id="{4AC7CEEA-FAA2-DF2E-59DE-1D51EA925CB8}"/>
                </a:ext>
              </a:extLst>
            </p:cNvPr>
            <p:cNvSpPr txBox="1"/>
            <p:nvPr/>
          </p:nvSpPr>
          <p:spPr>
            <a:xfrm>
              <a:off x="3068002" y="3325692"/>
              <a:ext cx="15459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FC, CC, RC, IC</a:t>
              </a:r>
            </a:p>
          </p:txBody>
        </p:sp>
        <p:pic>
          <p:nvPicPr>
            <p:cNvPr id="59" name="Picture 58" descr="iSPIR-spare parts-01">
              <a:extLst>
                <a:ext uri="{FF2B5EF4-FFF2-40B4-BE49-F238E27FC236}">
                  <a16:creationId xmlns:a16="http://schemas.microsoft.com/office/drawing/2014/main" id="{54F6A92F-E872-D651-C58D-C399DFCE14E2}"/>
                </a:ext>
              </a:extLst>
            </p:cNvPr>
            <p:cNvPicPr>
              <a:picLocks noChangeAspect="1"/>
            </p:cNvPicPr>
            <p:nvPr/>
          </p:nvPicPr>
          <p:blipFill>
            <a:blip r:embed="rId13"/>
            <a:stretch>
              <a:fillRect/>
            </a:stretch>
          </p:blipFill>
          <p:spPr>
            <a:xfrm>
              <a:off x="3334953" y="3810631"/>
              <a:ext cx="1012094" cy="819529"/>
            </a:xfrm>
            <a:prstGeom prst="rect">
              <a:avLst/>
            </a:prstGeom>
          </p:spPr>
        </p:pic>
        <p:sp>
          <p:nvSpPr>
            <p:cNvPr id="60" name="TextBox 59">
              <a:extLst>
                <a:ext uri="{FF2B5EF4-FFF2-40B4-BE49-F238E27FC236}">
                  <a16:creationId xmlns:a16="http://schemas.microsoft.com/office/drawing/2014/main" id="{E6675650-BAA4-285B-4950-E5E8F3344FF2}"/>
                </a:ext>
              </a:extLst>
            </p:cNvPr>
            <p:cNvSpPr txBox="1"/>
            <p:nvPr/>
          </p:nvSpPr>
          <p:spPr>
            <a:xfrm>
              <a:off x="3089242" y="4706345"/>
              <a:ext cx="15999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10479B"/>
                  </a:solidFill>
                  <a:effectLst/>
                  <a:uLnTx/>
                  <a:uFillTx/>
                  <a:latin typeface="Optima" panose="02000503060000020004"/>
                </a:rPr>
                <a:t>Spare Parts Interchangeability</a:t>
              </a:r>
            </a:p>
          </p:txBody>
        </p:sp>
        <p:pic>
          <p:nvPicPr>
            <p:cNvPr id="61" name="Picture 60" descr="ISO 8000 – 100 Data Quality-04">
              <a:extLst>
                <a:ext uri="{FF2B5EF4-FFF2-40B4-BE49-F238E27FC236}">
                  <a16:creationId xmlns:a16="http://schemas.microsoft.com/office/drawing/2014/main" id="{287CCFF3-6268-CCFF-1AE6-29449CA0467C}"/>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319761" y="5352263"/>
              <a:ext cx="943705" cy="629596"/>
            </a:xfrm>
            <a:prstGeom prst="rect">
              <a:avLst/>
            </a:prstGeom>
          </p:spPr>
        </p:pic>
        <p:sp>
          <p:nvSpPr>
            <p:cNvPr id="62" name="TextBox 61">
              <a:extLst>
                <a:ext uri="{FF2B5EF4-FFF2-40B4-BE49-F238E27FC236}">
                  <a16:creationId xmlns:a16="http://schemas.microsoft.com/office/drawing/2014/main" id="{872DAB5F-4386-FE02-BDA9-3C45207D6FDF}"/>
                </a:ext>
              </a:extLst>
            </p:cNvPr>
            <p:cNvSpPr txBox="1"/>
            <p:nvPr/>
          </p:nvSpPr>
          <p:spPr>
            <a:xfrm>
              <a:off x="3194382" y="6001739"/>
              <a:ext cx="11120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10479B"/>
                  </a:solidFill>
                  <a:effectLst/>
                  <a:uLnTx/>
                  <a:uFillTx/>
                  <a:latin typeface="Optima" panose="02000503060000020004"/>
                </a:rPr>
                <a:t>Materials &amp; Services</a:t>
              </a:r>
            </a:p>
          </p:txBody>
        </p:sp>
      </p:grpSp>
      <p:grpSp>
        <p:nvGrpSpPr>
          <p:cNvPr id="92" name="Group 91">
            <a:extLst>
              <a:ext uri="{FF2B5EF4-FFF2-40B4-BE49-F238E27FC236}">
                <a16:creationId xmlns:a16="http://schemas.microsoft.com/office/drawing/2014/main" id="{1F0C8968-E99A-9943-CC7A-05CA455A6FCA}"/>
              </a:ext>
            </a:extLst>
          </p:cNvPr>
          <p:cNvGrpSpPr/>
          <p:nvPr/>
        </p:nvGrpSpPr>
        <p:grpSpPr>
          <a:xfrm>
            <a:off x="4340109" y="956554"/>
            <a:ext cx="3860654" cy="5478285"/>
            <a:chOff x="4716651" y="974123"/>
            <a:chExt cx="4008980" cy="5478285"/>
          </a:xfrm>
        </p:grpSpPr>
        <p:sp>
          <p:nvSpPr>
            <p:cNvPr id="63" name="Rounded Rectangle 34">
              <a:extLst>
                <a:ext uri="{FF2B5EF4-FFF2-40B4-BE49-F238E27FC236}">
                  <a16:creationId xmlns:a16="http://schemas.microsoft.com/office/drawing/2014/main" id="{4706E884-9366-0546-3C9F-5BA62EC370A1}"/>
                </a:ext>
              </a:extLst>
            </p:cNvPr>
            <p:cNvSpPr/>
            <p:nvPr/>
          </p:nvSpPr>
          <p:spPr>
            <a:xfrm>
              <a:off x="4864829" y="1426769"/>
              <a:ext cx="3860801" cy="5025639"/>
            </a:xfrm>
            <a:prstGeom prst="roundRect">
              <a:avLst/>
            </a:prstGeom>
            <a:noFill/>
            <a:ln>
              <a:solidFill>
                <a:srgbClr val="10479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25425" indent="-225425">
                <a:buFont typeface="Wingdings" panose="05000000000000000000" pitchFamily="2" charset="2"/>
                <a:buChar char="Ø"/>
              </a:pPr>
              <a:endParaRPr lang="en-US" sz="1300" b="1">
                <a:solidFill>
                  <a:srgbClr val="10479B"/>
                </a:solidFill>
                <a:latin typeface="Optima" panose="02000503060000020004"/>
              </a:endParaRPr>
            </a:p>
          </p:txBody>
        </p:sp>
        <p:sp>
          <p:nvSpPr>
            <p:cNvPr id="64" name="TextBox 63">
              <a:extLst>
                <a:ext uri="{FF2B5EF4-FFF2-40B4-BE49-F238E27FC236}">
                  <a16:creationId xmlns:a16="http://schemas.microsoft.com/office/drawing/2014/main" id="{281F30D2-DC4A-7472-80F3-0E49C28E36F9}"/>
                </a:ext>
              </a:extLst>
            </p:cNvPr>
            <p:cNvSpPr txBox="1"/>
            <p:nvPr/>
          </p:nvSpPr>
          <p:spPr>
            <a:xfrm>
              <a:off x="4864828" y="974123"/>
              <a:ext cx="3860802" cy="400110"/>
            </a:xfrm>
            <a:prstGeom prst="rect">
              <a:avLst/>
            </a:prstGeom>
            <a:noFill/>
          </p:spPr>
          <p:txBody>
            <a:bodyPr wrap="square">
              <a:spAutoFit/>
            </a:bodyPr>
            <a:lstStyle/>
            <a:p>
              <a:pPr algn="ctr"/>
              <a:r>
                <a:rPr lang="en-US" sz="2000" b="1">
                  <a:solidFill>
                    <a:srgbClr val="26B4E9"/>
                  </a:solidFill>
                  <a:latin typeface="Optima" panose="02000503060000020004"/>
                  <a:cs typeface="Arial" panose="020B0604020202020204" pitchFamily="34" charset="0"/>
                </a:rPr>
                <a:t>Optimized Process Control</a:t>
              </a:r>
            </a:p>
          </p:txBody>
        </p:sp>
        <p:pic>
          <p:nvPicPr>
            <p:cNvPr id="65" name="Picture 64" descr="Materials Criticality -01">
              <a:extLst>
                <a:ext uri="{FF2B5EF4-FFF2-40B4-BE49-F238E27FC236}">
                  <a16:creationId xmlns:a16="http://schemas.microsoft.com/office/drawing/2014/main" id="{47ECB5CA-4B83-D408-CEBE-CF0BB3FC6AD3}"/>
                </a:ext>
              </a:extLst>
            </p:cNvPr>
            <p:cNvPicPr>
              <a:picLocks noChangeAspect="1"/>
            </p:cNvPicPr>
            <p:nvPr/>
          </p:nvPicPr>
          <p:blipFill>
            <a:blip r:embed="rId15"/>
            <a:stretch>
              <a:fillRect/>
            </a:stretch>
          </p:blipFill>
          <p:spPr>
            <a:xfrm>
              <a:off x="5567376" y="1621711"/>
              <a:ext cx="568391" cy="577049"/>
            </a:xfrm>
            <a:prstGeom prst="rect">
              <a:avLst/>
            </a:prstGeom>
          </p:spPr>
        </p:pic>
        <p:sp>
          <p:nvSpPr>
            <p:cNvPr id="66" name="TextBox 65">
              <a:extLst>
                <a:ext uri="{FF2B5EF4-FFF2-40B4-BE49-F238E27FC236}">
                  <a16:creationId xmlns:a16="http://schemas.microsoft.com/office/drawing/2014/main" id="{3D6E44E4-6EFA-147D-81BF-375A089BE0BB}"/>
                </a:ext>
              </a:extLst>
            </p:cNvPr>
            <p:cNvSpPr txBox="1"/>
            <p:nvPr/>
          </p:nvSpPr>
          <p:spPr>
            <a:xfrm>
              <a:off x="4860045" y="2256160"/>
              <a:ext cx="20498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Materials &amp; Assets Criticality</a:t>
              </a:r>
            </a:p>
          </p:txBody>
        </p:sp>
        <p:pic>
          <p:nvPicPr>
            <p:cNvPr id="67" name="Picture 66">
              <a:extLst>
                <a:ext uri="{FF2B5EF4-FFF2-40B4-BE49-F238E27FC236}">
                  <a16:creationId xmlns:a16="http://schemas.microsoft.com/office/drawing/2014/main" id="{7CEF5040-FD35-1137-A016-92FA3C3236B6}"/>
                </a:ext>
              </a:extLst>
            </p:cNvPr>
            <p:cNvPicPr>
              <a:picLocks noChangeAspect="1"/>
            </p:cNvPicPr>
            <p:nvPr/>
          </p:nvPicPr>
          <p:blipFill>
            <a:blip r:embed="rId16"/>
            <a:stretch>
              <a:fillRect/>
            </a:stretch>
          </p:blipFill>
          <p:spPr>
            <a:xfrm>
              <a:off x="7291516" y="1554179"/>
              <a:ext cx="894495" cy="644581"/>
            </a:xfrm>
            <a:prstGeom prst="rect">
              <a:avLst/>
            </a:prstGeom>
          </p:spPr>
        </p:pic>
        <p:sp>
          <p:nvSpPr>
            <p:cNvPr id="68" name="TextBox 67">
              <a:extLst>
                <a:ext uri="{FF2B5EF4-FFF2-40B4-BE49-F238E27FC236}">
                  <a16:creationId xmlns:a16="http://schemas.microsoft.com/office/drawing/2014/main" id="{C8235579-D2F6-FC2C-659E-C35A782B0E3E}"/>
                </a:ext>
              </a:extLst>
            </p:cNvPr>
            <p:cNvSpPr txBox="1"/>
            <p:nvPr/>
          </p:nvSpPr>
          <p:spPr>
            <a:xfrm>
              <a:off x="6834433" y="2230697"/>
              <a:ext cx="189119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Planning, Inventory, Procurement Control Parameters Based on Best Practices</a:t>
              </a:r>
            </a:p>
          </p:txBody>
        </p:sp>
        <p:pic>
          <p:nvPicPr>
            <p:cNvPr id="69" name="Picture 68" descr="Innovative-Products-New-Website-Icon-55">
              <a:extLst>
                <a:ext uri="{FF2B5EF4-FFF2-40B4-BE49-F238E27FC236}">
                  <a16:creationId xmlns:a16="http://schemas.microsoft.com/office/drawing/2014/main" id="{4C5D21DB-B974-0138-4374-D530CE1A8AC0}"/>
                </a:ext>
              </a:extLst>
            </p:cNvPr>
            <p:cNvPicPr>
              <a:picLocks noChangeAspect="1"/>
            </p:cNvPicPr>
            <p:nvPr/>
          </p:nvPicPr>
          <p:blipFill>
            <a:blip r:embed="rId17"/>
            <a:stretch>
              <a:fillRect/>
            </a:stretch>
          </p:blipFill>
          <p:spPr>
            <a:xfrm>
              <a:off x="5358556" y="3009429"/>
              <a:ext cx="910835" cy="774691"/>
            </a:xfrm>
            <a:prstGeom prst="rect">
              <a:avLst/>
            </a:prstGeom>
          </p:spPr>
        </p:pic>
        <p:sp>
          <p:nvSpPr>
            <p:cNvPr id="71" name="TextBox 70">
              <a:extLst>
                <a:ext uri="{FF2B5EF4-FFF2-40B4-BE49-F238E27FC236}">
                  <a16:creationId xmlns:a16="http://schemas.microsoft.com/office/drawing/2014/main" id="{6A0B077C-DCD1-F9B4-AF09-6E888E80F9A9}"/>
                </a:ext>
              </a:extLst>
            </p:cNvPr>
            <p:cNvSpPr txBox="1"/>
            <p:nvPr/>
          </p:nvSpPr>
          <p:spPr>
            <a:xfrm>
              <a:off x="4716651" y="3696719"/>
              <a:ext cx="23016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SCM &amp; ALM Process Maturity w.r.t Industry Benchmarks </a:t>
              </a:r>
            </a:p>
          </p:txBody>
        </p:sp>
        <p:pic>
          <p:nvPicPr>
            <p:cNvPr id="80" name="Picture 79" descr="Quality Endurance &amp; Approval-01">
              <a:extLst>
                <a:ext uri="{FF2B5EF4-FFF2-40B4-BE49-F238E27FC236}">
                  <a16:creationId xmlns:a16="http://schemas.microsoft.com/office/drawing/2014/main" id="{E9D4A1D2-EEF7-B90D-316F-B3C5B5754604}"/>
                </a:ext>
              </a:extLst>
            </p:cNvPr>
            <p:cNvPicPr>
              <a:picLocks noChangeAspect="1"/>
            </p:cNvPicPr>
            <p:nvPr/>
          </p:nvPicPr>
          <p:blipFill>
            <a:blip r:embed="rId4"/>
            <a:stretch>
              <a:fillRect/>
            </a:stretch>
          </p:blipFill>
          <p:spPr>
            <a:xfrm>
              <a:off x="7492977" y="3150255"/>
              <a:ext cx="574108" cy="567473"/>
            </a:xfrm>
            <a:prstGeom prst="rect">
              <a:avLst/>
            </a:prstGeom>
          </p:spPr>
        </p:pic>
        <p:sp>
          <p:nvSpPr>
            <p:cNvPr id="81" name="TextBox 80">
              <a:extLst>
                <a:ext uri="{FF2B5EF4-FFF2-40B4-BE49-F238E27FC236}">
                  <a16:creationId xmlns:a16="http://schemas.microsoft.com/office/drawing/2014/main" id="{49B722FB-C38A-58DA-D71D-CC3440DB4B67}"/>
                </a:ext>
              </a:extLst>
            </p:cNvPr>
            <p:cNvSpPr txBox="1"/>
            <p:nvPr/>
          </p:nvSpPr>
          <p:spPr>
            <a:xfrm>
              <a:off x="6763119" y="3747040"/>
              <a:ext cx="19625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Maintenance Strategies</a:t>
              </a:r>
            </a:p>
          </p:txBody>
        </p:sp>
        <p:pic>
          <p:nvPicPr>
            <p:cNvPr id="82" name="Picture 81" descr="Analytics Suite-01">
              <a:extLst>
                <a:ext uri="{FF2B5EF4-FFF2-40B4-BE49-F238E27FC236}">
                  <a16:creationId xmlns:a16="http://schemas.microsoft.com/office/drawing/2014/main" id="{1EBF4A40-C43C-AC77-8E59-E95F67FD7B7C}"/>
                </a:ext>
              </a:extLst>
            </p:cNvPr>
            <p:cNvPicPr>
              <a:picLocks noChangeAspect="1"/>
            </p:cNvPicPr>
            <p:nvPr/>
          </p:nvPicPr>
          <p:blipFill>
            <a:blip r:embed="rId18"/>
            <a:stretch>
              <a:fillRect/>
            </a:stretch>
          </p:blipFill>
          <p:spPr>
            <a:xfrm>
              <a:off x="5538475" y="4334384"/>
              <a:ext cx="601840" cy="601840"/>
            </a:xfrm>
            <a:prstGeom prst="rect">
              <a:avLst/>
            </a:prstGeom>
          </p:spPr>
        </p:pic>
        <p:sp>
          <p:nvSpPr>
            <p:cNvPr id="83" name="TextBox 82">
              <a:extLst>
                <a:ext uri="{FF2B5EF4-FFF2-40B4-BE49-F238E27FC236}">
                  <a16:creationId xmlns:a16="http://schemas.microsoft.com/office/drawing/2014/main" id="{FF00726A-C5B1-3F7B-D7A7-7826CD5D2AB4}"/>
                </a:ext>
              </a:extLst>
            </p:cNvPr>
            <p:cNvSpPr txBox="1"/>
            <p:nvPr/>
          </p:nvSpPr>
          <p:spPr>
            <a:xfrm>
              <a:off x="4920458" y="4944910"/>
              <a:ext cx="18187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Spare Parts Strategy</a:t>
              </a:r>
            </a:p>
          </p:txBody>
        </p:sp>
        <p:sp>
          <p:nvSpPr>
            <p:cNvPr id="85" name="TextBox 84">
              <a:extLst>
                <a:ext uri="{FF2B5EF4-FFF2-40B4-BE49-F238E27FC236}">
                  <a16:creationId xmlns:a16="http://schemas.microsoft.com/office/drawing/2014/main" id="{4E063582-DB3D-001F-E372-4C2714A00A44}"/>
                </a:ext>
              </a:extLst>
            </p:cNvPr>
            <p:cNvSpPr txBox="1"/>
            <p:nvPr/>
          </p:nvSpPr>
          <p:spPr>
            <a:xfrm>
              <a:off x="6897306" y="4908585"/>
              <a:ext cx="18187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Sourcing &amp; Procurement Strategos</a:t>
              </a:r>
            </a:p>
          </p:txBody>
        </p:sp>
        <p:pic>
          <p:nvPicPr>
            <p:cNvPr id="87" name="Picture 86">
              <a:extLst>
                <a:ext uri="{FF2B5EF4-FFF2-40B4-BE49-F238E27FC236}">
                  <a16:creationId xmlns:a16="http://schemas.microsoft.com/office/drawing/2014/main" id="{88F842B4-1A16-2821-76C0-E3FF9D5ED106}"/>
                </a:ext>
              </a:extLst>
            </p:cNvPr>
            <p:cNvPicPr>
              <a:picLocks noChangeAspect="1"/>
            </p:cNvPicPr>
            <p:nvPr/>
          </p:nvPicPr>
          <p:blipFill>
            <a:blip r:embed="rId19"/>
            <a:stretch>
              <a:fillRect/>
            </a:stretch>
          </p:blipFill>
          <p:spPr>
            <a:xfrm>
              <a:off x="7385949" y="4241310"/>
              <a:ext cx="841490" cy="682581"/>
            </a:xfrm>
            <a:prstGeom prst="rect">
              <a:avLst/>
            </a:prstGeom>
          </p:spPr>
        </p:pic>
        <p:pic>
          <p:nvPicPr>
            <p:cNvPr id="88" name="Picture 87">
              <a:extLst>
                <a:ext uri="{FF2B5EF4-FFF2-40B4-BE49-F238E27FC236}">
                  <a16:creationId xmlns:a16="http://schemas.microsoft.com/office/drawing/2014/main" id="{55232F7E-D1C1-360A-5C5C-6D621B40A15E}"/>
                </a:ext>
              </a:extLst>
            </p:cNvPr>
            <p:cNvPicPr>
              <a:picLocks noChangeAspect="1"/>
            </p:cNvPicPr>
            <p:nvPr/>
          </p:nvPicPr>
          <p:blipFill>
            <a:blip r:embed="rId20"/>
            <a:stretch>
              <a:fillRect/>
            </a:stretch>
          </p:blipFill>
          <p:spPr>
            <a:xfrm>
              <a:off x="5500001" y="5322813"/>
              <a:ext cx="595999" cy="595999"/>
            </a:xfrm>
            <a:prstGeom prst="rect">
              <a:avLst/>
            </a:prstGeom>
          </p:spPr>
        </p:pic>
        <p:sp>
          <p:nvSpPr>
            <p:cNvPr id="89" name="TextBox 88">
              <a:extLst>
                <a:ext uri="{FF2B5EF4-FFF2-40B4-BE49-F238E27FC236}">
                  <a16:creationId xmlns:a16="http://schemas.microsoft.com/office/drawing/2014/main" id="{2C0B9539-0B33-C7A8-3E57-CC212E005CEE}"/>
                </a:ext>
              </a:extLst>
            </p:cNvPr>
            <p:cNvSpPr txBox="1"/>
            <p:nvPr/>
          </p:nvSpPr>
          <p:spPr>
            <a:xfrm>
              <a:off x="5229123" y="5976163"/>
              <a:ext cx="11120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10479B"/>
                  </a:solidFill>
                  <a:effectLst/>
                  <a:uLnTx/>
                  <a:uFillTx/>
                  <a:latin typeface="Optima" panose="02000503060000020004"/>
                </a:rPr>
                <a:t>Pre-Defined Libraries</a:t>
              </a:r>
            </a:p>
          </p:txBody>
        </p:sp>
        <p:pic>
          <p:nvPicPr>
            <p:cNvPr id="90" name="Picture 89" descr="Data Collection-05">
              <a:extLst>
                <a:ext uri="{FF2B5EF4-FFF2-40B4-BE49-F238E27FC236}">
                  <a16:creationId xmlns:a16="http://schemas.microsoft.com/office/drawing/2014/main" id="{CB2CF1CA-D82A-5DFE-2664-BC5F4202F140}"/>
                </a:ext>
              </a:extLst>
            </p:cNvPr>
            <p:cNvPicPr>
              <a:picLocks noChangeAspect="1"/>
            </p:cNvPicPr>
            <p:nvPr/>
          </p:nvPicPr>
          <p:blipFill>
            <a:blip r:embed="rId21"/>
            <a:stretch>
              <a:fillRect/>
            </a:stretch>
          </p:blipFill>
          <p:spPr>
            <a:xfrm>
              <a:off x="7367897" y="5148935"/>
              <a:ext cx="964734" cy="943754"/>
            </a:xfrm>
            <a:prstGeom prst="rect">
              <a:avLst/>
            </a:prstGeom>
          </p:spPr>
        </p:pic>
        <p:sp>
          <p:nvSpPr>
            <p:cNvPr id="91" name="TextBox 90">
              <a:extLst>
                <a:ext uri="{FF2B5EF4-FFF2-40B4-BE49-F238E27FC236}">
                  <a16:creationId xmlns:a16="http://schemas.microsoft.com/office/drawing/2014/main" id="{7A7D8A33-1AB0-0002-0AC8-5DEB87E819C2}"/>
                </a:ext>
              </a:extLst>
            </p:cNvPr>
            <p:cNvSpPr txBox="1"/>
            <p:nvPr/>
          </p:nvSpPr>
          <p:spPr>
            <a:xfrm>
              <a:off x="6965765" y="5839533"/>
              <a:ext cx="15459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SCM, Maintenance SOPs,  KPIs, KRAs</a:t>
              </a:r>
              <a:endParaRPr kumimoji="0" lang="en-US" sz="1200" b="1" i="0" u="none" strike="noStrike" kern="1200" cap="none" spc="0" normalizeH="0" baseline="0" noProof="0">
                <a:ln>
                  <a:noFill/>
                </a:ln>
                <a:solidFill>
                  <a:srgbClr val="10479B"/>
                </a:solidFill>
                <a:effectLst/>
                <a:uLnTx/>
                <a:uFillTx/>
                <a:latin typeface="Optima" panose="02000503060000020004"/>
              </a:endParaRPr>
            </a:p>
          </p:txBody>
        </p:sp>
      </p:grpSp>
      <p:grpSp>
        <p:nvGrpSpPr>
          <p:cNvPr id="93" name="Group 92">
            <a:extLst>
              <a:ext uri="{FF2B5EF4-FFF2-40B4-BE49-F238E27FC236}">
                <a16:creationId xmlns:a16="http://schemas.microsoft.com/office/drawing/2014/main" id="{5B74A4D2-0572-9ABC-EB81-EE34F4B11FA3}"/>
              </a:ext>
            </a:extLst>
          </p:cNvPr>
          <p:cNvGrpSpPr/>
          <p:nvPr/>
        </p:nvGrpSpPr>
        <p:grpSpPr>
          <a:xfrm>
            <a:off x="8315262" y="916221"/>
            <a:ext cx="3725383" cy="5478285"/>
            <a:chOff x="4860045" y="974123"/>
            <a:chExt cx="3901242" cy="5478285"/>
          </a:xfrm>
        </p:grpSpPr>
        <p:sp>
          <p:nvSpPr>
            <p:cNvPr id="94" name="Rounded Rectangle 34">
              <a:extLst>
                <a:ext uri="{FF2B5EF4-FFF2-40B4-BE49-F238E27FC236}">
                  <a16:creationId xmlns:a16="http://schemas.microsoft.com/office/drawing/2014/main" id="{21250FD1-20A6-9799-7511-14C504310276}"/>
                </a:ext>
              </a:extLst>
            </p:cNvPr>
            <p:cNvSpPr/>
            <p:nvPr/>
          </p:nvSpPr>
          <p:spPr>
            <a:xfrm>
              <a:off x="4864829" y="1426769"/>
              <a:ext cx="3860801" cy="5025639"/>
            </a:xfrm>
            <a:prstGeom prst="roundRect">
              <a:avLst/>
            </a:prstGeom>
            <a:noFill/>
            <a:ln>
              <a:solidFill>
                <a:srgbClr val="10479B"/>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25425" indent="-225425">
                <a:buFont typeface="Wingdings" panose="05000000000000000000" pitchFamily="2" charset="2"/>
                <a:buChar char="Ø"/>
              </a:pPr>
              <a:endParaRPr lang="en-US" sz="1300" b="1">
                <a:solidFill>
                  <a:srgbClr val="10479B"/>
                </a:solidFill>
                <a:latin typeface="Optima" panose="02000503060000020004"/>
              </a:endParaRPr>
            </a:p>
          </p:txBody>
        </p:sp>
        <p:sp>
          <p:nvSpPr>
            <p:cNvPr id="95" name="TextBox 94">
              <a:extLst>
                <a:ext uri="{FF2B5EF4-FFF2-40B4-BE49-F238E27FC236}">
                  <a16:creationId xmlns:a16="http://schemas.microsoft.com/office/drawing/2014/main" id="{2BFEC462-AE01-5819-9320-C7A2A85665D2}"/>
                </a:ext>
              </a:extLst>
            </p:cNvPr>
            <p:cNvSpPr txBox="1"/>
            <p:nvPr/>
          </p:nvSpPr>
          <p:spPr>
            <a:xfrm>
              <a:off x="4864828" y="974123"/>
              <a:ext cx="3860802" cy="400110"/>
            </a:xfrm>
            <a:prstGeom prst="rect">
              <a:avLst/>
            </a:prstGeom>
            <a:noFill/>
          </p:spPr>
          <p:txBody>
            <a:bodyPr wrap="square">
              <a:spAutoFit/>
            </a:bodyPr>
            <a:lstStyle/>
            <a:p>
              <a:pPr algn="ctr"/>
              <a:r>
                <a:rPr lang="en-US" sz="2000" b="1">
                  <a:solidFill>
                    <a:srgbClr val="26B4E9"/>
                  </a:solidFill>
                  <a:latin typeface="Optima" panose="02000503060000020004"/>
                  <a:cs typeface="Arial" panose="020B0604020202020204" pitchFamily="34" charset="0"/>
                </a:rPr>
                <a:t>Technology Adoption</a:t>
              </a:r>
            </a:p>
          </p:txBody>
        </p:sp>
        <p:sp>
          <p:nvSpPr>
            <p:cNvPr id="97" name="TextBox 96">
              <a:extLst>
                <a:ext uri="{FF2B5EF4-FFF2-40B4-BE49-F238E27FC236}">
                  <a16:creationId xmlns:a16="http://schemas.microsoft.com/office/drawing/2014/main" id="{7284FC5D-69F2-7580-9D09-87E0570670EE}"/>
                </a:ext>
              </a:extLst>
            </p:cNvPr>
            <p:cNvSpPr txBox="1"/>
            <p:nvPr/>
          </p:nvSpPr>
          <p:spPr>
            <a:xfrm>
              <a:off x="4860045" y="2256160"/>
              <a:ext cx="20498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Knowledge Management</a:t>
              </a:r>
            </a:p>
          </p:txBody>
        </p:sp>
        <p:sp>
          <p:nvSpPr>
            <p:cNvPr id="99" name="TextBox 98">
              <a:extLst>
                <a:ext uri="{FF2B5EF4-FFF2-40B4-BE49-F238E27FC236}">
                  <a16:creationId xmlns:a16="http://schemas.microsoft.com/office/drawing/2014/main" id="{924375D1-6BA3-0F86-5688-622E76BC0835}"/>
                </a:ext>
              </a:extLst>
            </p:cNvPr>
            <p:cNvSpPr txBox="1"/>
            <p:nvPr/>
          </p:nvSpPr>
          <p:spPr>
            <a:xfrm>
              <a:off x="6834433" y="2230697"/>
              <a:ext cx="18911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Online &amp; Classroom Training on SAP Suite</a:t>
              </a:r>
            </a:p>
          </p:txBody>
        </p:sp>
        <p:sp>
          <p:nvSpPr>
            <p:cNvPr id="101" name="TextBox 100">
              <a:extLst>
                <a:ext uri="{FF2B5EF4-FFF2-40B4-BE49-F238E27FC236}">
                  <a16:creationId xmlns:a16="http://schemas.microsoft.com/office/drawing/2014/main" id="{005E8BE6-91EA-EC6C-CE6D-A17EBFBAC20A}"/>
                </a:ext>
              </a:extLst>
            </p:cNvPr>
            <p:cNvSpPr txBox="1"/>
            <p:nvPr/>
          </p:nvSpPr>
          <p:spPr>
            <a:xfrm>
              <a:off x="4891268" y="3432863"/>
              <a:ext cx="204980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Reusable Configuration Data, Validations, Workflows, Rules etc.</a:t>
              </a:r>
            </a:p>
          </p:txBody>
        </p:sp>
        <p:sp>
          <p:nvSpPr>
            <p:cNvPr id="103" name="TextBox 102">
              <a:extLst>
                <a:ext uri="{FF2B5EF4-FFF2-40B4-BE49-F238E27FC236}">
                  <a16:creationId xmlns:a16="http://schemas.microsoft.com/office/drawing/2014/main" id="{6BCBDE1B-D798-FBED-7A01-42A7A2E4032A}"/>
                </a:ext>
              </a:extLst>
            </p:cNvPr>
            <p:cNvSpPr txBox="1"/>
            <p:nvPr/>
          </p:nvSpPr>
          <p:spPr>
            <a:xfrm>
              <a:off x="6798776" y="3451956"/>
              <a:ext cx="19625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Test Scripts for S/4 HANA, BTP and FSM Solutions</a:t>
              </a:r>
            </a:p>
          </p:txBody>
        </p:sp>
        <p:sp>
          <p:nvSpPr>
            <p:cNvPr id="105" name="TextBox 104">
              <a:extLst>
                <a:ext uri="{FF2B5EF4-FFF2-40B4-BE49-F238E27FC236}">
                  <a16:creationId xmlns:a16="http://schemas.microsoft.com/office/drawing/2014/main" id="{BFFDE91C-B286-78EE-27E1-88104EAE9612}"/>
                </a:ext>
              </a:extLst>
            </p:cNvPr>
            <p:cNvSpPr txBox="1"/>
            <p:nvPr/>
          </p:nvSpPr>
          <p:spPr>
            <a:xfrm>
              <a:off x="4934222" y="4843488"/>
              <a:ext cx="18187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AI Models</a:t>
              </a:r>
            </a:p>
          </p:txBody>
        </p:sp>
        <p:sp>
          <p:nvSpPr>
            <p:cNvPr id="106" name="TextBox 105">
              <a:extLst>
                <a:ext uri="{FF2B5EF4-FFF2-40B4-BE49-F238E27FC236}">
                  <a16:creationId xmlns:a16="http://schemas.microsoft.com/office/drawing/2014/main" id="{77A006D5-A863-D25D-6AA1-CEFE2A82D448}"/>
                </a:ext>
              </a:extLst>
            </p:cNvPr>
            <p:cNvSpPr txBox="1"/>
            <p:nvPr/>
          </p:nvSpPr>
          <p:spPr>
            <a:xfrm>
              <a:off x="6867788" y="4676290"/>
              <a:ext cx="181877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Open API for Seamless Integration Cloud / On Premise </a:t>
              </a:r>
            </a:p>
          </p:txBody>
        </p:sp>
        <p:sp>
          <p:nvSpPr>
            <p:cNvPr id="109" name="TextBox 108">
              <a:extLst>
                <a:ext uri="{FF2B5EF4-FFF2-40B4-BE49-F238E27FC236}">
                  <a16:creationId xmlns:a16="http://schemas.microsoft.com/office/drawing/2014/main" id="{386625CD-9CCD-89B2-53C2-28D1D6FA5F2E}"/>
                </a:ext>
              </a:extLst>
            </p:cNvPr>
            <p:cNvSpPr txBox="1"/>
            <p:nvPr/>
          </p:nvSpPr>
          <p:spPr>
            <a:xfrm>
              <a:off x="5229123" y="5976163"/>
              <a:ext cx="11120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solidFill>
                    <a:srgbClr val="10479B"/>
                  </a:solidFill>
                  <a:effectLst/>
                  <a:uLnTx/>
                  <a:uFillTx/>
                  <a:latin typeface="Optima" panose="02000503060000020004"/>
                </a:rPr>
                <a:t>Mobility, RPA, IoT, IIoT</a:t>
              </a:r>
            </a:p>
          </p:txBody>
        </p:sp>
        <p:sp>
          <p:nvSpPr>
            <p:cNvPr id="111" name="TextBox 110">
              <a:extLst>
                <a:ext uri="{FF2B5EF4-FFF2-40B4-BE49-F238E27FC236}">
                  <a16:creationId xmlns:a16="http://schemas.microsoft.com/office/drawing/2014/main" id="{C99ABC73-CFE6-A55D-44C5-0D5E8FBC8D20}"/>
                </a:ext>
              </a:extLst>
            </p:cNvPr>
            <p:cNvSpPr txBox="1"/>
            <p:nvPr/>
          </p:nvSpPr>
          <p:spPr>
            <a:xfrm>
              <a:off x="6946743" y="5879866"/>
              <a:ext cx="15459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rgbClr val="10479B"/>
                  </a:solidFill>
                  <a:latin typeface="Optima" panose="02000503060000020004"/>
                </a:rPr>
                <a:t>SAP Build Apps, Canned Reports etc.</a:t>
              </a:r>
              <a:endParaRPr kumimoji="0" lang="en-US" sz="1200" b="1" i="0" u="none" strike="noStrike" kern="1200" cap="none" spc="0" normalizeH="0" baseline="0" noProof="0">
                <a:ln>
                  <a:noFill/>
                </a:ln>
                <a:solidFill>
                  <a:srgbClr val="10479B"/>
                </a:solidFill>
                <a:effectLst/>
                <a:uLnTx/>
                <a:uFillTx/>
                <a:latin typeface="Optima" panose="02000503060000020004"/>
              </a:endParaRPr>
            </a:p>
          </p:txBody>
        </p:sp>
      </p:grpSp>
      <p:pic>
        <p:nvPicPr>
          <p:cNvPr id="112" name="Content Placeholder 57" descr="ALM_Webniar_Images-06">
            <a:extLst>
              <a:ext uri="{FF2B5EF4-FFF2-40B4-BE49-F238E27FC236}">
                <a16:creationId xmlns:a16="http://schemas.microsoft.com/office/drawing/2014/main" id="{E3FD479F-B9E9-1D0E-7BED-59FC738FB346}"/>
              </a:ext>
            </a:extLst>
          </p:cNvPr>
          <p:cNvPicPr>
            <a:picLocks noChangeAspect="1"/>
          </p:cNvPicPr>
          <p:nvPr/>
        </p:nvPicPr>
        <p:blipFill>
          <a:blip r:embed="rId22"/>
          <a:stretch>
            <a:fillRect/>
          </a:stretch>
        </p:blipFill>
        <p:spPr>
          <a:xfrm>
            <a:off x="8867492" y="1467638"/>
            <a:ext cx="785495" cy="745490"/>
          </a:xfrm>
          <a:prstGeom prst="rect">
            <a:avLst/>
          </a:prstGeom>
        </p:spPr>
      </p:pic>
      <p:pic>
        <p:nvPicPr>
          <p:cNvPr id="113" name="Picture 112" descr="ALM_Webniar_Images-10">
            <a:extLst>
              <a:ext uri="{FF2B5EF4-FFF2-40B4-BE49-F238E27FC236}">
                <a16:creationId xmlns:a16="http://schemas.microsoft.com/office/drawing/2014/main" id="{C91B7F55-345E-761A-A366-17642800B30E}"/>
              </a:ext>
            </a:extLst>
          </p:cNvPr>
          <p:cNvPicPr>
            <a:picLocks noChangeAspect="1"/>
          </p:cNvPicPr>
          <p:nvPr/>
        </p:nvPicPr>
        <p:blipFill>
          <a:blip r:embed="rId23"/>
          <a:stretch>
            <a:fillRect/>
          </a:stretch>
        </p:blipFill>
        <p:spPr>
          <a:xfrm>
            <a:off x="10744308" y="1510929"/>
            <a:ext cx="718626" cy="678099"/>
          </a:xfrm>
          <a:prstGeom prst="rect">
            <a:avLst/>
          </a:prstGeom>
        </p:spPr>
      </p:pic>
      <p:pic>
        <p:nvPicPr>
          <p:cNvPr id="114" name="Picture 113" descr="ALM_Webniar_Images-07">
            <a:extLst>
              <a:ext uri="{FF2B5EF4-FFF2-40B4-BE49-F238E27FC236}">
                <a16:creationId xmlns:a16="http://schemas.microsoft.com/office/drawing/2014/main" id="{BFF0F5AA-B8AC-63EF-5728-5A56A11CADAC}"/>
              </a:ext>
            </a:extLst>
          </p:cNvPr>
          <p:cNvPicPr>
            <a:picLocks noChangeAspect="1"/>
          </p:cNvPicPr>
          <p:nvPr/>
        </p:nvPicPr>
        <p:blipFill>
          <a:blip r:embed="rId24"/>
          <a:stretch>
            <a:fillRect/>
          </a:stretch>
        </p:blipFill>
        <p:spPr>
          <a:xfrm>
            <a:off x="8911534" y="2669530"/>
            <a:ext cx="697409" cy="661890"/>
          </a:xfrm>
          <a:prstGeom prst="rect">
            <a:avLst/>
          </a:prstGeom>
        </p:spPr>
      </p:pic>
      <p:pic>
        <p:nvPicPr>
          <p:cNvPr id="115" name="Picture 114" descr="ALM_Webniar_Images-13">
            <a:extLst>
              <a:ext uri="{FF2B5EF4-FFF2-40B4-BE49-F238E27FC236}">
                <a16:creationId xmlns:a16="http://schemas.microsoft.com/office/drawing/2014/main" id="{866721A3-BC88-C1BB-2300-AF08424A7629}"/>
              </a:ext>
            </a:extLst>
          </p:cNvPr>
          <p:cNvPicPr>
            <a:picLocks noChangeAspect="1"/>
          </p:cNvPicPr>
          <p:nvPr/>
        </p:nvPicPr>
        <p:blipFill>
          <a:blip r:embed="rId25"/>
          <a:stretch>
            <a:fillRect/>
          </a:stretch>
        </p:blipFill>
        <p:spPr>
          <a:xfrm>
            <a:off x="10744308" y="2730196"/>
            <a:ext cx="701269" cy="661890"/>
          </a:xfrm>
          <a:prstGeom prst="rect">
            <a:avLst/>
          </a:prstGeom>
        </p:spPr>
      </p:pic>
      <p:pic>
        <p:nvPicPr>
          <p:cNvPr id="117" name="Picture 116" descr="PiLog_Dubai_Police_Images-05">
            <a:extLst>
              <a:ext uri="{FF2B5EF4-FFF2-40B4-BE49-F238E27FC236}">
                <a16:creationId xmlns:a16="http://schemas.microsoft.com/office/drawing/2014/main" id="{AD77627B-9C4F-5303-3169-63406BE41E34}"/>
              </a:ext>
            </a:extLst>
          </p:cNvPr>
          <p:cNvPicPr>
            <a:picLocks noChangeAspect="1"/>
          </p:cNvPicPr>
          <p:nvPr/>
        </p:nvPicPr>
        <p:blipFill>
          <a:blip r:embed="rId26"/>
          <a:stretch>
            <a:fillRect/>
          </a:stretch>
        </p:blipFill>
        <p:spPr>
          <a:xfrm>
            <a:off x="10710066" y="3847679"/>
            <a:ext cx="817260" cy="803173"/>
          </a:xfrm>
          <a:prstGeom prst="rect">
            <a:avLst/>
          </a:prstGeom>
        </p:spPr>
      </p:pic>
      <p:pic>
        <p:nvPicPr>
          <p:cNvPr id="118" name="Picture 117">
            <a:extLst>
              <a:ext uri="{FF2B5EF4-FFF2-40B4-BE49-F238E27FC236}">
                <a16:creationId xmlns:a16="http://schemas.microsoft.com/office/drawing/2014/main" id="{9DB29C42-4651-548A-2DB0-8EA2C491843D}"/>
              </a:ext>
            </a:extLst>
          </p:cNvPr>
          <p:cNvPicPr>
            <a:picLocks noChangeAspect="1"/>
          </p:cNvPicPr>
          <p:nvPr/>
        </p:nvPicPr>
        <p:blipFill>
          <a:blip r:embed="rId27"/>
          <a:stretch>
            <a:fillRect/>
          </a:stretch>
        </p:blipFill>
        <p:spPr>
          <a:xfrm>
            <a:off x="8630399" y="5065218"/>
            <a:ext cx="1061887" cy="861359"/>
          </a:xfrm>
          <a:prstGeom prst="rect">
            <a:avLst/>
          </a:prstGeom>
        </p:spPr>
      </p:pic>
      <p:pic>
        <p:nvPicPr>
          <p:cNvPr id="119" name="Picture 118">
            <a:extLst>
              <a:ext uri="{FF2B5EF4-FFF2-40B4-BE49-F238E27FC236}">
                <a16:creationId xmlns:a16="http://schemas.microsoft.com/office/drawing/2014/main" id="{1762A738-0973-413A-31F5-0C40F2B0E9D0}"/>
              </a:ext>
            </a:extLst>
          </p:cNvPr>
          <p:cNvPicPr>
            <a:picLocks noChangeAspect="1"/>
          </p:cNvPicPr>
          <p:nvPr/>
        </p:nvPicPr>
        <p:blipFill>
          <a:blip r:embed="rId28"/>
          <a:stretch>
            <a:fillRect/>
          </a:stretch>
        </p:blipFill>
        <p:spPr>
          <a:xfrm>
            <a:off x="10817959" y="5247948"/>
            <a:ext cx="553965" cy="553965"/>
          </a:xfrm>
          <a:prstGeom prst="rect">
            <a:avLst/>
          </a:prstGeom>
        </p:spPr>
      </p:pic>
      <p:pic>
        <p:nvPicPr>
          <p:cNvPr id="120" name="Picture 119">
            <a:extLst>
              <a:ext uri="{FF2B5EF4-FFF2-40B4-BE49-F238E27FC236}">
                <a16:creationId xmlns:a16="http://schemas.microsoft.com/office/drawing/2014/main" id="{C6EA5B07-9C29-F241-1990-EA78CEFB0EAC}"/>
              </a:ext>
            </a:extLst>
          </p:cNvPr>
          <p:cNvPicPr>
            <a:picLocks noChangeAspect="1"/>
          </p:cNvPicPr>
          <p:nvPr/>
        </p:nvPicPr>
        <p:blipFill>
          <a:blip r:embed="rId19"/>
          <a:stretch>
            <a:fillRect/>
          </a:stretch>
        </p:blipFill>
        <p:spPr>
          <a:xfrm>
            <a:off x="8768091" y="4036676"/>
            <a:ext cx="919076" cy="745516"/>
          </a:xfrm>
          <a:prstGeom prst="rect">
            <a:avLst/>
          </a:prstGeom>
        </p:spPr>
      </p:pic>
      <p:pic>
        <p:nvPicPr>
          <p:cNvPr id="2" name="Graphic 1">
            <a:extLst>
              <a:ext uri="{FF2B5EF4-FFF2-40B4-BE49-F238E27FC236}">
                <a16:creationId xmlns:a16="http://schemas.microsoft.com/office/drawing/2014/main" id="{742C2456-0F0F-DDD0-9F60-5E1D7FC0092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3195284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959E7-CC36-67EA-89F7-82B8EB0E51E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94B0E02-4FAE-9791-9717-111EBD55B9D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4654E51B-0642-19B9-52A1-CDDA3E7E75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8020E035-5DD7-36BC-35F1-8C4E162CFB9B}"/>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err="1">
                <a:ln>
                  <a:noFill/>
                </a:ln>
                <a:solidFill>
                  <a:srgbClr val="0B4A99"/>
                </a:solidFill>
                <a:effectLst/>
                <a:uLnTx/>
                <a:uFillTx/>
                <a:latin typeface="Optima" panose="02000503060000020004"/>
                <a:cs typeface="+mj-cs"/>
              </a:rPr>
              <a:t>PiLog’s</a:t>
            </a:r>
            <a:r>
              <a:rPr kumimoji="0" lang="en-US" sz="2400" b="1" i="0" u="none" strike="noStrike" kern="1200" cap="none" spc="0" normalizeH="0" baseline="0" noProof="0">
                <a:ln>
                  <a:noFill/>
                </a:ln>
                <a:solidFill>
                  <a:srgbClr val="0B4A99"/>
                </a:solidFill>
                <a:effectLst/>
                <a:uLnTx/>
                <a:uFillTx/>
                <a:latin typeface="Optima" panose="02000503060000020004"/>
                <a:cs typeface="+mj-cs"/>
              </a:rPr>
              <a:t> Data Governance</a:t>
            </a:r>
            <a:endParaRPr kumimoji="0" lang="en-US" sz="2400" b="1" i="0" u="none" strike="noStrike" kern="1200" cap="none" spc="0" normalizeH="0" baseline="0" noProof="0">
              <a:ln>
                <a:noFill/>
              </a:ln>
              <a:solidFill>
                <a:srgbClr val="C00000"/>
              </a:solidFill>
              <a:effectLst/>
              <a:uLnTx/>
              <a:uFillTx/>
              <a:latin typeface="Optima" panose="02000503060000020004"/>
              <a:cs typeface="+mj-cs"/>
            </a:endParaRPr>
          </a:p>
        </p:txBody>
      </p:sp>
      <p:sp>
        <p:nvSpPr>
          <p:cNvPr id="2" name="Footer Placeholder 4">
            <a:extLst>
              <a:ext uri="{FF2B5EF4-FFF2-40B4-BE49-F238E27FC236}">
                <a16:creationId xmlns:a16="http://schemas.microsoft.com/office/drawing/2014/main" id="{DFDC4EC3-0014-28B1-088E-44D440B63B9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1675ACA5-F356-FB1B-C70E-A07F55BCB75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 name="Text Box 4">
            <a:extLst>
              <a:ext uri="{FF2B5EF4-FFF2-40B4-BE49-F238E27FC236}">
                <a16:creationId xmlns:a16="http://schemas.microsoft.com/office/drawing/2014/main" id="{3B1FC912-25F0-B1B2-9F06-1C749C2BC406}"/>
              </a:ext>
            </a:extLst>
          </p:cNvPr>
          <p:cNvSpPr txBox="1"/>
          <p:nvPr/>
        </p:nvSpPr>
        <p:spPr>
          <a:xfrm>
            <a:off x="367750" y="647157"/>
            <a:ext cx="11505900" cy="830997"/>
          </a:xfrm>
          <a:prstGeom prst="rect">
            <a:avLst/>
          </a:prstGeom>
          <a:noFill/>
        </p:spPr>
        <p:txBody>
          <a:bodyPr wrap="square" rtlCol="0" anchor="t">
            <a:spAutoFit/>
          </a:bodyPr>
          <a:lstStyle/>
          <a:p>
            <a:pPr lvl="0" algn="l">
              <a:buClrTx/>
              <a:buSzTx/>
              <a:buFontTx/>
            </a:pPr>
            <a:r>
              <a:rPr lang="en-US" sz="1600">
                <a:solidFill>
                  <a:srgbClr val="0B4A99"/>
                </a:solidFill>
                <a:latin typeface="Optima" panose="02000503060000020004"/>
                <a:cs typeface="Optima" charset="0"/>
                <a:sym typeface="+mn-ea"/>
              </a:rPr>
              <a:t>PiLog’s data governance applies the principles of lean management to the governance of data within organizations. It focuses on ensuring that data-related processes are efficient, effective, and aligned with the organization's goals while minimizing time. Primarily Small and Medium businesses can benefit from this lean Architecture as well as extend it to Enterprise Level.</a:t>
            </a:r>
          </a:p>
        </p:txBody>
      </p:sp>
      <p:sp>
        <p:nvSpPr>
          <p:cNvPr id="5" name="Text Box 5">
            <a:extLst>
              <a:ext uri="{FF2B5EF4-FFF2-40B4-BE49-F238E27FC236}">
                <a16:creationId xmlns:a16="http://schemas.microsoft.com/office/drawing/2014/main" id="{6A19DD04-1D17-6238-3B9D-270A48A548CA}"/>
              </a:ext>
            </a:extLst>
          </p:cNvPr>
          <p:cNvSpPr txBox="1"/>
          <p:nvPr/>
        </p:nvSpPr>
        <p:spPr>
          <a:xfrm>
            <a:off x="407733" y="1516150"/>
            <a:ext cx="11204575" cy="412750"/>
          </a:xfrm>
          <a:prstGeom prst="rect">
            <a:avLst/>
          </a:prstGeom>
          <a:noFill/>
        </p:spPr>
        <p:txBody>
          <a:bodyPr wrap="square" rtlCol="0" anchor="t">
            <a:noAutofit/>
          </a:bodyPr>
          <a:lstStyle/>
          <a:p>
            <a:pPr lvl="0" algn="l">
              <a:buClrTx/>
              <a:buSzTx/>
              <a:buFontTx/>
            </a:pPr>
            <a:r>
              <a:rPr lang="en-US" sz="1600" b="1">
                <a:solidFill>
                  <a:schemeClr val="accent1"/>
                </a:solidFill>
                <a:latin typeface="Optima" panose="02000503060000020004"/>
                <a:sym typeface="+mn-ea"/>
              </a:rPr>
              <a:t>The Foundation of Data Governance is built on</a:t>
            </a:r>
          </a:p>
        </p:txBody>
      </p:sp>
      <p:sp>
        <p:nvSpPr>
          <p:cNvPr id="8" name="Text Box 8">
            <a:extLst>
              <a:ext uri="{FF2B5EF4-FFF2-40B4-BE49-F238E27FC236}">
                <a16:creationId xmlns:a16="http://schemas.microsoft.com/office/drawing/2014/main" id="{3304BC77-BC95-AFA9-1980-9DA3A56D385F}"/>
              </a:ext>
            </a:extLst>
          </p:cNvPr>
          <p:cNvSpPr txBox="1"/>
          <p:nvPr/>
        </p:nvSpPr>
        <p:spPr>
          <a:xfrm>
            <a:off x="716867" y="6054079"/>
            <a:ext cx="10423647" cy="584775"/>
          </a:xfrm>
          <a:prstGeom prst="rect">
            <a:avLst/>
          </a:prstGeom>
          <a:noFill/>
        </p:spPr>
        <p:txBody>
          <a:bodyPr wrap="square" rtlCol="0" anchor="t">
            <a:spAutoFit/>
          </a:bodyPr>
          <a:lstStyle>
            <a:defPPr>
              <a:defRPr lang="en-US"/>
            </a:defPPr>
            <a:lvl1pPr lvl="0">
              <a:buClrTx/>
              <a:buSzTx/>
              <a:buFontTx/>
              <a:defRPr sz="1600">
                <a:solidFill>
                  <a:srgbClr val="0B4A99"/>
                </a:solidFill>
                <a:latin typeface="Optima" charset="0"/>
                <a:cs typeface="Optima" charset="0"/>
              </a:defRPr>
            </a:lvl1pPr>
          </a:lstStyle>
          <a:p>
            <a:r>
              <a:rPr lang="en-US">
                <a:latin typeface="Optima" panose="02000503060000020004"/>
              </a:rPr>
              <a:t>This conceptual approach is forged into a powerful product suite that has a complete set of tools to serve the event and data driven digital transformation that contemporary enterprises seek.</a:t>
            </a:r>
          </a:p>
        </p:txBody>
      </p:sp>
      <p:grpSp>
        <p:nvGrpSpPr>
          <p:cNvPr id="9" name="Group 8">
            <a:extLst>
              <a:ext uri="{FF2B5EF4-FFF2-40B4-BE49-F238E27FC236}">
                <a16:creationId xmlns:a16="http://schemas.microsoft.com/office/drawing/2014/main" id="{9F898F69-E9EF-880A-C1DE-A1C5DFF57018}"/>
              </a:ext>
            </a:extLst>
          </p:cNvPr>
          <p:cNvGrpSpPr/>
          <p:nvPr/>
        </p:nvGrpSpPr>
        <p:grpSpPr>
          <a:xfrm>
            <a:off x="4575189" y="1909063"/>
            <a:ext cx="2524760" cy="4145015"/>
            <a:chOff x="4575189" y="2162284"/>
            <a:chExt cx="2524760" cy="4145015"/>
          </a:xfrm>
        </p:grpSpPr>
        <p:pic>
          <p:nvPicPr>
            <p:cNvPr id="10" name="Picture 9" descr="BOX">
              <a:extLst>
                <a:ext uri="{FF2B5EF4-FFF2-40B4-BE49-F238E27FC236}">
                  <a16:creationId xmlns:a16="http://schemas.microsoft.com/office/drawing/2014/main" id="{B5CE462B-9905-54F7-36EB-22B963AB2C53}"/>
                </a:ext>
              </a:extLst>
            </p:cNvPr>
            <p:cNvPicPr>
              <a:picLocks noChangeAspect="1"/>
            </p:cNvPicPr>
            <p:nvPr/>
          </p:nvPicPr>
          <p:blipFill>
            <a:blip r:embed="rId3"/>
            <a:stretch>
              <a:fillRect/>
            </a:stretch>
          </p:blipFill>
          <p:spPr>
            <a:xfrm>
              <a:off x="4575189" y="2162284"/>
              <a:ext cx="2524760" cy="4145015"/>
            </a:xfrm>
            <a:prstGeom prst="rect">
              <a:avLst/>
            </a:prstGeom>
          </p:spPr>
        </p:pic>
        <p:sp>
          <p:nvSpPr>
            <p:cNvPr id="11" name="Text Box 6">
              <a:extLst>
                <a:ext uri="{FF2B5EF4-FFF2-40B4-BE49-F238E27FC236}">
                  <a16:creationId xmlns:a16="http://schemas.microsoft.com/office/drawing/2014/main" id="{AA8DA835-B773-DB7C-F5C0-E089B983A232}"/>
                </a:ext>
              </a:extLst>
            </p:cNvPr>
            <p:cNvSpPr txBox="1"/>
            <p:nvPr/>
          </p:nvSpPr>
          <p:spPr>
            <a:xfrm>
              <a:off x="5772799" y="2862884"/>
              <a:ext cx="979170" cy="338554"/>
            </a:xfrm>
            <a:prstGeom prst="rect">
              <a:avLst/>
            </a:prstGeom>
            <a:noFill/>
          </p:spPr>
          <p:txBody>
            <a:bodyPr wrap="square" rtlCol="0" anchor="t">
              <a:spAutoFit/>
            </a:bodyPr>
            <a:lstStyle/>
            <a:p>
              <a:pPr lvl="0" algn="l">
                <a:buClrTx/>
                <a:buSzTx/>
                <a:buFontTx/>
              </a:pPr>
              <a:r>
                <a:rPr lang="en-US" sz="1600" b="1">
                  <a:solidFill>
                    <a:schemeClr val="accent1"/>
                  </a:solidFill>
                  <a:latin typeface="Optima" panose="02000503060000020004"/>
                  <a:sym typeface="+mn-ea"/>
                </a:rPr>
                <a:t>Agile</a:t>
              </a:r>
            </a:p>
          </p:txBody>
        </p:sp>
        <p:pic>
          <p:nvPicPr>
            <p:cNvPr id="13" name="Picture 12" descr="AG">
              <a:extLst>
                <a:ext uri="{FF2B5EF4-FFF2-40B4-BE49-F238E27FC236}">
                  <a16:creationId xmlns:a16="http://schemas.microsoft.com/office/drawing/2014/main" id="{6484D13B-6C29-8585-E7A1-3736D51B489B}"/>
                </a:ext>
              </a:extLst>
            </p:cNvPr>
            <p:cNvPicPr>
              <a:picLocks noChangeAspect="1"/>
            </p:cNvPicPr>
            <p:nvPr/>
          </p:nvPicPr>
          <p:blipFill>
            <a:blip r:embed="rId4"/>
            <a:stretch>
              <a:fillRect/>
            </a:stretch>
          </p:blipFill>
          <p:spPr>
            <a:xfrm>
              <a:off x="5039056" y="2518821"/>
              <a:ext cx="791845" cy="1059815"/>
            </a:xfrm>
            <a:prstGeom prst="rect">
              <a:avLst/>
            </a:prstGeom>
          </p:spPr>
        </p:pic>
        <p:sp>
          <p:nvSpPr>
            <p:cNvPr id="14" name="Text Box 20">
              <a:extLst>
                <a:ext uri="{FF2B5EF4-FFF2-40B4-BE49-F238E27FC236}">
                  <a16:creationId xmlns:a16="http://schemas.microsoft.com/office/drawing/2014/main" id="{80EF4F7B-4352-B60B-E395-D3E07BE28DC9}"/>
                </a:ext>
              </a:extLst>
            </p:cNvPr>
            <p:cNvSpPr txBox="1"/>
            <p:nvPr/>
          </p:nvSpPr>
          <p:spPr>
            <a:xfrm>
              <a:off x="4780682" y="3773284"/>
              <a:ext cx="2271395" cy="2173124"/>
            </a:xfrm>
            <a:prstGeom prst="rect">
              <a:avLst/>
            </a:prstGeom>
            <a:noFill/>
          </p:spPr>
          <p:txBody>
            <a:bodyPr wrap="square" rtlCol="0" anchor="t">
              <a:noAutofit/>
            </a:bodyPr>
            <a:lstStyle/>
            <a:p>
              <a:pPr marL="285750" lvl="0" indent="-285750" algn="l">
                <a:buClr>
                  <a:srgbClr val="C00000"/>
                </a:buClr>
                <a:buSzTx/>
                <a:buFont typeface="Wingdings" panose="05000000000000000000" charset="0"/>
                <a:buChar char="ü"/>
              </a:pPr>
              <a:r>
                <a:rPr lang="en-US" sz="1100" b="1">
                  <a:solidFill>
                    <a:srgbClr val="0B4A99"/>
                  </a:solidFill>
                  <a:latin typeface="Optima" panose="02000503060000020004"/>
                  <a:cs typeface="Optima" charset="0"/>
                  <a:sym typeface="+mn-ea"/>
                </a:rPr>
                <a:t>ERP / COTs agnostic Data</a:t>
              </a:r>
            </a:p>
            <a:p>
              <a:pPr lvl="0" indent="0" algn="l">
                <a:buClr>
                  <a:srgbClr val="C00000"/>
                </a:buClr>
                <a:buSzTx/>
                <a:buFont typeface="Wingdings" panose="05000000000000000000" charset="0"/>
                <a:buNone/>
              </a:pPr>
              <a:r>
                <a:rPr lang="en-IN" altLang="en-US" sz="1100" b="1">
                  <a:solidFill>
                    <a:srgbClr val="0B4A99"/>
                  </a:solidFill>
                  <a:latin typeface="Optima" panose="02000503060000020004"/>
                  <a:cs typeface="Optima" charset="0"/>
                  <a:sym typeface="+mn-ea"/>
                </a:rPr>
                <a:t>        </a:t>
              </a:r>
              <a:r>
                <a:rPr lang="en-US" sz="1100" b="1">
                  <a:solidFill>
                    <a:srgbClr val="0B4A99"/>
                  </a:solidFill>
                  <a:latin typeface="Optima" panose="02000503060000020004"/>
                  <a:cs typeface="Optima" charset="0"/>
                  <a:sym typeface="+mn-ea"/>
                </a:rPr>
                <a:t>Mart &amp; Interoperability</a:t>
              </a:r>
            </a:p>
            <a:p>
              <a:pPr marL="285750" lvl="0" indent="-285750" algn="l">
                <a:buClr>
                  <a:srgbClr val="C00000"/>
                </a:buClr>
                <a:buSzTx/>
                <a:buFont typeface="Wingdings" panose="05000000000000000000" charset="0"/>
                <a:buChar char="ü"/>
              </a:pPr>
              <a:endParaRPr lang="en-US" sz="1100" b="1">
                <a:solidFill>
                  <a:srgbClr val="0B4A99"/>
                </a:solidFill>
                <a:latin typeface="Optima" panose="02000503060000020004"/>
                <a:cs typeface="Optima" charset="0"/>
                <a:sym typeface="+mn-ea"/>
              </a:endParaRPr>
            </a:p>
            <a:p>
              <a:pPr marL="285750" lvl="0" indent="-285750" algn="l">
                <a:buClr>
                  <a:srgbClr val="C00000"/>
                </a:buClr>
                <a:buSzTx/>
                <a:buFont typeface="Wingdings" panose="05000000000000000000" charset="0"/>
                <a:buChar char="ü"/>
              </a:pPr>
              <a:r>
                <a:rPr lang="en-US" sz="1100" b="1">
                  <a:solidFill>
                    <a:srgbClr val="0B4A99"/>
                  </a:solidFill>
                  <a:latin typeface="Optima" panose="02000503060000020004"/>
                  <a:cs typeface="Optima" charset="0"/>
                  <a:sym typeface="+mn-ea"/>
                </a:rPr>
                <a:t>Deployed within few </a:t>
              </a:r>
            </a:p>
            <a:p>
              <a:pPr lvl="0" indent="0" algn="l">
                <a:buClr>
                  <a:srgbClr val="C00000"/>
                </a:buClr>
                <a:buSzTx/>
                <a:buFont typeface="Wingdings" panose="05000000000000000000" charset="0"/>
                <a:buNone/>
              </a:pPr>
              <a:r>
                <a:rPr lang="en-IN" altLang="en-US" sz="1100" b="1">
                  <a:solidFill>
                    <a:srgbClr val="0B4A99"/>
                  </a:solidFill>
                  <a:latin typeface="Optima" panose="02000503060000020004"/>
                  <a:cs typeface="Optima" charset="0"/>
                  <a:sym typeface="+mn-ea"/>
                </a:rPr>
                <a:t>        </a:t>
              </a:r>
              <a:r>
                <a:rPr lang="en-US" sz="1100" b="1">
                  <a:solidFill>
                    <a:srgbClr val="0B4A99"/>
                  </a:solidFill>
                  <a:latin typeface="Optima" panose="02000503060000020004"/>
                  <a:cs typeface="Optima" charset="0"/>
                  <a:sym typeface="+mn-ea"/>
                </a:rPr>
                <a:t>weeks with Zero Flaws </a:t>
              </a:r>
            </a:p>
            <a:p>
              <a:pPr marL="285750" lvl="0" indent="-285750" algn="l">
                <a:buClr>
                  <a:srgbClr val="C00000"/>
                </a:buClr>
                <a:buSzTx/>
                <a:buFont typeface="Wingdings" panose="05000000000000000000" charset="0"/>
                <a:buChar char="ü"/>
              </a:pPr>
              <a:endParaRPr lang="en-US" sz="1100" b="1">
                <a:solidFill>
                  <a:srgbClr val="0B4A99"/>
                </a:solidFill>
                <a:latin typeface="Optima" panose="02000503060000020004"/>
                <a:cs typeface="Optima" charset="0"/>
                <a:sym typeface="+mn-ea"/>
              </a:endParaRPr>
            </a:p>
            <a:p>
              <a:pPr marL="285750" lvl="0" indent="-285750" algn="l">
                <a:buClr>
                  <a:srgbClr val="C00000"/>
                </a:buClr>
                <a:buSzTx/>
                <a:buFont typeface="Wingdings" panose="05000000000000000000" charset="0"/>
                <a:buChar char="ü"/>
              </a:pPr>
              <a:r>
                <a:rPr lang="en-US" sz="1100" b="1">
                  <a:solidFill>
                    <a:srgbClr val="0B4A99"/>
                  </a:solidFill>
                  <a:latin typeface="Optima" panose="02000503060000020004"/>
                  <a:cs typeface="Optima" charset="0"/>
                  <a:sym typeface="+mn-ea"/>
                </a:rPr>
                <a:t>Modular deployment</a:t>
              </a:r>
            </a:p>
            <a:p>
              <a:pPr lvl="0" indent="0" algn="l">
                <a:buClr>
                  <a:srgbClr val="C00000"/>
                </a:buClr>
                <a:buSzTx/>
                <a:buFont typeface="Wingdings" panose="05000000000000000000" charset="0"/>
                <a:buNone/>
              </a:pPr>
              <a:r>
                <a:rPr lang="en-IN" altLang="en-US" sz="1100" b="1">
                  <a:solidFill>
                    <a:srgbClr val="0B4A99"/>
                  </a:solidFill>
                  <a:latin typeface="Optima" panose="02000503060000020004"/>
                  <a:cs typeface="Optima" charset="0"/>
                  <a:sym typeface="+mn-ea"/>
                </a:rPr>
                <a:t>        </a:t>
              </a:r>
              <a:r>
                <a:rPr lang="en-US" sz="1100" b="1">
                  <a:solidFill>
                    <a:srgbClr val="0B4A99"/>
                  </a:solidFill>
                  <a:latin typeface="Optima" panose="02000503060000020004"/>
                  <a:cs typeface="Optima" charset="0"/>
                  <a:sym typeface="+mn-ea"/>
                </a:rPr>
                <a:t>with ease</a:t>
              </a:r>
            </a:p>
            <a:p>
              <a:pPr marL="285750" lvl="0" indent="-285750" algn="l">
                <a:buClr>
                  <a:srgbClr val="C00000"/>
                </a:buClr>
                <a:buSzTx/>
                <a:buFont typeface="Wingdings" panose="05000000000000000000" charset="0"/>
                <a:buChar char="ü"/>
              </a:pPr>
              <a:endParaRPr lang="en-US" sz="1100" b="1">
                <a:solidFill>
                  <a:srgbClr val="0B4A99"/>
                </a:solidFill>
                <a:latin typeface="Optima" panose="02000503060000020004"/>
                <a:cs typeface="Optima" charset="0"/>
                <a:sym typeface="+mn-ea"/>
              </a:endParaRPr>
            </a:p>
            <a:p>
              <a:pPr marL="285750" lvl="0" indent="-285750" algn="l">
                <a:buClr>
                  <a:srgbClr val="C00000"/>
                </a:buClr>
                <a:buSzTx/>
                <a:buFont typeface="Wingdings" panose="05000000000000000000" charset="0"/>
                <a:buChar char="ü"/>
              </a:pPr>
              <a:r>
                <a:rPr lang="en-US" sz="1100" b="1">
                  <a:solidFill>
                    <a:srgbClr val="0B4A99"/>
                  </a:solidFill>
                  <a:latin typeface="Optima" panose="02000503060000020004"/>
                  <a:cs typeface="Optima" charset="0"/>
                  <a:sym typeface="+mn-ea"/>
                </a:rPr>
                <a:t>Measure &amp; Realize Value</a:t>
              </a:r>
            </a:p>
            <a:p>
              <a:pPr lvl="0" indent="0" algn="l">
                <a:buClr>
                  <a:srgbClr val="C00000"/>
                </a:buClr>
                <a:buSzTx/>
                <a:buFont typeface="Wingdings" panose="05000000000000000000" charset="0"/>
                <a:buNone/>
              </a:pPr>
              <a:r>
                <a:rPr lang="en-IN" altLang="en-US" sz="1100" b="1">
                  <a:solidFill>
                    <a:srgbClr val="0B4A99"/>
                  </a:solidFill>
                  <a:latin typeface="Optima" panose="02000503060000020004"/>
                  <a:cs typeface="Optima" charset="0"/>
                  <a:sym typeface="+mn-ea"/>
                </a:rPr>
                <a:t>       </a:t>
              </a:r>
              <a:r>
                <a:rPr lang="en-US" sz="1100" b="1">
                  <a:solidFill>
                    <a:srgbClr val="0B4A99"/>
                  </a:solidFill>
                  <a:latin typeface="Optima" panose="02000503060000020004"/>
                  <a:cs typeface="Optima" charset="0"/>
                  <a:sym typeface="+mn-ea"/>
                </a:rPr>
                <a:t>from Data Maturity &amp; </a:t>
              </a:r>
            </a:p>
            <a:p>
              <a:pPr lvl="0" indent="0" algn="l">
                <a:buClr>
                  <a:srgbClr val="C00000"/>
                </a:buClr>
                <a:buSzTx/>
                <a:buFont typeface="Wingdings" panose="05000000000000000000" charset="0"/>
                <a:buNone/>
              </a:pPr>
              <a:r>
                <a:rPr lang="en-US" sz="1100" b="1">
                  <a:solidFill>
                    <a:srgbClr val="0B4A99"/>
                  </a:solidFill>
                  <a:latin typeface="Optima" panose="02000503060000020004"/>
                  <a:cs typeface="Optima" charset="0"/>
                  <a:sym typeface="+mn-ea"/>
                </a:rPr>
                <a:t> </a:t>
              </a:r>
              <a:r>
                <a:rPr lang="en-IN" altLang="en-US" sz="1100" b="1">
                  <a:solidFill>
                    <a:srgbClr val="0B4A99"/>
                  </a:solidFill>
                  <a:latin typeface="Optima" panose="02000503060000020004"/>
                  <a:cs typeface="Optima" charset="0"/>
                  <a:sym typeface="+mn-ea"/>
                </a:rPr>
                <a:t>      </a:t>
              </a:r>
              <a:r>
                <a:rPr lang="en-US" sz="1100" b="1">
                  <a:solidFill>
                    <a:srgbClr val="0B4A99"/>
                  </a:solidFill>
                  <a:latin typeface="Optima" panose="02000503060000020004"/>
                  <a:cs typeface="Optima" charset="0"/>
                  <a:sym typeface="+mn-ea"/>
                </a:rPr>
                <a:t>Process Efficiencies</a:t>
              </a:r>
            </a:p>
            <a:p>
              <a:pPr marL="285750" lvl="0" indent="-285750" algn="l">
                <a:buClr>
                  <a:srgbClr val="FF0000"/>
                </a:buClr>
                <a:buSzTx/>
                <a:buFont typeface="Wingdings" panose="05000000000000000000" charset="0"/>
                <a:buChar char="ü"/>
              </a:pPr>
              <a:endParaRPr lang="en-US" sz="1100" b="1">
                <a:solidFill>
                  <a:srgbClr val="0B4A99"/>
                </a:solidFill>
                <a:latin typeface="Optima" panose="02000503060000020004"/>
                <a:cs typeface="Optima" charset="0"/>
                <a:sym typeface="+mn-ea"/>
              </a:endParaRPr>
            </a:p>
          </p:txBody>
        </p:sp>
      </p:grpSp>
      <p:grpSp>
        <p:nvGrpSpPr>
          <p:cNvPr id="15" name="Group 14">
            <a:extLst>
              <a:ext uri="{FF2B5EF4-FFF2-40B4-BE49-F238E27FC236}">
                <a16:creationId xmlns:a16="http://schemas.microsoft.com/office/drawing/2014/main" id="{F28A6114-9EB0-0060-293B-717EE4E831D0}"/>
              </a:ext>
            </a:extLst>
          </p:cNvPr>
          <p:cNvGrpSpPr/>
          <p:nvPr/>
        </p:nvGrpSpPr>
        <p:grpSpPr>
          <a:xfrm>
            <a:off x="7086614" y="1869791"/>
            <a:ext cx="2764155" cy="4145015"/>
            <a:chOff x="7086614" y="2123012"/>
            <a:chExt cx="2764155" cy="4145015"/>
          </a:xfrm>
        </p:grpSpPr>
        <p:pic>
          <p:nvPicPr>
            <p:cNvPr id="16" name="Picture 15" descr="BOX">
              <a:extLst>
                <a:ext uri="{FF2B5EF4-FFF2-40B4-BE49-F238E27FC236}">
                  <a16:creationId xmlns:a16="http://schemas.microsoft.com/office/drawing/2014/main" id="{A98095D2-1739-8EC4-E6C1-38B4FFEA8C8A}"/>
                </a:ext>
              </a:extLst>
            </p:cNvPr>
            <p:cNvPicPr>
              <a:picLocks noChangeAspect="1"/>
            </p:cNvPicPr>
            <p:nvPr/>
          </p:nvPicPr>
          <p:blipFill>
            <a:blip r:embed="rId3"/>
            <a:stretch>
              <a:fillRect/>
            </a:stretch>
          </p:blipFill>
          <p:spPr>
            <a:xfrm>
              <a:off x="7086614" y="2123012"/>
              <a:ext cx="2524760" cy="4145015"/>
            </a:xfrm>
            <a:prstGeom prst="rect">
              <a:avLst/>
            </a:prstGeom>
          </p:spPr>
        </p:pic>
        <p:sp>
          <p:nvSpPr>
            <p:cNvPr id="17" name="Text Box 9">
              <a:extLst>
                <a:ext uri="{FF2B5EF4-FFF2-40B4-BE49-F238E27FC236}">
                  <a16:creationId xmlns:a16="http://schemas.microsoft.com/office/drawing/2014/main" id="{8B8DF09C-0AA7-6E3C-D418-5D5D11541E4B}"/>
                </a:ext>
              </a:extLst>
            </p:cNvPr>
            <p:cNvSpPr txBox="1"/>
            <p:nvPr/>
          </p:nvSpPr>
          <p:spPr>
            <a:xfrm>
              <a:off x="8348994" y="2851317"/>
              <a:ext cx="979170" cy="338554"/>
            </a:xfrm>
            <a:prstGeom prst="rect">
              <a:avLst/>
            </a:prstGeom>
            <a:noFill/>
          </p:spPr>
          <p:txBody>
            <a:bodyPr wrap="square" rtlCol="0" anchor="t">
              <a:spAutoFit/>
            </a:bodyPr>
            <a:lstStyle/>
            <a:p>
              <a:pPr lvl="0" algn="l">
                <a:buClrTx/>
                <a:buSzTx/>
                <a:buFontTx/>
              </a:pPr>
              <a:r>
                <a:rPr lang="en-US" sz="1600" b="1">
                  <a:solidFill>
                    <a:schemeClr val="accent1"/>
                  </a:solidFill>
                  <a:latin typeface="Optima" panose="02000503060000020004"/>
                  <a:sym typeface="+mn-ea"/>
                </a:rPr>
                <a:t>Swift</a:t>
              </a:r>
            </a:p>
          </p:txBody>
        </p:sp>
        <p:pic>
          <p:nvPicPr>
            <p:cNvPr id="18" name="Picture 17" descr="SWIF">
              <a:extLst>
                <a:ext uri="{FF2B5EF4-FFF2-40B4-BE49-F238E27FC236}">
                  <a16:creationId xmlns:a16="http://schemas.microsoft.com/office/drawing/2014/main" id="{B13D7DA9-E088-126D-FEBF-73EA9219F066}"/>
                </a:ext>
              </a:extLst>
            </p:cNvPr>
            <p:cNvPicPr>
              <a:picLocks noChangeAspect="1"/>
            </p:cNvPicPr>
            <p:nvPr/>
          </p:nvPicPr>
          <p:blipFill>
            <a:blip r:embed="rId5"/>
            <a:stretch>
              <a:fillRect/>
            </a:stretch>
          </p:blipFill>
          <p:spPr>
            <a:xfrm>
              <a:off x="7574929" y="2463373"/>
              <a:ext cx="862330" cy="1155065"/>
            </a:xfrm>
            <a:prstGeom prst="rect">
              <a:avLst/>
            </a:prstGeom>
          </p:spPr>
        </p:pic>
        <p:sp>
          <p:nvSpPr>
            <p:cNvPr id="19" name="Text Box 21">
              <a:extLst>
                <a:ext uri="{FF2B5EF4-FFF2-40B4-BE49-F238E27FC236}">
                  <a16:creationId xmlns:a16="http://schemas.microsoft.com/office/drawing/2014/main" id="{5150B438-ED3B-E9D1-1C34-37032FDFA7B7}"/>
                </a:ext>
              </a:extLst>
            </p:cNvPr>
            <p:cNvSpPr txBox="1"/>
            <p:nvPr/>
          </p:nvSpPr>
          <p:spPr>
            <a:xfrm>
              <a:off x="7399034" y="3773284"/>
              <a:ext cx="2451735" cy="2243869"/>
            </a:xfrm>
            <a:prstGeom prst="rect">
              <a:avLst/>
            </a:prstGeom>
            <a:noFill/>
          </p:spPr>
          <p:txBody>
            <a:bodyPr wrap="square" rtlCol="0" anchor="t">
              <a:noAutofit/>
            </a:bodyPr>
            <a:lstStyle/>
            <a:p>
              <a:pPr marL="285750" lvl="0" indent="-285750" algn="l">
                <a:buClr>
                  <a:srgbClr val="C00000"/>
                </a:buClr>
                <a:buSzTx/>
                <a:buFont typeface="Wingdings" panose="05000000000000000000" charset="0"/>
                <a:buChar char="ü"/>
              </a:pPr>
              <a:r>
                <a:rPr lang="en-US" sz="1100" b="1">
                  <a:solidFill>
                    <a:srgbClr val="0B4A99"/>
                  </a:solidFill>
                  <a:latin typeface="Optima" panose="02000503060000020004"/>
                  <a:cs typeface="Optima" charset="0"/>
                  <a:sym typeface="+mn-ea"/>
                </a:rPr>
                <a:t>Plug and Play though </a:t>
              </a:r>
            </a:p>
            <a:p>
              <a:pPr lvl="0" indent="0" algn="l">
                <a:buClr>
                  <a:srgbClr val="C00000"/>
                </a:buClr>
                <a:buSzTx/>
                <a:buFont typeface="Wingdings" panose="05000000000000000000" charset="0"/>
                <a:buNone/>
              </a:pPr>
              <a:r>
                <a:rPr lang="en-IN" altLang="en-US" sz="1100" b="1">
                  <a:solidFill>
                    <a:srgbClr val="0B4A99"/>
                  </a:solidFill>
                  <a:latin typeface="Optima" panose="02000503060000020004"/>
                  <a:cs typeface="Optima" charset="0"/>
                  <a:sym typeface="+mn-ea"/>
                </a:rPr>
                <a:t>        </a:t>
              </a:r>
              <a:r>
                <a:rPr lang="en-US" sz="1100" b="1">
                  <a:solidFill>
                    <a:srgbClr val="0B4A99"/>
                  </a:solidFill>
                  <a:latin typeface="Optima" panose="02000503060000020004"/>
                  <a:cs typeface="Optima" charset="0"/>
                  <a:sym typeface="+mn-ea"/>
                </a:rPr>
                <a:t>enabled on Cloud</a:t>
              </a:r>
            </a:p>
            <a:p>
              <a:pPr marL="285750" lvl="0" indent="-285750" algn="l">
                <a:buClr>
                  <a:srgbClr val="C00000"/>
                </a:buClr>
                <a:buSzTx/>
                <a:buFont typeface="Wingdings" panose="05000000000000000000" charset="0"/>
                <a:buChar char="ü"/>
              </a:pPr>
              <a:endParaRPr lang="en-US" sz="1100" b="1">
                <a:solidFill>
                  <a:srgbClr val="0B4A99"/>
                </a:solidFill>
                <a:latin typeface="Optima" panose="02000503060000020004"/>
                <a:cs typeface="Optima" charset="0"/>
                <a:sym typeface="+mn-ea"/>
              </a:endParaRPr>
            </a:p>
            <a:p>
              <a:pPr marL="285750" lvl="0" indent="-285750" algn="l">
                <a:buClr>
                  <a:srgbClr val="C00000"/>
                </a:buClr>
                <a:buSzTx/>
                <a:buFont typeface="Wingdings" panose="05000000000000000000" charset="0"/>
                <a:buChar char="ü"/>
              </a:pPr>
              <a:r>
                <a:rPr lang="en-US" sz="1100" b="1">
                  <a:solidFill>
                    <a:srgbClr val="0B4A99"/>
                  </a:solidFill>
                  <a:latin typeface="Optima" panose="02000503060000020004"/>
                  <a:cs typeface="Optima" charset="0"/>
                  <a:sym typeface="+mn-ea"/>
                </a:rPr>
                <a:t>Minimal Change </a:t>
              </a:r>
            </a:p>
            <a:p>
              <a:pPr lvl="0" indent="0" algn="l">
                <a:buClr>
                  <a:srgbClr val="C00000"/>
                </a:buClr>
                <a:buSzTx/>
                <a:buFont typeface="Wingdings" panose="05000000000000000000" charset="0"/>
                <a:buNone/>
              </a:pPr>
              <a:r>
                <a:rPr lang="en-IN" altLang="en-US" sz="1100" b="1">
                  <a:solidFill>
                    <a:srgbClr val="0B4A99"/>
                  </a:solidFill>
                  <a:latin typeface="Optima" panose="02000503060000020004"/>
                  <a:cs typeface="Optima" charset="0"/>
                  <a:sym typeface="+mn-ea"/>
                </a:rPr>
                <a:t>     </a:t>
              </a:r>
              <a:r>
                <a:rPr lang="en-US" sz="1100" b="1">
                  <a:solidFill>
                    <a:srgbClr val="0B4A99"/>
                  </a:solidFill>
                  <a:latin typeface="Optima" panose="02000503060000020004"/>
                  <a:cs typeface="Optima" charset="0"/>
                  <a:sym typeface="+mn-ea"/>
                </a:rPr>
                <a:t>  Management</a:t>
              </a:r>
            </a:p>
            <a:p>
              <a:pPr marL="285750" lvl="0" indent="-285750" algn="l">
                <a:buClr>
                  <a:srgbClr val="C00000"/>
                </a:buClr>
                <a:buSzTx/>
                <a:buFont typeface="Wingdings" panose="05000000000000000000" charset="0"/>
                <a:buChar char="ü"/>
              </a:pPr>
              <a:endParaRPr lang="en-US" sz="1100" b="1">
                <a:solidFill>
                  <a:srgbClr val="0B4A99"/>
                </a:solidFill>
                <a:latin typeface="Optima" panose="02000503060000020004"/>
                <a:cs typeface="Optima" charset="0"/>
                <a:sym typeface="+mn-ea"/>
              </a:endParaRPr>
            </a:p>
            <a:p>
              <a:pPr marL="285750" lvl="0" indent="-285750" algn="l">
                <a:buClr>
                  <a:srgbClr val="C00000"/>
                </a:buClr>
                <a:buSzTx/>
                <a:buFont typeface="Wingdings" panose="05000000000000000000" charset="0"/>
                <a:buChar char="ü"/>
              </a:pPr>
              <a:r>
                <a:rPr lang="en-US" sz="1100" b="1">
                  <a:solidFill>
                    <a:srgbClr val="0B4A99"/>
                  </a:solidFill>
                  <a:latin typeface="Optima" panose="02000503060000020004"/>
                  <a:cs typeface="Optima" charset="0"/>
                  <a:sym typeface="+mn-ea"/>
                </a:rPr>
                <a:t>Zero Disruption &amp; </a:t>
              </a:r>
            </a:p>
            <a:p>
              <a:pPr lvl="0" indent="0" algn="l">
                <a:buClr>
                  <a:srgbClr val="C00000"/>
                </a:buClr>
                <a:buSzTx/>
                <a:buFont typeface="Wingdings" panose="05000000000000000000" charset="0"/>
                <a:buNone/>
              </a:pPr>
              <a:r>
                <a:rPr lang="en-IN" altLang="en-US" sz="1100" b="1">
                  <a:solidFill>
                    <a:srgbClr val="0B4A99"/>
                  </a:solidFill>
                  <a:latin typeface="Optima" panose="02000503060000020004"/>
                  <a:cs typeface="Optima" charset="0"/>
                  <a:sym typeface="+mn-ea"/>
                </a:rPr>
                <a:t>       </a:t>
              </a:r>
              <a:r>
                <a:rPr lang="en-US" sz="1100" b="1">
                  <a:solidFill>
                    <a:srgbClr val="0B4A99"/>
                  </a:solidFill>
                  <a:latin typeface="Optima" panose="02000503060000020004"/>
                  <a:cs typeface="Optima" charset="0"/>
                  <a:sym typeface="+mn-ea"/>
                </a:rPr>
                <a:t> Maintenance</a:t>
              </a:r>
            </a:p>
            <a:p>
              <a:pPr lvl="0" indent="0" algn="l">
                <a:buClr>
                  <a:srgbClr val="C00000"/>
                </a:buClr>
                <a:buSzTx/>
                <a:buFont typeface="Wingdings" panose="05000000000000000000" charset="0"/>
                <a:buNone/>
              </a:pPr>
              <a:endParaRPr lang="en-US" sz="1100" b="1">
                <a:solidFill>
                  <a:srgbClr val="0B4A99"/>
                </a:solidFill>
                <a:latin typeface="Optima" panose="02000503060000020004"/>
                <a:cs typeface="Optima" charset="0"/>
                <a:sym typeface="+mn-ea"/>
              </a:endParaRPr>
            </a:p>
            <a:p>
              <a:pPr marL="285750" lvl="0" indent="-285750" algn="l">
                <a:buClr>
                  <a:srgbClr val="C00000"/>
                </a:buClr>
                <a:buSzTx/>
                <a:buFont typeface="Wingdings" panose="05000000000000000000" charset="0"/>
                <a:buChar char="ü"/>
              </a:pPr>
              <a:r>
                <a:rPr lang="en-US" sz="1100" b="1">
                  <a:solidFill>
                    <a:srgbClr val="0B4A99"/>
                  </a:solidFill>
                  <a:latin typeface="Optima" panose="02000503060000020004"/>
                  <a:cs typeface="Optima" charset="0"/>
                  <a:sym typeface="+mn-ea"/>
                </a:rPr>
                <a:t>Available on Hyperscalers</a:t>
              </a:r>
            </a:p>
            <a:p>
              <a:pPr marL="285750" lvl="0" indent="-285750" algn="l">
                <a:buClr>
                  <a:srgbClr val="C00000"/>
                </a:buClr>
                <a:buSzTx/>
                <a:buFont typeface="Wingdings" panose="05000000000000000000" charset="0"/>
                <a:buChar char="ü"/>
              </a:pPr>
              <a:endParaRPr lang="en-US" sz="1100" b="1">
                <a:solidFill>
                  <a:srgbClr val="0B4A99"/>
                </a:solidFill>
                <a:latin typeface="Optima" panose="02000503060000020004"/>
                <a:cs typeface="Optima" charset="0"/>
                <a:sym typeface="+mn-ea"/>
              </a:endParaRPr>
            </a:p>
            <a:p>
              <a:pPr marL="285750" lvl="0" indent="-285750" algn="l">
                <a:buClr>
                  <a:srgbClr val="C00000"/>
                </a:buClr>
                <a:buSzTx/>
                <a:buFont typeface="Wingdings" panose="05000000000000000000" charset="0"/>
                <a:buChar char="ü"/>
              </a:pPr>
              <a:r>
                <a:rPr lang="en-US" sz="1100" b="1">
                  <a:solidFill>
                    <a:srgbClr val="0B4A99"/>
                  </a:solidFill>
                  <a:latin typeface="Optima" panose="02000503060000020004"/>
                  <a:cs typeface="Optima" charset="0"/>
                  <a:sym typeface="+mn-ea"/>
                </a:rPr>
                <a:t>AI &amp; ML powered</a:t>
              </a:r>
            </a:p>
            <a:p>
              <a:pPr lvl="0" indent="0" algn="l">
                <a:buClr>
                  <a:srgbClr val="C00000"/>
                </a:buClr>
                <a:buSzTx/>
                <a:buFont typeface="Wingdings" panose="05000000000000000000" charset="0"/>
                <a:buNone/>
              </a:pPr>
              <a:endParaRPr lang="en-US" sz="1100" b="1">
                <a:solidFill>
                  <a:srgbClr val="0B4A99"/>
                </a:solidFill>
                <a:latin typeface="Optima" panose="02000503060000020004"/>
                <a:cs typeface="Optima" charset="0"/>
                <a:sym typeface="+mn-ea"/>
              </a:endParaRPr>
            </a:p>
          </p:txBody>
        </p:sp>
      </p:grpSp>
      <p:grpSp>
        <p:nvGrpSpPr>
          <p:cNvPr id="20" name="Group 19">
            <a:extLst>
              <a:ext uri="{FF2B5EF4-FFF2-40B4-BE49-F238E27FC236}">
                <a16:creationId xmlns:a16="http://schemas.microsoft.com/office/drawing/2014/main" id="{9E87BB2F-0B36-008A-2AAD-B8A612EADF70}"/>
              </a:ext>
            </a:extLst>
          </p:cNvPr>
          <p:cNvGrpSpPr/>
          <p:nvPr/>
        </p:nvGrpSpPr>
        <p:grpSpPr>
          <a:xfrm>
            <a:off x="2063764" y="1839699"/>
            <a:ext cx="2551430" cy="4269652"/>
            <a:chOff x="2063764" y="2092920"/>
            <a:chExt cx="2551430" cy="4269652"/>
          </a:xfrm>
        </p:grpSpPr>
        <p:pic>
          <p:nvPicPr>
            <p:cNvPr id="21" name="Picture 20" descr="BOX">
              <a:extLst>
                <a:ext uri="{FF2B5EF4-FFF2-40B4-BE49-F238E27FC236}">
                  <a16:creationId xmlns:a16="http://schemas.microsoft.com/office/drawing/2014/main" id="{946283C5-8822-A5AF-3CD2-2AD797118C9C}"/>
                </a:ext>
              </a:extLst>
            </p:cNvPr>
            <p:cNvPicPr>
              <a:picLocks noChangeAspect="1"/>
            </p:cNvPicPr>
            <p:nvPr/>
          </p:nvPicPr>
          <p:blipFill>
            <a:blip r:embed="rId3"/>
            <a:stretch>
              <a:fillRect/>
            </a:stretch>
          </p:blipFill>
          <p:spPr>
            <a:xfrm>
              <a:off x="2063764" y="2092920"/>
              <a:ext cx="2551430" cy="4214379"/>
            </a:xfrm>
            <a:prstGeom prst="rect">
              <a:avLst/>
            </a:prstGeom>
          </p:spPr>
        </p:pic>
        <p:sp>
          <p:nvSpPr>
            <p:cNvPr id="22" name="Text Box 2">
              <a:extLst>
                <a:ext uri="{FF2B5EF4-FFF2-40B4-BE49-F238E27FC236}">
                  <a16:creationId xmlns:a16="http://schemas.microsoft.com/office/drawing/2014/main" id="{2EBAF332-6BCB-7FDB-E3F8-18A976B22B35}"/>
                </a:ext>
              </a:extLst>
            </p:cNvPr>
            <p:cNvSpPr txBox="1"/>
            <p:nvPr/>
          </p:nvSpPr>
          <p:spPr>
            <a:xfrm>
              <a:off x="3274003" y="2822125"/>
              <a:ext cx="979170" cy="338554"/>
            </a:xfrm>
            <a:prstGeom prst="rect">
              <a:avLst/>
            </a:prstGeom>
            <a:noFill/>
          </p:spPr>
          <p:txBody>
            <a:bodyPr wrap="square" rtlCol="0" anchor="t">
              <a:spAutoFit/>
            </a:bodyPr>
            <a:lstStyle/>
            <a:p>
              <a:pPr lvl="0" algn="l">
                <a:buClrTx/>
                <a:buSzTx/>
                <a:buFontTx/>
              </a:pPr>
              <a:r>
                <a:rPr lang="en-US" sz="1600" b="1">
                  <a:solidFill>
                    <a:schemeClr val="accent1"/>
                  </a:solidFill>
                  <a:latin typeface="Optima" panose="02000503060000020004"/>
                  <a:sym typeface="+mn-ea"/>
                </a:rPr>
                <a:t>Simple</a:t>
              </a:r>
            </a:p>
          </p:txBody>
        </p:sp>
        <p:sp>
          <p:nvSpPr>
            <p:cNvPr id="23" name="Text Box 11">
              <a:extLst>
                <a:ext uri="{FF2B5EF4-FFF2-40B4-BE49-F238E27FC236}">
                  <a16:creationId xmlns:a16="http://schemas.microsoft.com/office/drawing/2014/main" id="{FF2C317A-A0B1-9092-603D-DE515E1C639B}"/>
                </a:ext>
              </a:extLst>
            </p:cNvPr>
            <p:cNvSpPr txBox="1"/>
            <p:nvPr/>
          </p:nvSpPr>
          <p:spPr>
            <a:xfrm>
              <a:off x="2270955" y="3666246"/>
              <a:ext cx="2271395" cy="2696326"/>
            </a:xfrm>
            <a:prstGeom prst="rect">
              <a:avLst/>
            </a:prstGeom>
            <a:noFill/>
          </p:spPr>
          <p:txBody>
            <a:bodyPr wrap="square" rtlCol="0" anchor="t">
              <a:noAutofit/>
            </a:bodyPr>
            <a:lstStyle/>
            <a:p>
              <a:pPr marL="285750" lvl="0" indent="-285750" algn="l">
                <a:lnSpc>
                  <a:spcPct val="150000"/>
                </a:lnSpc>
                <a:buClr>
                  <a:srgbClr val="CB1618"/>
                </a:buClr>
                <a:buSzTx/>
                <a:buFont typeface="Wingdings" panose="05000000000000000000" charset="0"/>
                <a:buChar char="ü"/>
              </a:pPr>
              <a:r>
                <a:rPr lang="en-US" sz="1100" b="1">
                  <a:solidFill>
                    <a:srgbClr val="114B97"/>
                  </a:solidFill>
                  <a:latin typeface="Optima" panose="02000503060000020004"/>
                  <a:cs typeface="Optima" charset="0"/>
                  <a:sym typeface="+mn-ea"/>
                </a:rPr>
                <a:t>Preconfigured &amp; Augmented Business &amp; </a:t>
              </a:r>
              <a:r>
                <a:rPr lang="en-US" sz="1100" b="1">
                  <a:solidFill>
                    <a:srgbClr val="0B4A99"/>
                  </a:solidFill>
                  <a:latin typeface="Optima" panose="02000503060000020004"/>
                  <a:cs typeface="Optima" charset="0"/>
                  <a:sym typeface="+mn-ea"/>
                </a:rPr>
                <a:t>Data </a:t>
              </a:r>
              <a:r>
                <a:rPr lang="en-US" sz="1100" b="1">
                  <a:solidFill>
                    <a:srgbClr val="114B97"/>
                  </a:solidFill>
                  <a:latin typeface="Optima" panose="02000503060000020004"/>
                  <a:cs typeface="Optima" charset="0"/>
                  <a:sym typeface="+mn-ea"/>
                </a:rPr>
                <a:t>Content</a:t>
              </a:r>
            </a:p>
            <a:p>
              <a:pPr marL="285750" lvl="0" indent="-285750" algn="l">
                <a:lnSpc>
                  <a:spcPct val="150000"/>
                </a:lnSpc>
                <a:buClr>
                  <a:srgbClr val="CB1618"/>
                </a:buClr>
                <a:buSzTx/>
                <a:buFont typeface="Wingdings" panose="05000000000000000000" charset="0"/>
                <a:buChar char="ü"/>
              </a:pPr>
              <a:r>
                <a:rPr lang="en-US" sz="1100" b="1">
                  <a:solidFill>
                    <a:srgbClr val="114B97"/>
                  </a:solidFill>
                  <a:latin typeface="Optima" panose="02000503060000020004"/>
                  <a:cs typeface="Optima" charset="0"/>
                  <a:sym typeface="+mn-ea"/>
                </a:rPr>
                <a:t>Shift Left User Engagement models</a:t>
              </a:r>
            </a:p>
            <a:p>
              <a:pPr marL="285750" lvl="0" indent="-285750" algn="l">
                <a:lnSpc>
                  <a:spcPct val="150000"/>
                </a:lnSpc>
                <a:buClr>
                  <a:srgbClr val="CB1618"/>
                </a:buClr>
                <a:buSzTx/>
                <a:buFont typeface="Wingdings" panose="05000000000000000000" charset="0"/>
                <a:buChar char="ü"/>
              </a:pPr>
              <a:r>
                <a:rPr lang="en-US" sz="1100" b="1">
                  <a:solidFill>
                    <a:srgbClr val="114B97"/>
                  </a:solidFill>
                  <a:latin typeface="Optima" panose="02000503060000020004"/>
                  <a:cs typeface="Optima" charset="0"/>
                  <a:sym typeface="+mn-ea"/>
                </a:rPr>
                <a:t>Scalable Modular Solutions &amp; Architecture for any deployment models</a:t>
              </a:r>
            </a:p>
            <a:p>
              <a:pPr marL="285750" lvl="0" indent="-285750" algn="l">
                <a:lnSpc>
                  <a:spcPct val="150000"/>
                </a:lnSpc>
                <a:buClr>
                  <a:srgbClr val="CB1618"/>
                </a:buClr>
                <a:buSzTx/>
                <a:buFont typeface="Wingdings" panose="05000000000000000000" charset="0"/>
                <a:buChar char="ü"/>
              </a:pPr>
              <a:r>
                <a:rPr lang="en-US" sz="1100" b="1">
                  <a:solidFill>
                    <a:srgbClr val="114B97"/>
                  </a:solidFill>
                  <a:latin typeface="Optima" panose="02000503060000020004"/>
                  <a:cs typeface="Optima" charset="0"/>
                  <a:sym typeface="+mn-ea"/>
                </a:rPr>
                <a:t>Enables Multi-Domain, Multi-Lingual</a:t>
              </a:r>
            </a:p>
            <a:p>
              <a:pPr marL="285750" lvl="0" indent="-285750" algn="l">
                <a:lnSpc>
                  <a:spcPct val="150000"/>
                </a:lnSpc>
                <a:buClr>
                  <a:srgbClr val="CB1618"/>
                </a:buClr>
                <a:buSzTx/>
                <a:buFont typeface="Wingdings" panose="05000000000000000000" charset="0"/>
                <a:buChar char="ü"/>
              </a:pPr>
              <a:r>
                <a:rPr lang="en-US" sz="1100" b="1">
                  <a:solidFill>
                    <a:srgbClr val="114B97"/>
                  </a:solidFill>
                  <a:latin typeface="Optima" panose="02000503060000020004"/>
                  <a:cs typeface="Optima" charset="0"/>
                  <a:sym typeface="+mn-ea"/>
                </a:rPr>
                <a:t>Tenant &amp; Language</a:t>
              </a:r>
            </a:p>
          </p:txBody>
        </p:sp>
        <p:pic>
          <p:nvPicPr>
            <p:cNvPr id="24" name="Picture 23" descr="simple_v2">
              <a:extLst>
                <a:ext uri="{FF2B5EF4-FFF2-40B4-BE49-F238E27FC236}">
                  <a16:creationId xmlns:a16="http://schemas.microsoft.com/office/drawing/2014/main" id="{4FD0BCA4-1D4A-8F04-D906-CAFF09743276}"/>
                </a:ext>
              </a:extLst>
            </p:cNvPr>
            <p:cNvPicPr>
              <a:picLocks noChangeAspect="1"/>
            </p:cNvPicPr>
            <p:nvPr/>
          </p:nvPicPr>
          <p:blipFill>
            <a:blip r:embed="rId6"/>
            <a:stretch>
              <a:fillRect/>
            </a:stretch>
          </p:blipFill>
          <p:spPr>
            <a:xfrm>
              <a:off x="2602173" y="2599395"/>
              <a:ext cx="671830" cy="671830"/>
            </a:xfrm>
            <a:prstGeom prst="rect">
              <a:avLst/>
            </a:prstGeom>
          </p:spPr>
        </p:pic>
      </p:grpSp>
      <p:pic>
        <p:nvPicPr>
          <p:cNvPr id="25" name="Graphic 24">
            <a:extLst>
              <a:ext uri="{FF2B5EF4-FFF2-40B4-BE49-F238E27FC236}">
                <a16:creationId xmlns:a16="http://schemas.microsoft.com/office/drawing/2014/main" id="{86688DD8-381E-C3EB-E9D0-3F76443129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861030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F9C2B-FDB4-AF19-F21A-412165ABD4E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F0D5D8A-B59D-C1B6-DCC8-07F765AF063C}"/>
              </a:ext>
            </a:extLst>
          </p:cNvPr>
          <p:cNvSpPr>
            <a:spLocks noGrp="1"/>
          </p:cNvSpPr>
          <p:nvPr>
            <p:ph type="title"/>
          </p:nvPr>
        </p:nvSpPr>
        <p:spPr>
          <a:xfrm>
            <a:off x="281288" y="180393"/>
            <a:ext cx="6108056" cy="311976"/>
          </a:xfrm>
        </p:spPr>
        <p:txBody>
          <a:bodyPr vert="horz" lIns="91440" tIns="45720" rIns="91440" bIns="45720" rtlCol="0" anchor="ctr">
            <a:noAutofit/>
          </a:bodyPr>
          <a:lstStyle/>
          <a:p>
            <a:r>
              <a:rPr lang="en-US" b="1">
                <a:solidFill>
                  <a:srgbClr val="10479B"/>
                </a:solidFill>
                <a:latin typeface="+mj-lt"/>
                <a:cs typeface="+mn-cs"/>
              </a:rPr>
              <a:t>GTM Assessment</a:t>
            </a:r>
          </a:p>
        </p:txBody>
      </p:sp>
      <p:cxnSp>
        <p:nvCxnSpPr>
          <p:cNvPr id="7" name="Straight Connector 6">
            <a:extLst>
              <a:ext uri="{FF2B5EF4-FFF2-40B4-BE49-F238E27FC236}">
                <a16:creationId xmlns:a16="http://schemas.microsoft.com/office/drawing/2014/main" id="{3A84D75B-F2CD-E5B3-9F2E-EBD9C4EA116D}"/>
              </a:ext>
            </a:extLst>
          </p:cNvPr>
          <p:cNvCxnSpPr>
            <a:cxnSpLocks/>
          </p:cNvCxnSpPr>
          <p:nvPr/>
        </p:nvCxnSpPr>
        <p:spPr>
          <a:xfrm>
            <a:off x="341644" y="741350"/>
            <a:ext cx="11427856" cy="2083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0">
            <a:extLst>
              <a:ext uri="{FF2B5EF4-FFF2-40B4-BE49-F238E27FC236}">
                <a16:creationId xmlns:a16="http://schemas.microsoft.com/office/drawing/2014/main" id="{6052B831-DA7C-6BC8-F2F0-C0CBF6355490}"/>
              </a:ext>
            </a:extLst>
          </p:cNvPr>
          <p:cNvSpPr txBox="1"/>
          <p:nvPr/>
        </p:nvSpPr>
        <p:spPr>
          <a:xfrm>
            <a:off x="341644" y="857879"/>
            <a:ext cx="4068700" cy="369332"/>
          </a:xfrm>
          <a:prstGeom prst="rect">
            <a:avLst/>
          </a:prstGeom>
          <a:noFill/>
        </p:spPr>
        <p:txBody>
          <a:bodyPr wrap="square" lIns="91440" tIns="45720" rIns="91440" bIns="45720" rtlCol="0" anchor="t">
            <a:spAutoFit/>
          </a:bodyPr>
          <a:lstStyle>
            <a:defPPr>
              <a:defRPr lang="en-US"/>
            </a:defPPr>
            <a:lvl1pPr>
              <a:defRPr sz="1200" b="1">
                <a:solidFill>
                  <a:schemeClr val="accent2"/>
                </a:solidFill>
                <a:latin typeface="Optima" pitchFamily="2" charset="0"/>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solidFill>
                  <a:srgbClr val="21CBF9"/>
                </a:solidFill>
                <a:latin typeface="Optima" panose="02000503060000020004"/>
              </a:rPr>
              <a:t>Sales Bag Alignment / Priority</a:t>
            </a:r>
          </a:p>
        </p:txBody>
      </p:sp>
      <p:graphicFrame>
        <p:nvGraphicFramePr>
          <p:cNvPr id="8" name="Table 7">
            <a:extLst>
              <a:ext uri="{FF2B5EF4-FFF2-40B4-BE49-F238E27FC236}">
                <a16:creationId xmlns:a16="http://schemas.microsoft.com/office/drawing/2014/main" id="{F810F3C4-75AF-26D7-DD03-7E25B1EFD41F}"/>
              </a:ext>
            </a:extLst>
          </p:cNvPr>
          <p:cNvGraphicFramePr>
            <a:graphicFrameLocks noGrp="1"/>
          </p:cNvGraphicFramePr>
          <p:nvPr>
            <p:extLst>
              <p:ext uri="{D42A27DB-BD31-4B8C-83A1-F6EECF244321}">
                <p14:modId xmlns:p14="http://schemas.microsoft.com/office/powerpoint/2010/main" val="436364419"/>
              </p:ext>
            </p:extLst>
          </p:nvPr>
        </p:nvGraphicFramePr>
        <p:xfrm>
          <a:off x="341644" y="1316641"/>
          <a:ext cx="4993965" cy="2189764"/>
        </p:xfrm>
        <a:graphic>
          <a:graphicData uri="http://schemas.openxmlformats.org/drawingml/2006/table">
            <a:tbl>
              <a:tblPr firstRow="1" bandRow="1">
                <a:tableStyleId>{2D5ABB26-0587-4C30-8999-92F81FD0307C}</a:tableStyleId>
              </a:tblPr>
              <a:tblGrid>
                <a:gridCol w="2672796">
                  <a:extLst>
                    <a:ext uri="{9D8B030D-6E8A-4147-A177-3AD203B41FA5}">
                      <a16:colId xmlns:a16="http://schemas.microsoft.com/office/drawing/2014/main" val="20000"/>
                    </a:ext>
                  </a:extLst>
                </a:gridCol>
                <a:gridCol w="2321169">
                  <a:extLst>
                    <a:ext uri="{9D8B030D-6E8A-4147-A177-3AD203B41FA5}">
                      <a16:colId xmlns:a16="http://schemas.microsoft.com/office/drawing/2014/main" val="20001"/>
                    </a:ext>
                  </a:extLst>
                </a:gridCol>
              </a:tblGrid>
              <a:tr h="667579">
                <a:tc>
                  <a:txBody>
                    <a:bodyPr/>
                    <a:lstStyle/>
                    <a:p>
                      <a:r>
                        <a:rPr lang="en-US" sz="1500" b="1">
                          <a:solidFill>
                            <a:schemeClr val="bg1"/>
                          </a:solidFill>
                          <a:latin typeface="Optima" panose="02000503060000020004" pitchFamily="2" charset="0"/>
                        </a:rPr>
                        <a:t>Expected to be a top solution in bag?</a:t>
                      </a: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marR="0" lvl="0" indent="0" algn="l" defTabSz="914400" rtl="0" eaLnBrk="1" fontAlgn="base" latinLnBrk="0" hangingPunct="1">
                        <a:lnSpc>
                          <a:spcPct val="100000"/>
                        </a:lnSpc>
                        <a:spcBef>
                          <a:spcPts val="0"/>
                        </a:spcBef>
                        <a:spcAft>
                          <a:spcPct val="0"/>
                        </a:spcAft>
                        <a:buClr>
                          <a:schemeClr val="accent2"/>
                        </a:buClr>
                        <a:buSzPct val="80000"/>
                        <a:buFont typeface="Wingdings" pitchFamily="2" charset="2"/>
                        <a:buNone/>
                        <a:tabLst/>
                        <a:defRPr/>
                      </a:pPr>
                      <a:r>
                        <a:rPr lang="en-US" sz="1500" b="1">
                          <a:solidFill>
                            <a:srgbClr val="92D050"/>
                          </a:solidFill>
                          <a:latin typeface="Optima" panose="02000503060000020004" pitchFamily="2" charset="0"/>
                          <a:ea typeface="Arial Unicode MS" pitchFamily="34" charset="-128"/>
                          <a:cs typeface="Arial Unicode MS" pitchFamily="34" charset="-128"/>
                          <a:sym typeface="Wingdings 2"/>
                        </a:rPr>
                        <a:t>G</a:t>
                      </a:r>
                      <a:r>
                        <a:rPr lang="en-US" sz="1500">
                          <a:solidFill>
                            <a:srgbClr val="FFFF00"/>
                          </a:solidFill>
                          <a:latin typeface="Optima" panose="02000503060000020004" pitchFamily="2" charset="0"/>
                          <a:ea typeface="Arial Unicode MS" pitchFamily="34" charset="-128"/>
                          <a:cs typeface="Arial Unicode MS" pitchFamily="34" charset="-128"/>
                          <a:sym typeface="Wingdings 2"/>
                        </a:rPr>
                        <a:t> </a:t>
                      </a:r>
                      <a:r>
                        <a:rPr lang="en-US" sz="1500" b="1" kern="0">
                          <a:solidFill>
                            <a:srgbClr val="10479B"/>
                          </a:solidFill>
                          <a:latin typeface="Optima" panose="02000503060000020004" pitchFamily="2" charset="0"/>
                          <a:ea typeface="Arial Unicode MS" pitchFamily="34" charset="-128"/>
                          <a:cs typeface="Arial Unicode MS" pitchFamily="34" charset="-128"/>
                          <a:sym typeface="Wingdings 2"/>
                        </a:rPr>
                        <a:t>Would be top notch player</a:t>
                      </a:r>
                      <a:endParaRPr lang="en-US" sz="1500" b="1">
                        <a:solidFill>
                          <a:srgbClr val="10479B"/>
                        </a:solidFill>
                        <a:latin typeface="Optima" panose="02000503060000020004" pitchFamily="2" charset="0"/>
                        <a:ea typeface="Arial Unicode MS" pitchFamily="34" charset="-128"/>
                        <a:cs typeface="Arial Unicode MS" pitchFamily="34" charset="-128"/>
                        <a:sym typeface="Wingdings 2"/>
                      </a:endParaRPr>
                    </a:p>
                    <a:p>
                      <a:pPr marL="0" marR="0" lvl="0" indent="0" algn="l" defTabSz="914400" rtl="0" eaLnBrk="1" fontAlgn="base" latinLnBrk="0" hangingPunct="1">
                        <a:lnSpc>
                          <a:spcPct val="100000"/>
                        </a:lnSpc>
                        <a:spcBef>
                          <a:spcPts val="0"/>
                        </a:spcBef>
                        <a:spcAft>
                          <a:spcPct val="0"/>
                        </a:spcAft>
                        <a:buClr>
                          <a:schemeClr val="accent2"/>
                        </a:buClr>
                        <a:buSzPct val="80000"/>
                        <a:buFont typeface="Wingdings" pitchFamily="2" charset="2"/>
                        <a:buNone/>
                        <a:tabLst/>
                        <a:defRPr/>
                      </a:pPr>
                      <a:endParaRPr lang="en-US" sz="1500" kern="0">
                        <a:latin typeface="+mj-lt"/>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6668">
                <a:tc>
                  <a:txBody>
                    <a:bodyPr/>
                    <a:lstStyle/>
                    <a:p>
                      <a:r>
                        <a:rPr lang="en-US" sz="1500" b="1">
                          <a:solidFill>
                            <a:schemeClr val="bg1"/>
                          </a:solidFill>
                          <a:latin typeface="Optima" panose="02000503060000020004" pitchFamily="2" charset="0"/>
                        </a:rPr>
                        <a:t>Cross-selling</a:t>
                      </a:r>
                      <a:r>
                        <a:rPr lang="en-US" sz="1500" b="1" baseline="0">
                          <a:solidFill>
                            <a:schemeClr val="bg1"/>
                          </a:solidFill>
                          <a:latin typeface="Optima" panose="02000503060000020004" pitchFamily="2" charset="0"/>
                        </a:rPr>
                        <a:t> opportunities with other solutions in bag?</a:t>
                      </a:r>
                      <a:endParaRPr lang="en-US" sz="1500" b="1">
                        <a:solidFill>
                          <a:schemeClr val="bg1"/>
                        </a:solidFill>
                        <a:latin typeface="Optima" panose="02000503060000020004" pitchFamily="2" charset="0"/>
                      </a:endParaRP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marR="0" lvl="0" indent="0" algn="l" defTabSz="914400" rtl="0" eaLnBrk="1" fontAlgn="base" latinLnBrk="0" hangingPunct="1">
                        <a:lnSpc>
                          <a:spcPct val="100000"/>
                        </a:lnSpc>
                        <a:spcBef>
                          <a:spcPts val="0"/>
                        </a:spcBef>
                        <a:spcAft>
                          <a:spcPct val="0"/>
                        </a:spcAft>
                        <a:buClr>
                          <a:schemeClr val="accent2"/>
                        </a:buClr>
                        <a:buSzPct val="80000"/>
                        <a:buFont typeface="Wingdings" pitchFamily="2" charset="2"/>
                        <a:buNone/>
                        <a:tabLst/>
                        <a:defRPr/>
                      </a:pPr>
                      <a:r>
                        <a:rPr lang="en-US" sz="1500" b="1">
                          <a:solidFill>
                            <a:srgbClr val="92D050"/>
                          </a:solidFill>
                          <a:latin typeface="Optima" panose="02000503060000020004" pitchFamily="2" charset="0"/>
                          <a:ea typeface="Arial Unicode MS" pitchFamily="34" charset="-128"/>
                          <a:cs typeface="Arial Unicode MS" pitchFamily="34" charset="-128"/>
                          <a:sym typeface="Wingdings 2"/>
                        </a:rPr>
                        <a:t>G</a:t>
                      </a:r>
                      <a:r>
                        <a:rPr lang="en-US" sz="1500">
                          <a:solidFill>
                            <a:srgbClr val="92D050"/>
                          </a:solidFill>
                          <a:latin typeface="Optima" panose="02000503060000020004" pitchFamily="2" charset="0"/>
                          <a:ea typeface="Arial Unicode MS" pitchFamily="34" charset="-128"/>
                          <a:cs typeface="Arial Unicode MS" pitchFamily="34" charset="-128"/>
                          <a:sym typeface="Wingdings 2"/>
                        </a:rPr>
                        <a:t> </a:t>
                      </a:r>
                      <a:r>
                        <a:rPr lang="en-US" sz="1500" b="1" kern="0">
                          <a:solidFill>
                            <a:srgbClr val="10479B"/>
                          </a:solidFill>
                          <a:latin typeface="Optima" panose="02000503060000020004" pitchFamily="2" charset="0"/>
                          <a:ea typeface="Arial Unicode MS" pitchFamily="34" charset="-128"/>
                          <a:cs typeface="Arial Unicode MS" pitchFamily="34" charset="-128"/>
                          <a:sym typeface="Wingdings 2"/>
                        </a:rPr>
                        <a:t>Typically</a:t>
                      </a:r>
                      <a:r>
                        <a:rPr lang="en-US" sz="1500" b="1" kern="0" baseline="0">
                          <a:solidFill>
                            <a:srgbClr val="10479B"/>
                          </a:solidFill>
                          <a:latin typeface="Optima" panose="02000503060000020004" pitchFamily="2" charset="0"/>
                          <a:ea typeface="Arial Unicode MS" pitchFamily="34" charset="-128"/>
                          <a:cs typeface="Arial Unicode MS" pitchFamily="34" charset="-128"/>
                          <a:sym typeface="Wingdings 2"/>
                        </a:rPr>
                        <a:t> sells with SAP</a:t>
                      </a:r>
                      <a:endParaRPr lang="en-US" sz="1500" b="1" kern="0">
                        <a:solidFill>
                          <a:srgbClr val="10479B"/>
                        </a:solidFill>
                        <a:latin typeface="Optima" panose="02000503060000020004" pitchFamily="2" charset="0"/>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63932">
                <a:tc>
                  <a:txBody>
                    <a:bodyPr/>
                    <a:lstStyle/>
                    <a:p>
                      <a:r>
                        <a:rPr lang="en-US" sz="1500" b="1">
                          <a:solidFill>
                            <a:schemeClr val="bg1"/>
                          </a:solidFill>
                          <a:latin typeface="Optima" panose="02000503060000020004" pitchFamily="2" charset="0"/>
                        </a:rPr>
                        <a:t>ASP</a:t>
                      </a:r>
                      <a:r>
                        <a:rPr lang="en-US" sz="1500" b="1" baseline="0">
                          <a:solidFill>
                            <a:schemeClr val="bg1"/>
                          </a:solidFill>
                          <a:latin typeface="Optima" panose="02000503060000020004" pitchFamily="2" charset="0"/>
                        </a:rPr>
                        <a:t> vs. other solutions in bag</a:t>
                      </a:r>
                      <a:endParaRPr lang="en-US" sz="1500" b="1">
                        <a:solidFill>
                          <a:schemeClr val="bg1"/>
                        </a:solidFill>
                        <a:latin typeface="Optima" panose="02000503060000020004" pitchFamily="2" charset="0"/>
                      </a:endParaRP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0479B"/>
                    </a:solidFill>
                  </a:tcPr>
                </a:tc>
                <a:tc>
                  <a:txBody>
                    <a:bodyPr/>
                    <a:lstStyle/>
                    <a:p>
                      <a:pPr marL="0" marR="0" lvl="0" indent="0" algn="l" defTabSz="914400" rtl="0" eaLnBrk="1" fontAlgn="base" latinLnBrk="0" hangingPunct="1">
                        <a:lnSpc>
                          <a:spcPct val="100000"/>
                        </a:lnSpc>
                        <a:spcBef>
                          <a:spcPts val="0"/>
                        </a:spcBef>
                        <a:spcAft>
                          <a:spcPct val="0"/>
                        </a:spcAft>
                        <a:buClr>
                          <a:schemeClr val="accent2"/>
                        </a:buClr>
                        <a:buSzPct val="80000"/>
                        <a:buFont typeface="Wingdings" pitchFamily="2" charset="2"/>
                        <a:buNone/>
                        <a:tabLst/>
                        <a:defRPr/>
                      </a:pPr>
                      <a:endParaRPr lang="en-US" sz="1500" kern="0">
                        <a:latin typeface="+mj-lt"/>
                        <a:ea typeface="Arial Unicode MS" pitchFamily="34" charset="-128"/>
                        <a:cs typeface="Arial Unicode MS" pitchFamily="34" charset="-128"/>
                      </a:endParaRPr>
                    </a:p>
                    <a:p>
                      <a:pPr marL="0" marR="0" lvl="0" indent="0" algn="l" defTabSz="914400" rtl="0" eaLnBrk="1" fontAlgn="base" latinLnBrk="0" hangingPunct="1">
                        <a:lnSpc>
                          <a:spcPct val="100000"/>
                        </a:lnSpc>
                        <a:spcBef>
                          <a:spcPts val="0"/>
                        </a:spcBef>
                        <a:spcAft>
                          <a:spcPct val="0"/>
                        </a:spcAft>
                        <a:buClr>
                          <a:schemeClr val="accent2"/>
                        </a:buClr>
                        <a:buSzPct val="80000"/>
                        <a:buFont typeface="Wingdings" pitchFamily="2" charset="2"/>
                        <a:buNone/>
                        <a:tabLst/>
                        <a:defRPr/>
                      </a:pPr>
                      <a:r>
                        <a:rPr lang="en-US" sz="1500" b="1">
                          <a:solidFill>
                            <a:srgbClr val="00B050"/>
                          </a:solidFill>
                          <a:latin typeface="Optima" panose="02000503060000020004" pitchFamily="2" charset="0"/>
                          <a:ea typeface="Arial Unicode MS" pitchFamily="34" charset="-128"/>
                          <a:cs typeface="Arial Unicode MS" pitchFamily="34" charset="-128"/>
                          <a:sym typeface="Wingdings 2"/>
                        </a:rPr>
                        <a:t>G</a:t>
                      </a:r>
                      <a:r>
                        <a:rPr lang="en-US" sz="1500">
                          <a:solidFill>
                            <a:srgbClr val="FFFF00"/>
                          </a:solidFill>
                          <a:latin typeface="Optima" panose="02000503060000020004" pitchFamily="2" charset="0"/>
                          <a:ea typeface="Arial Unicode MS" pitchFamily="34" charset="-128"/>
                          <a:cs typeface="Arial Unicode MS" pitchFamily="34" charset="-128"/>
                          <a:sym typeface="Wingdings 2"/>
                        </a:rPr>
                        <a:t> </a:t>
                      </a:r>
                      <a:r>
                        <a:rPr lang="en-US" sz="1500" b="1" kern="0">
                          <a:solidFill>
                            <a:srgbClr val="10479B"/>
                          </a:solidFill>
                          <a:latin typeface="Optima" panose="02000503060000020004" pitchFamily="2" charset="0"/>
                          <a:ea typeface="Arial Unicode MS" pitchFamily="34" charset="-128"/>
                          <a:cs typeface="Arial Unicode MS" pitchFamily="34" charset="-128"/>
                          <a:sym typeface="Wingdings 2"/>
                        </a:rPr>
                        <a:t>Better value for investment and TCO</a:t>
                      </a:r>
                      <a:endParaRPr lang="en-US" sz="1500" kern="0">
                        <a:latin typeface="+mj-lt"/>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 name="TextBox 40">
            <a:extLst>
              <a:ext uri="{FF2B5EF4-FFF2-40B4-BE49-F238E27FC236}">
                <a16:creationId xmlns:a16="http://schemas.microsoft.com/office/drawing/2014/main" id="{9C338E73-D8D9-0B00-DE82-505ED27FB213}"/>
              </a:ext>
            </a:extLst>
          </p:cNvPr>
          <p:cNvSpPr txBox="1"/>
          <p:nvPr/>
        </p:nvSpPr>
        <p:spPr>
          <a:xfrm>
            <a:off x="281288" y="3942880"/>
            <a:ext cx="4068700" cy="369332"/>
          </a:xfrm>
          <a:prstGeom prst="rect">
            <a:avLst/>
          </a:prstGeom>
          <a:noFill/>
        </p:spPr>
        <p:txBody>
          <a:bodyPr wrap="square" lIns="91440" tIns="45720" rIns="91440" bIns="45720" rtlCol="0" anchor="t">
            <a:spAutoFit/>
          </a:bodyPr>
          <a:lstStyle>
            <a:defPPr>
              <a:defRPr lang="en-US"/>
            </a:defPPr>
            <a:lvl1pPr>
              <a:defRPr sz="1200" b="1">
                <a:solidFill>
                  <a:schemeClr val="accent2"/>
                </a:solidFill>
                <a:latin typeface="Optima" pitchFamily="2" charset="0"/>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solidFill>
                  <a:schemeClr val="accent4">
                    <a:lumMod val="60000"/>
                    <a:lumOff val="40000"/>
                  </a:schemeClr>
                </a:solidFill>
              </a:rPr>
              <a:t>Competency &amp; Relationship</a:t>
            </a:r>
          </a:p>
        </p:txBody>
      </p:sp>
      <p:graphicFrame>
        <p:nvGraphicFramePr>
          <p:cNvPr id="3" name="Table 2">
            <a:extLst>
              <a:ext uri="{FF2B5EF4-FFF2-40B4-BE49-F238E27FC236}">
                <a16:creationId xmlns:a16="http://schemas.microsoft.com/office/drawing/2014/main" id="{B8DC3E2F-CCB7-C3A4-0525-AB0D2E877A4F}"/>
              </a:ext>
            </a:extLst>
          </p:cNvPr>
          <p:cNvGraphicFramePr>
            <a:graphicFrameLocks noGrp="1"/>
          </p:cNvGraphicFramePr>
          <p:nvPr>
            <p:extLst>
              <p:ext uri="{D42A27DB-BD31-4B8C-83A1-F6EECF244321}">
                <p14:modId xmlns:p14="http://schemas.microsoft.com/office/powerpoint/2010/main" val="4257289177"/>
              </p:ext>
            </p:extLst>
          </p:nvPr>
        </p:nvGraphicFramePr>
        <p:xfrm>
          <a:off x="311465" y="4397363"/>
          <a:ext cx="5024144" cy="2340959"/>
        </p:xfrm>
        <a:graphic>
          <a:graphicData uri="http://schemas.openxmlformats.org/drawingml/2006/table">
            <a:tbl>
              <a:tblPr firstRow="1" bandRow="1">
                <a:tableStyleId>{2D5ABB26-0587-4C30-8999-92F81FD0307C}</a:tableStyleId>
              </a:tblPr>
              <a:tblGrid>
                <a:gridCol w="2688948">
                  <a:extLst>
                    <a:ext uri="{9D8B030D-6E8A-4147-A177-3AD203B41FA5}">
                      <a16:colId xmlns:a16="http://schemas.microsoft.com/office/drawing/2014/main" val="20000"/>
                    </a:ext>
                  </a:extLst>
                </a:gridCol>
                <a:gridCol w="2335196">
                  <a:extLst>
                    <a:ext uri="{9D8B030D-6E8A-4147-A177-3AD203B41FA5}">
                      <a16:colId xmlns:a16="http://schemas.microsoft.com/office/drawing/2014/main" val="20001"/>
                    </a:ext>
                  </a:extLst>
                </a:gridCol>
              </a:tblGrid>
              <a:tr h="1078423">
                <a:tc>
                  <a:txBody>
                    <a:bodyPr/>
                    <a:lstStyle/>
                    <a:p>
                      <a:r>
                        <a:rPr lang="en-US" sz="1500" b="0">
                          <a:solidFill>
                            <a:schemeClr val="bg1"/>
                          </a:solidFill>
                          <a:latin typeface="+mj-lt"/>
                        </a:rPr>
                        <a:t>Fit with </a:t>
                      </a:r>
                      <a:r>
                        <a:rPr lang="en-US" sz="1500" b="0" kern="1200">
                          <a:solidFill>
                            <a:schemeClr val="bg1"/>
                          </a:solidFill>
                          <a:latin typeface="+mj-lt"/>
                          <a:ea typeface="+mn-ea"/>
                          <a:cs typeface="+mn-cs"/>
                        </a:rPr>
                        <a:t>existing</a:t>
                      </a:r>
                      <a:r>
                        <a:rPr lang="en-US" sz="1500" b="0">
                          <a:solidFill>
                            <a:schemeClr val="bg1"/>
                          </a:solidFill>
                          <a:latin typeface="+mj-lt"/>
                        </a:rPr>
                        <a:t> competencies</a:t>
                      </a: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marR="0" lvl="0" indent="0" algn="l" defTabSz="914400" rtl="0" eaLnBrk="1" fontAlgn="base" latinLnBrk="0" hangingPunct="1">
                        <a:lnSpc>
                          <a:spcPct val="100000"/>
                        </a:lnSpc>
                        <a:spcBef>
                          <a:spcPts val="0"/>
                        </a:spcBef>
                        <a:spcAft>
                          <a:spcPct val="0"/>
                        </a:spcAft>
                        <a:buClr>
                          <a:schemeClr val="accent2"/>
                        </a:buClr>
                        <a:buSzPct val="80000"/>
                        <a:buFont typeface="Wingdings 2"/>
                        <a:buNone/>
                        <a:tabLst/>
                        <a:defRPr/>
                      </a:pPr>
                      <a:r>
                        <a:rPr lang="en-US" sz="1500" b="1">
                          <a:solidFill>
                            <a:srgbClr val="92D050"/>
                          </a:solidFill>
                          <a:latin typeface="Optima" panose="02000503060000020004" pitchFamily="2" charset="0"/>
                          <a:ea typeface="Arial Unicode MS" pitchFamily="34" charset="-128"/>
                          <a:cs typeface="Arial Unicode MS" pitchFamily="34" charset="-128"/>
                          <a:sym typeface="Wingdings 2"/>
                        </a:rPr>
                        <a:t>G</a:t>
                      </a:r>
                      <a:r>
                        <a:rPr lang="en-US" sz="1500" b="1" baseline="0">
                          <a:solidFill>
                            <a:schemeClr val="tx2">
                              <a:lumMod val="75000"/>
                            </a:schemeClr>
                          </a:solidFill>
                          <a:latin typeface="Optima" panose="02000503060000020004" pitchFamily="2" charset="0"/>
                          <a:ea typeface="+mn-ea"/>
                          <a:cs typeface="+mn-cs"/>
                          <a:sym typeface="Wingdings 2"/>
                        </a:rPr>
                        <a:t> </a:t>
                      </a:r>
                      <a:r>
                        <a:rPr lang="en-US" sz="1500" b="1" kern="0" baseline="0">
                          <a:solidFill>
                            <a:srgbClr val="10479B"/>
                          </a:solidFill>
                          <a:latin typeface="Optima" panose="02000503060000020004" pitchFamily="2" charset="0"/>
                          <a:ea typeface="Arial Unicode MS" pitchFamily="34" charset="-128"/>
                          <a:cs typeface="Arial Unicode MS" pitchFamily="34" charset="-128"/>
                          <a:sym typeface="Wingdings 2"/>
                        </a:rPr>
                        <a:t>N</a:t>
                      </a:r>
                      <a:r>
                        <a:rPr lang="en-US" sz="1500" b="1" kern="0">
                          <a:solidFill>
                            <a:srgbClr val="10479B"/>
                          </a:solidFill>
                          <a:latin typeface="Optima" panose="02000503060000020004" pitchFamily="2" charset="0"/>
                          <a:ea typeface="Arial Unicode MS" pitchFamily="34" charset="-128"/>
                          <a:cs typeface="Arial Unicode MS" pitchFamily="34" charset="-128"/>
                        </a:rPr>
                        <a:t>o</a:t>
                      </a:r>
                      <a:r>
                        <a:rPr lang="en-US" sz="1500" b="1" kern="0" baseline="0">
                          <a:solidFill>
                            <a:srgbClr val="10479B"/>
                          </a:solidFill>
                          <a:latin typeface="Optima" panose="02000503060000020004" pitchFamily="2" charset="0"/>
                          <a:ea typeface="Arial Unicode MS" pitchFamily="34" charset="-128"/>
                          <a:cs typeface="Arial Unicode MS" pitchFamily="34" charset="-128"/>
                        </a:rPr>
                        <a:t> new domain knowledge needed</a:t>
                      </a:r>
                      <a:endParaRPr lang="en-US" sz="1500" b="1">
                        <a:solidFill>
                          <a:srgbClr val="10479B"/>
                        </a:solidFill>
                        <a:latin typeface="Optima" panose="02000503060000020004" pitchFamily="2" charset="0"/>
                        <a:ea typeface="Arial Unicode MS" pitchFamily="34" charset="-128"/>
                        <a:cs typeface="Arial Unicode MS" pitchFamily="34" charset="-128"/>
                        <a:sym typeface="Wingdings 2"/>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62536">
                <a:tc>
                  <a:txBody>
                    <a:bodyPr/>
                    <a:lstStyle/>
                    <a:p>
                      <a:r>
                        <a:rPr lang="en-US" sz="1600" b="0">
                          <a:solidFill>
                            <a:schemeClr val="bg1"/>
                          </a:solidFill>
                          <a:latin typeface="+mn-lt"/>
                        </a:rPr>
                        <a:t>Fit with existing relationships</a:t>
                      </a: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marR="0" lvl="0" indent="0" algn="l" defTabSz="914400" rtl="0" eaLnBrk="1" fontAlgn="base" latinLnBrk="0" hangingPunct="1">
                        <a:lnSpc>
                          <a:spcPct val="100000"/>
                        </a:lnSpc>
                        <a:spcBef>
                          <a:spcPts val="0"/>
                        </a:spcBef>
                        <a:spcAft>
                          <a:spcPct val="0"/>
                        </a:spcAft>
                        <a:buClr>
                          <a:schemeClr val="accent2"/>
                        </a:buClr>
                        <a:buSzPct val="80000"/>
                        <a:buFont typeface="Wingdings" pitchFamily="2" charset="2"/>
                        <a:buNone/>
                        <a:tabLst/>
                        <a:defRPr/>
                      </a:pPr>
                      <a:r>
                        <a:rPr lang="en-US" sz="1500" b="1">
                          <a:solidFill>
                            <a:srgbClr val="92D050"/>
                          </a:solidFill>
                          <a:latin typeface="Optima" panose="02000503060000020004" pitchFamily="2" charset="0"/>
                          <a:ea typeface="Arial Unicode MS" pitchFamily="34" charset="-128"/>
                          <a:cs typeface="Arial Unicode MS" pitchFamily="34" charset="-128"/>
                          <a:sym typeface="Wingdings 2"/>
                        </a:rPr>
                        <a:t>G</a:t>
                      </a:r>
                      <a:r>
                        <a:rPr lang="en-US" sz="1500">
                          <a:solidFill>
                            <a:srgbClr val="92D050"/>
                          </a:solidFill>
                          <a:latin typeface="Optima" panose="02000503060000020004" pitchFamily="2" charset="0"/>
                          <a:ea typeface="Arial Unicode MS" pitchFamily="34" charset="-128"/>
                          <a:cs typeface="Arial Unicode MS" pitchFamily="34" charset="-128"/>
                          <a:sym typeface="Wingdings 2"/>
                        </a:rPr>
                        <a:t> </a:t>
                      </a:r>
                      <a:r>
                        <a:rPr lang="en-US" sz="1500" b="1" kern="0">
                          <a:solidFill>
                            <a:srgbClr val="10479B"/>
                          </a:solidFill>
                          <a:latin typeface="Optima" panose="02000503060000020004" pitchFamily="2" charset="0"/>
                          <a:ea typeface="Arial Unicode MS" pitchFamily="34" charset="-128"/>
                          <a:cs typeface="Arial Unicode MS" pitchFamily="34" charset="-128"/>
                          <a:sym typeface="Wingdings 2"/>
                        </a:rPr>
                        <a:t>Cross &amp; Up Sell within existing accounts with value relationship</a:t>
                      </a:r>
                      <a:endParaRPr lang="en-US" sz="1500" b="1" kern="0">
                        <a:solidFill>
                          <a:srgbClr val="10479B"/>
                        </a:solidFill>
                        <a:latin typeface="Optima" panose="02000503060000020004" pitchFamily="2" charset="0"/>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0">
            <a:extLst>
              <a:ext uri="{FF2B5EF4-FFF2-40B4-BE49-F238E27FC236}">
                <a16:creationId xmlns:a16="http://schemas.microsoft.com/office/drawing/2014/main" id="{89450671-ECAB-8ECC-B7F6-E24EA4C722C3}"/>
              </a:ext>
            </a:extLst>
          </p:cNvPr>
          <p:cNvSpPr txBox="1"/>
          <p:nvPr/>
        </p:nvSpPr>
        <p:spPr>
          <a:xfrm>
            <a:off x="6115173" y="857879"/>
            <a:ext cx="4129056" cy="369332"/>
          </a:xfrm>
          <a:prstGeom prst="rect">
            <a:avLst/>
          </a:prstGeom>
          <a:noFill/>
        </p:spPr>
        <p:txBody>
          <a:bodyPr wrap="square" lIns="91440" tIns="45720" rIns="91440" bIns="45720" rtlCol="0" anchor="t">
            <a:spAutoFit/>
          </a:bodyPr>
          <a:lstStyle>
            <a:defPPr>
              <a:defRPr lang="en-US"/>
            </a:defPPr>
            <a:lvl1pPr>
              <a:defRPr b="1">
                <a:solidFill>
                  <a:schemeClr val="accent4">
                    <a:lumMod val="60000"/>
                    <a:lumOff val="40000"/>
                  </a:schemeClr>
                </a:solidFill>
                <a:latin typeface="Optima" pitchFamily="2" charset="0"/>
              </a:defRPr>
            </a:lvl1pPr>
            <a:lvl2pPr>
              <a:buClr>
                <a:srgbClr val="FDB913"/>
              </a:buClr>
              <a:buSzPct val="100000"/>
              <a:buFont typeface="wingdings"/>
              <a:buChar char=""/>
              <a:defRPr>
                <a:latin typeface="Arial"/>
              </a:defRPr>
            </a:lvl2pPr>
            <a:lvl3pPr>
              <a:buClr>
                <a:srgbClr val="666666"/>
              </a:buClr>
              <a:buSzPct val="80000"/>
              <a:buFont typeface="Wingdings"/>
              <a:buChar char="n"/>
              <a:defRPr sz="1400">
                <a:latin typeface="Arial"/>
              </a:defRPr>
            </a:lvl3pPr>
            <a:lvl4pPr>
              <a:buClr>
                <a:srgbClr val="666666"/>
              </a:buClr>
              <a:buSzPct val="80000"/>
              <a:buFont typeface="Arial"/>
              <a:buChar char=""/>
              <a:defRPr sz="1200">
                <a:latin typeface="Arial"/>
              </a:defRPr>
            </a:lvl4pPr>
            <a:lvl5pPr>
              <a:buClr>
                <a:srgbClr val="666666"/>
              </a:buClr>
              <a:buSzPct val="80000"/>
              <a:buFont typeface="Arial"/>
              <a:buChar char=""/>
              <a:defRPr sz="1000">
                <a:latin typeface="Arial"/>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21CBF9"/>
                </a:solidFill>
                <a:latin typeface="Optima" panose="02000503060000020004"/>
              </a:rPr>
              <a:t>Customer References</a:t>
            </a:r>
          </a:p>
        </p:txBody>
      </p:sp>
      <p:graphicFrame>
        <p:nvGraphicFramePr>
          <p:cNvPr id="16" name="Table 15">
            <a:extLst>
              <a:ext uri="{FF2B5EF4-FFF2-40B4-BE49-F238E27FC236}">
                <a16:creationId xmlns:a16="http://schemas.microsoft.com/office/drawing/2014/main" id="{39541276-96AC-8DFB-D404-193B75451B6A}"/>
              </a:ext>
            </a:extLst>
          </p:cNvPr>
          <p:cNvGraphicFramePr>
            <a:graphicFrameLocks noGrp="1"/>
          </p:cNvGraphicFramePr>
          <p:nvPr>
            <p:extLst>
              <p:ext uri="{D42A27DB-BD31-4B8C-83A1-F6EECF244321}">
                <p14:modId xmlns:p14="http://schemas.microsoft.com/office/powerpoint/2010/main" val="3995873567"/>
              </p:ext>
            </p:extLst>
          </p:nvPr>
        </p:nvGraphicFramePr>
        <p:xfrm>
          <a:off x="6115173" y="1257979"/>
          <a:ext cx="5051829" cy="2248428"/>
        </p:xfrm>
        <a:graphic>
          <a:graphicData uri="http://schemas.openxmlformats.org/drawingml/2006/table">
            <a:tbl>
              <a:tblPr firstRow="1" bandRow="1">
                <a:tableStyleId>{2D5ABB26-0587-4C30-8999-92F81FD0307C}</a:tableStyleId>
              </a:tblPr>
              <a:tblGrid>
                <a:gridCol w="994287">
                  <a:extLst>
                    <a:ext uri="{9D8B030D-6E8A-4147-A177-3AD203B41FA5}">
                      <a16:colId xmlns:a16="http://schemas.microsoft.com/office/drawing/2014/main" val="20000"/>
                    </a:ext>
                  </a:extLst>
                </a:gridCol>
                <a:gridCol w="208232">
                  <a:extLst>
                    <a:ext uri="{9D8B030D-6E8A-4147-A177-3AD203B41FA5}">
                      <a16:colId xmlns:a16="http://schemas.microsoft.com/office/drawing/2014/main" val="20001"/>
                    </a:ext>
                  </a:extLst>
                </a:gridCol>
                <a:gridCol w="3849310">
                  <a:extLst>
                    <a:ext uri="{9D8B030D-6E8A-4147-A177-3AD203B41FA5}">
                      <a16:colId xmlns:a16="http://schemas.microsoft.com/office/drawing/2014/main" val="20002"/>
                    </a:ext>
                  </a:extLst>
                </a:gridCol>
              </a:tblGrid>
              <a:tr h="374738">
                <a:tc>
                  <a:txBody>
                    <a:bodyPr/>
                    <a:lstStyle/>
                    <a:p>
                      <a:r>
                        <a:rPr lang="en-US" sz="1500" b="0">
                          <a:solidFill>
                            <a:schemeClr val="bg1"/>
                          </a:solidFill>
                          <a:latin typeface="Optima Regular"/>
                        </a:rPr>
                        <a:t>Region</a:t>
                      </a:r>
                    </a:p>
                  </a:txBody>
                  <a:tcPr marL="91416" marR="91416" marT="45708" marB="45708"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0479B"/>
                    </a:solidFill>
                  </a:tcPr>
                </a:tc>
                <a:tc>
                  <a:txBody>
                    <a:bodyPr/>
                    <a:lstStyle/>
                    <a:p>
                      <a:pPr marL="0" indent="0" algn="ctr" fontAlgn="base">
                        <a:spcAft>
                          <a:spcPct val="0"/>
                        </a:spcAft>
                        <a:buClr>
                          <a:schemeClr val="accent2"/>
                        </a:buClr>
                        <a:buSzPct val="80000"/>
                        <a:buFont typeface="Wingdings" pitchFamily="2" charset="2"/>
                        <a:buNone/>
                      </a:pPr>
                      <a:endParaRPr lang="en-US" sz="1500" b="1" kern="0">
                        <a:solidFill>
                          <a:srgbClr val="10479B"/>
                        </a:solidFill>
                        <a:latin typeface="Optima Regular"/>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fontAlgn="base">
                        <a:spcAft>
                          <a:spcPct val="0"/>
                        </a:spcAft>
                        <a:buClr>
                          <a:schemeClr val="accent2"/>
                        </a:buClr>
                        <a:buSzPct val="80000"/>
                        <a:buFont typeface="Wingdings" pitchFamily="2" charset="2"/>
                        <a:buNone/>
                      </a:pPr>
                      <a:r>
                        <a:rPr lang="en-US" sz="1500" b="1" kern="0">
                          <a:solidFill>
                            <a:srgbClr val="10479B"/>
                          </a:solidFill>
                          <a:latin typeface="Optima" panose="02000503060000020004" pitchFamily="2" charset="0"/>
                          <a:ea typeface="Arial Unicode MS" pitchFamily="34" charset="-128"/>
                          <a:cs typeface="Arial Unicode MS" pitchFamily="34" charset="-128"/>
                        </a:rPr>
                        <a:t>Key Names</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4738">
                <a:tc>
                  <a:txBody>
                    <a:bodyPr/>
                    <a:lstStyle/>
                    <a:p>
                      <a:r>
                        <a:rPr lang="en-US" sz="1500" b="0">
                          <a:solidFill>
                            <a:schemeClr val="bg1"/>
                          </a:solidFill>
                          <a:latin typeface="Optima Regular"/>
                        </a:rPr>
                        <a:t>    NA</a:t>
                      </a: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indent="0" algn="ctr" fontAlgn="base">
                        <a:spcAft>
                          <a:spcPct val="0"/>
                        </a:spcAft>
                        <a:buClr>
                          <a:schemeClr val="accent2"/>
                        </a:buClr>
                        <a:buSzPct val="80000"/>
                        <a:buFont typeface="Wingdings" pitchFamily="2" charset="2"/>
                        <a:buNone/>
                      </a:pPr>
                      <a:endParaRPr lang="en-US" sz="1500" b="1" kern="0">
                        <a:solidFill>
                          <a:srgbClr val="10479B"/>
                        </a:solidFill>
                        <a:latin typeface="Optima Regular"/>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fontAlgn="base">
                        <a:spcAft>
                          <a:spcPct val="0"/>
                        </a:spcAft>
                        <a:buClr>
                          <a:schemeClr val="accent2"/>
                        </a:buClr>
                        <a:buSzPct val="80000"/>
                        <a:buFont typeface="Wingdings" pitchFamily="2" charset="2"/>
                        <a:buNone/>
                      </a:pPr>
                      <a:r>
                        <a:rPr lang="en-US" sz="1500" kern="0">
                          <a:solidFill>
                            <a:srgbClr val="10479B"/>
                          </a:solidFill>
                          <a:latin typeface="Optima Regular"/>
                          <a:ea typeface="Arial Unicode MS" pitchFamily="34" charset="-128"/>
                          <a:cs typeface="Arial Unicode MS" pitchFamily="34" charset="-128"/>
                        </a:rPr>
                        <a:t>Anglo American</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4738">
                <a:tc>
                  <a:txBody>
                    <a:bodyPr/>
                    <a:lstStyle/>
                    <a:p>
                      <a:r>
                        <a:rPr lang="en-US" sz="1500" b="0">
                          <a:solidFill>
                            <a:schemeClr val="bg1"/>
                          </a:solidFill>
                          <a:latin typeface="Optima Regular"/>
                        </a:rPr>
                        <a:t>    EMEA</a:t>
                      </a: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indent="0" algn="ctr" fontAlgn="base">
                        <a:spcAft>
                          <a:spcPct val="0"/>
                        </a:spcAft>
                        <a:buClr>
                          <a:schemeClr val="accent2"/>
                        </a:buClr>
                        <a:buSzPct val="80000"/>
                        <a:buFont typeface="Wingdings" pitchFamily="2" charset="2"/>
                        <a:buNone/>
                      </a:pPr>
                      <a:endParaRPr lang="en-US" sz="1500" b="1" kern="0">
                        <a:solidFill>
                          <a:srgbClr val="10479B"/>
                        </a:solidFill>
                        <a:latin typeface="Optima Regular"/>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fontAlgn="base">
                        <a:spcAft>
                          <a:spcPct val="0"/>
                        </a:spcAft>
                        <a:buClr>
                          <a:schemeClr val="accent2"/>
                        </a:buClr>
                        <a:buSzPct val="80000"/>
                        <a:buFont typeface="Wingdings" pitchFamily="2" charset="2"/>
                        <a:buNone/>
                      </a:pPr>
                      <a:r>
                        <a:rPr lang="en-US" sz="1500" kern="0">
                          <a:solidFill>
                            <a:srgbClr val="10479B"/>
                          </a:solidFill>
                          <a:latin typeface="Optima Regular"/>
                          <a:ea typeface="Arial Unicode MS" pitchFamily="34" charset="-128"/>
                          <a:cs typeface="Arial Unicode MS" pitchFamily="34" charset="-128"/>
                        </a:rPr>
                        <a:t>SABIC, OQ, Jindal Shadeed, Yasref</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4738">
                <a:tc>
                  <a:txBody>
                    <a:bodyPr/>
                    <a:lstStyle/>
                    <a:p>
                      <a:r>
                        <a:rPr lang="en-US" sz="1500" b="0">
                          <a:solidFill>
                            <a:schemeClr val="bg1"/>
                          </a:solidFill>
                          <a:latin typeface="Optima Regular"/>
                        </a:rPr>
                        <a:t>    APJ</a:t>
                      </a: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indent="0" algn="ctr" fontAlgn="base">
                        <a:spcAft>
                          <a:spcPct val="0"/>
                        </a:spcAft>
                        <a:buClr>
                          <a:schemeClr val="accent2"/>
                        </a:buClr>
                        <a:buSzPct val="80000"/>
                        <a:buFont typeface="Wingdings" pitchFamily="2" charset="2"/>
                        <a:buNone/>
                      </a:pPr>
                      <a:endParaRPr lang="en-US" sz="1500" b="1" kern="0">
                        <a:solidFill>
                          <a:srgbClr val="10479B"/>
                        </a:solidFill>
                        <a:latin typeface="Optima Regular"/>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fontAlgn="base">
                        <a:spcAft>
                          <a:spcPct val="0"/>
                        </a:spcAft>
                        <a:buClr>
                          <a:schemeClr val="accent2"/>
                        </a:buClr>
                        <a:buSzPct val="80000"/>
                        <a:buFont typeface="Wingdings" pitchFamily="2" charset="2"/>
                        <a:buNone/>
                      </a:pPr>
                      <a:r>
                        <a:rPr lang="en-US" sz="1500" kern="0">
                          <a:solidFill>
                            <a:srgbClr val="10479B"/>
                          </a:solidFill>
                          <a:latin typeface="Optima Regular"/>
                          <a:ea typeface="Arial Unicode MS" pitchFamily="34" charset="-128"/>
                          <a:cs typeface="Arial Unicode MS" pitchFamily="34" charset="-128"/>
                        </a:rPr>
                        <a:t>JSW, JSPL, Vedanta, UltraTech</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4738">
                <a:tc>
                  <a:txBody>
                    <a:bodyPr/>
                    <a:lstStyle/>
                    <a:p>
                      <a:r>
                        <a:rPr lang="en-US" sz="1500" b="0">
                          <a:solidFill>
                            <a:schemeClr val="bg1"/>
                          </a:solidFill>
                          <a:latin typeface="Optima Regular"/>
                        </a:rPr>
                        <a:t>    LA</a:t>
                      </a: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indent="0" algn="ctr" fontAlgn="base">
                        <a:spcAft>
                          <a:spcPct val="0"/>
                        </a:spcAft>
                        <a:buClr>
                          <a:schemeClr val="accent2"/>
                        </a:buClr>
                        <a:buSzPct val="80000"/>
                        <a:buFont typeface="Wingdings" pitchFamily="2" charset="2"/>
                        <a:buNone/>
                      </a:pPr>
                      <a:endParaRPr lang="en-US" sz="1500" b="1" kern="0">
                        <a:solidFill>
                          <a:srgbClr val="10479B"/>
                        </a:solidFill>
                        <a:latin typeface="Optima Regular"/>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fontAlgn="base">
                        <a:spcAft>
                          <a:spcPct val="0"/>
                        </a:spcAft>
                        <a:buClr>
                          <a:schemeClr val="accent2"/>
                        </a:buClr>
                        <a:buSzPct val="80000"/>
                        <a:buFont typeface="Wingdings" pitchFamily="2" charset="2"/>
                        <a:buNone/>
                      </a:pPr>
                      <a:r>
                        <a:rPr lang="en-US" sz="1500" kern="0">
                          <a:solidFill>
                            <a:srgbClr val="10479B"/>
                          </a:solidFill>
                          <a:latin typeface="Optima Regular"/>
                          <a:ea typeface="Arial Unicode MS" pitchFamily="34" charset="-128"/>
                          <a:cs typeface="Arial Unicode MS" pitchFamily="34" charset="-128"/>
                        </a:rPr>
                        <a:t>Anglo American</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4738">
                <a:tc>
                  <a:txBody>
                    <a:bodyPr/>
                    <a:lstStyle/>
                    <a:p>
                      <a:pPr algn="r"/>
                      <a:r>
                        <a:rPr lang="en-US" sz="1500" b="0">
                          <a:solidFill>
                            <a:schemeClr val="bg1"/>
                          </a:solidFill>
                          <a:latin typeface="Optima Regular"/>
                        </a:rPr>
                        <a:t>TOTAL:</a:t>
                      </a: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indent="0" algn="ctr" fontAlgn="base">
                        <a:spcAft>
                          <a:spcPct val="0"/>
                        </a:spcAft>
                        <a:buClr>
                          <a:schemeClr val="accent2"/>
                        </a:buClr>
                        <a:buSzPct val="80000"/>
                        <a:buFont typeface="Wingdings" pitchFamily="2" charset="2"/>
                        <a:buNone/>
                      </a:pPr>
                      <a:endParaRPr lang="en-US" sz="1500" b="1" kern="0">
                        <a:solidFill>
                          <a:srgbClr val="10479B"/>
                        </a:solidFill>
                        <a:latin typeface="Optima Regular"/>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fontAlgn="base">
                        <a:spcAft>
                          <a:spcPct val="0"/>
                        </a:spcAft>
                        <a:buClr>
                          <a:schemeClr val="accent2"/>
                        </a:buClr>
                        <a:buSzPct val="80000"/>
                        <a:buFont typeface="Wingdings" pitchFamily="2" charset="2"/>
                        <a:buNone/>
                      </a:pPr>
                      <a:r>
                        <a:rPr lang="en-US" sz="1500" kern="0">
                          <a:solidFill>
                            <a:srgbClr val="10479B"/>
                          </a:solidFill>
                          <a:latin typeface="Optima Regular"/>
                          <a:ea typeface="Arial Unicode MS" pitchFamily="34" charset="-128"/>
                          <a:cs typeface="Arial Unicode MS" pitchFamily="34" charset="-128"/>
                        </a:rPr>
                        <a:t>150+</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8" name="TextBox 40">
            <a:extLst>
              <a:ext uri="{FF2B5EF4-FFF2-40B4-BE49-F238E27FC236}">
                <a16:creationId xmlns:a16="http://schemas.microsoft.com/office/drawing/2014/main" id="{088DFDB8-22BC-71C0-6DFA-939CA4EECCFD}"/>
              </a:ext>
            </a:extLst>
          </p:cNvPr>
          <p:cNvSpPr txBox="1"/>
          <p:nvPr/>
        </p:nvSpPr>
        <p:spPr>
          <a:xfrm>
            <a:off x="6115173" y="4028031"/>
            <a:ext cx="4068700" cy="369332"/>
          </a:xfrm>
          <a:prstGeom prst="rect">
            <a:avLst/>
          </a:prstGeom>
          <a:noFill/>
        </p:spPr>
        <p:txBody>
          <a:bodyPr wrap="square" lIns="91440" tIns="45720" rIns="91440" bIns="45720" rtlCol="0" anchor="t">
            <a:spAutoFit/>
          </a:bodyPr>
          <a:lstStyle>
            <a:defPPr>
              <a:defRPr lang="en-US"/>
            </a:defPPr>
            <a:lvl1pPr>
              <a:defRPr sz="1200" b="1">
                <a:solidFill>
                  <a:schemeClr val="accent2"/>
                </a:solidFill>
                <a:latin typeface="Optima" pitchFamily="2" charset="0"/>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solidFill>
                  <a:srgbClr val="21CBF9"/>
                </a:solidFill>
                <a:latin typeface="Optima" panose="02000503060000020004"/>
              </a:rPr>
              <a:t>Channel Conflicts</a:t>
            </a:r>
          </a:p>
        </p:txBody>
      </p:sp>
      <p:graphicFrame>
        <p:nvGraphicFramePr>
          <p:cNvPr id="19" name="Table 18">
            <a:extLst>
              <a:ext uri="{FF2B5EF4-FFF2-40B4-BE49-F238E27FC236}">
                <a16:creationId xmlns:a16="http://schemas.microsoft.com/office/drawing/2014/main" id="{5A3CCCFC-4236-8353-E3D2-573E91D2DD38}"/>
              </a:ext>
            </a:extLst>
          </p:cNvPr>
          <p:cNvGraphicFramePr>
            <a:graphicFrameLocks noGrp="1"/>
          </p:cNvGraphicFramePr>
          <p:nvPr>
            <p:extLst>
              <p:ext uri="{D42A27DB-BD31-4B8C-83A1-F6EECF244321}">
                <p14:modId xmlns:p14="http://schemas.microsoft.com/office/powerpoint/2010/main" val="1120986174"/>
              </p:ext>
            </p:extLst>
          </p:nvPr>
        </p:nvGraphicFramePr>
        <p:xfrm>
          <a:off x="6145350" y="4429540"/>
          <a:ext cx="5024144" cy="2340959"/>
        </p:xfrm>
        <a:graphic>
          <a:graphicData uri="http://schemas.openxmlformats.org/drawingml/2006/table">
            <a:tbl>
              <a:tblPr firstRow="1" bandRow="1">
                <a:tableStyleId>{2D5ABB26-0587-4C30-8999-92F81FD0307C}</a:tableStyleId>
              </a:tblPr>
              <a:tblGrid>
                <a:gridCol w="2688948">
                  <a:extLst>
                    <a:ext uri="{9D8B030D-6E8A-4147-A177-3AD203B41FA5}">
                      <a16:colId xmlns:a16="http://schemas.microsoft.com/office/drawing/2014/main" val="20000"/>
                    </a:ext>
                  </a:extLst>
                </a:gridCol>
                <a:gridCol w="2335196">
                  <a:extLst>
                    <a:ext uri="{9D8B030D-6E8A-4147-A177-3AD203B41FA5}">
                      <a16:colId xmlns:a16="http://schemas.microsoft.com/office/drawing/2014/main" val="20001"/>
                    </a:ext>
                  </a:extLst>
                </a:gridCol>
              </a:tblGrid>
              <a:tr h="1078423">
                <a:tc>
                  <a:txBody>
                    <a:bodyPr/>
                    <a:lstStyle/>
                    <a:p>
                      <a:r>
                        <a:rPr lang="en-US" sz="1600" b="0">
                          <a:solidFill>
                            <a:schemeClr val="bg1"/>
                          </a:solidFill>
                          <a:latin typeface="+mn-lt"/>
                        </a:rPr>
                        <a:t>Current Channels into SAP Accounts?</a:t>
                      </a: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marR="0" lvl="0" indent="0" algn="l" defTabSz="914400" rtl="0" eaLnBrk="1" fontAlgn="base" latinLnBrk="0" hangingPunct="1">
                        <a:lnSpc>
                          <a:spcPct val="100000"/>
                        </a:lnSpc>
                        <a:spcBef>
                          <a:spcPts val="0"/>
                        </a:spcBef>
                        <a:spcAft>
                          <a:spcPct val="0"/>
                        </a:spcAft>
                        <a:buClr>
                          <a:schemeClr val="accent2"/>
                        </a:buClr>
                        <a:buSzPct val="80000"/>
                        <a:buFont typeface="Wingdings 2"/>
                        <a:buNone/>
                        <a:tabLst/>
                        <a:defRPr/>
                      </a:pPr>
                      <a:r>
                        <a:rPr lang="en-US" sz="1500" b="1">
                          <a:solidFill>
                            <a:srgbClr val="92D050"/>
                          </a:solidFill>
                          <a:latin typeface="Optima" panose="02000503060000020004" pitchFamily="2" charset="0"/>
                          <a:ea typeface="Arial Unicode MS" pitchFamily="34" charset="-128"/>
                          <a:cs typeface="Arial Unicode MS" pitchFamily="34" charset="-128"/>
                          <a:sym typeface="Wingdings 2"/>
                        </a:rPr>
                        <a:t>G</a:t>
                      </a:r>
                      <a:r>
                        <a:rPr lang="en-US" sz="1500" b="1" baseline="0">
                          <a:solidFill>
                            <a:schemeClr val="tx2">
                              <a:lumMod val="75000"/>
                            </a:schemeClr>
                          </a:solidFill>
                          <a:latin typeface="Optima" panose="02000503060000020004" pitchFamily="2" charset="0"/>
                          <a:ea typeface="+mn-ea"/>
                          <a:cs typeface="+mn-cs"/>
                          <a:sym typeface="Wingdings 2"/>
                        </a:rPr>
                        <a:t> </a:t>
                      </a:r>
                      <a:r>
                        <a:rPr lang="en-US" sz="1500" b="1" kern="0" baseline="0">
                          <a:solidFill>
                            <a:srgbClr val="10479B"/>
                          </a:solidFill>
                          <a:latin typeface="Optima" panose="02000503060000020004" pitchFamily="2" charset="0"/>
                          <a:ea typeface="Arial Unicode MS" pitchFamily="34" charset="-128"/>
                          <a:cs typeface="Arial Unicode MS" pitchFamily="34" charset="-128"/>
                          <a:sym typeface="Wingdings 2"/>
                        </a:rPr>
                        <a:t>No channel conflict identified, to work with SAP Partners and AEs across Globe </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62536">
                <a:tc>
                  <a:txBody>
                    <a:bodyPr/>
                    <a:lstStyle/>
                    <a:p>
                      <a:r>
                        <a:rPr lang="en-US" sz="1600" b="0">
                          <a:solidFill>
                            <a:schemeClr val="bg1"/>
                          </a:solidFill>
                          <a:latin typeface="+mn-lt"/>
                        </a:rPr>
                        <a:t>Agreement to</a:t>
                      </a:r>
                      <a:r>
                        <a:rPr lang="en-US" sz="1600" b="0" baseline="0">
                          <a:solidFill>
                            <a:schemeClr val="bg1"/>
                          </a:solidFill>
                          <a:latin typeface="+mn-lt"/>
                        </a:rPr>
                        <a:t> Redeploy/Realign Channels/Incentives</a:t>
                      </a:r>
                      <a:endParaRPr lang="en-US" sz="1600" b="0">
                        <a:solidFill>
                          <a:schemeClr val="bg1"/>
                        </a:solidFill>
                      </a:endParaRPr>
                    </a:p>
                  </a:txBody>
                  <a:tcPr marL="91416" marR="91416" marT="45708" marB="45708"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10479B"/>
                    </a:solidFill>
                  </a:tcPr>
                </a:tc>
                <a:tc>
                  <a:txBody>
                    <a:bodyPr/>
                    <a:lstStyle/>
                    <a:p>
                      <a:pPr marL="0" marR="0" lvl="0" indent="0" algn="l" defTabSz="914400" rtl="0" eaLnBrk="1" fontAlgn="base" latinLnBrk="0" hangingPunct="1">
                        <a:lnSpc>
                          <a:spcPct val="100000"/>
                        </a:lnSpc>
                        <a:spcBef>
                          <a:spcPts val="0"/>
                        </a:spcBef>
                        <a:spcAft>
                          <a:spcPct val="0"/>
                        </a:spcAft>
                        <a:buClr>
                          <a:schemeClr val="accent2"/>
                        </a:buClr>
                        <a:buSzPct val="80000"/>
                        <a:buFont typeface="Wingdings" pitchFamily="2" charset="2"/>
                        <a:buNone/>
                        <a:tabLst/>
                        <a:defRPr/>
                      </a:pPr>
                      <a:r>
                        <a:rPr lang="en-US" sz="1500" b="1">
                          <a:solidFill>
                            <a:srgbClr val="92D050"/>
                          </a:solidFill>
                          <a:latin typeface="Optima" panose="02000503060000020004" pitchFamily="2" charset="0"/>
                          <a:ea typeface="Arial Unicode MS" pitchFamily="34" charset="-128"/>
                          <a:cs typeface="Arial Unicode MS" pitchFamily="34" charset="-128"/>
                          <a:sym typeface="Wingdings 2"/>
                        </a:rPr>
                        <a:t>G</a:t>
                      </a:r>
                      <a:r>
                        <a:rPr lang="en-US" sz="1500">
                          <a:solidFill>
                            <a:srgbClr val="92D050"/>
                          </a:solidFill>
                          <a:latin typeface="Optima" panose="02000503060000020004" pitchFamily="2" charset="0"/>
                          <a:ea typeface="Arial Unicode MS" pitchFamily="34" charset="-128"/>
                          <a:cs typeface="Arial Unicode MS" pitchFamily="34" charset="-128"/>
                          <a:sym typeface="Wingdings 2"/>
                        </a:rPr>
                        <a:t> </a:t>
                      </a:r>
                      <a:r>
                        <a:rPr lang="en-US" sz="1500" b="1" kern="0">
                          <a:solidFill>
                            <a:srgbClr val="10479B"/>
                          </a:solidFill>
                          <a:latin typeface="Optima" panose="02000503060000020004" pitchFamily="2" charset="0"/>
                          <a:ea typeface="Arial Unicode MS" pitchFamily="34" charset="-128"/>
                          <a:cs typeface="Arial Unicode MS" pitchFamily="34" charset="-128"/>
                          <a:sym typeface="Wingdings 2"/>
                        </a:rPr>
                        <a:t>Envisaged Partnership alignment with global and local partnership</a:t>
                      </a:r>
                      <a:endParaRPr lang="en-US" sz="1500" b="1" kern="0">
                        <a:solidFill>
                          <a:srgbClr val="10479B"/>
                        </a:solidFill>
                        <a:latin typeface="Optima" panose="02000503060000020004" pitchFamily="2" charset="0"/>
                        <a:ea typeface="Arial Unicode MS" pitchFamily="34" charset="-128"/>
                        <a:cs typeface="Arial Unicode MS" pitchFamily="34" charset="-128"/>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597375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899F0-F7BC-B44A-4FB3-BC6AAE837BC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A44FCA0-DBAF-FAB9-B1A3-668DBC54BC7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C6197E18-94CE-05C1-3B3E-9D5B7F37FC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FF8525B7-C117-673C-F28C-659D50A84C7D}"/>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rPr>
              <a:t>PiLog’s Data Quality &amp; Governance Suite – Powered by AI</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603960AD-6832-7425-8C94-8C74751F382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37C10EC2-D4A4-AE3B-484E-B7DE52599D3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10" name="TextBox 9">
            <a:extLst>
              <a:ext uri="{FF2B5EF4-FFF2-40B4-BE49-F238E27FC236}">
                <a16:creationId xmlns:a16="http://schemas.microsoft.com/office/drawing/2014/main" id="{5EBF2BFC-9713-E621-B769-86E2D0990E42}"/>
              </a:ext>
            </a:extLst>
          </p:cNvPr>
          <p:cNvSpPr txBox="1"/>
          <p:nvPr/>
        </p:nvSpPr>
        <p:spPr>
          <a:xfrm>
            <a:off x="3644747" y="4914332"/>
            <a:ext cx="4161549" cy="276999"/>
          </a:xfrm>
          <a:prstGeom prst="rect">
            <a:avLst/>
          </a:prstGeom>
          <a:noFill/>
        </p:spPr>
        <p:txBody>
          <a:bodyPr wrap="square" rtlCol="0">
            <a:spAutoFit/>
          </a:bodyPr>
          <a:lstStyle/>
          <a:p>
            <a:r>
              <a:rPr lang="en-US" sz="1200" b="1">
                <a:solidFill>
                  <a:srgbClr val="26B4E9"/>
                </a:solidFill>
                <a:latin typeface="Optima" panose="02000503060000020004"/>
              </a:rPr>
              <a:t>Reference Customers </a:t>
            </a:r>
            <a:r>
              <a:rPr lang="en-US" sz="800" b="1">
                <a:solidFill>
                  <a:srgbClr val="26B4E9"/>
                </a:solidFill>
                <a:latin typeface="Optima" panose="02000503060000020004"/>
              </a:rPr>
              <a:t>(Serving Since decade with Avg Users ~1000/Customer) </a:t>
            </a:r>
            <a:endParaRPr lang="en-IN" sz="800" b="1">
              <a:solidFill>
                <a:srgbClr val="26B4E9"/>
              </a:solidFill>
              <a:latin typeface="Optima" panose="02000503060000020004"/>
            </a:endParaRPr>
          </a:p>
        </p:txBody>
      </p:sp>
      <p:grpSp>
        <p:nvGrpSpPr>
          <p:cNvPr id="11" name="Gruppieren 37">
            <a:extLst>
              <a:ext uri="{FF2B5EF4-FFF2-40B4-BE49-F238E27FC236}">
                <a16:creationId xmlns:a16="http://schemas.microsoft.com/office/drawing/2014/main" id="{75CCE422-E051-E9F1-8873-FAF196B7E333}"/>
              </a:ext>
            </a:extLst>
          </p:cNvPr>
          <p:cNvGrpSpPr/>
          <p:nvPr/>
        </p:nvGrpSpPr>
        <p:grpSpPr bwMode="gray">
          <a:xfrm>
            <a:off x="-3578137" y="1424125"/>
            <a:ext cx="10951308" cy="3452881"/>
            <a:chOff x="-783530" y="2203304"/>
            <a:chExt cx="10953841" cy="3452881"/>
          </a:xfrm>
        </p:grpSpPr>
        <p:cxnSp>
          <p:nvCxnSpPr>
            <p:cNvPr id="14" name="Connecteur droit 49">
              <a:extLst>
                <a:ext uri="{FF2B5EF4-FFF2-40B4-BE49-F238E27FC236}">
                  <a16:creationId xmlns:a16="http://schemas.microsoft.com/office/drawing/2014/main" id="{DC86243F-DAED-DB4C-0D7C-EF30F2CE49DA}"/>
                </a:ext>
              </a:extLst>
            </p:cNvPr>
            <p:cNvCxnSpPr/>
            <p:nvPr/>
          </p:nvCxnSpPr>
          <p:spPr bwMode="gray">
            <a:xfrm flipH="1">
              <a:off x="5630259" y="2485464"/>
              <a:ext cx="4540052" cy="0"/>
            </a:xfrm>
            <a:prstGeom prst="line">
              <a:avLst/>
            </a:prstGeom>
            <a:noFill/>
            <a:ln w="6350" cap="flat" cmpd="sng" algn="ctr">
              <a:noFill/>
              <a:prstDash val="solid"/>
              <a:miter lim="800000"/>
            </a:ln>
            <a:effectLst/>
          </p:spPr>
        </p:cxnSp>
        <p:cxnSp>
          <p:nvCxnSpPr>
            <p:cNvPr id="15" name="Connecteur droit 61">
              <a:extLst>
                <a:ext uri="{FF2B5EF4-FFF2-40B4-BE49-F238E27FC236}">
                  <a16:creationId xmlns:a16="http://schemas.microsoft.com/office/drawing/2014/main" id="{952BA50D-AE9D-45A4-FE99-92EF0A9351A0}"/>
                </a:ext>
              </a:extLst>
            </p:cNvPr>
            <p:cNvCxnSpPr/>
            <p:nvPr/>
          </p:nvCxnSpPr>
          <p:spPr bwMode="gray">
            <a:xfrm flipH="1">
              <a:off x="6165591" y="4543641"/>
              <a:ext cx="4004719" cy="0"/>
            </a:xfrm>
            <a:prstGeom prst="line">
              <a:avLst/>
            </a:prstGeom>
            <a:noFill/>
            <a:ln w="6350" cap="flat" cmpd="sng" algn="ctr">
              <a:noFill/>
              <a:prstDash val="solid"/>
              <a:miter lim="800000"/>
            </a:ln>
            <a:effectLst/>
          </p:spPr>
        </p:cxnSp>
        <p:cxnSp>
          <p:nvCxnSpPr>
            <p:cNvPr id="16" name="Connecteur droit 15">
              <a:extLst>
                <a:ext uri="{FF2B5EF4-FFF2-40B4-BE49-F238E27FC236}">
                  <a16:creationId xmlns:a16="http://schemas.microsoft.com/office/drawing/2014/main" id="{368F3460-7DC8-1E0A-7C0A-DF7CB84B5062}"/>
                </a:ext>
              </a:extLst>
            </p:cNvPr>
            <p:cNvCxnSpPr/>
            <p:nvPr/>
          </p:nvCxnSpPr>
          <p:spPr bwMode="gray">
            <a:xfrm flipH="1">
              <a:off x="-783530" y="2520560"/>
              <a:ext cx="4480243" cy="0"/>
            </a:xfrm>
            <a:prstGeom prst="line">
              <a:avLst/>
            </a:prstGeom>
            <a:noFill/>
            <a:ln w="6350" cap="flat" cmpd="sng" algn="ctr">
              <a:noFill/>
              <a:prstDash val="solid"/>
              <a:miter lim="800000"/>
            </a:ln>
            <a:effectLst/>
          </p:spPr>
        </p:cxnSp>
        <p:cxnSp>
          <p:nvCxnSpPr>
            <p:cNvPr id="17" name="Connecteur droit 40">
              <a:extLst>
                <a:ext uri="{FF2B5EF4-FFF2-40B4-BE49-F238E27FC236}">
                  <a16:creationId xmlns:a16="http://schemas.microsoft.com/office/drawing/2014/main" id="{D7A88906-B177-1D69-A36F-37F46F66A625}"/>
                </a:ext>
              </a:extLst>
            </p:cNvPr>
            <p:cNvCxnSpPr/>
            <p:nvPr/>
          </p:nvCxnSpPr>
          <p:spPr bwMode="gray">
            <a:xfrm flipH="1">
              <a:off x="-783527" y="4595910"/>
              <a:ext cx="4052885" cy="0"/>
            </a:xfrm>
            <a:prstGeom prst="line">
              <a:avLst/>
            </a:prstGeom>
            <a:noFill/>
            <a:ln w="6350" cap="flat" cmpd="sng" algn="ctr">
              <a:noFill/>
              <a:prstDash val="solid"/>
              <a:miter lim="800000"/>
            </a:ln>
            <a:effectLst/>
          </p:spPr>
        </p:cxnSp>
        <p:grpSp>
          <p:nvGrpSpPr>
            <p:cNvPr id="18" name="Gruppieren 25">
              <a:extLst>
                <a:ext uri="{FF2B5EF4-FFF2-40B4-BE49-F238E27FC236}">
                  <a16:creationId xmlns:a16="http://schemas.microsoft.com/office/drawing/2014/main" id="{D0C920EB-9A8E-4E4D-3868-6272DDB06C5C}"/>
                </a:ext>
              </a:extLst>
            </p:cNvPr>
            <p:cNvGrpSpPr/>
            <p:nvPr/>
          </p:nvGrpSpPr>
          <p:grpSpPr bwMode="gray">
            <a:xfrm>
              <a:off x="3067582" y="2203304"/>
              <a:ext cx="3268800" cy="3268929"/>
              <a:chOff x="3209927" y="2038338"/>
              <a:chExt cx="3486151" cy="3485241"/>
            </a:xfrm>
          </p:grpSpPr>
          <p:sp>
            <p:nvSpPr>
              <p:cNvPr id="20" name="Ellipse 5">
                <a:extLst>
                  <a:ext uri="{FF2B5EF4-FFF2-40B4-BE49-F238E27FC236}">
                    <a16:creationId xmlns:a16="http://schemas.microsoft.com/office/drawing/2014/main" id="{100C6376-EA17-E08A-98C8-40AE16395E6E}"/>
                  </a:ext>
                </a:extLst>
              </p:cNvPr>
              <p:cNvSpPr/>
              <p:nvPr/>
            </p:nvSpPr>
            <p:spPr bwMode="gray">
              <a:xfrm>
                <a:off x="3209927" y="2038338"/>
                <a:ext cx="3486151" cy="3485241"/>
              </a:xfrm>
              <a:custGeom>
                <a:avLst/>
                <a:gdLst/>
                <a:ahLst/>
                <a:cxnLst/>
                <a:rect l="l" t="t" r="r" b="b"/>
                <a:pathLst>
                  <a:path w="3486150" h="3485241">
                    <a:moveTo>
                      <a:pt x="2427828" y="2750838"/>
                    </a:moveTo>
                    <a:lnTo>
                      <a:pt x="2735447" y="3174240"/>
                    </a:lnTo>
                    <a:cubicBezTo>
                      <a:pt x="2454234" y="3370602"/>
                      <a:pt x="2112042" y="3485241"/>
                      <a:pt x="1743075" y="3485241"/>
                    </a:cubicBezTo>
                    <a:cubicBezTo>
                      <a:pt x="1382619" y="3485241"/>
                      <a:pt x="1047718" y="3375830"/>
                      <a:pt x="769811" y="3188345"/>
                    </a:cubicBezTo>
                    <a:lnTo>
                      <a:pt x="1078470" y="2763511"/>
                    </a:lnTo>
                    <a:cubicBezTo>
                      <a:pt x="1269293" y="2888891"/>
                      <a:pt x="1497720" y="2961366"/>
                      <a:pt x="1743075" y="2961366"/>
                    </a:cubicBezTo>
                    <a:cubicBezTo>
                      <a:pt x="1996960" y="2961366"/>
                      <a:pt x="2232720" y="2883764"/>
                      <a:pt x="2427828" y="2750838"/>
                    </a:cubicBezTo>
                    <a:close/>
                    <a:moveTo>
                      <a:pt x="1761075" y="0"/>
                    </a:moveTo>
                    <a:cubicBezTo>
                      <a:pt x="2715463" y="8842"/>
                      <a:pt x="3486150" y="785502"/>
                      <a:pt x="3486150" y="1742166"/>
                    </a:cubicBezTo>
                    <a:cubicBezTo>
                      <a:pt x="3486150" y="2322952"/>
                      <a:pt x="3202102" y="2837395"/>
                      <a:pt x="2764280" y="3152678"/>
                    </a:cubicBezTo>
                    <a:lnTo>
                      <a:pt x="2456661" y="2729277"/>
                    </a:lnTo>
                    <a:cubicBezTo>
                      <a:pt x="2763290" y="2508784"/>
                      <a:pt x="2962275" y="2148713"/>
                      <a:pt x="2962275" y="1742166"/>
                    </a:cubicBezTo>
                    <a:cubicBezTo>
                      <a:pt x="2962275" y="1621569"/>
                      <a:pt x="2944766" y="1505062"/>
                      <a:pt x="2911604" y="1395215"/>
                    </a:cubicBezTo>
                    <a:lnTo>
                      <a:pt x="3406400" y="1234446"/>
                    </a:lnTo>
                    <a:lnTo>
                      <a:pt x="3395275" y="1200208"/>
                    </a:lnTo>
                    <a:lnTo>
                      <a:pt x="2900535" y="1360959"/>
                    </a:lnTo>
                    <a:cubicBezTo>
                      <a:pt x="2743044" y="879619"/>
                      <a:pt x="2293345" y="530960"/>
                      <a:pt x="1761075" y="523875"/>
                    </a:cubicBezTo>
                    <a:close/>
                    <a:moveTo>
                      <a:pt x="1725075" y="0"/>
                    </a:moveTo>
                    <a:lnTo>
                      <a:pt x="1725075" y="523875"/>
                    </a:lnTo>
                    <a:cubicBezTo>
                      <a:pt x="1192806" y="530960"/>
                      <a:pt x="743108" y="879618"/>
                      <a:pt x="585616" y="1360957"/>
                    </a:cubicBezTo>
                    <a:lnTo>
                      <a:pt x="90875" y="1200205"/>
                    </a:lnTo>
                    <a:lnTo>
                      <a:pt x="79751" y="1234443"/>
                    </a:lnTo>
                    <a:lnTo>
                      <a:pt x="574547" y="1395212"/>
                    </a:lnTo>
                    <a:cubicBezTo>
                      <a:pt x="541385" y="1505061"/>
                      <a:pt x="523875" y="1621569"/>
                      <a:pt x="523875" y="1742166"/>
                    </a:cubicBezTo>
                    <a:cubicBezTo>
                      <a:pt x="523875" y="2157237"/>
                      <a:pt x="731292" y="2523862"/>
                      <a:pt x="1048510" y="2743501"/>
                    </a:cubicBezTo>
                    <a:lnTo>
                      <a:pt x="740891" y="3166902"/>
                    </a:lnTo>
                    <a:cubicBezTo>
                      <a:pt x="292449" y="2852486"/>
                      <a:pt x="0" y="2331479"/>
                      <a:pt x="0" y="1742166"/>
                    </a:cubicBezTo>
                    <a:cubicBezTo>
                      <a:pt x="0" y="785502"/>
                      <a:pt x="770688" y="8842"/>
                      <a:pt x="1725075" y="0"/>
                    </a:cubicBezTo>
                    <a:close/>
                  </a:path>
                </a:pathLst>
              </a:custGeom>
              <a:solidFill>
                <a:sysClr val="window" lastClr="FFFFFF">
                  <a:lumMod val="65000"/>
                  <a:alpha val="25000"/>
                </a:sysClr>
              </a:solidFill>
              <a:ln w="9525" cap="flat" cmpd="sng" algn="ctr">
                <a:solidFill>
                  <a:srgbClr val="5B9BD5"/>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B4A99"/>
                  </a:solidFill>
                  <a:effectLst/>
                  <a:uLnTx/>
                  <a:uFillTx/>
                  <a:latin typeface="Optima" panose="02000503060000020004"/>
                  <a:cs typeface="Arial" panose="020B0604020202020204" pitchFamily="34" charset="0"/>
                </a:endParaRPr>
              </a:p>
            </p:txBody>
          </p:sp>
          <p:sp>
            <p:nvSpPr>
              <p:cNvPr id="21" name="Ellipse 5">
                <a:extLst>
                  <a:ext uri="{FF2B5EF4-FFF2-40B4-BE49-F238E27FC236}">
                    <a16:creationId xmlns:a16="http://schemas.microsoft.com/office/drawing/2014/main" id="{F88090B4-48A5-85E5-D33E-3903D383D1A1}"/>
                  </a:ext>
                </a:extLst>
              </p:cNvPr>
              <p:cNvSpPr/>
              <p:nvPr/>
            </p:nvSpPr>
            <p:spPr bwMode="gray">
              <a:xfrm>
                <a:off x="3781427" y="2609383"/>
                <a:ext cx="2343150" cy="2343150"/>
              </a:xfrm>
              <a:custGeom>
                <a:avLst/>
                <a:gdLst/>
                <a:ahLst/>
                <a:cxnLst/>
                <a:rect l="l" t="t" r="r" b="b"/>
                <a:pathLst>
                  <a:path w="2343150" h="2343150">
                    <a:moveTo>
                      <a:pt x="0" y="1171576"/>
                    </a:moveTo>
                    <a:lnTo>
                      <a:pt x="352113" y="1171576"/>
                    </a:lnTo>
                    <a:cubicBezTo>
                      <a:pt x="352113" y="1624152"/>
                      <a:pt x="718998" y="1991037"/>
                      <a:pt x="1171575" y="1991037"/>
                    </a:cubicBezTo>
                    <a:cubicBezTo>
                      <a:pt x="1624152" y="1991037"/>
                      <a:pt x="1991037" y="1624152"/>
                      <a:pt x="1991037" y="1171576"/>
                    </a:cubicBezTo>
                    <a:lnTo>
                      <a:pt x="2343150" y="1171576"/>
                    </a:lnTo>
                    <a:cubicBezTo>
                      <a:pt x="2343150" y="1818618"/>
                      <a:pt x="1818618" y="2343150"/>
                      <a:pt x="1171575" y="2343150"/>
                    </a:cubicBezTo>
                    <a:cubicBezTo>
                      <a:pt x="524532" y="2343150"/>
                      <a:pt x="0" y="1818618"/>
                      <a:pt x="0" y="1171576"/>
                    </a:cubicBezTo>
                    <a:close/>
                    <a:moveTo>
                      <a:pt x="1171575" y="0"/>
                    </a:moveTo>
                    <a:cubicBezTo>
                      <a:pt x="1806562" y="0"/>
                      <a:pt x="2323561" y="505167"/>
                      <a:pt x="2341332" y="1135576"/>
                    </a:cubicBezTo>
                    <a:lnTo>
                      <a:pt x="1989219" y="1135576"/>
                    </a:lnTo>
                    <a:cubicBezTo>
                      <a:pt x="1971395" y="699678"/>
                      <a:pt x="1612075" y="352113"/>
                      <a:pt x="1171575" y="352113"/>
                    </a:cubicBezTo>
                    <a:cubicBezTo>
                      <a:pt x="731076" y="352113"/>
                      <a:pt x="371756" y="699678"/>
                      <a:pt x="353931" y="1135576"/>
                    </a:cubicBezTo>
                    <a:lnTo>
                      <a:pt x="1818" y="1135576"/>
                    </a:lnTo>
                    <a:cubicBezTo>
                      <a:pt x="19589" y="505167"/>
                      <a:pt x="536588" y="0"/>
                      <a:pt x="1171575" y="0"/>
                    </a:cubicBezTo>
                    <a:close/>
                  </a:path>
                </a:pathLst>
              </a:custGeom>
              <a:solidFill>
                <a:sysClr val="window" lastClr="FFFFFF">
                  <a:lumMod val="95000"/>
                </a:sysClr>
              </a:solidFill>
              <a:ln w="9525" cap="flat" cmpd="sng" algn="ctr">
                <a:solidFill>
                  <a:srgbClr val="5B9BD5"/>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B4A99"/>
                  </a:solidFill>
                  <a:effectLst/>
                  <a:uLnTx/>
                  <a:uFillTx/>
                  <a:latin typeface="Optima" panose="02000503060000020004"/>
                  <a:cs typeface="Arial" panose="020B0604020202020204" pitchFamily="34" charset="0"/>
                </a:endParaRPr>
              </a:p>
            </p:txBody>
          </p:sp>
          <p:sp>
            <p:nvSpPr>
              <p:cNvPr id="22" name="Ellipse 28">
                <a:extLst>
                  <a:ext uri="{FF2B5EF4-FFF2-40B4-BE49-F238E27FC236}">
                    <a16:creationId xmlns:a16="http://schemas.microsoft.com/office/drawing/2014/main" id="{C0B28770-FECD-540C-2002-6FBAE8624219}"/>
                  </a:ext>
                </a:extLst>
              </p:cNvPr>
              <p:cNvSpPr/>
              <p:nvPr/>
            </p:nvSpPr>
            <p:spPr bwMode="gray">
              <a:xfrm>
                <a:off x="4186239" y="3014195"/>
                <a:ext cx="1533527" cy="1533526"/>
              </a:xfrm>
              <a:prstGeom prst="ellipse">
                <a:avLst/>
              </a:prstGeom>
              <a:solidFill>
                <a:srgbClr val="A5A5A5">
                  <a:lumMod val="20000"/>
                  <a:lumOff val="80000"/>
                </a:srgbClr>
              </a:solidFill>
              <a:ln w="9525" cap="flat" cmpd="sng" algn="ctr">
                <a:solidFill>
                  <a:srgbClr val="5B9BD5"/>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lang="en-US" sz="1400" b="1">
                    <a:solidFill>
                      <a:srgbClr val="10479B"/>
                    </a:solidFill>
                    <a:latin typeface="Optima" panose="02000503060000020004"/>
                  </a:rPr>
                  <a:t>PiLog</a:t>
                </a:r>
              </a:p>
              <a:p>
                <a:pPr marL="0" marR="0" lvl="0" indent="0" algn="ctr" defTabSz="914217" eaLnBrk="1" fontAlgn="base" latinLnBrk="0" hangingPunct="1">
                  <a:lnSpc>
                    <a:spcPct val="100000"/>
                  </a:lnSpc>
                  <a:spcBef>
                    <a:spcPct val="0"/>
                  </a:spcBef>
                  <a:spcAft>
                    <a:spcPct val="0"/>
                  </a:spcAft>
                  <a:buClrTx/>
                  <a:buSzTx/>
                  <a:buFontTx/>
                  <a:buNone/>
                  <a:tabLst/>
                  <a:defRPr/>
                </a:pPr>
                <a:r>
                  <a:rPr lang="en-US" sz="1400" b="1">
                    <a:solidFill>
                      <a:srgbClr val="10479B"/>
                    </a:solidFill>
                    <a:latin typeface="Optima" panose="02000503060000020004"/>
                  </a:rPr>
                  <a:t> Data Quality </a:t>
                </a:r>
              </a:p>
              <a:p>
                <a:pPr marL="0" marR="0" lvl="0" indent="0" algn="ctr" defTabSz="914217" eaLnBrk="1" fontAlgn="base" latinLnBrk="0" hangingPunct="1">
                  <a:lnSpc>
                    <a:spcPct val="100000"/>
                  </a:lnSpc>
                  <a:spcBef>
                    <a:spcPct val="0"/>
                  </a:spcBef>
                  <a:spcAft>
                    <a:spcPct val="0"/>
                  </a:spcAft>
                  <a:buClrTx/>
                  <a:buSzTx/>
                  <a:buFontTx/>
                  <a:buNone/>
                  <a:tabLst/>
                  <a:defRPr/>
                </a:pPr>
                <a:r>
                  <a:rPr lang="en-US" sz="1400" b="1">
                    <a:solidFill>
                      <a:srgbClr val="10479B"/>
                    </a:solidFill>
                    <a:latin typeface="Optima" panose="02000503060000020004"/>
                  </a:rPr>
                  <a:t>&amp; </a:t>
                </a:r>
              </a:p>
              <a:p>
                <a:pPr marL="0" marR="0" lvl="0" indent="0" algn="ctr" defTabSz="914217" eaLnBrk="1" fontAlgn="base" latinLnBrk="0" hangingPunct="1">
                  <a:lnSpc>
                    <a:spcPct val="100000"/>
                  </a:lnSpc>
                  <a:spcBef>
                    <a:spcPct val="0"/>
                  </a:spcBef>
                  <a:spcAft>
                    <a:spcPct val="0"/>
                  </a:spcAft>
                  <a:buClrTx/>
                  <a:buSzTx/>
                  <a:buFontTx/>
                  <a:buNone/>
                  <a:tabLst/>
                  <a:defRPr/>
                </a:pPr>
                <a:r>
                  <a:rPr lang="en-US" sz="1400" b="1">
                    <a:solidFill>
                      <a:srgbClr val="10479B"/>
                    </a:solidFill>
                    <a:latin typeface="Optima" panose="02000503060000020004"/>
                  </a:rPr>
                  <a:t>Governance </a:t>
                </a:r>
              </a:p>
              <a:p>
                <a:pPr marL="0" marR="0" lvl="0" indent="0" algn="ctr" defTabSz="914217" eaLnBrk="1" fontAlgn="base" latinLnBrk="0" hangingPunct="1">
                  <a:lnSpc>
                    <a:spcPct val="100000"/>
                  </a:lnSpc>
                  <a:spcBef>
                    <a:spcPct val="0"/>
                  </a:spcBef>
                  <a:spcAft>
                    <a:spcPct val="0"/>
                  </a:spcAft>
                  <a:buClrTx/>
                  <a:buSzTx/>
                  <a:buFontTx/>
                  <a:buNone/>
                  <a:tabLst/>
                  <a:defRPr/>
                </a:pPr>
                <a:r>
                  <a:rPr lang="en-US" sz="1400" b="1">
                    <a:solidFill>
                      <a:srgbClr val="10479B"/>
                    </a:solidFill>
                    <a:latin typeface="Optima" panose="02000503060000020004"/>
                  </a:rPr>
                  <a:t>Suite</a:t>
                </a:r>
              </a:p>
            </p:txBody>
          </p:sp>
          <p:sp>
            <p:nvSpPr>
              <p:cNvPr id="23" name="Textfeld 29">
                <a:extLst>
                  <a:ext uri="{FF2B5EF4-FFF2-40B4-BE49-F238E27FC236}">
                    <a16:creationId xmlns:a16="http://schemas.microsoft.com/office/drawing/2014/main" id="{71C59B4B-D79B-0479-B459-77A7DC733628}"/>
                  </a:ext>
                </a:extLst>
              </p:cNvPr>
              <p:cNvSpPr txBox="1"/>
              <p:nvPr/>
            </p:nvSpPr>
            <p:spPr bwMode="gray">
              <a:xfrm rot="16200000">
                <a:off x="3963001" y="2810708"/>
                <a:ext cx="1980000" cy="1980001"/>
              </a:xfrm>
              <a:prstGeom prst="rect">
                <a:avLst/>
              </a:prstGeom>
              <a:ln>
                <a:noFill/>
              </a:ln>
            </p:spPr>
            <p:txBody>
              <a:bodyPr spcFirstLastPara="1" vert="horz" wrap="none" lIns="0" tIns="0" rIns="0" bIns="0" numCol="1" rtlCol="0">
                <a:prstTxWarp prst="textCircle">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  SIMPLE – AGILE – SWIFT</a:t>
                </a:r>
              </a:p>
            </p:txBody>
          </p:sp>
          <p:sp>
            <p:nvSpPr>
              <p:cNvPr id="24" name="Textfeld 30">
                <a:extLst>
                  <a:ext uri="{FF2B5EF4-FFF2-40B4-BE49-F238E27FC236}">
                    <a16:creationId xmlns:a16="http://schemas.microsoft.com/office/drawing/2014/main" id="{B0A7ECAA-BFAF-B83C-7853-E8942B4B371E}"/>
                  </a:ext>
                </a:extLst>
              </p:cNvPr>
              <p:cNvSpPr txBox="1"/>
              <p:nvPr/>
            </p:nvSpPr>
            <p:spPr bwMode="gray">
              <a:xfrm rot="13992238">
                <a:off x="3660861" y="2312121"/>
                <a:ext cx="2823352" cy="2871092"/>
              </a:xfrm>
              <a:prstGeom prst="rect">
                <a:avLst/>
              </a:prstGeom>
              <a:ln>
                <a:noFill/>
              </a:ln>
            </p:spPr>
            <p:txBody>
              <a:bodyPr spcFirstLastPara="1" vert="horz" wrap="none" lIns="0" tIns="0" rIns="0" bIns="0" numCol="1" rtlCol="0">
                <a:prstTxWarp prst="textCircle">
                  <a:avLst>
                    <a:gd name="adj" fmla="val 11067927"/>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lang="en-US" sz="1200" b="1" kern="0">
                  <a:solidFill>
                    <a:srgbClr val="0B4A99"/>
                  </a:solidFill>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AI Agents &amp; ML Models   </a:t>
                </a:r>
              </a:p>
              <a:p>
                <a:pPr marL="0" marR="0" lvl="0" indent="0" algn="ctr" defTabSz="914217" eaLnBrk="1" fontAlgn="base" latinLnBrk="0" hangingPunct="1">
                  <a:lnSpc>
                    <a:spcPct val="100000"/>
                  </a:lnSpc>
                  <a:spcBef>
                    <a:spcPct val="0"/>
                  </a:spcBef>
                  <a:spcAft>
                    <a:spcPct val="0"/>
                  </a:spcAft>
                  <a:buClrTx/>
                  <a:buSzTx/>
                  <a:buFontTx/>
                  <a:buNone/>
                  <a:tabLst/>
                  <a:defRPr/>
                </a:pPr>
                <a:r>
                  <a:rPr lang="en-US" sz="1100" b="1" kern="0">
                    <a:solidFill>
                      <a:srgbClr val="0B4A99"/>
                    </a:solidFill>
                    <a:latin typeface="Optima" panose="02000503060000020004"/>
                    <a:cs typeface="Arial" panose="020B0604020202020204" pitchFamily="34" charset="0"/>
                  </a:rPr>
                  <a:t>AI/ML Data Management</a:t>
                </a:r>
                <a:endParaRPr kumimoji="0" lang="en-US" sz="1100" b="0" i="0" u="none" strike="noStrike" kern="0" cap="none" spc="0" normalizeH="0" baseline="0" noProof="1">
                  <a:ln>
                    <a:noFill/>
                  </a:ln>
                  <a:solidFill>
                    <a:srgbClr val="26B4E9"/>
                  </a:solidFill>
                  <a:effectLst/>
                  <a:uLnTx/>
                  <a:uFillTx/>
                  <a:latin typeface="Optima" panose="02000503060000020004"/>
                  <a:cs typeface="Arial" panose="020B0604020202020204" pitchFamily="34" charset="0"/>
                </a:endParaRPr>
              </a:p>
            </p:txBody>
          </p:sp>
          <p:sp>
            <p:nvSpPr>
              <p:cNvPr id="25" name="Textfeld 31">
                <a:extLst>
                  <a:ext uri="{FF2B5EF4-FFF2-40B4-BE49-F238E27FC236}">
                    <a16:creationId xmlns:a16="http://schemas.microsoft.com/office/drawing/2014/main" id="{5314E4DD-CCEC-3CD5-0788-D900CBB5DEDA}"/>
                  </a:ext>
                </a:extLst>
              </p:cNvPr>
              <p:cNvSpPr txBox="1"/>
              <p:nvPr/>
            </p:nvSpPr>
            <p:spPr bwMode="gray">
              <a:xfrm rot="18400706">
                <a:off x="3524039" y="2438453"/>
                <a:ext cx="2838387" cy="2871092"/>
              </a:xfrm>
              <a:prstGeom prst="rect">
                <a:avLst/>
              </a:prstGeom>
              <a:ln>
                <a:noFill/>
              </a:ln>
            </p:spPr>
            <p:txBody>
              <a:bodyPr spcFirstLastPara="1" vert="horz" wrap="none" lIns="0" tIns="0" rIns="0" bIns="0" numCol="1" rtlCol="0">
                <a:prstTxWarp prst="textCircle">
                  <a:avLst>
                    <a:gd name="adj" fmla="val 11067927"/>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lang="en-US" sz="1200" b="1" kern="0" noProof="1">
                  <a:solidFill>
                    <a:srgbClr val="0B4A99"/>
                  </a:solidFill>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Predefined Rules &amp; </a:t>
                </a: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Processes</a:t>
                </a:r>
              </a:p>
            </p:txBody>
          </p:sp>
          <p:sp>
            <p:nvSpPr>
              <p:cNvPr id="26" name="Textfeld 32">
                <a:extLst>
                  <a:ext uri="{FF2B5EF4-FFF2-40B4-BE49-F238E27FC236}">
                    <a16:creationId xmlns:a16="http://schemas.microsoft.com/office/drawing/2014/main" id="{E2E8BCE0-699B-4731-82D2-05BCB3314A40}"/>
                  </a:ext>
                </a:extLst>
              </p:cNvPr>
              <p:cNvSpPr txBox="1"/>
              <p:nvPr/>
            </p:nvSpPr>
            <p:spPr bwMode="gray">
              <a:xfrm rot="17115616">
                <a:off x="3485477" y="2313442"/>
                <a:ext cx="2871090" cy="2871092"/>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SAP Certified </a:t>
                </a: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S4 &amp; RISE Integration</a:t>
                </a:r>
              </a:p>
            </p:txBody>
          </p:sp>
          <p:sp>
            <p:nvSpPr>
              <p:cNvPr id="27" name="Textfeld 33">
                <a:extLst>
                  <a:ext uri="{FF2B5EF4-FFF2-40B4-BE49-F238E27FC236}">
                    <a16:creationId xmlns:a16="http://schemas.microsoft.com/office/drawing/2014/main" id="{AE653CD1-7B0F-5479-D0D2-3FF94B009950}"/>
                  </a:ext>
                </a:extLst>
              </p:cNvPr>
              <p:cNvSpPr txBox="1"/>
              <p:nvPr/>
            </p:nvSpPr>
            <p:spPr bwMode="gray">
              <a:xfrm>
                <a:off x="3448162" y="2308554"/>
                <a:ext cx="2871092" cy="2871090"/>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6B4E9"/>
                    </a:solidFill>
                    <a:effectLst/>
                    <a:uLnTx/>
                    <a:uFillTx/>
                    <a:latin typeface="Optima" panose="02000503060000020004"/>
                  </a:rPr>
                  <a:t> </a:t>
                </a: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SAP Store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BTP Cloud Ready</a:t>
                </a:r>
              </a:p>
            </p:txBody>
          </p:sp>
          <p:sp>
            <p:nvSpPr>
              <p:cNvPr id="28" name="Textfeld 34">
                <a:extLst>
                  <a:ext uri="{FF2B5EF4-FFF2-40B4-BE49-F238E27FC236}">
                    <a16:creationId xmlns:a16="http://schemas.microsoft.com/office/drawing/2014/main" id="{AF71A04E-1AAF-FC6A-4688-53C8FB8B1E93}"/>
                  </a:ext>
                </a:extLst>
              </p:cNvPr>
              <p:cNvSpPr txBox="1"/>
              <p:nvPr/>
            </p:nvSpPr>
            <p:spPr bwMode="gray">
              <a:xfrm rot="4250875">
                <a:off x="3544933" y="2297456"/>
                <a:ext cx="2871090" cy="2871092"/>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26B4E9"/>
                    </a:solidFill>
                    <a:effectLst/>
                    <a:uLnTx/>
                    <a:uFillTx/>
                    <a:latin typeface="Optima" panose="02000503060000020004"/>
                  </a:rPr>
                  <a:t> </a:t>
                </a: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Multi-Domain &amp; </a:t>
                </a: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Multi-Lingual</a:t>
                </a: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p:txBody>
          </p:sp>
          <p:sp>
            <p:nvSpPr>
              <p:cNvPr id="29" name="Textfeld 35">
                <a:extLst>
                  <a:ext uri="{FF2B5EF4-FFF2-40B4-BE49-F238E27FC236}">
                    <a16:creationId xmlns:a16="http://schemas.microsoft.com/office/drawing/2014/main" id="{68EF54EA-1B25-F0C7-A696-7C6D8AE0C583}"/>
                  </a:ext>
                </a:extLst>
              </p:cNvPr>
              <p:cNvSpPr txBox="1"/>
              <p:nvPr/>
            </p:nvSpPr>
            <p:spPr bwMode="gray">
              <a:xfrm>
                <a:off x="3963000" y="2790958"/>
                <a:ext cx="1980001" cy="1980000"/>
              </a:xfrm>
              <a:prstGeom prst="rect">
                <a:avLst/>
              </a:prstGeom>
              <a:ln>
                <a:noFill/>
              </a:ln>
            </p:spPr>
            <p:txBody>
              <a:bodyPr spcFirstLastPara="1" vert="horz" wrap="none" lIns="0" tIns="0" rIns="0" bIns="0" numCol="1" rtlCol="0">
                <a:prstTxWarp prst="textArchDown">
                  <a:avLst>
                    <a:gd name="adj" fmla="val 16301368"/>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ISO Content + Industry-Proven Practices</a:t>
                </a:r>
                <a:endParaRPr kumimoji="0" lang="en-US" sz="1200" b="0"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p:txBody>
          </p:sp>
        </p:grpSp>
        <p:cxnSp>
          <p:nvCxnSpPr>
            <p:cNvPr id="19" name="Connecteur droit 41">
              <a:extLst>
                <a:ext uri="{FF2B5EF4-FFF2-40B4-BE49-F238E27FC236}">
                  <a16:creationId xmlns:a16="http://schemas.microsoft.com/office/drawing/2014/main" id="{B5EC51D6-960C-70C9-120B-21FC7FE00A94}"/>
                </a:ext>
              </a:extLst>
            </p:cNvPr>
            <p:cNvCxnSpPr/>
            <p:nvPr/>
          </p:nvCxnSpPr>
          <p:spPr bwMode="gray">
            <a:xfrm flipH="1">
              <a:off x="4701982" y="5468562"/>
              <a:ext cx="0" cy="187623"/>
            </a:xfrm>
            <a:prstGeom prst="line">
              <a:avLst/>
            </a:prstGeom>
            <a:noFill/>
            <a:ln w="6350" cap="flat" cmpd="sng" algn="ctr">
              <a:noFill/>
              <a:prstDash val="solid"/>
              <a:miter lim="800000"/>
            </a:ln>
            <a:effectLst/>
          </p:spPr>
        </p:cxnSp>
      </p:grpSp>
      <p:graphicFrame>
        <p:nvGraphicFramePr>
          <p:cNvPr id="30" name="Table 29">
            <a:extLst>
              <a:ext uri="{FF2B5EF4-FFF2-40B4-BE49-F238E27FC236}">
                <a16:creationId xmlns:a16="http://schemas.microsoft.com/office/drawing/2014/main" id="{78491905-67AD-F281-483E-DD2AE20F8C07}"/>
              </a:ext>
            </a:extLst>
          </p:cNvPr>
          <p:cNvGraphicFramePr>
            <a:graphicFrameLocks noGrp="1"/>
          </p:cNvGraphicFramePr>
          <p:nvPr>
            <p:extLst>
              <p:ext uri="{D42A27DB-BD31-4B8C-83A1-F6EECF244321}">
                <p14:modId xmlns:p14="http://schemas.microsoft.com/office/powerpoint/2010/main" val="91032464"/>
              </p:ext>
            </p:extLst>
          </p:nvPr>
        </p:nvGraphicFramePr>
        <p:xfrm>
          <a:off x="333044" y="577382"/>
          <a:ext cx="11351658" cy="554653"/>
        </p:xfrm>
        <a:graphic>
          <a:graphicData uri="http://schemas.openxmlformats.org/drawingml/2006/table">
            <a:tbl>
              <a:tblPr firstRow="1" bandRow="1">
                <a:tableStyleId>{5C22544A-7EE6-4342-B048-85BDC9FD1C3A}</a:tableStyleId>
              </a:tblPr>
              <a:tblGrid>
                <a:gridCol w="11351658">
                  <a:extLst>
                    <a:ext uri="{9D8B030D-6E8A-4147-A177-3AD203B41FA5}">
                      <a16:colId xmlns:a16="http://schemas.microsoft.com/office/drawing/2014/main" val="149027501"/>
                    </a:ext>
                  </a:extLst>
                </a:gridCol>
              </a:tblGrid>
              <a:tr h="554653">
                <a:tc>
                  <a:txBody>
                    <a:bodyPr/>
                    <a:lstStyle/>
                    <a:p>
                      <a:pPr algn="just"/>
                      <a:r>
                        <a:rPr lang="en-US" sz="1400">
                          <a:solidFill>
                            <a:srgbClr val="0B4A99"/>
                          </a:solidFill>
                          <a:latin typeface="Optima" charset="0"/>
                          <a:cs typeface="Optima" charset="0"/>
                          <a:sym typeface="+mn-ea"/>
                        </a:rPr>
                        <a:t>PiLog’s </a:t>
                      </a:r>
                      <a:r>
                        <a:rPr lang="en-US" sz="1400">
                          <a:solidFill>
                            <a:srgbClr val="0B4A99"/>
                          </a:solidFill>
                          <a:latin typeface="Optima" charset="0"/>
                          <a:cs typeface="Optima" charset="0"/>
                          <a:sym typeface="+mn-ea"/>
                          <a:hlinkClick r:id="rId4"/>
                        </a:rPr>
                        <a:t>data quality and governance suite</a:t>
                      </a:r>
                      <a:r>
                        <a:rPr lang="en-US" sz="1400">
                          <a:solidFill>
                            <a:srgbClr val="0B4A99"/>
                          </a:solidFill>
                          <a:latin typeface="Optima" charset="0"/>
                          <a:cs typeface="Optima" charset="0"/>
                          <a:sym typeface="+mn-ea"/>
                        </a:rPr>
                        <a:t> is built on lean management principles, incorporating best industry practices, ISO standards, and AI-driven content. This suite provides comprehensive features, processes, and methodologies for effective data lifecycle management.</a:t>
                      </a:r>
                    </a:p>
                  </a:txBody>
                  <a:tcPr>
                    <a:noFill/>
                  </a:tcPr>
                </a:tc>
                <a:extLst>
                  <a:ext uri="{0D108BD9-81ED-4DB2-BD59-A6C34878D82A}">
                    <a16:rowId xmlns:a16="http://schemas.microsoft.com/office/drawing/2014/main" val="1181882506"/>
                  </a:ext>
                </a:extLst>
              </a:tr>
            </a:tbl>
          </a:graphicData>
        </a:graphic>
      </p:graphicFrame>
      <p:sp>
        <p:nvSpPr>
          <p:cNvPr id="31" name="TextBox 30">
            <a:extLst>
              <a:ext uri="{FF2B5EF4-FFF2-40B4-BE49-F238E27FC236}">
                <a16:creationId xmlns:a16="http://schemas.microsoft.com/office/drawing/2014/main" id="{AD247064-9D3A-B46A-05D2-D8986BB5ABAE}"/>
              </a:ext>
            </a:extLst>
          </p:cNvPr>
          <p:cNvSpPr txBox="1"/>
          <p:nvPr/>
        </p:nvSpPr>
        <p:spPr>
          <a:xfrm>
            <a:off x="353568" y="1072895"/>
            <a:ext cx="11094720" cy="307777"/>
          </a:xfrm>
          <a:prstGeom prst="rect">
            <a:avLst/>
          </a:prstGeom>
          <a:noFill/>
          <a:ln>
            <a:noFill/>
          </a:ln>
        </p:spPr>
        <p:txBody>
          <a:bodyPr wrap="square" rtlCol="0">
            <a:spAutoFit/>
          </a:bodyPr>
          <a:lstStyle/>
          <a:p>
            <a:r>
              <a:rPr lang="en-US" sz="1400" b="1">
                <a:solidFill>
                  <a:srgbClr val="0B4A99"/>
                </a:solidFill>
                <a:latin typeface="Optima" panose="02000503060000020004"/>
              </a:rPr>
              <a:t>Data Acquisition Data Quality Assessment Data Classification Data Harmonization Data Migration Data Governance Data Analytics</a:t>
            </a:r>
          </a:p>
        </p:txBody>
      </p:sp>
      <p:sp>
        <p:nvSpPr>
          <p:cNvPr id="39" name="TextBox 38">
            <a:extLst>
              <a:ext uri="{FF2B5EF4-FFF2-40B4-BE49-F238E27FC236}">
                <a16:creationId xmlns:a16="http://schemas.microsoft.com/office/drawing/2014/main" id="{B37AAE0D-A1D9-BFDE-4EFD-7CF936B4DD35}"/>
              </a:ext>
            </a:extLst>
          </p:cNvPr>
          <p:cNvSpPr txBox="1"/>
          <p:nvPr/>
        </p:nvSpPr>
        <p:spPr>
          <a:xfrm>
            <a:off x="2229669" y="6283404"/>
            <a:ext cx="6991704" cy="323165"/>
          </a:xfrm>
          <a:prstGeom prst="rect">
            <a:avLst/>
          </a:prstGeom>
          <a:noFill/>
        </p:spPr>
        <p:txBody>
          <a:bodyPr wrap="square">
            <a:spAutoFit/>
          </a:bodyPr>
          <a:lstStyle/>
          <a:p>
            <a:pPr algn="ctr"/>
            <a:r>
              <a:rPr lang="en-US" sz="1500" b="1">
                <a:solidFill>
                  <a:srgbClr val="0B4A99"/>
                </a:solidFill>
                <a:latin typeface="Optima" panose="02000503060000020004"/>
              </a:rPr>
              <a:t>Statutory, Regulatory Compliance with optimized TCO  </a:t>
            </a:r>
            <a:endParaRPr lang="en-US" sz="1500">
              <a:latin typeface="Optima" panose="02000503060000020004"/>
            </a:endParaRPr>
          </a:p>
        </p:txBody>
      </p:sp>
      <p:pic>
        <p:nvPicPr>
          <p:cNvPr id="63" name="Picture 2" descr="PiLog Certification">
            <a:extLst>
              <a:ext uri="{FF2B5EF4-FFF2-40B4-BE49-F238E27FC236}">
                <a16:creationId xmlns:a16="http://schemas.microsoft.com/office/drawing/2014/main" id="{47C20654-BD74-FAD1-A105-1043AA2D584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20353" y="4781885"/>
            <a:ext cx="1602390" cy="28995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PiLog Certification">
            <a:extLst>
              <a:ext uri="{FF2B5EF4-FFF2-40B4-BE49-F238E27FC236}">
                <a16:creationId xmlns:a16="http://schemas.microsoft.com/office/drawing/2014/main" id="{20C5FC49-8CEA-3B8D-0E6E-4698CF96351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38514" y="4774338"/>
            <a:ext cx="1357525" cy="27150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B4AF73C6-0EBF-6B6A-7718-3E4448E1B3D3}"/>
              </a:ext>
            </a:extLst>
          </p:cNvPr>
          <p:cNvSpPr txBox="1"/>
          <p:nvPr/>
        </p:nvSpPr>
        <p:spPr>
          <a:xfrm>
            <a:off x="9101715" y="6147304"/>
            <a:ext cx="3090399" cy="430887"/>
          </a:xfrm>
          <a:prstGeom prst="rect">
            <a:avLst/>
          </a:prstGeom>
          <a:noFill/>
        </p:spPr>
        <p:txBody>
          <a:bodyPr wrap="square" rtlCol="0">
            <a:spAutoFit/>
          </a:bodyPr>
          <a:lstStyle/>
          <a:p>
            <a:r>
              <a:rPr lang="en-US" sz="1100" b="1">
                <a:solidFill>
                  <a:srgbClr val="10479B"/>
                </a:solidFill>
                <a:latin typeface="Optima" panose="02000503060000020004"/>
              </a:rPr>
              <a:t>SAP Partner Manager: </a:t>
            </a:r>
            <a:r>
              <a:rPr lang="en-US" sz="1100" b="1">
                <a:solidFill>
                  <a:srgbClr val="10479B"/>
                </a:solidFill>
                <a:latin typeface="Optima" panose="02000503060000020004"/>
                <a:hlinkClick r:id="rId8"/>
              </a:rPr>
              <a:t>Smitha.Rayala@sap.com</a:t>
            </a:r>
            <a:endParaRPr lang="en-US" sz="1100" b="1">
              <a:solidFill>
                <a:srgbClr val="10479B"/>
              </a:solidFill>
              <a:latin typeface="Optima" panose="02000503060000020004"/>
            </a:endParaRPr>
          </a:p>
          <a:p>
            <a:r>
              <a:rPr lang="en-US" sz="1100" b="1">
                <a:solidFill>
                  <a:srgbClr val="10479B"/>
                </a:solidFill>
                <a:latin typeface="Optima" panose="02000503060000020004"/>
              </a:rPr>
              <a:t>PiLog Sales: </a:t>
            </a:r>
            <a:r>
              <a:rPr lang="en-US" sz="1100" b="1">
                <a:solidFill>
                  <a:srgbClr val="10479B"/>
                </a:solidFill>
                <a:latin typeface="Optima" panose="02000503060000020004"/>
                <a:hlinkClick r:id="rId9"/>
              </a:rPr>
              <a:t>Umar.Farooq@piloggroup.com</a:t>
            </a:r>
            <a:endParaRPr lang="en-US" sz="1100" b="1">
              <a:solidFill>
                <a:srgbClr val="10479B"/>
              </a:solidFill>
              <a:latin typeface="Optima" panose="02000503060000020004"/>
            </a:endParaRPr>
          </a:p>
        </p:txBody>
      </p:sp>
      <p:pic>
        <p:nvPicPr>
          <p:cNvPr id="5" name="Graphic 4">
            <a:extLst>
              <a:ext uri="{FF2B5EF4-FFF2-40B4-BE49-F238E27FC236}">
                <a16:creationId xmlns:a16="http://schemas.microsoft.com/office/drawing/2014/main" id="{490E6A29-7FB6-4946-FF9D-E988027D9C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49895" y="0"/>
            <a:ext cx="768439" cy="380489"/>
          </a:xfrm>
          <a:prstGeom prst="rect">
            <a:avLst/>
          </a:prstGeom>
        </p:spPr>
      </p:pic>
      <p:pic>
        <p:nvPicPr>
          <p:cNvPr id="68" name="Picture 67">
            <a:extLst>
              <a:ext uri="{FF2B5EF4-FFF2-40B4-BE49-F238E27FC236}">
                <a16:creationId xmlns:a16="http://schemas.microsoft.com/office/drawing/2014/main" id="{94402AF5-A568-C2FF-AA6B-0EF8B83A580B}"/>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tretch>
            <a:fillRect/>
          </a:stretch>
        </p:blipFill>
        <p:spPr>
          <a:xfrm>
            <a:off x="-12605" y="5157526"/>
            <a:ext cx="2533532" cy="1425111"/>
          </a:xfrm>
          <a:prstGeom prst="rect">
            <a:avLst/>
          </a:prstGeom>
        </p:spPr>
      </p:pic>
      <p:sp>
        <p:nvSpPr>
          <p:cNvPr id="3" name="TextBox 2">
            <a:extLst>
              <a:ext uri="{FF2B5EF4-FFF2-40B4-BE49-F238E27FC236}">
                <a16:creationId xmlns:a16="http://schemas.microsoft.com/office/drawing/2014/main" id="{2F8369D2-E664-12B1-F0D8-45E24631006C}"/>
              </a:ext>
            </a:extLst>
          </p:cNvPr>
          <p:cNvSpPr txBox="1"/>
          <p:nvPr/>
        </p:nvSpPr>
        <p:spPr>
          <a:xfrm>
            <a:off x="3606073" y="1408200"/>
            <a:ext cx="393217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26B4E9"/>
                </a:solidFill>
                <a:latin typeface="Optima" pitchFamily="2" charset="0"/>
              </a:rPr>
              <a:t>Challenges</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Non-Unified Master Data in Supply-Chain</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High MRO Inventory Hoarding</a:t>
            </a:r>
          </a:p>
          <a:p>
            <a:pPr marL="285681" indent="-285750">
              <a:buFont typeface="Wingdings" pitchFamily="2" charset="2"/>
              <a:buChar char="v"/>
              <a:defRPr/>
            </a:pPr>
            <a:r>
              <a:rPr lang="en-US" sz="1200" b="1">
                <a:solidFill>
                  <a:srgbClr val="10479B"/>
                </a:solidFill>
                <a:latin typeface="Optima"/>
                <a:cs typeface="Futura"/>
              </a:rPr>
              <a:t>Higher O&amp;M Costs due to excessive planning &amp; poor execution</a:t>
            </a:r>
            <a:endParaRPr kumimoji="0" lang="en-US" sz="1200" b="1" i="0" u="none" strike="noStrike" kern="1200" cap="none" spc="0" normalizeH="0" baseline="0" noProof="0">
              <a:ln>
                <a:noFill/>
              </a:ln>
              <a:solidFill>
                <a:srgbClr val="10479B"/>
              </a:solidFill>
              <a:effectLst/>
              <a:uLnTx/>
              <a:uFillTx/>
              <a:latin typeface="Optima"/>
              <a:ea typeface="+mn-ea"/>
              <a:cs typeface="Futura"/>
            </a:endParaRP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Inefficient Asset Reliability &amp; Integrity</a:t>
            </a:r>
          </a:p>
          <a:p>
            <a:pPr marL="285681" indent="-285750">
              <a:buFont typeface="Wingdings" pitchFamily="2" charset="2"/>
              <a:buChar char="v"/>
              <a:defRPr/>
            </a:pPr>
            <a:r>
              <a:rPr lang="en-US" sz="1200" b="1">
                <a:solidFill>
                  <a:srgbClr val="10479B"/>
                </a:solidFill>
                <a:latin typeface="Optima"/>
                <a:cs typeface="Futura"/>
              </a:rPr>
              <a:t>Engg. Data outdated or not available</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O&amp;M knowledge limited to handful </a:t>
            </a:r>
          </a:p>
          <a:p>
            <a:pPr marL="285681" indent="-285750">
              <a:buFont typeface="Wingdings" pitchFamily="2" charset="2"/>
              <a:buChar char="v"/>
              <a:defRPr/>
            </a:pPr>
            <a:r>
              <a:rPr lang="en-US" sz="1200" b="1">
                <a:solidFill>
                  <a:srgbClr val="10479B"/>
                </a:solidFill>
                <a:latin typeface="Optima"/>
                <a:cs typeface="Futura"/>
              </a:rPr>
              <a:t>Customized OEM Data for Assets &amp; Components</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rPr>
              <a:t>ERP application leveraged as backend</a:t>
            </a:r>
          </a:p>
        </p:txBody>
      </p:sp>
      <p:sp>
        <p:nvSpPr>
          <p:cNvPr id="9" name="TextBox 8">
            <a:extLst>
              <a:ext uri="{FF2B5EF4-FFF2-40B4-BE49-F238E27FC236}">
                <a16:creationId xmlns:a16="http://schemas.microsoft.com/office/drawing/2014/main" id="{5C0BA38E-13D5-B9DF-BF5A-4B5CB0B74430}"/>
              </a:ext>
            </a:extLst>
          </p:cNvPr>
          <p:cNvSpPr txBox="1"/>
          <p:nvPr/>
        </p:nvSpPr>
        <p:spPr>
          <a:xfrm>
            <a:off x="7268541" y="1390190"/>
            <a:ext cx="490071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26B4E9"/>
                </a:solidFill>
                <a:latin typeface="Optima" pitchFamily="2" charset="0"/>
              </a:rPr>
              <a:t>Opportunities</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Unification of Master Data</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Reduce MRO Inventory Costs with OEM to OPM / OCM Inventory reduction; EOQ &amp; Inventory Optimization</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Improve Asset Strategy and Data Management</a:t>
            </a:r>
          </a:p>
          <a:p>
            <a:pPr marL="285681" indent="-285750">
              <a:buFont typeface="Wingdings" pitchFamily="2" charset="2"/>
              <a:buChar char="v"/>
              <a:defRPr/>
            </a:pPr>
            <a:r>
              <a:rPr lang="en-US" sz="1200" b="1">
                <a:solidFill>
                  <a:srgbClr val="10479B"/>
                </a:solidFill>
                <a:latin typeface="Optima"/>
                <a:cs typeface="Futura"/>
              </a:rPr>
              <a:t>Improved Data Quality with AI &amp; Governance</a:t>
            </a:r>
          </a:p>
          <a:p>
            <a:pPr marL="285681" indent="-285750">
              <a:buFont typeface="Wingdings" pitchFamily="2" charset="2"/>
              <a:buChar char="v"/>
              <a:defRPr/>
            </a:pPr>
            <a:r>
              <a:rPr lang="en-US" sz="1200" b="1">
                <a:solidFill>
                  <a:srgbClr val="10479B"/>
                </a:solidFill>
                <a:latin typeface="Optima"/>
                <a:cs typeface="Futura"/>
              </a:rPr>
              <a:t>Improved Tech Adoption with SMART Maintenance &amp; Automation</a:t>
            </a:r>
            <a:endParaRPr kumimoji="0" lang="en-US" sz="1200" b="1" i="0" u="none" strike="noStrike" kern="1200" cap="none" spc="0" normalizeH="0" baseline="0" noProof="0">
              <a:ln>
                <a:noFill/>
              </a:ln>
              <a:solidFill>
                <a:srgbClr val="10479B"/>
              </a:solidFill>
              <a:effectLst/>
              <a:uLnTx/>
              <a:uFillTx/>
              <a:latin typeface="Optima"/>
              <a:ea typeface="+mn-ea"/>
              <a:cs typeface="Futura"/>
            </a:endParaRPr>
          </a:p>
          <a:p>
            <a:pPr marL="285681" indent="-285750">
              <a:buFont typeface="Wingdings" pitchFamily="2" charset="2"/>
              <a:buChar char="v"/>
              <a:defRPr/>
            </a:pPr>
            <a:r>
              <a:rPr lang="en-US" sz="1200" b="1">
                <a:solidFill>
                  <a:srgbClr val="10479B"/>
                </a:solidFill>
                <a:latin typeface="Optima"/>
                <a:cs typeface="Futura"/>
              </a:rPr>
              <a:t>Leverage best utilization of SAP &amp; associated business application, Process Orchestration</a:t>
            </a:r>
          </a:p>
        </p:txBody>
      </p:sp>
      <p:sp>
        <p:nvSpPr>
          <p:cNvPr id="59" name="TextBox 58">
            <a:extLst>
              <a:ext uri="{FF2B5EF4-FFF2-40B4-BE49-F238E27FC236}">
                <a16:creationId xmlns:a16="http://schemas.microsoft.com/office/drawing/2014/main" id="{8B527E60-2A45-7415-9F57-CA5CDBDEB82E}"/>
              </a:ext>
            </a:extLst>
          </p:cNvPr>
          <p:cNvSpPr txBox="1"/>
          <p:nvPr/>
        </p:nvSpPr>
        <p:spPr>
          <a:xfrm>
            <a:off x="3618418" y="3343936"/>
            <a:ext cx="393217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26B4E9"/>
                </a:solidFill>
                <a:latin typeface="Optima" pitchFamily="2" charset="0"/>
              </a:rPr>
              <a:t>Cross-Sell, Upsell &amp; Integrations</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SAP BTP &amp; PiLog Solution</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SAP IBP MRO for Inventory Optimization</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SAP APM for Asset Integrity &amp; Reliability</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SAP BNAC for OEM &amp; Operator Collaboration</a:t>
            </a:r>
          </a:p>
          <a:p>
            <a:pPr marL="285681" indent="-285750">
              <a:buFont typeface="Wingdings" pitchFamily="2" charset="2"/>
              <a:buChar char="v"/>
              <a:defRPr/>
            </a:pPr>
            <a:r>
              <a:rPr lang="en-US" sz="1200" b="1">
                <a:solidFill>
                  <a:srgbClr val="10479B"/>
                </a:solidFill>
                <a:latin typeface="Optima"/>
                <a:cs typeface="Futura"/>
              </a:rPr>
              <a:t>SAP BN4P for Material &amp; Service Procurement</a:t>
            </a:r>
          </a:p>
          <a:p>
            <a:pPr marL="285681" indent="-285750">
              <a:buFont typeface="Wingdings" pitchFamily="2" charset="2"/>
              <a:buChar char="v"/>
              <a:defRPr/>
            </a:pPr>
            <a:r>
              <a:rPr lang="en-US" sz="1200" b="1">
                <a:solidFill>
                  <a:srgbClr val="10479B"/>
                </a:solidFill>
                <a:latin typeface="Optima"/>
                <a:cs typeface="Futura"/>
              </a:rPr>
              <a:t>SAP IPD for OEM data handover</a:t>
            </a:r>
          </a:p>
          <a:p>
            <a:pPr marL="285681" indent="-285750">
              <a:buFont typeface="Wingdings" pitchFamily="2" charset="2"/>
              <a:buChar char="v"/>
              <a:defRPr/>
            </a:pPr>
            <a:r>
              <a:rPr kumimoji="0" lang="en-US" sz="1200" b="1" i="0" u="none" strike="noStrike" kern="1200" cap="none" spc="0" normalizeH="0" baseline="0" noProof="0">
                <a:ln>
                  <a:noFill/>
                </a:ln>
                <a:solidFill>
                  <a:srgbClr val="10479B"/>
                </a:solidFill>
                <a:effectLst/>
                <a:uLnTx/>
                <a:uFillTx/>
                <a:latin typeface="Optima"/>
                <a:ea typeface="+mn-ea"/>
                <a:cs typeface="Futura"/>
              </a:rPr>
              <a:t>SAP S4 HANA for RSH</a:t>
            </a:r>
          </a:p>
        </p:txBody>
      </p:sp>
      <p:sp>
        <p:nvSpPr>
          <p:cNvPr id="71" name="TextBox 70">
            <a:extLst>
              <a:ext uri="{FF2B5EF4-FFF2-40B4-BE49-F238E27FC236}">
                <a16:creationId xmlns:a16="http://schemas.microsoft.com/office/drawing/2014/main" id="{54021FFB-B745-2CA0-11F0-409553DF4E01}"/>
              </a:ext>
            </a:extLst>
          </p:cNvPr>
          <p:cNvSpPr txBox="1"/>
          <p:nvPr/>
        </p:nvSpPr>
        <p:spPr>
          <a:xfrm>
            <a:off x="7286759" y="3288262"/>
            <a:ext cx="4760316" cy="646331"/>
          </a:xfrm>
          <a:prstGeom prst="rect">
            <a:avLst/>
          </a:prstGeom>
          <a:noFill/>
        </p:spPr>
        <p:txBody>
          <a:bodyPr wrap="square">
            <a:spAutoFit/>
          </a:bodyPr>
          <a:lstStyle/>
          <a:p>
            <a:r>
              <a:rPr lang="en-US" sz="1200" b="1">
                <a:solidFill>
                  <a:srgbClr val="26B4E9"/>
                </a:solidFill>
                <a:latin typeface="Optima" pitchFamily="2" charset="0"/>
              </a:rPr>
              <a:t>Industry Best Practices &amp; Standards </a:t>
            </a:r>
          </a:p>
          <a:p>
            <a:r>
              <a:rPr lang="en-US" sz="1200" b="1">
                <a:solidFill>
                  <a:srgbClr val="10479B"/>
                </a:solidFill>
                <a:latin typeface="Optima" pitchFamily="2" charset="0"/>
              </a:rPr>
              <a:t>ISO 8000, ISO 14224, ISO 81346, ISO 45000, ISO 55000, ISO 11179, IEC 60050 (IEV), ISO 27001, UNSPSC etc.)</a:t>
            </a:r>
          </a:p>
        </p:txBody>
      </p:sp>
      <p:pic>
        <p:nvPicPr>
          <p:cNvPr id="13" name="Picture 12" descr="A gold medal with blue ribbon&#10;&#10;Description automatically generated">
            <a:extLst>
              <a:ext uri="{FF2B5EF4-FFF2-40B4-BE49-F238E27FC236}">
                <a16:creationId xmlns:a16="http://schemas.microsoft.com/office/drawing/2014/main" id="{225CB0DA-59E6-3B3C-3F89-6D9C164FD776}"/>
              </a:ext>
            </a:extLst>
          </p:cNvPr>
          <p:cNvPicPr>
            <a:picLocks noChangeAspect="1"/>
          </p:cNvPicPr>
          <p:nvPr/>
        </p:nvPicPr>
        <p:blipFill>
          <a:blip r:embed="rId14"/>
          <a:stretch>
            <a:fillRect/>
          </a:stretch>
        </p:blipFill>
        <p:spPr>
          <a:xfrm>
            <a:off x="2323889" y="5200964"/>
            <a:ext cx="699489" cy="590892"/>
          </a:xfrm>
          <a:prstGeom prst="rect">
            <a:avLst/>
          </a:prstGeom>
        </p:spPr>
      </p:pic>
      <p:grpSp>
        <p:nvGrpSpPr>
          <p:cNvPr id="104" name="Group 103">
            <a:extLst>
              <a:ext uri="{FF2B5EF4-FFF2-40B4-BE49-F238E27FC236}">
                <a16:creationId xmlns:a16="http://schemas.microsoft.com/office/drawing/2014/main" id="{1440F55D-8D4D-8264-07C6-EA2187DB72D6}"/>
              </a:ext>
            </a:extLst>
          </p:cNvPr>
          <p:cNvGrpSpPr/>
          <p:nvPr/>
        </p:nvGrpSpPr>
        <p:grpSpPr>
          <a:xfrm>
            <a:off x="8222410" y="4007116"/>
            <a:ext cx="3961151" cy="2054359"/>
            <a:chOff x="8222410" y="4007116"/>
            <a:chExt cx="3961151" cy="2054359"/>
          </a:xfrm>
        </p:grpSpPr>
        <p:grpSp>
          <p:nvGrpSpPr>
            <p:cNvPr id="101" name="Group 100">
              <a:extLst>
                <a:ext uri="{FF2B5EF4-FFF2-40B4-BE49-F238E27FC236}">
                  <a16:creationId xmlns:a16="http://schemas.microsoft.com/office/drawing/2014/main" id="{4745A1BE-A4AC-A039-56EB-0D8D41B68E0C}"/>
                </a:ext>
              </a:extLst>
            </p:cNvPr>
            <p:cNvGrpSpPr/>
            <p:nvPr/>
          </p:nvGrpSpPr>
          <p:grpSpPr>
            <a:xfrm>
              <a:off x="8222410" y="4251511"/>
              <a:ext cx="3961151" cy="1809964"/>
              <a:chOff x="8222410" y="4251511"/>
              <a:chExt cx="3961151" cy="1809964"/>
            </a:xfrm>
          </p:grpSpPr>
          <p:pic>
            <p:nvPicPr>
              <p:cNvPr id="60" name="Picture 59">
                <a:extLst>
                  <a:ext uri="{FF2B5EF4-FFF2-40B4-BE49-F238E27FC236}">
                    <a16:creationId xmlns:a16="http://schemas.microsoft.com/office/drawing/2014/main" id="{5A7115C3-AC70-4D56-5E87-32B91230CC46}"/>
                  </a:ext>
                </a:extLst>
              </p:cNvPr>
              <p:cNvPicPr>
                <a:picLocks noChangeAspect="1"/>
              </p:cNvPicPr>
              <p:nvPr/>
            </p:nvPicPr>
            <p:blipFill>
              <a:blip r:embed="rId15">
                <a:duotone>
                  <a:schemeClr val="accent1">
                    <a:shade val="45000"/>
                    <a:satMod val="135000"/>
                  </a:schemeClr>
                  <a:prstClr val="white"/>
                </a:duotone>
              </a:blip>
              <a:stretch>
                <a:fillRect/>
              </a:stretch>
            </p:blipFill>
            <p:spPr>
              <a:xfrm>
                <a:off x="8337112" y="4355721"/>
                <a:ext cx="394014" cy="376726"/>
              </a:xfrm>
              <a:prstGeom prst="rect">
                <a:avLst/>
              </a:prstGeom>
            </p:spPr>
          </p:pic>
          <p:sp>
            <p:nvSpPr>
              <p:cNvPr id="61" name="TextBox 60">
                <a:extLst>
                  <a:ext uri="{FF2B5EF4-FFF2-40B4-BE49-F238E27FC236}">
                    <a16:creationId xmlns:a16="http://schemas.microsoft.com/office/drawing/2014/main" id="{9976640F-3E60-1CBB-D280-DB1C85C92A76}"/>
                  </a:ext>
                </a:extLst>
              </p:cNvPr>
              <p:cNvSpPr txBox="1"/>
              <p:nvPr/>
            </p:nvSpPr>
            <p:spPr>
              <a:xfrm>
                <a:off x="8862480" y="4251511"/>
                <a:ext cx="2847531" cy="63094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sz="1300" b="1">
                    <a:solidFill>
                      <a:srgbClr val="00B0F0"/>
                    </a:solidFill>
                    <a:latin typeface="Optima" charset="0"/>
                  </a:rPr>
                  <a:t>29-34%</a:t>
                </a:r>
              </a:p>
              <a:p>
                <a:pPr marL="0" marR="0" lvl="0" indent="0"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0">
                    <a:ln>
                      <a:noFill/>
                    </a:ln>
                    <a:solidFill>
                      <a:srgbClr val="10479B"/>
                    </a:solidFill>
                    <a:effectLst/>
                    <a:uLnTx/>
                    <a:uFillTx/>
                    <a:latin typeface="Optima" charset="0"/>
                    <a:ea typeface="+mn-ea"/>
                    <a:cs typeface="+mn-cs"/>
                  </a:rPr>
                  <a:t>Improved Equipment Availability</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000" b="1" i="0" u="none" strike="noStrike" kern="1200" cap="none" spc="0" normalizeH="0" baseline="0" noProof="0">
                    <a:ln>
                      <a:noFill/>
                    </a:ln>
                    <a:solidFill>
                      <a:srgbClr val="26B4E9"/>
                    </a:solidFill>
                    <a:effectLst/>
                    <a:uLnTx/>
                    <a:uFillTx/>
                    <a:latin typeface="Optima" charset="0"/>
                    <a:ea typeface="+mn-ea"/>
                    <a:cs typeface="+mn-cs"/>
                  </a:rPr>
                  <a:t>f {Actual Operating &amp; Planned Operating Time}</a:t>
                </a:r>
                <a:endParaRPr kumimoji="0" lang="en-US" sz="1000" b="1" i="0" u="none" strike="noStrike" kern="1200" cap="none" spc="0" normalizeH="0" baseline="0" noProof="0">
                  <a:ln>
                    <a:noFill/>
                  </a:ln>
                  <a:solidFill>
                    <a:srgbClr val="10479B"/>
                  </a:solidFill>
                  <a:effectLst/>
                  <a:uLnTx/>
                  <a:uFillTx/>
                  <a:latin typeface="Optima" charset="0"/>
                  <a:ea typeface="+mn-ea"/>
                  <a:cs typeface="+mn-cs"/>
                </a:endParaRPr>
              </a:p>
            </p:txBody>
          </p:sp>
          <p:sp>
            <p:nvSpPr>
              <p:cNvPr id="62" name="TextBox 61">
                <a:extLst>
                  <a:ext uri="{FF2B5EF4-FFF2-40B4-BE49-F238E27FC236}">
                    <a16:creationId xmlns:a16="http://schemas.microsoft.com/office/drawing/2014/main" id="{E3C3EC82-276A-CC38-6CC3-F89F7F498212}"/>
                  </a:ext>
                </a:extLst>
              </p:cNvPr>
              <p:cNvSpPr txBox="1"/>
              <p:nvPr/>
            </p:nvSpPr>
            <p:spPr>
              <a:xfrm>
                <a:off x="8862480" y="4826777"/>
                <a:ext cx="3321081" cy="63094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sz="1300" b="1">
                    <a:solidFill>
                      <a:srgbClr val="00B0F0"/>
                    </a:solidFill>
                    <a:latin typeface="Optima" charset="0"/>
                  </a:rPr>
                  <a:t>32-37%</a:t>
                </a:r>
              </a:p>
              <a:p>
                <a:pPr marL="0" marR="0" lvl="0" indent="0"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0">
                    <a:ln>
                      <a:noFill/>
                    </a:ln>
                    <a:solidFill>
                      <a:srgbClr val="10479B"/>
                    </a:solidFill>
                    <a:effectLst/>
                    <a:uLnTx/>
                    <a:uFillTx/>
                    <a:latin typeface="Optima" charset="0"/>
                    <a:ea typeface="+mn-ea"/>
                    <a:cs typeface="+mn-cs"/>
                  </a:rPr>
                  <a:t>Reduce in Mean Time to Repair</a:t>
                </a:r>
              </a:p>
              <a:p>
                <a:pPr marL="0" marR="0" lvl="0" indent="0" defTabSz="914400" rtl="0" eaLnBrk="1" fontAlgn="auto" latinLnBrk="0" hangingPunct="1">
                  <a:lnSpc>
                    <a:spcPct val="100000"/>
                  </a:lnSpc>
                  <a:spcBef>
                    <a:spcPts val="0"/>
                  </a:spcBef>
                  <a:spcAft>
                    <a:spcPts val="0"/>
                  </a:spcAft>
                  <a:buClrTx/>
                  <a:buSzTx/>
                  <a:buFontTx/>
                  <a:buNone/>
                  <a:defRPr/>
                </a:pPr>
                <a:r>
                  <a:rPr kumimoji="0" lang="en-US" sz="1000" b="1" i="0" u="none" strike="noStrike" kern="1200" cap="none" spc="0" normalizeH="0" baseline="0" noProof="0">
                    <a:ln>
                      <a:noFill/>
                    </a:ln>
                    <a:solidFill>
                      <a:srgbClr val="26B4E9"/>
                    </a:solidFill>
                    <a:effectLst/>
                    <a:uLnTx/>
                    <a:uFillTx/>
                    <a:latin typeface="Optima" charset="0"/>
                    <a:ea typeface="+mn-ea"/>
                    <a:cs typeface="+mn-cs"/>
                  </a:rPr>
                  <a:t>f {Unplanned Breakdown Maint. Time &amp; No. of Failures}</a:t>
                </a:r>
                <a:endParaRPr kumimoji="0" lang="en-US" sz="1000" b="1" i="0" u="none" strike="noStrike" kern="1200" cap="none" spc="0" normalizeH="0" baseline="0" noProof="0">
                  <a:ln>
                    <a:noFill/>
                  </a:ln>
                  <a:solidFill>
                    <a:srgbClr val="10479B"/>
                  </a:solidFill>
                  <a:effectLst/>
                  <a:uLnTx/>
                  <a:uFillTx/>
                  <a:latin typeface="Optima" charset="0"/>
                  <a:ea typeface="+mn-ea"/>
                  <a:cs typeface="+mn-cs"/>
                </a:endParaRPr>
              </a:p>
            </p:txBody>
          </p:sp>
          <p:sp>
            <p:nvSpPr>
              <p:cNvPr id="65" name="TextBox 64">
                <a:extLst>
                  <a:ext uri="{FF2B5EF4-FFF2-40B4-BE49-F238E27FC236}">
                    <a16:creationId xmlns:a16="http://schemas.microsoft.com/office/drawing/2014/main" id="{3521EB8A-D7EE-4BA5-DA1B-7BEA1B8E4B7F}"/>
                  </a:ext>
                </a:extLst>
              </p:cNvPr>
              <p:cNvSpPr txBox="1"/>
              <p:nvPr/>
            </p:nvSpPr>
            <p:spPr>
              <a:xfrm>
                <a:off x="8862480" y="5430533"/>
                <a:ext cx="3032012" cy="63094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sz="1300" b="1">
                    <a:solidFill>
                      <a:srgbClr val="00B0F0"/>
                    </a:solidFill>
                    <a:latin typeface="Optima" charset="0"/>
                  </a:rPr>
                  <a:t>20-25%</a:t>
                </a:r>
              </a:p>
              <a:p>
                <a:pPr marL="0" marR="0" lvl="0" indent="0"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0">
                    <a:ln>
                      <a:noFill/>
                    </a:ln>
                    <a:solidFill>
                      <a:srgbClr val="10479B"/>
                    </a:solidFill>
                    <a:effectLst/>
                    <a:uLnTx/>
                    <a:uFillTx/>
                    <a:latin typeface="Optima" charset="0"/>
                    <a:ea typeface="+mn-ea"/>
                    <a:cs typeface="+mn-cs"/>
                  </a:rPr>
                  <a:t>Reduced O&amp;M and Inventory Costs (TCO)</a:t>
                </a:r>
              </a:p>
              <a:p>
                <a:pPr marL="0" marR="0" lvl="0" indent="0" defTabSz="914400" rtl="0" eaLnBrk="1" fontAlgn="auto" latinLnBrk="0" hangingPunct="1">
                  <a:lnSpc>
                    <a:spcPct val="100000"/>
                  </a:lnSpc>
                  <a:spcBef>
                    <a:spcPts val="0"/>
                  </a:spcBef>
                  <a:spcAft>
                    <a:spcPts val="0"/>
                  </a:spcAft>
                  <a:buClrTx/>
                  <a:buSzTx/>
                  <a:buFontTx/>
                  <a:buNone/>
                  <a:defRPr/>
                </a:pPr>
                <a:r>
                  <a:rPr lang="en-US" sz="1000" b="1">
                    <a:solidFill>
                      <a:srgbClr val="26B4E9"/>
                    </a:solidFill>
                    <a:latin typeface="Optima" charset="0"/>
                  </a:rPr>
                  <a:t>f {OPEX}</a:t>
                </a:r>
              </a:p>
            </p:txBody>
          </p:sp>
          <p:pic>
            <p:nvPicPr>
              <p:cNvPr id="69" name="Picture 68">
                <a:extLst>
                  <a:ext uri="{FF2B5EF4-FFF2-40B4-BE49-F238E27FC236}">
                    <a16:creationId xmlns:a16="http://schemas.microsoft.com/office/drawing/2014/main" id="{D0FF2269-0A17-65EF-1B37-088162899A0C}"/>
                  </a:ext>
                </a:extLst>
              </p:cNvPr>
              <p:cNvPicPr>
                <a:picLocks noChangeAspect="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rightnessContrast bright="20000" contrast="-40000"/>
                        </a14:imgEffect>
                      </a14:imgLayer>
                    </a14:imgProps>
                  </a:ext>
                </a:extLst>
              </a:blip>
              <a:stretch>
                <a:fillRect/>
              </a:stretch>
            </p:blipFill>
            <p:spPr>
              <a:xfrm>
                <a:off x="8222410" y="4878887"/>
                <a:ext cx="632127" cy="488422"/>
              </a:xfrm>
              <a:prstGeom prst="rect">
                <a:avLst/>
              </a:prstGeom>
            </p:spPr>
          </p:pic>
          <p:pic>
            <p:nvPicPr>
              <p:cNvPr id="70" name="Picture 69">
                <a:extLst>
                  <a:ext uri="{FF2B5EF4-FFF2-40B4-BE49-F238E27FC236}">
                    <a16:creationId xmlns:a16="http://schemas.microsoft.com/office/drawing/2014/main" id="{AA55CBE3-4CF9-77BC-109F-2E9238645ABD}"/>
                  </a:ext>
                </a:extLst>
              </p:cNvPr>
              <p:cNvPicPr>
                <a:picLocks noChangeAspect="1"/>
              </p:cNvPicPr>
              <p:nvPr/>
            </p:nvPicPr>
            <p:blipFill>
              <a:blip r:embed="rId18">
                <a:duotone>
                  <a:schemeClr val="accent1">
                    <a:shade val="45000"/>
                    <a:satMod val="135000"/>
                  </a:schemeClr>
                  <a:prstClr val="white"/>
                </a:duotone>
                <a:extLst>
                  <a:ext uri="{BEBA8EAE-BF5A-486C-A8C5-ECC9F3942E4B}">
                    <a14:imgProps xmlns:a14="http://schemas.microsoft.com/office/drawing/2010/main">
                      <a14:imgLayer r:embed="rId19">
                        <a14:imgEffect>
                          <a14:brightnessContrast bright="40000" contrast="-20000"/>
                        </a14:imgEffect>
                      </a14:imgLayer>
                    </a14:imgProps>
                  </a:ext>
                </a:extLst>
              </a:blip>
              <a:stretch>
                <a:fillRect/>
              </a:stretch>
            </p:blipFill>
            <p:spPr>
              <a:xfrm>
                <a:off x="8314253" y="5440995"/>
                <a:ext cx="474024" cy="512490"/>
              </a:xfrm>
              <a:prstGeom prst="rect">
                <a:avLst/>
              </a:prstGeom>
            </p:spPr>
          </p:pic>
        </p:grpSp>
        <p:sp>
          <p:nvSpPr>
            <p:cNvPr id="103" name="TextBox 102">
              <a:extLst>
                <a:ext uri="{FF2B5EF4-FFF2-40B4-BE49-F238E27FC236}">
                  <a16:creationId xmlns:a16="http://schemas.microsoft.com/office/drawing/2014/main" id="{EFD7C597-CC98-9181-83F1-D45B593B7090}"/>
                </a:ext>
              </a:extLst>
            </p:cNvPr>
            <p:cNvSpPr txBox="1"/>
            <p:nvPr/>
          </p:nvSpPr>
          <p:spPr>
            <a:xfrm>
              <a:off x="8302678" y="4007116"/>
              <a:ext cx="131528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26B4E9"/>
                  </a:solidFill>
                  <a:latin typeface="Optima" pitchFamily="2" charset="0"/>
                </a:rPr>
                <a:t>Value Levers</a:t>
              </a:r>
            </a:p>
          </p:txBody>
        </p:sp>
      </p:grpSp>
      <p:grpSp>
        <p:nvGrpSpPr>
          <p:cNvPr id="107" name="Group 106">
            <a:extLst>
              <a:ext uri="{FF2B5EF4-FFF2-40B4-BE49-F238E27FC236}">
                <a16:creationId xmlns:a16="http://schemas.microsoft.com/office/drawing/2014/main" id="{53B7580C-587A-74C4-177B-2A973ED7E506}"/>
              </a:ext>
            </a:extLst>
          </p:cNvPr>
          <p:cNvGrpSpPr/>
          <p:nvPr/>
        </p:nvGrpSpPr>
        <p:grpSpPr>
          <a:xfrm>
            <a:off x="3130367" y="5125296"/>
            <a:ext cx="5150794" cy="1135536"/>
            <a:chOff x="3199817" y="5125296"/>
            <a:chExt cx="5150794" cy="1135536"/>
          </a:xfrm>
        </p:grpSpPr>
        <p:grpSp>
          <p:nvGrpSpPr>
            <p:cNvPr id="100" name="Group 99">
              <a:extLst>
                <a:ext uri="{FF2B5EF4-FFF2-40B4-BE49-F238E27FC236}">
                  <a16:creationId xmlns:a16="http://schemas.microsoft.com/office/drawing/2014/main" id="{C2F19F08-E105-F067-62D2-F9009692FF20}"/>
                </a:ext>
              </a:extLst>
            </p:cNvPr>
            <p:cNvGrpSpPr/>
            <p:nvPr/>
          </p:nvGrpSpPr>
          <p:grpSpPr>
            <a:xfrm>
              <a:off x="3199817" y="5125296"/>
              <a:ext cx="5040643" cy="1126372"/>
              <a:chOff x="3211392" y="5090571"/>
              <a:chExt cx="5040643" cy="1126372"/>
            </a:xfrm>
          </p:grpSpPr>
          <p:pic>
            <p:nvPicPr>
              <p:cNvPr id="90" name="Picture 44" descr="‫United Steel Industrial Company – اتحاد الصناعات الكويتية‬‎">
                <a:extLst>
                  <a:ext uri="{FF2B5EF4-FFF2-40B4-BE49-F238E27FC236}">
                    <a16:creationId xmlns:a16="http://schemas.microsoft.com/office/drawing/2014/main" id="{245BD147-D50A-DC4F-E720-4C5A25E04A9E}"/>
                  </a:ext>
                </a:extLst>
              </p:cNvPr>
              <p:cNvPicPr>
                <a:picLocks noChangeAspect="1" noChangeArrowheads="1"/>
              </p:cNvPicPr>
              <p:nvPr/>
            </p:nvPicPr>
            <p:blipFill rotWithShape="1">
              <a:blip r:embed="rId20">
                <a:extLst>
                  <a:ext uri="{28A0092B-C50C-407E-A947-70E740481C1C}">
                    <a14:useLocalDpi xmlns:a14="http://schemas.microsoft.com/office/drawing/2010/main"/>
                  </a:ext>
                </a:extLst>
              </a:blip>
              <a:srcRect/>
              <a:stretch/>
            </p:blipFill>
            <p:spPr bwMode="auto">
              <a:xfrm>
                <a:off x="5441169" y="5768454"/>
                <a:ext cx="451954" cy="43739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image_2024_12_24T06_23_45_002Z">
                <a:extLst>
                  <a:ext uri="{FF2B5EF4-FFF2-40B4-BE49-F238E27FC236}">
                    <a16:creationId xmlns:a16="http://schemas.microsoft.com/office/drawing/2014/main" id="{9E90B9E1-7C50-1CD7-6371-B47581180F7F}"/>
                  </a:ext>
                </a:extLst>
              </p:cNvPr>
              <p:cNvPicPr>
                <a:picLocks noChangeAspect="1"/>
              </p:cNvPicPr>
              <p:nvPr/>
            </p:nvPicPr>
            <p:blipFill>
              <a:blip r:embed="rId21"/>
              <a:stretch>
                <a:fillRect/>
              </a:stretch>
            </p:blipFill>
            <p:spPr>
              <a:xfrm>
                <a:off x="4737788" y="5865655"/>
                <a:ext cx="683419" cy="343358"/>
              </a:xfrm>
              <a:prstGeom prst="rect">
                <a:avLst/>
              </a:prstGeom>
            </p:spPr>
          </p:pic>
          <p:grpSp>
            <p:nvGrpSpPr>
              <p:cNvPr id="99" name="Group 98">
                <a:extLst>
                  <a:ext uri="{FF2B5EF4-FFF2-40B4-BE49-F238E27FC236}">
                    <a16:creationId xmlns:a16="http://schemas.microsoft.com/office/drawing/2014/main" id="{95EC136B-37B6-20B6-F1F5-2580FCDB3278}"/>
                  </a:ext>
                </a:extLst>
              </p:cNvPr>
              <p:cNvGrpSpPr/>
              <p:nvPr/>
            </p:nvGrpSpPr>
            <p:grpSpPr>
              <a:xfrm>
                <a:off x="3211392" y="5090571"/>
                <a:ext cx="5040643" cy="1126372"/>
                <a:chOff x="3176670" y="5090571"/>
                <a:chExt cx="5040643" cy="1126372"/>
              </a:xfrm>
            </p:grpSpPr>
            <p:pic>
              <p:nvPicPr>
                <p:cNvPr id="88" name="Picture 87" descr="Aditya_MP_Birla Group">
                  <a:extLst>
                    <a:ext uri="{FF2B5EF4-FFF2-40B4-BE49-F238E27FC236}">
                      <a16:creationId xmlns:a16="http://schemas.microsoft.com/office/drawing/2014/main" id="{C0F4DA4B-6430-288F-EE8C-DF9E6EDA1E3F}"/>
                    </a:ext>
                  </a:extLst>
                </p:cNvPr>
                <p:cNvPicPr>
                  <a:picLocks noChangeAspect="1"/>
                </p:cNvPicPr>
                <p:nvPr/>
              </p:nvPicPr>
              <p:blipFill>
                <a:blip r:embed="rId22">
                  <a:extLst>
                    <a:ext uri="{28A0092B-C50C-407E-A947-70E740481C1C}">
                      <a14:useLocalDpi xmlns:a14="http://schemas.microsoft.com/office/drawing/2010/main"/>
                    </a:ext>
                  </a:extLst>
                </a:blip>
                <a:srcRect b="-952"/>
                <a:stretch/>
              </p:blipFill>
              <p:spPr>
                <a:xfrm>
                  <a:off x="3912817" y="5440148"/>
                  <a:ext cx="751752" cy="411045"/>
                </a:xfrm>
                <a:prstGeom prst="rect">
                  <a:avLst/>
                </a:prstGeom>
              </p:spPr>
            </p:pic>
            <p:grpSp>
              <p:nvGrpSpPr>
                <p:cNvPr id="72" name="Group 71">
                  <a:extLst>
                    <a:ext uri="{FF2B5EF4-FFF2-40B4-BE49-F238E27FC236}">
                      <a16:creationId xmlns:a16="http://schemas.microsoft.com/office/drawing/2014/main" id="{C379AFA3-6AC9-EC07-933B-66958CA67669}"/>
                    </a:ext>
                  </a:extLst>
                </p:cNvPr>
                <p:cNvGrpSpPr/>
                <p:nvPr/>
              </p:nvGrpSpPr>
              <p:grpSpPr>
                <a:xfrm>
                  <a:off x="3254942" y="5090571"/>
                  <a:ext cx="3868160" cy="1126372"/>
                  <a:chOff x="3139380" y="5062120"/>
                  <a:chExt cx="3868160" cy="1126372"/>
                </a:xfrm>
              </p:grpSpPr>
              <p:pic>
                <p:nvPicPr>
                  <p:cNvPr id="74" name="Picture 73" descr="Vedanta_v2">
                    <a:extLst>
                      <a:ext uri="{FF2B5EF4-FFF2-40B4-BE49-F238E27FC236}">
                        <a16:creationId xmlns:a16="http://schemas.microsoft.com/office/drawing/2014/main" id="{CB3BC7AE-8669-8DEC-2D13-A58410637356}"/>
                      </a:ext>
                    </a:extLst>
                  </p:cNvPr>
                  <p:cNvPicPr>
                    <a:picLocks noChangeAspect="1"/>
                  </p:cNvPicPr>
                  <p:nvPr/>
                </p:nvPicPr>
                <p:blipFill>
                  <a:blip r:embed="rId23"/>
                  <a:stretch>
                    <a:fillRect/>
                  </a:stretch>
                </p:blipFill>
                <p:spPr>
                  <a:xfrm>
                    <a:off x="3192814" y="5132243"/>
                    <a:ext cx="852254" cy="236213"/>
                  </a:xfrm>
                  <a:prstGeom prst="rect">
                    <a:avLst/>
                  </a:prstGeom>
                </p:spPr>
              </p:pic>
              <p:pic>
                <p:nvPicPr>
                  <p:cNvPr id="75" name="Picture 74" descr="hindalco-logo">
                    <a:extLst>
                      <a:ext uri="{FF2B5EF4-FFF2-40B4-BE49-F238E27FC236}">
                        <a16:creationId xmlns:a16="http://schemas.microsoft.com/office/drawing/2014/main" id="{D63807B8-7B6B-72C9-38FA-B8467C8EE163}"/>
                      </a:ext>
                    </a:extLst>
                  </p:cNvPr>
                  <p:cNvPicPr>
                    <a:picLocks noChangeAspect="1"/>
                  </p:cNvPicPr>
                  <p:nvPr/>
                </p:nvPicPr>
                <p:blipFill>
                  <a:blip r:embed="rId24"/>
                  <a:stretch>
                    <a:fillRect/>
                  </a:stretch>
                </p:blipFill>
                <p:spPr>
                  <a:xfrm>
                    <a:off x="6589795" y="5134057"/>
                    <a:ext cx="417745" cy="264761"/>
                  </a:xfrm>
                  <a:prstGeom prst="rect">
                    <a:avLst/>
                  </a:prstGeom>
                </p:spPr>
              </p:pic>
              <p:pic>
                <p:nvPicPr>
                  <p:cNvPr id="76" name="Picture 75" descr="Angla_American">
                    <a:extLst>
                      <a:ext uri="{FF2B5EF4-FFF2-40B4-BE49-F238E27FC236}">
                        <a16:creationId xmlns:a16="http://schemas.microsoft.com/office/drawing/2014/main" id="{1CA29A35-E000-C755-D87B-FA5EFFFB3D72}"/>
                      </a:ext>
                    </a:extLst>
                  </p:cNvPr>
                  <p:cNvPicPr>
                    <a:picLocks noChangeAspect="1"/>
                  </p:cNvPicPr>
                  <p:nvPr/>
                </p:nvPicPr>
                <p:blipFill>
                  <a:blip r:embed="rId25">
                    <a:extLst>
                      <a:ext uri="{28A0092B-C50C-407E-A947-70E740481C1C}">
                        <a14:useLocalDpi xmlns:a14="http://schemas.microsoft.com/office/drawing/2010/main"/>
                      </a:ext>
                    </a:extLst>
                  </a:blip>
                  <a:srcRect t="18713" b="15199"/>
                  <a:stretch/>
                </p:blipFill>
                <p:spPr>
                  <a:xfrm>
                    <a:off x="3139380" y="5824151"/>
                    <a:ext cx="935857" cy="312616"/>
                  </a:xfrm>
                  <a:prstGeom prst="rect">
                    <a:avLst/>
                  </a:prstGeom>
                </p:spPr>
              </p:pic>
              <p:pic>
                <p:nvPicPr>
                  <p:cNvPr id="77" name="Picture 76" descr="hindustan zinc">
                    <a:extLst>
                      <a:ext uri="{FF2B5EF4-FFF2-40B4-BE49-F238E27FC236}">
                        <a16:creationId xmlns:a16="http://schemas.microsoft.com/office/drawing/2014/main" id="{20EE16E6-A242-B377-F24A-745F50285D23}"/>
                      </a:ext>
                    </a:extLst>
                  </p:cNvPr>
                  <p:cNvPicPr>
                    <a:picLocks noChangeAspect="1"/>
                  </p:cNvPicPr>
                  <p:nvPr/>
                </p:nvPicPr>
                <p:blipFill>
                  <a:blip r:embed="rId26"/>
                  <a:stretch>
                    <a:fillRect/>
                  </a:stretch>
                </p:blipFill>
                <p:spPr>
                  <a:xfrm>
                    <a:off x="4889986" y="5428806"/>
                    <a:ext cx="912001" cy="281944"/>
                  </a:xfrm>
                  <a:prstGeom prst="rect">
                    <a:avLst/>
                  </a:prstGeom>
                </p:spPr>
              </p:pic>
              <p:pic>
                <p:nvPicPr>
                  <p:cNvPr id="78" name="Picture 77" descr="Anglo_Gold_Ashanti">
                    <a:extLst>
                      <a:ext uri="{FF2B5EF4-FFF2-40B4-BE49-F238E27FC236}">
                        <a16:creationId xmlns:a16="http://schemas.microsoft.com/office/drawing/2014/main" id="{0657F727-20C3-B870-9698-22C745A90A8C}"/>
                      </a:ext>
                    </a:extLst>
                  </p:cNvPr>
                  <p:cNvPicPr>
                    <a:picLocks noChangeAspect="1"/>
                  </p:cNvPicPr>
                  <p:nvPr/>
                </p:nvPicPr>
                <p:blipFill>
                  <a:blip r:embed="rId27">
                    <a:extLst>
                      <a:ext uri="{28A0092B-C50C-407E-A947-70E740481C1C}">
                        <a14:useLocalDpi xmlns:a14="http://schemas.microsoft.com/office/drawing/2010/main"/>
                      </a:ext>
                    </a:extLst>
                  </a:blip>
                  <a:srcRect t="17189"/>
                  <a:stretch/>
                </p:blipFill>
                <p:spPr>
                  <a:xfrm>
                    <a:off x="4806313" y="5062120"/>
                    <a:ext cx="912002" cy="359576"/>
                  </a:xfrm>
                  <a:prstGeom prst="rect">
                    <a:avLst/>
                  </a:prstGeom>
                </p:spPr>
              </p:pic>
              <p:pic>
                <p:nvPicPr>
                  <p:cNvPr id="79" name="Picture 78" descr="Ultratech-Cement">
                    <a:extLst>
                      <a:ext uri="{FF2B5EF4-FFF2-40B4-BE49-F238E27FC236}">
                        <a16:creationId xmlns:a16="http://schemas.microsoft.com/office/drawing/2014/main" id="{1EB4BFA2-5C6C-C4BF-7138-270D4A0A487F}"/>
                      </a:ext>
                    </a:extLst>
                  </p:cNvPr>
                  <p:cNvPicPr>
                    <a:picLocks noChangeAspect="1"/>
                  </p:cNvPicPr>
                  <p:nvPr/>
                </p:nvPicPr>
                <p:blipFill>
                  <a:blip r:embed="rId28"/>
                  <a:stretch>
                    <a:fillRect/>
                  </a:stretch>
                </p:blipFill>
                <p:spPr>
                  <a:xfrm>
                    <a:off x="4088654" y="5829316"/>
                    <a:ext cx="551389" cy="313986"/>
                  </a:xfrm>
                  <a:prstGeom prst="rect">
                    <a:avLst/>
                  </a:prstGeom>
                </p:spPr>
              </p:pic>
              <p:pic>
                <p:nvPicPr>
                  <p:cNvPr id="80" name="Picture 58" descr="Southern Province Cement Company- SPCC ...">
                    <a:extLst>
                      <a:ext uri="{FF2B5EF4-FFF2-40B4-BE49-F238E27FC236}">
                        <a16:creationId xmlns:a16="http://schemas.microsoft.com/office/drawing/2014/main" id="{DEF6C9D6-335B-5AE6-6696-D1088517315E}"/>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745484" y="5763674"/>
                    <a:ext cx="424818" cy="42481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Emirates Steel Arkan - EMSTEEL | LinkedIn">
                    <a:extLst>
                      <a:ext uri="{FF2B5EF4-FFF2-40B4-BE49-F238E27FC236}">
                        <a16:creationId xmlns:a16="http://schemas.microsoft.com/office/drawing/2014/main" id="{EBA54747-2782-ABE5-FEE9-A0825A9FB083}"/>
                      </a:ext>
                    </a:extLst>
                  </p:cNvPr>
                  <p:cNvPicPr>
                    <a:picLocks noChangeAspect="1" noChangeArrowheads="1"/>
                  </p:cNvPicPr>
                  <p:nvPr/>
                </p:nvPicPr>
                <p:blipFill rotWithShape="1">
                  <a:blip r:embed="rId30">
                    <a:extLst>
                      <a:ext uri="{28A0092B-C50C-407E-A947-70E740481C1C}">
                        <a14:useLocalDpi xmlns:a14="http://schemas.microsoft.com/office/drawing/2010/main"/>
                      </a:ext>
                    </a:extLst>
                  </a:blip>
                  <a:srcRect/>
                  <a:stretch/>
                </p:blipFill>
                <p:spPr bwMode="auto">
                  <a:xfrm>
                    <a:off x="4514641" y="5444089"/>
                    <a:ext cx="345022" cy="31618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JINDNL LOGO">
                    <a:extLst>
                      <a:ext uri="{FF2B5EF4-FFF2-40B4-BE49-F238E27FC236}">
                        <a16:creationId xmlns:a16="http://schemas.microsoft.com/office/drawing/2014/main" id="{9663DA5B-EC41-3F57-856E-B83509B24D3F}"/>
                      </a:ext>
                    </a:extLst>
                  </p:cNvPr>
                  <p:cNvPicPr>
                    <a:picLocks noChangeAspect="1"/>
                  </p:cNvPicPr>
                  <p:nvPr/>
                </p:nvPicPr>
                <p:blipFill>
                  <a:blip r:embed="rId31"/>
                  <a:stretch>
                    <a:fillRect/>
                  </a:stretch>
                </p:blipFill>
                <p:spPr>
                  <a:xfrm>
                    <a:off x="5766365" y="5127825"/>
                    <a:ext cx="663658" cy="236519"/>
                  </a:xfrm>
                  <a:prstGeom prst="rect">
                    <a:avLst/>
                  </a:prstGeom>
                </p:spPr>
              </p:pic>
              <p:pic>
                <p:nvPicPr>
                  <p:cNvPr id="84" name="Picture 83" descr="dalmia cement logo">
                    <a:extLst>
                      <a:ext uri="{FF2B5EF4-FFF2-40B4-BE49-F238E27FC236}">
                        <a16:creationId xmlns:a16="http://schemas.microsoft.com/office/drawing/2014/main" id="{46373E4B-1D12-D2B6-8B1D-FBFC27259F88}"/>
                      </a:ext>
                    </a:extLst>
                  </p:cNvPr>
                  <p:cNvPicPr>
                    <a:picLocks noChangeAspect="1"/>
                  </p:cNvPicPr>
                  <p:nvPr/>
                </p:nvPicPr>
                <p:blipFill>
                  <a:blip r:embed="rId32"/>
                  <a:stretch>
                    <a:fillRect/>
                  </a:stretch>
                </p:blipFill>
                <p:spPr>
                  <a:xfrm>
                    <a:off x="5910130" y="5399594"/>
                    <a:ext cx="645969" cy="321069"/>
                  </a:xfrm>
                  <a:prstGeom prst="rect">
                    <a:avLst/>
                  </a:prstGeom>
                </p:spPr>
              </p:pic>
              <p:pic>
                <p:nvPicPr>
                  <p:cNvPr id="85" name="Picture 2">
                    <a:extLst>
                      <a:ext uri="{FF2B5EF4-FFF2-40B4-BE49-F238E27FC236}">
                        <a16:creationId xmlns:a16="http://schemas.microsoft.com/office/drawing/2014/main" id="{463252D1-27F3-705D-0F55-136B1CAEE7E5}"/>
                      </a:ext>
                    </a:extLst>
                  </p:cNvPr>
                  <p:cNvPicPr>
                    <a:picLocks noChangeAspect="1" noChangeArrowheads="1"/>
                  </p:cNvPicPr>
                  <p:nvPr/>
                </p:nvPicPr>
                <p:blipFill rotWithShape="1">
                  <a:blip r:embed="rId33">
                    <a:extLst>
                      <a:ext uri="{28A0092B-C50C-407E-A947-70E740481C1C}">
                        <a14:useLocalDpi xmlns:a14="http://schemas.microsoft.com/office/drawing/2010/main"/>
                      </a:ext>
                    </a:extLst>
                  </a:blip>
                  <a:srcRect r="55734"/>
                  <a:stretch/>
                </p:blipFill>
                <p:spPr bwMode="auto">
                  <a:xfrm>
                    <a:off x="4092844" y="5087948"/>
                    <a:ext cx="666928" cy="316080"/>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90" descr="Sabic">
                  <a:extLst>
                    <a:ext uri="{FF2B5EF4-FFF2-40B4-BE49-F238E27FC236}">
                      <a16:creationId xmlns:a16="http://schemas.microsoft.com/office/drawing/2014/main" id="{CC167808-EC12-35D3-6039-F726DB2A9BF7}"/>
                    </a:ext>
                  </a:extLst>
                </p:cNvPr>
                <p:cNvPicPr>
                  <a:picLocks noChangeAspect="1"/>
                </p:cNvPicPr>
                <p:nvPr/>
              </p:nvPicPr>
              <p:blipFill>
                <a:blip r:embed="rId34"/>
                <a:stretch>
                  <a:fillRect/>
                </a:stretch>
              </p:blipFill>
              <p:spPr>
                <a:xfrm>
                  <a:off x="3176670" y="5432935"/>
                  <a:ext cx="812574" cy="411044"/>
                </a:xfrm>
                <a:prstGeom prst="rect">
                  <a:avLst/>
                </a:prstGeom>
              </p:spPr>
            </p:pic>
            <p:pic>
              <p:nvPicPr>
                <p:cNvPr id="94" name="Picture 2" descr="Advanced Petrochemical Company | LinkedIn">
                  <a:extLst>
                    <a:ext uri="{FF2B5EF4-FFF2-40B4-BE49-F238E27FC236}">
                      <a16:creationId xmlns:a16="http://schemas.microsoft.com/office/drawing/2014/main" id="{D0EB1AAE-46BF-5692-F4A8-15C1EA8C587C}"/>
                    </a:ext>
                  </a:extLst>
                </p:cNvPr>
                <p:cNvPicPr>
                  <a:picLocks noChangeAspect="1" noChangeArrowheads="1"/>
                </p:cNvPicPr>
                <p:nvPr/>
              </p:nvPicPr>
              <p:blipFill rotWithShape="1">
                <a:blip r:embed="rId35" cstate="print">
                  <a:extLst>
                    <a:ext uri="{28A0092B-C50C-407E-A947-70E740481C1C}">
                      <a14:useLocalDpi xmlns:a14="http://schemas.microsoft.com/office/drawing/2010/main"/>
                    </a:ext>
                  </a:extLst>
                </a:blip>
                <a:srcRect/>
                <a:stretch/>
              </p:blipFill>
              <p:spPr bwMode="auto">
                <a:xfrm>
                  <a:off x="6856132" y="5449800"/>
                  <a:ext cx="398865" cy="39345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JINDNL LOGO">
                  <a:extLst>
                    <a:ext uri="{FF2B5EF4-FFF2-40B4-BE49-F238E27FC236}">
                      <a16:creationId xmlns:a16="http://schemas.microsoft.com/office/drawing/2014/main" id="{93D6A576-6AD0-0BF2-F995-3D37E23A5FD4}"/>
                    </a:ext>
                  </a:extLst>
                </p:cNvPr>
                <p:cNvPicPr>
                  <a:picLocks noChangeAspect="1"/>
                </p:cNvPicPr>
                <p:nvPr/>
              </p:nvPicPr>
              <p:blipFill>
                <a:blip r:embed="rId31"/>
                <a:stretch>
                  <a:fillRect/>
                </a:stretch>
              </p:blipFill>
              <p:spPr>
                <a:xfrm>
                  <a:off x="6818993" y="5887181"/>
                  <a:ext cx="663658" cy="236519"/>
                </a:xfrm>
                <a:prstGeom prst="rect">
                  <a:avLst/>
                </a:prstGeom>
              </p:spPr>
            </p:pic>
            <p:pic>
              <p:nvPicPr>
                <p:cNvPr id="96" name="Content Placeholder 83" descr="sausi aramco logo">
                  <a:extLst>
                    <a:ext uri="{FF2B5EF4-FFF2-40B4-BE49-F238E27FC236}">
                      <a16:creationId xmlns:a16="http://schemas.microsoft.com/office/drawing/2014/main" id="{B42CFA2A-0096-5E0C-D729-D58A9A74732E}"/>
                    </a:ext>
                  </a:extLst>
                </p:cNvPr>
                <p:cNvPicPr>
                  <a:picLocks noChangeAspect="1"/>
                </p:cNvPicPr>
                <p:nvPr>
                  <p:custDataLst>
                    <p:tags r:id="rId1"/>
                  </p:custDataLst>
                </p:nvPr>
              </p:nvPicPr>
              <p:blipFill>
                <a:blip r:embed="rId36">
                  <a:extLst>
                    <a:ext uri="{28A0092B-C50C-407E-A947-70E740481C1C}">
                      <a14:useLocalDpi xmlns:a14="http://schemas.microsoft.com/office/drawing/2010/main"/>
                    </a:ext>
                  </a:extLst>
                </a:blip>
                <a:srcRect t="23214" b="19841"/>
                <a:stretch>
                  <a:fillRect/>
                </a:stretch>
              </p:blipFill>
              <p:spPr>
                <a:xfrm>
                  <a:off x="7272535" y="5504421"/>
                  <a:ext cx="944778" cy="259390"/>
                </a:xfrm>
                <a:prstGeom prst="rect">
                  <a:avLst/>
                </a:prstGeom>
              </p:spPr>
            </p:pic>
            <p:pic>
              <p:nvPicPr>
                <p:cNvPr id="97" name="Picture 96" descr="KJO_logo-300x186-3">
                  <a:extLst>
                    <a:ext uri="{FF2B5EF4-FFF2-40B4-BE49-F238E27FC236}">
                      <a16:creationId xmlns:a16="http://schemas.microsoft.com/office/drawing/2014/main" id="{9C62F9D8-3432-64A2-5415-92E6438DA63E}"/>
                    </a:ext>
                  </a:extLst>
                </p:cNvPr>
                <p:cNvPicPr>
                  <a:picLocks noChangeAspect="1"/>
                </p:cNvPicPr>
                <p:nvPr/>
              </p:nvPicPr>
              <p:blipFill>
                <a:blip r:embed="rId37"/>
                <a:stretch>
                  <a:fillRect/>
                </a:stretch>
              </p:blipFill>
              <p:spPr>
                <a:xfrm>
                  <a:off x="7287218" y="5195891"/>
                  <a:ext cx="449604" cy="287176"/>
                </a:xfrm>
                <a:prstGeom prst="rect">
                  <a:avLst/>
                </a:prstGeom>
              </p:spPr>
            </p:pic>
            <p:pic>
              <p:nvPicPr>
                <p:cNvPr id="98" name="Picture 16">
                  <a:extLst>
                    <a:ext uri="{FF2B5EF4-FFF2-40B4-BE49-F238E27FC236}">
                      <a16:creationId xmlns:a16="http://schemas.microsoft.com/office/drawing/2014/main" id="{BF2E21B5-74AC-8A94-AED1-594AC0257D14}"/>
                    </a:ext>
                  </a:extLst>
                </p:cNvPr>
                <p:cNvPicPr>
                  <a:picLocks noChangeAspect="1" noChangeArrowheads="1"/>
                </p:cNvPicPr>
                <p:nvPr/>
              </p:nvPicPr>
              <p:blipFill rotWithShape="1">
                <a:blip r:embed="rId38">
                  <a:extLst>
                    <a:ext uri="{28A0092B-C50C-407E-A947-70E740481C1C}">
                      <a14:useLocalDpi xmlns:a14="http://schemas.microsoft.com/office/drawing/2010/main"/>
                    </a:ext>
                  </a:extLst>
                </a:blip>
                <a:srcRect l="2834" t="26983" r="3670" b="27355"/>
                <a:stretch/>
              </p:blipFill>
              <p:spPr bwMode="auto">
                <a:xfrm>
                  <a:off x="7817651" y="5205037"/>
                  <a:ext cx="399252" cy="19498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5" name="Picture 10" descr="Riyadh Airports Company - Wikipedia">
              <a:extLst>
                <a:ext uri="{FF2B5EF4-FFF2-40B4-BE49-F238E27FC236}">
                  <a16:creationId xmlns:a16="http://schemas.microsoft.com/office/drawing/2014/main" id="{4A3BA3A4-B47A-4FF1-355C-D3A6F23A525A}"/>
                </a:ext>
              </a:extLst>
            </p:cNvPr>
            <p:cNvPicPr>
              <a:picLocks noChangeAspect="1" noChangeArrowheads="1"/>
            </p:cNvPicPr>
            <p:nvPr/>
          </p:nvPicPr>
          <p:blipFill>
            <a:blip r:embed="rId39">
              <a:extLst>
                <a:ext uri="{28A0092B-C50C-407E-A947-70E740481C1C}">
                  <a14:useLocalDpi xmlns:a14="http://schemas.microsoft.com/office/drawing/2010/main"/>
                </a:ext>
              </a:extLst>
            </a:blip>
            <a:srcRect/>
            <a:stretch>
              <a:fillRect/>
            </a:stretch>
          </p:blipFill>
          <p:spPr bwMode="auto">
            <a:xfrm>
              <a:off x="7538220" y="5917588"/>
              <a:ext cx="812391" cy="27516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2" descr="Teaser Platform | Company Summary Page - Kuwait Energy ...">
              <a:extLst>
                <a:ext uri="{FF2B5EF4-FFF2-40B4-BE49-F238E27FC236}">
                  <a16:creationId xmlns:a16="http://schemas.microsoft.com/office/drawing/2014/main" id="{591905AB-107D-C1A7-285F-8BFD25B208FF}"/>
                </a:ext>
              </a:extLst>
            </p:cNvPr>
            <p:cNvPicPr>
              <a:picLocks noChangeAspect="1" noChangeArrowheads="1"/>
            </p:cNvPicPr>
            <p:nvPr/>
          </p:nvPicPr>
          <p:blipFill>
            <a:blip r:embed="rId40">
              <a:extLst>
                <a:ext uri="{28A0092B-C50C-407E-A947-70E740481C1C}">
                  <a14:useLocalDpi xmlns:a14="http://schemas.microsoft.com/office/drawing/2010/main"/>
                </a:ext>
              </a:extLst>
            </a:blip>
            <a:srcRect/>
            <a:stretch>
              <a:fillRect/>
            </a:stretch>
          </p:blipFill>
          <p:spPr bwMode="auto">
            <a:xfrm>
              <a:off x="6323508" y="5840292"/>
              <a:ext cx="562011" cy="4205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77451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6244C-9979-B08B-0934-089D15B0351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BE814B9-AB9D-C49A-6685-458B09806C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B46056CA-6801-2104-1755-2F4D2B5DA9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6A80F6D9-C3DD-10CC-D081-0A4858FD2D6D}"/>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err="1">
                <a:ln>
                  <a:noFill/>
                </a:ln>
                <a:solidFill>
                  <a:srgbClr val="10479B"/>
                </a:solidFill>
                <a:effectLst/>
                <a:uLnTx/>
                <a:uFillTx/>
                <a:latin typeface="Optima" panose="02000503060000020004"/>
                <a:cs typeface="+mj-cs"/>
              </a:rPr>
              <a:t>PiLog’s</a:t>
            </a:r>
            <a:r>
              <a:rPr kumimoji="0" lang="en-US" sz="2400" b="1" i="0" u="none" strike="noStrike" kern="1200" cap="none" spc="0" normalizeH="0" baseline="0" noProof="0">
                <a:ln>
                  <a:noFill/>
                </a:ln>
                <a:solidFill>
                  <a:srgbClr val="10479B"/>
                </a:solidFill>
                <a:effectLst/>
                <a:uLnTx/>
                <a:uFillTx/>
                <a:latin typeface="Optima"/>
                <a:cs typeface="+mj-cs"/>
              </a:rPr>
              <a:t> Data Governance Solution</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E81C2890-955D-2AFC-DCCB-13EAD8E628A3}"/>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AC21BA6F-E2A6-DD7B-444F-7B3DB2E441E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pSp>
        <p:nvGrpSpPr>
          <p:cNvPr id="8" name="Gruppieren 37">
            <a:extLst>
              <a:ext uri="{FF2B5EF4-FFF2-40B4-BE49-F238E27FC236}">
                <a16:creationId xmlns:a16="http://schemas.microsoft.com/office/drawing/2014/main" id="{896D76E5-EDA7-0FDF-09C7-EA955130CFC3}"/>
              </a:ext>
            </a:extLst>
          </p:cNvPr>
          <p:cNvGrpSpPr/>
          <p:nvPr/>
        </p:nvGrpSpPr>
        <p:grpSpPr bwMode="gray">
          <a:xfrm>
            <a:off x="-3564921" y="933705"/>
            <a:ext cx="10951307" cy="3452087"/>
            <a:chOff x="-783530" y="2203304"/>
            <a:chExt cx="10953841" cy="3452881"/>
          </a:xfrm>
        </p:grpSpPr>
        <p:cxnSp>
          <p:nvCxnSpPr>
            <p:cNvPr id="9" name="Connecteur droit 49">
              <a:extLst>
                <a:ext uri="{FF2B5EF4-FFF2-40B4-BE49-F238E27FC236}">
                  <a16:creationId xmlns:a16="http://schemas.microsoft.com/office/drawing/2014/main" id="{B1D5D5AC-EEC4-55E3-8F6F-36D7DB7A5E29}"/>
                </a:ext>
              </a:extLst>
            </p:cNvPr>
            <p:cNvCxnSpPr/>
            <p:nvPr/>
          </p:nvCxnSpPr>
          <p:spPr bwMode="gray">
            <a:xfrm flipH="1">
              <a:off x="5630259" y="2485464"/>
              <a:ext cx="4540052" cy="0"/>
            </a:xfrm>
            <a:prstGeom prst="line">
              <a:avLst/>
            </a:prstGeom>
            <a:noFill/>
            <a:ln w="6350" cap="flat" cmpd="sng" algn="ctr">
              <a:noFill/>
              <a:prstDash val="solid"/>
              <a:miter lim="800000"/>
            </a:ln>
            <a:effectLst/>
          </p:spPr>
        </p:cxnSp>
        <p:cxnSp>
          <p:nvCxnSpPr>
            <p:cNvPr id="10" name="Connecteur droit 61">
              <a:extLst>
                <a:ext uri="{FF2B5EF4-FFF2-40B4-BE49-F238E27FC236}">
                  <a16:creationId xmlns:a16="http://schemas.microsoft.com/office/drawing/2014/main" id="{B88BD629-2ACB-03EE-FBC6-09FA901F14C0}"/>
                </a:ext>
              </a:extLst>
            </p:cNvPr>
            <p:cNvCxnSpPr/>
            <p:nvPr/>
          </p:nvCxnSpPr>
          <p:spPr bwMode="gray">
            <a:xfrm flipH="1">
              <a:off x="6165591" y="4543641"/>
              <a:ext cx="4004719" cy="0"/>
            </a:xfrm>
            <a:prstGeom prst="line">
              <a:avLst/>
            </a:prstGeom>
            <a:noFill/>
            <a:ln w="6350" cap="flat" cmpd="sng" algn="ctr">
              <a:noFill/>
              <a:prstDash val="solid"/>
              <a:miter lim="800000"/>
            </a:ln>
            <a:effectLst/>
          </p:spPr>
        </p:cxnSp>
        <p:cxnSp>
          <p:nvCxnSpPr>
            <p:cNvPr id="11" name="Connecteur droit 15">
              <a:extLst>
                <a:ext uri="{FF2B5EF4-FFF2-40B4-BE49-F238E27FC236}">
                  <a16:creationId xmlns:a16="http://schemas.microsoft.com/office/drawing/2014/main" id="{B5A8A42F-86B0-E960-491E-A625BAAE7E28}"/>
                </a:ext>
              </a:extLst>
            </p:cNvPr>
            <p:cNvCxnSpPr/>
            <p:nvPr/>
          </p:nvCxnSpPr>
          <p:spPr bwMode="gray">
            <a:xfrm flipH="1">
              <a:off x="-783530" y="2520560"/>
              <a:ext cx="4480243" cy="0"/>
            </a:xfrm>
            <a:prstGeom prst="line">
              <a:avLst/>
            </a:prstGeom>
            <a:noFill/>
            <a:ln w="6350" cap="flat" cmpd="sng" algn="ctr">
              <a:noFill/>
              <a:prstDash val="solid"/>
              <a:miter lim="800000"/>
            </a:ln>
            <a:effectLst/>
          </p:spPr>
        </p:cxnSp>
        <p:cxnSp>
          <p:nvCxnSpPr>
            <p:cNvPr id="14" name="Connecteur droit 40">
              <a:extLst>
                <a:ext uri="{FF2B5EF4-FFF2-40B4-BE49-F238E27FC236}">
                  <a16:creationId xmlns:a16="http://schemas.microsoft.com/office/drawing/2014/main" id="{05A40F5F-21D8-193B-48DA-7AAA233FE314}"/>
                </a:ext>
              </a:extLst>
            </p:cNvPr>
            <p:cNvCxnSpPr/>
            <p:nvPr/>
          </p:nvCxnSpPr>
          <p:spPr bwMode="gray">
            <a:xfrm flipH="1">
              <a:off x="-783527" y="4595910"/>
              <a:ext cx="4052885" cy="0"/>
            </a:xfrm>
            <a:prstGeom prst="line">
              <a:avLst/>
            </a:prstGeom>
            <a:noFill/>
            <a:ln w="6350" cap="flat" cmpd="sng" algn="ctr">
              <a:noFill/>
              <a:prstDash val="solid"/>
              <a:miter lim="800000"/>
            </a:ln>
            <a:effectLst/>
          </p:spPr>
        </p:cxnSp>
        <p:grpSp>
          <p:nvGrpSpPr>
            <p:cNvPr id="15" name="Gruppieren 25">
              <a:extLst>
                <a:ext uri="{FF2B5EF4-FFF2-40B4-BE49-F238E27FC236}">
                  <a16:creationId xmlns:a16="http://schemas.microsoft.com/office/drawing/2014/main" id="{0BDA273A-48ED-5AA5-AB2D-DD57CD546155}"/>
                </a:ext>
              </a:extLst>
            </p:cNvPr>
            <p:cNvGrpSpPr/>
            <p:nvPr/>
          </p:nvGrpSpPr>
          <p:grpSpPr bwMode="gray">
            <a:xfrm>
              <a:off x="3067582" y="2203304"/>
              <a:ext cx="3268800" cy="3268929"/>
              <a:chOff x="3209927" y="2038338"/>
              <a:chExt cx="3486151" cy="3485241"/>
            </a:xfrm>
          </p:grpSpPr>
          <p:sp>
            <p:nvSpPr>
              <p:cNvPr id="17" name="Ellipse 5">
                <a:extLst>
                  <a:ext uri="{FF2B5EF4-FFF2-40B4-BE49-F238E27FC236}">
                    <a16:creationId xmlns:a16="http://schemas.microsoft.com/office/drawing/2014/main" id="{73E47F67-02B5-A896-CC03-964F0E5D315E}"/>
                  </a:ext>
                </a:extLst>
              </p:cNvPr>
              <p:cNvSpPr/>
              <p:nvPr/>
            </p:nvSpPr>
            <p:spPr bwMode="gray">
              <a:xfrm>
                <a:off x="3209927" y="2038338"/>
                <a:ext cx="3486151" cy="3485241"/>
              </a:xfrm>
              <a:custGeom>
                <a:avLst/>
                <a:gdLst/>
                <a:ahLst/>
                <a:cxnLst/>
                <a:rect l="l" t="t" r="r" b="b"/>
                <a:pathLst>
                  <a:path w="3486150" h="3485241">
                    <a:moveTo>
                      <a:pt x="2427828" y="2750838"/>
                    </a:moveTo>
                    <a:lnTo>
                      <a:pt x="2735447" y="3174240"/>
                    </a:lnTo>
                    <a:cubicBezTo>
                      <a:pt x="2454234" y="3370602"/>
                      <a:pt x="2112042" y="3485241"/>
                      <a:pt x="1743075" y="3485241"/>
                    </a:cubicBezTo>
                    <a:cubicBezTo>
                      <a:pt x="1382619" y="3485241"/>
                      <a:pt x="1047718" y="3375830"/>
                      <a:pt x="769811" y="3188345"/>
                    </a:cubicBezTo>
                    <a:lnTo>
                      <a:pt x="1078470" y="2763511"/>
                    </a:lnTo>
                    <a:cubicBezTo>
                      <a:pt x="1269293" y="2888891"/>
                      <a:pt x="1497720" y="2961366"/>
                      <a:pt x="1743075" y="2961366"/>
                    </a:cubicBezTo>
                    <a:cubicBezTo>
                      <a:pt x="1996960" y="2961366"/>
                      <a:pt x="2232720" y="2883764"/>
                      <a:pt x="2427828" y="2750838"/>
                    </a:cubicBezTo>
                    <a:close/>
                    <a:moveTo>
                      <a:pt x="1761075" y="0"/>
                    </a:moveTo>
                    <a:cubicBezTo>
                      <a:pt x="2715463" y="8842"/>
                      <a:pt x="3486150" y="785502"/>
                      <a:pt x="3486150" y="1742166"/>
                    </a:cubicBezTo>
                    <a:cubicBezTo>
                      <a:pt x="3486150" y="2322952"/>
                      <a:pt x="3202102" y="2837395"/>
                      <a:pt x="2764280" y="3152678"/>
                    </a:cubicBezTo>
                    <a:lnTo>
                      <a:pt x="2456661" y="2729277"/>
                    </a:lnTo>
                    <a:cubicBezTo>
                      <a:pt x="2763290" y="2508784"/>
                      <a:pt x="2962275" y="2148713"/>
                      <a:pt x="2962275" y="1742166"/>
                    </a:cubicBezTo>
                    <a:cubicBezTo>
                      <a:pt x="2962275" y="1621569"/>
                      <a:pt x="2944766" y="1505062"/>
                      <a:pt x="2911604" y="1395215"/>
                    </a:cubicBezTo>
                    <a:lnTo>
                      <a:pt x="3406400" y="1234446"/>
                    </a:lnTo>
                    <a:lnTo>
                      <a:pt x="3395275" y="1200208"/>
                    </a:lnTo>
                    <a:lnTo>
                      <a:pt x="2900535" y="1360959"/>
                    </a:lnTo>
                    <a:cubicBezTo>
                      <a:pt x="2743044" y="879619"/>
                      <a:pt x="2293345" y="530960"/>
                      <a:pt x="1761075" y="523875"/>
                    </a:cubicBezTo>
                    <a:close/>
                    <a:moveTo>
                      <a:pt x="1725075" y="0"/>
                    </a:moveTo>
                    <a:lnTo>
                      <a:pt x="1725075" y="523875"/>
                    </a:lnTo>
                    <a:cubicBezTo>
                      <a:pt x="1192806" y="530960"/>
                      <a:pt x="743108" y="879618"/>
                      <a:pt x="585616" y="1360957"/>
                    </a:cubicBezTo>
                    <a:lnTo>
                      <a:pt x="90875" y="1200205"/>
                    </a:lnTo>
                    <a:lnTo>
                      <a:pt x="79751" y="1234443"/>
                    </a:lnTo>
                    <a:lnTo>
                      <a:pt x="574547" y="1395212"/>
                    </a:lnTo>
                    <a:cubicBezTo>
                      <a:pt x="541385" y="1505061"/>
                      <a:pt x="523875" y="1621569"/>
                      <a:pt x="523875" y="1742166"/>
                    </a:cubicBezTo>
                    <a:cubicBezTo>
                      <a:pt x="523875" y="2157237"/>
                      <a:pt x="731292" y="2523862"/>
                      <a:pt x="1048510" y="2743501"/>
                    </a:cubicBezTo>
                    <a:lnTo>
                      <a:pt x="740891" y="3166902"/>
                    </a:lnTo>
                    <a:cubicBezTo>
                      <a:pt x="292449" y="2852486"/>
                      <a:pt x="0" y="2331479"/>
                      <a:pt x="0" y="1742166"/>
                    </a:cubicBezTo>
                    <a:cubicBezTo>
                      <a:pt x="0" y="785502"/>
                      <a:pt x="770688" y="8842"/>
                      <a:pt x="1725075" y="0"/>
                    </a:cubicBezTo>
                    <a:close/>
                  </a:path>
                </a:pathLst>
              </a:custGeom>
              <a:solidFill>
                <a:sysClr val="window" lastClr="FFFFFF">
                  <a:lumMod val="65000"/>
                  <a:alpha val="25000"/>
                </a:sysClr>
              </a:solidFill>
              <a:ln w="9525" cap="flat" cmpd="sng" algn="ctr">
                <a:solidFill>
                  <a:srgbClr val="5B9BD5"/>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B4A99"/>
                  </a:solidFill>
                  <a:effectLst/>
                  <a:uLnTx/>
                  <a:uFillTx/>
                  <a:latin typeface="Optima" panose="02000503060000020004"/>
                  <a:cs typeface="Arial" panose="020B0604020202020204" pitchFamily="34" charset="0"/>
                </a:endParaRPr>
              </a:p>
            </p:txBody>
          </p:sp>
          <p:sp>
            <p:nvSpPr>
              <p:cNvPr id="18" name="Ellipse 5">
                <a:extLst>
                  <a:ext uri="{FF2B5EF4-FFF2-40B4-BE49-F238E27FC236}">
                    <a16:creationId xmlns:a16="http://schemas.microsoft.com/office/drawing/2014/main" id="{D1FE285C-FF0E-D73D-4D71-1FA64BC4192E}"/>
                  </a:ext>
                </a:extLst>
              </p:cNvPr>
              <p:cNvSpPr/>
              <p:nvPr/>
            </p:nvSpPr>
            <p:spPr bwMode="gray">
              <a:xfrm>
                <a:off x="3781427" y="2609383"/>
                <a:ext cx="2343150" cy="2343150"/>
              </a:xfrm>
              <a:custGeom>
                <a:avLst/>
                <a:gdLst/>
                <a:ahLst/>
                <a:cxnLst/>
                <a:rect l="l" t="t" r="r" b="b"/>
                <a:pathLst>
                  <a:path w="2343150" h="2343150">
                    <a:moveTo>
                      <a:pt x="0" y="1171576"/>
                    </a:moveTo>
                    <a:lnTo>
                      <a:pt x="352113" y="1171576"/>
                    </a:lnTo>
                    <a:cubicBezTo>
                      <a:pt x="352113" y="1624152"/>
                      <a:pt x="718998" y="1991037"/>
                      <a:pt x="1171575" y="1991037"/>
                    </a:cubicBezTo>
                    <a:cubicBezTo>
                      <a:pt x="1624152" y="1991037"/>
                      <a:pt x="1991037" y="1624152"/>
                      <a:pt x="1991037" y="1171576"/>
                    </a:cubicBezTo>
                    <a:lnTo>
                      <a:pt x="2343150" y="1171576"/>
                    </a:lnTo>
                    <a:cubicBezTo>
                      <a:pt x="2343150" y="1818618"/>
                      <a:pt x="1818618" y="2343150"/>
                      <a:pt x="1171575" y="2343150"/>
                    </a:cubicBezTo>
                    <a:cubicBezTo>
                      <a:pt x="524532" y="2343150"/>
                      <a:pt x="0" y="1818618"/>
                      <a:pt x="0" y="1171576"/>
                    </a:cubicBezTo>
                    <a:close/>
                    <a:moveTo>
                      <a:pt x="1171575" y="0"/>
                    </a:moveTo>
                    <a:cubicBezTo>
                      <a:pt x="1806562" y="0"/>
                      <a:pt x="2323561" y="505167"/>
                      <a:pt x="2341332" y="1135576"/>
                    </a:cubicBezTo>
                    <a:lnTo>
                      <a:pt x="1989219" y="1135576"/>
                    </a:lnTo>
                    <a:cubicBezTo>
                      <a:pt x="1971395" y="699678"/>
                      <a:pt x="1612075" y="352113"/>
                      <a:pt x="1171575" y="352113"/>
                    </a:cubicBezTo>
                    <a:cubicBezTo>
                      <a:pt x="731076" y="352113"/>
                      <a:pt x="371756" y="699678"/>
                      <a:pt x="353931" y="1135576"/>
                    </a:cubicBezTo>
                    <a:lnTo>
                      <a:pt x="1818" y="1135576"/>
                    </a:lnTo>
                    <a:cubicBezTo>
                      <a:pt x="19589" y="505167"/>
                      <a:pt x="536588" y="0"/>
                      <a:pt x="1171575" y="0"/>
                    </a:cubicBezTo>
                    <a:close/>
                  </a:path>
                </a:pathLst>
              </a:custGeom>
              <a:solidFill>
                <a:sysClr val="window" lastClr="FFFFFF">
                  <a:lumMod val="95000"/>
                </a:sysClr>
              </a:solidFill>
              <a:ln w="9525" cap="flat" cmpd="sng" algn="ctr">
                <a:solidFill>
                  <a:srgbClr val="5B9BD5"/>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B4A99"/>
                  </a:solidFill>
                  <a:effectLst/>
                  <a:uLnTx/>
                  <a:uFillTx/>
                  <a:latin typeface="Optima" panose="02000503060000020004"/>
                  <a:cs typeface="Arial" panose="020B0604020202020204" pitchFamily="34" charset="0"/>
                </a:endParaRPr>
              </a:p>
            </p:txBody>
          </p:sp>
          <p:sp>
            <p:nvSpPr>
              <p:cNvPr id="19" name="Ellipse 28">
                <a:extLst>
                  <a:ext uri="{FF2B5EF4-FFF2-40B4-BE49-F238E27FC236}">
                    <a16:creationId xmlns:a16="http://schemas.microsoft.com/office/drawing/2014/main" id="{74A49627-D09A-DF17-E59B-FD778D881181}"/>
                  </a:ext>
                </a:extLst>
              </p:cNvPr>
              <p:cNvSpPr/>
              <p:nvPr/>
            </p:nvSpPr>
            <p:spPr bwMode="gray">
              <a:xfrm>
                <a:off x="4186239" y="3014195"/>
                <a:ext cx="1533527" cy="1533526"/>
              </a:xfrm>
              <a:prstGeom prst="ellipse">
                <a:avLst/>
              </a:prstGeom>
              <a:solidFill>
                <a:srgbClr val="A5A5A5">
                  <a:lumMod val="20000"/>
                  <a:lumOff val="80000"/>
                </a:srgbClr>
              </a:solidFill>
              <a:ln w="9525" cap="flat" cmpd="sng" algn="ctr">
                <a:solidFill>
                  <a:srgbClr val="5B9BD5"/>
                </a:solidFill>
                <a:prstDash val="solid"/>
                <a:round/>
                <a:headEnd type="none" w="med" len="med"/>
                <a:tailEnd type="none" w="med" len="med"/>
              </a:ln>
              <a:effectLst/>
            </p:spPr>
            <p:txBody>
              <a:bodyPr rot="0" spcFirstLastPara="0" vertOverflow="overflow" horzOverflow="overflow" vert="horz" wrap="none" lIns="89979" tIns="46789" rIns="89979" bIns="46789" numCol="1" spcCol="0" rtlCol="0" fromWordArt="0" anchor="ctr" anchorCtr="0" forceAA="0" compatLnSpc="1">
                <a:prstTxWarp prst="textNoShape">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400" b="1" i="0" u="none" strike="noStrike" kern="0" cap="all" spc="0" normalizeH="0" baseline="0" noProof="0">
                    <a:ln>
                      <a:noFill/>
                    </a:ln>
                    <a:solidFill>
                      <a:srgbClr val="0B4A99"/>
                    </a:solidFill>
                    <a:effectLst/>
                    <a:uLnTx/>
                    <a:uFillTx/>
                    <a:latin typeface="Optima" panose="02000503060000020004"/>
                    <a:cs typeface="Arial" panose="020B0604020202020204" pitchFamily="34" charset="0"/>
                  </a:rPr>
                  <a:t>DATA </a:t>
                </a: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400" b="1" i="0" u="none" strike="noStrike" kern="0" cap="all" spc="0" normalizeH="0" baseline="0" noProof="0">
                    <a:ln>
                      <a:noFill/>
                    </a:ln>
                    <a:solidFill>
                      <a:srgbClr val="0B4A99"/>
                    </a:solidFill>
                    <a:effectLst/>
                    <a:uLnTx/>
                    <a:uFillTx/>
                    <a:latin typeface="Optima" panose="02000503060000020004"/>
                    <a:cs typeface="Arial" panose="020B0604020202020204" pitchFamily="34" charset="0"/>
                  </a:rPr>
                  <a:t>GOVERNANCE</a:t>
                </a:r>
              </a:p>
            </p:txBody>
          </p:sp>
          <p:sp>
            <p:nvSpPr>
              <p:cNvPr id="20" name="Textfeld 29">
                <a:extLst>
                  <a:ext uri="{FF2B5EF4-FFF2-40B4-BE49-F238E27FC236}">
                    <a16:creationId xmlns:a16="http://schemas.microsoft.com/office/drawing/2014/main" id="{D8459049-B8C4-C53B-CB47-51F51BC0ED9D}"/>
                  </a:ext>
                </a:extLst>
              </p:cNvPr>
              <p:cNvSpPr txBox="1"/>
              <p:nvPr/>
            </p:nvSpPr>
            <p:spPr bwMode="gray">
              <a:xfrm rot="16200000">
                <a:off x="3963001" y="2810708"/>
                <a:ext cx="1980000" cy="1980001"/>
              </a:xfrm>
              <a:prstGeom prst="rect">
                <a:avLst/>
              </a:prstGeom>
              <a:ln>
                <a:noFill/>
              </a:ln>
            </p:spPr>
            <p:txBody>
              <a:bodyPr spcFirstLastPara="1" vert="horz" wrap="none" lIns="0" tIns="0" rIns="0" bIns="0" numCol="1" rtlCol="0">
                <a:prstTxWarp prst="textCircle">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  SIMPLE – AGILE – SWIFT</a:t>
                </a:r>
              </a:p>
            </p:txBody>
          </p:sp>
          <p:sp>
            <p:nvSpPr>
              <p:cNvPr id="21" name="Textfeld 30">
                <a:extLst>
                  <a:ext uri="{FF2B5EF4-FFF2-40B4-BE49-F238E27FC236}">
                    <a16:creationId xmlns:a16="http://schemas.microsoft.com/office/drawing/2014/main" id="{3EA8333E-28FA-829B-523F-6F995A87E00F}"/>
                  </a:ext>
                </a:extLst>
              </p:cNvPr>
              <p:cNvSpPr txBox="1"/>
              <p:nvPr/>
            </p:nvSpPr>
            <p:spPr bwMode="gray">
              <a:xfrm rot="14309091">
                <a:off x="3426953" y="2387229"/>
                <a:ext cx="2871090" cy="2871092"/>
              </a:xfrm>
              <a:prstGeom prst="rect">
                <a:avLst/>
              </a:prstGeom>
              <a:ln>
                <a:noFill/>
              </a:ln>
            </p:spPr>
            <p:txBody>
              <a:bodyPr spcFirstLastPara="1" vert="horz" wrap="none" lIns="0" tIns="0" rIns="0" bIns="0" numCol="1" rtlCol="0">
                <a:prstTxWarp prst="textCircle">
                  <a:avLst>
                    <a:gd name="adj" fmla="val 11067927"/>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AI Agents</a:t>
                </a:r>
                <a:endParaRPr kumimoji="0" lang="en-US" sz="1200" b="0" i="0" u="none" strike="noStrike" kern="0" cap="none" spc="0" normalizeH="0" baseline="0" noProof="1">
                  <a:ln>
                    <a:noFill/>
                  </a:ln>
                  <a:solidFill>
                    <a:srgbClr val="26B4E9"/>
                  </a:solidFill>
                  <a:effectLst/>
                  <a:uLnTx/>
                  <a:uFillTx/>
                  <a:latin typeface="Optima" panose="02000503060000020004"/>
                  <a:cs typeface="Arial" panose="020B0604020202020204" pitchFamily="34" charset="0"/>
                </a:endParaRPr>
              </a:p>
            </p:txBody>
          </p:sp>
          <p:sp>
            <p:nvSpPr>
              <p:cNvPr id="22" name="Textfeld 31">
                <a:extLst>
                  <a:ext uri="{FF2B5EF4-FFF2-40B4-BE49-F238E27FC236}">
                    <a16:creationId xmlns:a16="http://schemas.microsoft.com/office/drawing/2014/main" id="{786D9DD4-435D-6112-F32E-B4794C25A4C0}"/>
                  </a:ext>
                </a:extLst>
              </p:cNvPr>
              <p:cNvSpPr txBox="1"/>
              <p:nvPr/>
            </p:nvSpPr>
            <p:spPr bwMode="gray">
              <a:xfrm rot="18400706">
                <a:off x="3517457" y="2345413"/>
                <a:ext cx="2871090" cy="2871091"/>
              </a:xfrm>
              <a:prstGeom prst="rect">
                <a:avLst/>
              </a:prstGeom>
              <a:ln>
                <a:noFill/>
              </a:ln>
            </p:spPr>
            <p:txBody>
              <a:bodyPr spcFirstLastPara="1" vert="horz" wrap="none" lIns="0" tIns="0" rIns="0" bIns="0" numCol="1" rtlCol="0">
                <a:prstTxWarp prst="textCircle">
                  <a:avLst>
                    <a:gd name="adj" fmla="val 11067927"/>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Predefined Rules &amp; </a:t>
                </a: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Processes</a:t>
                </a:r>
              </a:p>
            </p:txBody>
          </p:sp>
          <p:sp>
            <p:nvSpPr>
              <p:cNvPr id="23" name="Textfeld 32">
                <a:extLst>
                  <a:ext uri="{FF2B5EF4-FFF2-40B4-BE49-F238E27FC236}">
                    <a16:creationId xmlns:a16="http://schemas.microsoft.com/office/drawing/2014/main" id="{17DE0B94-2AA0-64A1-E823-9AAB412036E4}"/>
                  </a:ext>
                </a:extLst>
              </p:cNvPr>
              <p:cNvSpPr txBox="1"/>
              <p:nvPr/>
            </p:nvSpPr>
            <p:spPr bwMode="gray">
              <a:xfrm rot="17115616">
                <a:off x="3517457" y="2345413"/>
                <a:ext cx="2871090" cy="2871091"/>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SAP Certified </a:t>
                </a: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S4 &amp; RISE Integration</a:t>
                </a:r>
              </a:p>
            </p:txBody>
          </p:sp>
          <p:sp>
            <p:nvSpPr>
              <p:cNvPr id="24" name="Textfeld 33">
                <a:extLst>
                  <a:ext uri="{FF2B5EF4-FFF2-40B4-BE49-F238E27FC236}">
                    <a16:creationId xmlns:a16="http://schemas.microsoft.com/office/drawing/2014/main" id="{A71CEF7F-8B0D-0D83-9D6B-173403C220E1}"/>
                  </a:ext>
                </a:extLst>
              </p:cNvPr>
              <p:cNvSpPr txBox="1"/>
              <p:nvPr/>
            </p:nvSpPr>
            <p:spPr bwMode="gray">
              <a:xfrm>
                <a:off x="3448162" y="2356511"/>
                <a:ext cx="2871092" cy="2871090"/>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6B4E9"/>
                    </a:solidFill>
                    <a:effectLst/>
                    <a:uLnTx/>
                    <a:uFillTx/>
                    <a:latin typeface="Optima" panose="02000503060000020004"/>
                  </a:rPr>
                  <a:t> </a:t>
                </a: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SAP Store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Cloud Ready</a:t>
                </a:r>
              </a:p>
            </p:txBody>
          </p:sp>
          <p:sp>
            <p:nvSpPr>
              <p:cNvPr id="25" name="Textfeld 34">
                <a:extLst>
                  <a:ext uri="{FF2B5EF4-FFF2-40B4-BE49-F238E27FC236}">
                    <a16:creationId xmlns:a16="http://schemas.microsoft.com/office/drawing/2014/main" id="{58BF3828-70D9-0307-8504-ABFDCA2CE60D}"/>
                  </a:ext>
                </a:extLst>
              </p:cNvPr>
              <p:cNvSpPr txBox="1"/>
              <p:nvPr/>
            </p:nvSpPr>
            <p:spPr bwMode="gray">
              <a:xfrm rot="4250875">
                <a:off x="3517456" y="2345413"/>
                <a:ext cx="2871090" cy="2871091"/>
              </a:xfrm>
              <a:prstGeom prst="rect">
                <a:avLst/>
              </a:prstGeom>
              <a:ln>
                <a:noFill/>
              </a:ln>
            </p:spPr>
            <p:txBody>
              <a:bodyPr spcFirstLastPara="1" vert="horz" wrap="none" lIns="0" tIns="0" rIns="0" bIns="0" numCol="1" rtlCol="0">
                <a:prstTxWarp prst="textArchDown">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26B4E9"/>
                    </a:solidFill>
                    <a:effectLst/>
                    <a:uLnTx/>
                    <a:uFillTx/>
                    <a:latin typeface="Optima" panose="02000503060000020004"/>
                  </a:rPr>
                  <a:t> </a:t>
                </a: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Multi-Domain &amp; </a:t>
                </a:r>
              </a:p>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Multi-Lingual</a:t>
                </a:r>
                <a:endPar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p:txBody>
          </p:sp>
          <p:sp>
            <p:nvSpPr>
              <p:cNvPr id="26" name="Textfeld 35">
                <a:extLst>
                  <a:ext uri="{FF2B5EF4-FFF2-40B4-BE49-F238E27FC236}">
                    <a16:creationId xmlns:a16="http://schemas.microsoft.com/office/drawing/2014/main" id="{FE606442-955B-73D3-81E6-D3663C280AE3}"/>
                  </a:ext>
                </a:extLst>
              </p:cNvPr>
              <p:cNvSpPr txBox="1"/>
              <p:nvPr/>
            </p:nvSpPr>
            <p:spPr bwMode="gray">
              <a:xfrm>
                <a:off x="3963000" y="2790958"/>
                <a:ext cx="1980001" cy="1980000"/>
              </a:xfrm>
              <a:prstGeom prst="rect">
                <a:avLst/>
              </a:prstGeom>
              <a:ln>
                <a:noFill/>
              </a:ln>
            </p:spPr>
            <p:txBody>
              <a:bodyPr spcFirstLastPara="1" vert="horz" wrap="none" lIns="0" tIns="0" rIns="0" bIns="0" numCol="1" rtlCol="0">
                <a:prstTxWarp prst="textArchDown">
                  <a:avLst>
                    <a:gd name="adj" fmla="val 16301368"/>
                  </a:avLst>
                </a:prstTxWarp>
                <a:noAutofit/>
              </a:bodyPr>
              <a:lstStyle/>
              <a:p>
                <a:pPr marL="0" marR="0" lvl="0" indent="0" algn="ctr" defTabSz="91421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1">
                    <a:ln>
                      <a:noFill/>
                    </a:ln>
                    <a:solidFill>
                      <a:srgbClr val="0B4A99"/>
                    </a:solidFill>
                    <a:effectLst/>
                    <a:uLnTx/>
                    <a:uFillTx/>
                    <a:latin typeface="Optima" panose="02000503060000020004"/>
                    <a:cs typeface="Arial" panose="020B0604020202020204" pitchFamily="34" charset="0"/>
                  </a:rPr>
                  <a:t>ISO Content + Industry-Proven Practices</a:t>
                </a:r>
                <a:endParaRPr kumimoji="0" lang="en-US" sz="1200" b="0" i="0" u="none" strike="noStrike" kern="0" cap="none" spc="0" normalizeH="0" baseline="0" noProof="1">
                  <a:ln>
                    <a:noFill/>
                  </a:ln>
                  <a:solidFill>
                    <a:srgbClr val="0B4A99"/>
                  </a:solidFill>
                  <a:effectLst/>
                  <a:uLnTx/>
                  <a:uFillTx/>
                  <a:latin typeface="Optima" panose="02000503060000020004"/>
                  <a:cs typeface="Arial" panose="020B0604020202020204" pitchFamily="34" charset="0"/>
                </a:endParaRPr>
              </a:p>
            </p:txBody>
          </p:sp>
        </p:grpSp>
        <p:cxnSp>
          <p:nvCxnSpPr>
            <p:cNvPr id="16" name="Connecteur droit 41">
              <a:extLst>
                <a:ext uri="{FF2B5EF4-FFF2-40B4-BE49-F238E27FC236}">
                  <a16:creationId xmlns:a16="http://schemas.microsoft.com/office/drawing/2014/main" id="{09606F41-7E46-6A95-2B9F-651330A4EC86}"/>
                </a:ext>
              </a:extLst>
            </p:cNvPr>
            <p:cNvCxnSpPr/>
            <p:nvPr/>
          </p:nvCxnSpPr>
          <p:spPr bwMode="gray">
            <a:xfrm flipH="1">
              <a:off x="4701982" y="5468562"/>
              <a:ext cx="0" cy="187623"/>
            </a:xfrm>
            <a:prstGeom prst="line">
              <a:avLst/>
            </a:prstGeom>
            <a:noFill/>
            <a:ln w="6350" cap="flat" cmpd="sng" algn="ctr">
              <a:noFill/>
              <a:prstDash val="solid"/>
              <a:miter lim="800000"/>
            </a:ln>
            <a:effectLst/>
          </p:spPr>
        </p:cxnSp>
      </p:grpSp>
      <p:grpSp>
        <p:nvGrpSpPr>
          <p:cNvPr id="27" name="Group 26">
            <a:extLst>
              <a:ext uri="{FF2B5EF4-FFF2-40B4-BE49-F238E27FC236}">
                <a16:creationId xmlns:a16="http://schemas.microsoft.com/office/drawing/2014/main" id="{CBA88864-6C71-384A-4A52-2BF8B757BC78}"/>
              </a:ext>
            </a:extLst>
          </p:cNvPr>
          <p:cNvGrpSpPr/>
          <p:nvPr/>
        </p:nvGrpSpPr>
        <p:grpSpPr>
          <a:xfrm>
            <a:off x="465743" y="4113142"/>
            <a:ext cx="2359384" cy="2152890"/>
            <a:chOff x="445705" y="4202835"/>
            <a:chExt cx="2530136" cy="2313802"/>
          </a:xfrm>
        </p:grpSpPr>
        <p:pic>
          <p:nvPicPr>
            <p:cNvPr id="28" name="Picture 27" descr="Arrow&#10;&#10;Description automatically generated">
              <a:extLst>
                <a:ext uri="{FF2B5EF4-FFF2-40B4-BE49-F238E27FC236}">
                  <a16:creationId xmlns:a16="http://schemas.microsoft.com/office/drawing/2014/main" id="{EFD121C8-ABAF-8F06-AC69-7F2AE25E5BEF}"/>
                </a:ext>
              </a:extLst>
            </p:cNvPr>
            <p:cNvPicPr>
              <a:picLocks noChangeAspect="1"/>
            </p:cNvPicPr>
            <p:nvPr/>
          </p:nvPicPr>
          <p:blipFill>
            <a:blip r:embed="rId3"/>
            <a:stretch>
              <a:fillRect/>
            </a:stretch>
          </p:blipFill>
          <p:spPr>
            <a:xfrm flipH="1">
              <a:off x="508135" y="4342127"/>
              <a:ext cx="955736" cy="955736"/>
            </a:xfrm>
            <a:prstGeom prst="rect">
              <a:avLst/>
            </a:prstGeom>
          </p:spPr>
        </p:pic>
        <p:pic>
          <p:nvPicPr>
            <p:cNvPr id="29" name="Picture 28" descr="A close up of a logo&#10;&#10;Description automatically generated">
              <a:extLst>
                <a:ext uri="{FF2B5EF4-FFF2-40B4-BE49-F238E27FC236}">
                  <a16:creationId xmlns:a16="http://schemas.microsoft.com/office/drawing/2014/main" id="{80322074-F6EA-8DA7-2C1D-EAF577237A51}"/>
                </a:ext>
              </a:extLst>
            </p:cNvPr>
            <p:cNvPicPr>
              <a:picLocks noChangeAspect="1"/>
            </p:cNvPicPr>
            <p:nvPr/>
          </p:nvPicPr>
          <p:blipFill>
            <a:blip r:embed="rId4"/>
            <a:stretch>
              <a:fillRect/>
            </a:stretch>
          </p:blipFill>
          <p:spPr>
            <a:xfrm flipH="1">
              <a:off x="1472785" y="4202835"/>
              <a:ext cx="1377140" cy="1377139"/>
            </a:xfrm>
            <a:prstGeom prst="rect">
              <a:avLst/>
            </a:prstGeom>
          </p:spPr>
        </p:pic>
        <p:pic>
          <p:nvPicPr>
            <p:cNvPr id="30" name="Picture 29" descr="Logo&#10;&#10;Description automatically generated">
              <a:extLst>
                <a:ext uri="{FF2B5EF4-FFF2-40B4-BE49-F238E27FC236}">
                  <a16:creationId xmlns:a16="http://schemas.microsoft.com/office/drawing/2014/main" id="{C996F6A6-3BD9-BB7E-B78C-63DEA8281801}"/>
                </a:ext>
              </a:extLst>
            </p:cNvPr>
            <p:cNvPicPr>
              <a:picLocks noChangeAspect="1"/>
            </p:cNvPicPr>
            <p:nvPr/>
          </p:nvPicPr>
          <p:blipFill>
            <a:blip r:embed="rId5"/>
            <a:stretch>
              <a:fillRect/>
            </a:stretch>
          </p:blipFill>
          <p:spPr>
            <a:xfrm flipH="1">
              <a:off x="1638237" y="5160486"/>
              <a:ext cx="1149267" cy="1149267"/>
            </a:xfrm>
            <a:prstGeom prst="rect">
              <a:avLst/>
            </a:prstGeom>
          </p:spPr>
        </p:pic>
        <p:pic>
          <p:nvPicPr>
            <p:cNvPr id="31" name="Picture 30" descr="A picture containing clock&#10;&#10;Description automatically generated">
              <a:extLst>
                <a:ext uri="{FF2B5EF4-FFF2-40B4-BE49-F238E27FC236}">
                  <a16:creationId xmlns:a16="http://schemas.microsoft.com/office/drawing/2014/main" id="{EC0FDC07-A8D3-8E9A-56F5-37D7FC7A3EB4}"/>
                </a:ext>
              </a:extLst>
            </p:cNvPr>
            <p:cNvPicPr>
              <a:picLocks noChangeAspect="1"/>
            </p:cNvPicPr>
            <p:nvPr/>
          </p:nvPicPr>
          <p:blipFill>
            <a:blip r:embed="rId6"/>
            <a:stretch>
              <a:fillRect/>
            </a:stretch>
          </p:blipFill>
          <p:spPr>
            <a:xfrm flipH="1">
              <a:off x="613734" y="5372923"/>
              <a:ext cx="854940" cy="854940"/>
            </a:xfrm>
            <a:prstGeom prst="rect">
              <a:avLst/>
            </a:prstGeom>
          </p:spPr>
        </p:pic>
        <p:sp>
          <p:nvSpPr>
            <p:cNvPr id="32" name="Rectangle 31">
              <a:extLst>
                <a:ext uri="{FF2B5EF4-FFF2-40B4-BE49-F238E27FC236}">
                  <a16:creationId xmlns:a16="http://schemas.microsoft.com/office/drawing/2014/main" id="{62854160-FB14-6238-0DA9-3931A9A14601}"/>
                </a:ext>
              </a:extLst>
            </p:cNvPr>
            <p:cNvSpPr/>
            <p:nvPr/>
          </p:nvSpPr>
          <p:spPr>
            <a:xfrm>
              <a:off x="445705" y="6169318"/>
              <a:ext cx="2530136" cy="347319"/>
            </a:xfrm>
            <a:prstGeom prst="rect">
              <a:avLst/>
            </a:prstGeom>
          </p:spPr>
          <p:txBody>
            <a:bodyPr wrap="square" lIns="91440" tIns="45720" rIns="91440" bIns="45720" anchor="t">
              <a:spAutoFit/>
            </a:bodyPr>
            <a:lstStyle/>
            <a:p>
              <a:pPr algn="ctr"/>
              <a:r>
                <a:rPr lang="en-US" sz="1500" b="1">
                  <a:solidFill>
                    <a:srgbClr val="26B4E9"/>
                  </a:solidFill>
                  <a:latin typeface="Optima"/>
                </a:rPr>
                <a:t>Asset-Centric Industries</a:t>
              </a:r>
              <a:endParaRPr lang="en-IN" sz="1500" b="1">
                <a:solidFill>
                  <a:srgbClr val="26B4E9"/>
                </a:solidFill>
                <a:latin typeface="Optima"/>
              </a:endParaRPr>
            </a:p>
          </p:txBody>
        </p:sp>
      </p:grpSp>
      <p:grpSp>
        <p:nvGrpSpPr>
          <p:cNvPr id="33" name="Group 32">
            <a:extLst>
              <a:ext uri="{FF2B5EF4-FFF2-40B4-BE49-F238E27FC236}">
                <a16:creationId xmlns:a16="http://schemas.microsoft.com/office/drawing/2014/main" id="{BCD35AAF-2329-AC49-EFB6-5987B6660F66}"/>
              </a:ext>
            </a:extLst>
          </p:cNvPr>
          <p:cNvGrpSpPr/>
          <p:nvPr/>
        </p:nvGrpSpPr>
        <p:grpSpPr>
          <a:xfrm>
            <a:off x="4230131" y="986304"/>
            <a:ext cx="7592537" cy="2709394"/>
            <a:chOff x="4362729" y="913501"/>
            <a:chExt cx="7592537" cy="2709394"/>
          </a:xfrm>
        </p:grpSpPr>
        <p:sp>
          <p:nvSpPr>
            <p:cNvPr id="34" name="Flowchart: Alternate Process 43">
              <a:extLst>
                <a:ext uri="{FF2B5EF4-FFF2-40B4-BE49-F238E27FC236}">
                  <a16:creationId xmlns:a16="http://schemas.microsoft.com/office/drawing/2014/main" id="{13A950C8-BFD3-00AC-2385-C09730C143C5}"/>
                </a:ext>
              </a:extLst>
            </p:cNvPr>
            <p:cNvSpPr/>
            <p:nvPr/>
          </p:nvSpPr>
          <p:spPr>
            <a:xfrm>
              <a:off x="5388882" y="1178185"/>
              <a:ext cx="5405510" cy="2423891"/>
            </a:xfrm>
            <a:prstGeom prst="flowChartAlternateProcess">
              <a:avLst/>
            </a:prstGeom>
            <a:no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w="0"/>
                <a:solidFill>
                  <a:prstClr val="black"/>
                </a:solidFill>
                <a:effectLst>
                  <a:outerShdw blurRad="38100" dist="19050" dir="2700000" algn="tl" rotWithShape="0">
                    <a:srgbClr val="000000">
                      <a:alpha val="40000"/>
                    </a:srgbClr>
                  </a:outerShdw>
                </a:effectLst>
                <a:uLnTx/>
                <a:uFillTx/>
                <a:latin typeface="Optima" panose="02000503060000020004"/>
                <a:ea typeface="Optima" charset="0"/>
                <a:cs typeface="Optima" charset="0"/>
              </a:endParaRPr>
            </a:p>
          </p:txBody>
        </p:sp>
        <p:sp>
          <p:nvSpPr>
            <p:cNvPr id="35" name="Flowchart: Alternate Process 43">
              <a:extLst>
                <a:ext uri="{FF2B5EF4-FFF2-40B4-BE49-F238E27FC236}">
                  <a16:creationId xmlns:a16="http://schemas.microsoft.com/office/drawing/2014/main" id="{D7C88471-23DA-F480-B938-F635B7B88109}"/>
                </a:ext>
              </a:extLst>
            </p:cNvPr>
            <p:cNvSpPr/>
            <p:nvPr/>
          </p:nvSpPr>
          <p:spPr>
            <a:xfrm>
              <a:off x="11137987" y="1516150"/>
              <a:ext cx="803423" cy="362228"/>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SAP ERP-1</a:t>
              </a:r>
            </a:p>
          </p:txBody>
        </p:sp>
        <p:sp>
          <p:nvSpPr>
            <p:cNvPr id="36" name="Flowchart: Alternate Process 43">
              <a:extLst>
                <a:ext uri="{FF2B5EF4-FFF2-40B4-BE49-F238E27FC236}">
                  <a16:creationId xmlns:a16="http://schemas.microsoft.com/office/drawing/2014/main" id="{311F4F9C-0314-16E3-9572-C35A86A4248D}"/>
                </a:ext>
              </a:extLst>
            </p:cNvPr>
            <p:cNvSpPr/>
            <p:nvPr/>
          </p:nvSpPr>
          <p:spPr>
            <a:xfrm>
              <a:off x="11137987" y="2247541"/>
              <a:ext cx="817279" cy="362228"/>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SAP ERP-2</a:t>
              </a:r>
            </a:p>
          </p:txBody>
        </p:sp>
        <p:sp>
          <p:nvSpPr>
            <p:cNvPr id="37" name="Flowchart: Alternate Process 43">
              <a:extLst>
                <a:ext uri="{FF2B5EF4-FFF2-40B4-BE49-F238E27FC236}">
                  <a16:creationId xmlns:a16="http://schemas.microsoft.com/office/drawing/2014/main" id="{5D1A8968-A90B-9960-EF1D-64CE802136F6}"/>
                </a:ext>
              </a:extLst>
            </p:cNvPr>
            <p:cNvSpPr/>
            <p:nvPr/>
          </p:nvSpPr>
          <p:spPr>
            <a:xfrm>
              <a:off x="11137987" y="2978931"/>
              <a:ext cx="803423" cy="362228"/>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ERP-3</a:t>
              </a:r>
            </a:p>
          </p:txBody>
        </p:sp>
        <p:grpSp>
          <p:nvGrpSpPr>
            <p:cNvPr id="38" name="Group 37">
              <a:extLst>
                <a:ext uri="{FF2B5EF4-FFF2-40B4-BE49-F238E27FC236}">
                  <a16:creationId xmlns:a16="http://schemas.microsoft.com/office/drawing/2014/main" id="{75D37DA3-645F-FC76-9D07-C02B895CAB4A}"/>
                </a:ext>
              </a:extLst>
            </p:cNvPr>
            <p:cNvGrpSpPr/>
            <p:nvPr/>
          </p:nvGrpSpPr>
          <p:grpSpPr>
            <a:xfrm>
              <a:off x="5392846" y="1380965"/>
              <a:ext cx="5198887" cy="2031107"/>
              <a:chOff x="1928394" y="1077596"/>
              <a:chExt cx="5462378" cy="2163776"/>
            </a:xfrm>
          </p:grpSpPr>
          <p:cxnSp>
            <p:nvCxnSpPr>
              <p:cNvPr id="57" name="Straight Arrow Connector 56">
                <a:extLst>
                  <a:ext uri="{FF2B5EF4-FFF2-40B4-BE49-F238E27FC236}">
                    <a16:creationId xmlns:a16="http://schemas.microsoft.com/office/drawing/2014/main" id="{A674A4AE-80C9-5A30-1288-7EBB547CA359}"/>
                  </a:ext>
                </a:extLst>
              </p:cNvPr>
              <p:cNvCxnSpPr/>
              <p:nvPr/>
            </p:nvCxnSpPr>
            <p:spPr bwMode="auto">
              <a:xfrm>
                <a:off x="2699792" y="1348409"/>
                <a:ext cx="864000" cy="0"/>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8" name="Straight Arrow Connector 57">
                <a:extLst>
                  <a:ext uri="{FF2B5EF4-FFF2-40B4-BE49-F238E27FC236}">
                    <a16:creationId xmlns:a16="http://schemas.microsoft.com/office/drawing/2014/main" id="{CB6DF8B8-F5FE-F3B4-F463-B738C7D51053}"/>
                  </a:ext>
                </a:extLst>
              </p:cNvPr>
              <p:cNvCxnSpPr/>
              <p:nvPr/>
            </p:nvCxnSpPr>
            <p:spPr bwMode="auto">
              <a:xfrm>
                <a:off x="2699792" y="1996481"/>
                <a:ext cx="864000" cy="0"/>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Straight Arrow Connector 58">
                <a:extLst>
                  <a:ext uri="{FF2B5EF4-FFF2-40B4-BE49-F238E27FC236}">
                    <a16:creationId xmlns:a16="http://schemas.microsoft.com/office/drawing/2014/main" id="{54E4E857-3E93-FEA0-9824-A5780A99B6E9}"/>
                  </a:ext>
                </a:extLst>
              </p:cNvPr>
              <p:cNvCxnSpPr/>
              <p:nvPr/>
            </p:nvCxnSpPr>
            <p:spPr bwMode="auto">
              <a:xfrm>
                <a:off x="2699792" y="2644553"/>
                <a:ext cx="864000" cy="0"/>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60" name="Picture 59">
                <a:extLst>
                  <a:ext uri="{FF2B5EF4-FFF2-40B4-BE49-F238E27FC236}">
                    <a16:creationId xmlns:a16="http://schemas.microsoft.com/office/drawing/2014/main" id="{2B919F2E-4928-2073-091A-F5A7EEB99112}"/>
                  </a:ext>
                </a:extLst>
              </p:cNvPr>
              <p:cNvPicPr>
                <a:picLocks noChangeAspect="1"/>
              </p:cNvPicPr>
              <p:nvPr/>
            </p:nvPicPr>
            <p:blipFill rotWithShape="1">
              <a:blip r:embed="rId7">
                <a:duotone>
                  <a:srgbClr val="4472C4">
                    <a:shade val="45000"/>
                    <a:satMod val="135000"/>
                  </a:srgbClr>
                  <a:prstClr val="white"/>
                </a:duotone>
                <a:extLst>
                  <a:ext uri="{BEBA8EAE-BF5A-486C-A8C5-ECC9F3942E4B}">
                    <a14:imgProps xmlns:a14="http://schemas.microsoft.com/office/drawing/2010/main">
                      <a14:imgLayer r:embed="rId8">
                        <a14:imgEffect>
                          <a14:brightnessContrast bright="20000" contrast="20000"/>
                        </a14:imgEffect>
                      </a14:imgLayer>
                    </a14:imgProps>
                  </a:ext>
                </a:extLst>
              </a:blip>
              <a:srcRect/>
              <a:stretch/>
            </p:blipFill>
            <p:spPr>
              <a:xfrm>
                <a:off x="5317619" y="1664180"/>
                <a:ext cx="563122" cy="703203"/>
              </a:xfrm>
              <a:prstGeom prst="rect">
                <a:avLst/>
              </a:prstGeom>
            </p:spPr>
          </p:pic>
          <p:pic>
            <p:nvPicPr>
              <p:cNvPr id="61" name="Picture 60">
                <a:extLst>
                  <a:ext uri="{FF2B5EF4-FFF2-40B4-BE49-F238E27FC236}">
                    <a16:creationId xmlns:a16="http://schemas.microsoft.com/office/drawing/2014/main" id="{57B19592-5956-9FFA-5336-F01D1C202594}"/>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tretch>
                <a:fillRect/>
              </a:stretch>
            </p:blipFill>
            <p:spPr>
              <a:xfrm>
                <a:off x="3792381" y="1077596"/>
                <a:ext cx="507876" cy="483467"/>
              </a:xfrm>
              <a:prstGeom prst="rect">
                <a:avLst/>
              </a:prstGeom>
            </p:spPr>
          </p:pic>
          <p:pic>
            <p:nvPicPr>
              <p:cNvPr id="62" name="Picture 61">
                <a:extLst>
                  <a:ext uri="{FF2B5EF4-FFF2-40B4-BE49-F238E27FC236}">
                    <a16:creationId xmlns:a16="http://schemas.microsoft.com/office/drawing/2014/main" id="{2F8EA053-1893-2E21-2FE0-AF4F54E78B51}"/>
                  </a:ext>
                </a:extLst>
              </p:cNvPr>
              <p:cNvPicPr>
                <a:picLocks noChangeAspect="1"/>
              </p:cNvPicPr>
              <p:nvPr/>
            </p:nvPicPr>
            <p:blipFill>
              <a:blip r:embed="rId9">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tretch>
                <a:fillRect/>
              </a:stretch>
            </p:blipFill>
            <p:spPr>
              <a:xfrm>
                <a:off x="3779912" y="1721267"/>
                <a:ext cx="507876" cy="483467"/>
              </a:xfrm>
              <a:prstGeom prst="rect">
                <a:avLst/>
              </a:prstGeom>
            </p:spPr>
          </p:pic>
          <p:pic>
            <p:nvPicPr>
              <p:cNvPr id="63" name="Picture 62">
                <a:extLst>
                  <a:ext uri="{FF2B5EF4-FFF2-40B4-BE49-F238E27FC236}">
                    <a16:creationId xmlns:a16="http://schemas.microsoft.com/office/drawing/2014/main" id="{A49C52A1-1266-7306-BA84-C9F1B1318A9C}"/>
                  </a:ext>
                </a:extLst>
              </p:cNvPr>
              <p:cNvPicPr>
                <a:picLocks noChangeAspect="1"/>
              </p:cNvPicPr>
              <p:nvPr/>
            </p:nvPicPr>
            <p:blipFill>
              <a:blip r:embed="rId9">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a:ext>
                </a:extLst>
              </a:blip>
              <a:stretch>
                <a:fillRect/>
              </a:stretch>
            </p:blipFill>
            <p:spPr>
              <a:xfrm>
                <a:off x="3792381" y="2373739"/>
                <a:ext cx="507876" cy="483467"/>
              </a:xfrm>
              <a:prstGeom prst="rect">
                <a:avLst/>
              </a:prstGeom>
            </p:spPr>
          </p:pic>
          <p:cxnSp>
            <p:nvCxnSpPr>
              <p:cNvPr id="64" name="Straight Arrow Connector 63">
                <a:extLst>
                  <a:ext uri="{FF2B5EF4-FFF2-40B4-BE49-F238E27FC236}">
                    <a16:creationId xmlns:a16="http://schemas.microsoft.com/office/drawing/2014/main" id="{A2EAD2CF-71D5-448E-F041-3864FA2C6FE1}"/>
                  </a:ext>
                </a:extLst>
              </p:cNvPr>
              <p:cNvCxnSpPr/>
              <p:nvPr/>
            </p:nvCxnSpPr>
            <p:spPr bwMode="auto">
              <a:xfrm>
                <a:off x="4273804" y="1403205"/>
                <a:ext cx="1031346" cy="378738"/>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BBD4B12F-244E-1D3E-D93B-496F5FC939D9}"/>
                  </a:ext>
                </a:extLst>
              </p:cNvPr>
              <p:cNvCxnSpPr/>
              <p:nvPr/>
            </p:nvCxnSpPr>
            <p:spPr bwMode="auto">
              <a:xfrm flipV="1">
                <a:off x="4273804" y="2015782"/>
                <a:ext cx="1043815" cy="13093"/>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Arrow Connector 65">
                <a:extLst>
                  <a:ext uri="{FF2B5EF4-FFF2-40B4-BE49-F238E27FC236}">
                    <a16:creationId xmlns:a16="http://schemas.microsoft.com/office/drawing/2014/main" id="{08D0D6E1-D5A1-899C-9BA6-63A91E3368EC}"/>
                  </a:ext>
                </a:extLst>
              </p:cNvPr>
              <p:cNvCxnSpPr/>
              <p:nvPr/>
            </p:nvCxnSpPr>
            <p:spPr bwMode="auto">
              <a:xfrm flipV="1">
                <a:off x="4246009" y="2274260"/>
                <a:ext cx="1039628" cy="388631"/>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Arrow Connector 66">
                <a:extLst>
                  <a:ext uri="{FF2B5EF4-FFF2-40B4-BE49-F238E27FC236}">
                    <a16:creationId xmlns:a16="http://schemas.microsoft.com/office/drawing/2014/main" id="{0A51A19D-7ADB-80EB-DB08-A14B89CBF7F5}"/>
                  </a:ext>
                </a:extLst>
              </p:cNvPr>
              <p:cNvCxnSpPr/>
              <p:nvPr/>
            </p:nvCxnSpPr>
            <p:spPr bwMode="auto">
              <a:xfrm>
                <a:off x="5880741" y="2015970"/>
                <a:ext cx="720000" cy="0"/>
              </a:xfrm>
              <a:prstGeom prst="straightConnector1">
                <a:avLst/>
              </a:prstGeom>
              <a:noFill/>
              <a:ln w="19050" cap="flat" cmpd="sng" algn="ctr">
                <a:solidFill>
                  <a:srgbClr val="4472C4">
                    <a:lumMod val="75000"/>
                  </a:srgbClr>
                </a:solidFill>
                <a:prstDash val="solid"/>
                <a:miter lim="800000"/>
                <a:headEnd type="triangl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8" name="TextBox 67">
                <a:extLst>
                  <a:ext uri="{FF2B5EF4-FFF2-40B4-BE49-F238E27FC236}">
                    <a16:creationId xmlns:a16="http://schemas.microsoft.com/office/drawing/2014/main" id="{B45C2E04-B869-F75B-AE3B-AA76E5EC960F}"/>
                  </a:ext>
                </a:extLst>
              </p:cNvPr>
              <p:cNvSpPr txBox="1"/>
              <p:nvPr/>
            </p:nvSpPr>
            <p:spPr>
              <a:xfrm>
                <a:off x="1928394" y="2946280"/>
                <a:ext cx="886252" cy="295092"/>
              </a:xfrm>
              <a:prstGeom prst="rect">
                <a:avLst/>
              </a:prstGeom>
              <a:noFill/>
            </p:spPr>
            <p:txBody>
              <a:bodyPr wrap="none" rtlCol="0">
                <a:spAutoFit/>
              </a:bodyPr>
              <a:lstStyle>
                <a:defPPr>
                  <a:defRPr lang="en-US"/>
                </a:defPPr>
                <a:lvl1pPr algn="ctr" defTabSz="609585">
                  <a:defRPr sz="1200" b="1">
                    <a:solidFill>
                      <a:srgbClr val="0B4A99"/>
                    </a:solidFill>
                    <a:latin typeface="Optima" panose="02000503060000020004"/>
                    <a:cs typeface="Arial" panose="020B0604020202020204" pitchFamily="34" charset="0"/>
                  </a:defRPr>
                </a:lvl1p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rPr>
                  <a:t>Requestor</a:t>
                </a:r>
              </a:p>
            </p:txBody>
          </p:sp>
          <p:sp>
            <p:nvSpPr>
              <p:cNvPr id="69" name="TextBox 68">
                <a:extLst>
                  <a:ext uri="{FF2B5EF4-FFF2-40B4-BE49-F238E27FC236}">
                    <a16:creationId xmlns:a16="http://schemas.microsoft.com/office/drawing/2014/main" id="{D7576432-0AD3-CC5B-B77B-FE27940F941A}"/>
                  </a:ext>
                </a:extLst>
              </p:cNvPr>
              <p:cNvSpPr txBox="1"/>
              <p:nvPr/>
            </p:nvSpPr>
            <p:spPr>
              <a:xfrm>
                <a:off x="3652464" y="2939454"/>
                <a:ext cx="825619" cy="295092"/>
              </a:xfrm>
              <a:prstGeom prst="rect">
                <a:avLst/>
              </a:prstGeom>
              <a:noFill/>
            </p:spPr>
            <p:txBody>
              <a:bodyPr wrap="none" rtlCol="0">
                <a:spAutoFit/>
              </a:bodyPr>
              <a:lstStyle>
                <a:defPPr>
                  <a:defRPr lang="en-US"/>
                </a:defPPr>
                <a:lvl1pPr algn="ctr" defTabSz="609585">
                  <a:defRPr sz="1200" b="1">
                    <a:solidFill>
                      <a:srgbClr val="0B4A99"/>
                    </a:solidFill>
                    <a:latin typeface="Optima" panose="02000503060000020004"/>
                    <a:cs typeface="Arial" panose="020B0604020202020204" pitchFamily="34" charset="0"/>
                  </a:defRPr>
                </a:lvl1p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rPr>
                  <a:t>Approver</a:t>
                </a:r>
              </a:p>
            </p:txBody>
          </p:sp>
          <p:sp>
            <p:nvSpPr>
              <p:cNvPr id="70" name="TextBox 69">
                <a:extLst>
                  <a:ext uri="{FF2B5EF4-FFF2-40B4-BE49-F238E27FC236}">
                    <a16:creationId xmlns:a16="http://schemas.microsoft.com/office/drawing/2014/main" id="{F2CEC29E-B992-A9E2-23FC-8AC20C3DF25A}"/>
                  </a:ext>
                </a:extLst>
              </p:cNvPr>
              <p:cNvSpPr txBox="1"/>
              <p:nvPr/>
            </p:nvSpPr>
            <p:spPr>
              <a:xfrm>
                <a:off x="5292010" y="2939454"/>
                <a:ext cx="765458" cy="295092"/>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Steward</a:t>
                </a:r>
              </a:p>
            </p:txBody>
          </p:sp>
          <p:sp>
            <p:nvSpPr>
              <p:cNvPr id="71" name="TextBox 70">
                <a:extLst>
                  <a:ext uri="{FF2B5EF4-FFF2-40B4-BE49-F238E27FC236}">
                    <a16:creationId xmlns:a16="http://schemas.microsoft.com/office/drawing/2014/main" id="{74287012-6B1E-F470-C447-38C133F3812D}"/>
                  </a:ext>
                </a:extLst>
              </p:cNvPr>
              <p:cNvSpPr txBox="1"/>
              <p:nvPr/>
            </p:nvSpPr>
            <p:spPr>
              <a:xfrm>
                <a:off x="6593786" y="2946279"/>
                <a:ext cx="796986" cy="295092"/>
              </a:xfrm>
              <a:prstGeom prst="rect">
                <a:avLst/>
              </a:prstGeom>
              <a:noFill/>
            </p:spPr>
            <p:txBody>
              <a:bodyPr wrap="none" rtlCol="0">
                <a:spAutoFit/>
              </a:bodyPr>
              <a:lstStyle>
                <a:defPPr>
                  <a:defRPr lang="en-US"/>
                </a:defPPr>
                <a:lvl1pPr algn="ctr" defTabSz="609585">
                  <a:defRPr sz="1200" b="1">
                    <a:solidFill>
                      <a:srgbClr val="0B4A99"/>
                    </a:solidFill>
                    <a:latin typeface="Optima" panose="02000503060000020004"/>
                    <a:cs typeface="Arial" panose="020B0604020202020204" pitchFamily="34" charset="0"/>
                  </a:defRPr>
                </a:lvl1p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rPr>
                  <a:t>Manager</a:t>
                </a:r>
              </a:p>
            </p:txBody>
          </p:sp>
        </p:grpSp>
        <p:pic>
          <p:nvPicPr>
            <p:cNvPr id="39" name="Picture 38">
              <a:extLst>
                <a:ext uri="{FF2B5EF4-FFF2-40B4-BE49-F238E27FC236}">
                  <a16:creationId xmlns:a16="http://schemas.microsoft.com/office/drawing/2014/main" id="{FD9C00C5-4332-036B-82A7-E3068CEE7CC8}"/>
                </a:ext>
              </a:extLst>
            </p:cNvPr>
            <p:cNvPicPr>
              <a:picLocks noChangeAspect="1"/>
            </p:cNvPicPr>
            <p:nvPr/>
          </p:nvPicPr>
          <p:blipFill>
            <a:blip r:embed="rId13">
              <a:duotone>
                <a:srgbClr val="4472C4">
                  <a:shade val="45000"/>
                  <a:satMod val="135000"/>
                </a:srgbClr>
                <a:prstClr val="white"/>
              </a:duotone>
              <a:extLst>
                <a:ext uri="{BEBA8EAE-BF5A-486C-A8C5-ECC9F3942E4B}">
                  <a14:imgProps xmlns:a14="http://schemas.microsoft.com/office/drawing/2010/main">
                    <a14:imgLayer r:embed="rId14">
                      <a14:imgEffect>
                        <a14:sharpenSoften amount="50000"/>
                      </a14:imgEffect>
                      <a14:imgEffect>
                        <a14:brightnessContrast bright="20000" contrast="20000"/>
                      </a14:imgEffect>
                    </a14:imgLayer>
                  </a14:imgProps>
                </a:ext>
              </a:extLst>
            </a:blip>
            <a:stretch>
              <a:fillRect/>
            </a:stretch>
          </p:blipFill>
          <p:spPr>
            <a:xfrm>
              <a:off x="9860077" y="1957561"/>
              <a:ext cx="717526" cy="707668"/>
            </a:xfrm>
            <a:prstGeom prst="rect">
              <a:avLst/>
            </a:prstGeom>
          </p:spPr>
        </p:pic>
        <p:cxnSp>
          <p:nvCxnSpPr>
            <p:cNvPr id="40" name="Curved Connector 54">
              <a:extLst>
                <a:ext uri="{FF2B5EF4-FFF2-40B4-BE49-F238E27FC236}">
                  <a16:creationId xmlns:a16="http://schemas.microsoft.com/office/drawing/2014/main" id="{7715636A-8A90-EC4F-334F-D2DCA8502646}"/>
                </a:ext>
              </a:extLst>
            </p:cNvPr>
            <p:cNvCxnSpPr/>
            <p:nvPr/>
          </p:nvCxnSpPr>
          <p:spPr bwMode="auto">
            <a:xfrm rot="10800000" flipV="1">
              <a:off x="10532204" y="1808116"/>
              <a:ext cx="568177" cy="614131"/>
            </a:xfrm>
            <a:prstGeom prst="curvedConnector3">
              <a:avLst>
                <a:gd name="adj1" fmla="val 50000"/>
              </a:avLst>
            </a:prstGeom>
            <a:solidFill>
              <a:srgbClr val="00B8FF"/>
            </a:solidFill>
            <a:ln w="28575" cap="flat" cmpd="sng" algn="ctr">
              <a:solidFill>
                <a:srgbClr val="4472C4"/>
              </a:solidFill>
              <a:prstDash val="sysDash"/>
              <a:round/>
              <a:headEnd type="stealth"/>
              <a:tailEnd type="stealth"/>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Curved Connector 55">
              <a:extLst>
                <a:ext uri="{FF2B5EF4-FFF2-40B4-BE49-F238E27FC236}">
                  <a16:creationId xmlns:a16="http://schemas.microsoft.com/office/drawing/2014/main" id="{09AEC5DC-C608-24FE-627B-9863E7E93F04}"/>
                </a:ext>
              </a:extLst>
            </p:cNvPr>
            <p:cNvCxnSpPr/>
            <p:nvPr/>
          </p:nvCxnSpPr>
          <p:spPr bwMode="auto">
            <a:xfrm rot="10800000" flipV="1">
              <a:off x="10532204" y="2416452"/>
              <a:ext cx="568177" cy="5795"/>
            </a:xfrm>
            <a:prstGeom prst="curvedConnector3">
              <a:avLst>
                <a:gd name="adj1" fmla="val 50000"/>
              </a:avLst>
            </a:prstGeom>
            <a:solidFill>
              <a:srgbClr val="00B8FF"/>
            </a:solidFill>
            <a:ln w="28575" cap="flat" cmpd="sng" algn="ctr">
              <a:solidFill>
                <a:srgbClr val="4472C4"/>
              </a:solidFill>
              <a:prstDash val="sysDash"/>
              <a:round/>
              <a:headEnd type="stealth"/>
              <a:tailEnd type="stealth"/>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Curved Connector 56">
              <a:extLst>
                <a:ext uri="{FF2B5EF4-FFF2-40B4-BE49-F238E27FC236}">
                  <a16:creationId xmlns:a16="http://schemas.microsoft.com/office/drawing/2014/main" id="{84B74533-5335-2105-B005-16118F203E4C}"/>
                </a:ext>
              </a:extLst>
            </p:cNvPr>
            <p:cNvCxnSpPr/>
            <p:nvPr/>
          </p:nvCxnSpPr>
          <p:spPr bwMode="auto">
            <a:xfrm rot="10800000">
              <a:off x="10532204" y="2422247"/>
              <a:ext cx="560384" cy="645870"/>
            </a:xfrm>
            <a:prstGeom prst="curvedConnector3">
              <a:avLst>
                <a:gd name="adj1" fmla="val 50000"/>
              </a:avLst>
            </a:prstGeom>
            <a:solidFill>
              <a:srgbClr val="00B8FF"/>
            </a:solidFill>
            <a:ln w="28575" cap="flat" cmpd="sng" algn="ctr">
              <a:solidFill>
                <a:srgbClr val="4472C4"/>
              </a:solidFill>
              <a:prstDash val="sysDash"/>
              <a:round/>
              <a:headEnd type="stealth"/>
              <a:tailEnd type="stealth"/>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3" name="Rectangle 10">
              <a:extLst>
                <a:ext uri="{FF2B5EF4-FFF2-40B4-BE49-F238E27FC236}">
                  <a16:creationId xmlns:a16="http://schemas.microsoft.com/office/drawing/2014/main" id="{8B269EC0-1378-8387-4F7F-4902A7E4FFC1}"/>
                </a:ext>
              </a:extLst>
            </p:cNvPr>
            <p:cNvSpPr>
              <a:spLocks noChangeArrowheads="1"/>
            </p:cNvSpPr>
            <p:nvPr/>
          </p:nvSpPr>
          <p:spPr bwMode="auto">
            <a:xfrm>
              <a:off x="5550904" y="913501"/>
              <a:ext cx="4884176" cy="2078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marL="457200">
                <a:defRPr>
                  <a:solidFill>
                    <a:schemeClr val="tx1"/>
                  </a:solidFill>
                  <a:latin typeface="Arial" pitchFamily="34" charset="0"/>
                  <a:cs typeface="Arial" pitchFamily="34" charset="0"/>
                </a:defRPr>
              </a:lvl2pPr>
              <a:lvl3pPr marL="914400">
                <a:defRPr>
                  <a:solidFill>
                    <a:schemeClr val="tx1"/>
                  </a:solidFill>
                  <a:latin typeface="Arial" pitchFamily="34" charset="0"/>
                  <a:cs typeface="Arial" pitchFamily="34" charset="0"/>
                </a:defRPr>
              </a:lvl3pPr>
              <a:lvl4pPr marL="1371600">
                <a:defRPr>
                  <a:solidFill>
                    <a:schemeClr val="tx1"/>
                  </a:solidFill>
                  <a:latin typeface="Arial" pitchFamily="34" charset="0"/>
                  <a:cs typeface="Arial" pitchFamily="34" charset="0"/>
                </a:defRPr>
              </a:lvl4pPr>
              <a:lvl5pPr marL="1828800">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1218468" eaLnBrk="1" fontAlgn="auto" latinLnBrk="0" hangingPunct="1">
                <a:lnSpc>
                  <a:spcPct val="90000"/>
                </a:lnSpc>
                <a:spcBef>
                  <a:spcPts val="0"/>
                </a:spcBef>
                <a:spcAft>
                  <a:spcPts val="0"/>
                </a:spcAft>
                <a:buClrTx/>
                <a:buSzTx/>
                <a:buFontTx/>
                <a:buNone/>
                <a:tabLst/>
                <a:defRPr/>
              </a:pPr>
              <a:r>
                <a:rPr kumimoji="0" lang="en-US" altLang="en-US" sz="1500" b="1" i="0" u="none" strike="noStrike" kern="0" cap="none" spc="0" normalizeH="0" baseline="0" noProof="0">
                  <a:ln>
                    <a:noFill/>
                  </a:ln>
                  <a:solidFill>
                    <a:srgbClr val="10479B"/>
                  </a:solidFill>
                  <a:effectLst/>
                  <a:uLnTx/>
                  <a:uFillTx/>
                  <a:latin typeface="Optima" panose="02000503060000020004"/>
                  <a:ea typeface="Optima" charset="0"/>
                  <a:cs typeface="Optima" charset="0"/>
                </a:rPr>
                <a:t>Single or Mass Process (Parallel &amp; Sequential WF)</a:t>
              </a:r>
            </a:p>
          </p:txBody>
        </p:sp>
        <p:grpSp>
          <p:nvGrpSpPr>
            <p:cNvPr id="44" name="Group 43">
              <a:extLst>
                <a:ext uri="{FF2B5EF4-FFF2-40B4-BE49-F238E27FC236}">
                  <a16:creationId xmlns:a16="http://schemas.microsoft.com/office/drawing/2014/main" id="{5A02C802-002A-37D7-AC8E-AE4702320840}"/>
                </a:ext>
              </a:extLst>
            </p:cNvPr>
            <p:cNvGrpSpPr/>
            <p:nvPr/>
          </p:nvGrpSpPr>
          <p:grpSpPr>
            <a:xfrm>
              <a:off x="4362729" y="1189760"/>
              <a:ext cx="856586" cy="2433135"/>
              <a:chOff x="4362729" y="1178185"/>
              <a:chExt cx="856586" cy="2433135"/>
            </a:xfrm>
          </p:grpSpPr>
          <p:sp>
            <p:nvSpPr>
              <p:cNvPr id="45" name="Flowchart: Alternate Process 43">
                <a:extLst>
                  <a:ext uri="{FF2B5EF4-FFF2-40B4-BE49-F238E27FC236}">
                    <a16:creationId xmlns:a16="http://schemas.microsoft.com/office/drawing/2014/main" id="{A7DCBF97-AF64-074C-A275-794A63D88E8B}"/>
                  </a:ext>
                </a:extLst>
              </p:cNvPr>
              <p:cNvSpPr/>
              <p:nvPr/>
            </p:nvSpPr>
            <p:spPr>
              <a:xfrm>
                <a:off x="4362729" y="1178185"/>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CREATE</a:t>
                </a:r>
              </a:p>
            </p:txBody>
          </p:sp>
          <p:sp>
            <p:nvSpPr>
              <p:cNvPr id="46" name="Flowchart: Alternate Process 45">
                <a:extLst>
                  <a:ext uri="{FF2B5EF4-FFF2-40B4-BE49-F238E27FC236}">
                    <a16:creationId xmlns:a16="http://schemas.microsoft.com/office/drawing/2014/main" id="{A570C592-A652-9E34-1003-AF759AFA5285}"/>
                  </a:ext>
                </a:extLst>
              </p:cNvPr>
              <p:cNvSpPr/>
              <p:nvPr/>
            </p:nvSpPr>
            <p:spPr>
              <a:xfrm>
                <a:off x="4362729" y="1455327"/>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CHANGE</a:t>
                </a:r>
              </a:p>
            </p:txBody>
          </p:sp>
          <p:sp>
            <p:nvSpPr>
              <p:cNvPr id="47" name="Flowchart: Alternate Process 43">
                <a:extLst>
                  <a:ext uri="{FF2B5EF4-FFF2-40B4-BE49-F238E27FC236}">
                    <a16:creationId xmlns:a16="http://schemas.microsoft.com/office/drawing/2014/main" id="{683F6E94-374B-709C-2EE9-4B2265292621}"/>
                  </a:ext>
                </a:extLst>
              </p:cNvPr>
              <p:cNvSpPr/>
              <p:nvPr/>
            </p:nvSpPr>
            <p:spPr>
              <a:xfrm>
                <a:off x="4362729" y="1732469"/>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EXTEND</a:t>
                </a:r>
              </a:p>
            </p:txBody>
          </p:sp>
          <p:sp>
            <p:nvSpPr>
              <p:cNvPr id="48" name="Flowchart: Alternate Process 43">
                <a:extLst>
                  <a:ext uri="{FF2B5EF4-FFF2-40B4-BE49-F238E27FC236}">
                    <a16:creationId xmlns:a16="http://schemas.microsoft.com/office/drawing/2014/main" id="{ACDAD890-A3FA-4235-31CC-5B367EE8CB38}"/>
                  </a:ext>
                </a:extLst>
              </p:cNvPr>
              <p:cNvSpPr/>
              <p:nvPr/>
            </p:nvSpPr>
            <p:spPr>
              <a:xfrm>
                <a:off x="4362729" y="2009611"/>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DELETE</a:t>
                </a:r>
                <a:endParaRPr kumimoji="0" lang="en-US" sz="1000" b="1" i="0" u="none" strike="noStrike" kern="0" cap="none" spc="0" normalizeH="0" baseline="0" noProof="0">
                  <a:ln>
                    <a:noFill/>
                  </a:ln>
                  <a:solidFill>
                    <a:prstClr val="black"/>
                  </a:solidFill>
                  <a:effectLst/>
                  <a:uLnTx/>
                  <a:uFillTx/>
                  <a:latin typeface="Optima" panose="02000503060000020004"/>
                  <a:ea typeface="Optima" charset="0"/>
                  <a:cs typeface="Optima" charset="0"/>
                </a:endParaRPr>
              </a:p>
            </p:txBody>
          </p:sp>
          <p:sp>
            <p:nvSpPr>
              <p:cNvPr id="49" name="Flowchart: Alternate Process 43">
                <a:extLst>
                  <a:ext uri="{FF2B5EF4-FFF2-40B4-BE49-F238E27FC236}">
                    <a16:creationId xmlns:a16="http://schemas.microsoft.com/office/drawing/2014/main" id="{D68BC562-B2EC-3ECA-D904-AA9986847B0D}"/>
                  </a:ext>
                </a:extLst>
              </p:cNvPr>
              <p:cNvSpPr/>
              <p:nvPr/>
            </p:nvSpPr>
            <p:spPr>
              <a:xfrm>
                <a:off x="4362729" y="2286753"/>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UNDELETE</a:t>
                </a:r>
              </a:p>
            </p:txBody>
          </p:sp>
          <p:sp>
            <p:nvSpPr>
              <p:cNvPr id="50" name="Flowchart: Alternate Process 43">
                <a:extLst>
                  <a:ext uri="{FF2B5EF4-FFF2-40B4-BE49-F238E27FC236}">
                    <a16:creationId xmlns:a16="http://schemas.microsoft.com/office/drawing/2014/main" id="{261CFA32-A531-986E-2F99-1F9A160D869B}"/>
                  </a:ext>
                </a:extLst>
              </p:cNvPr>
              <p:cNvSpPr/>
              <p:nvPr/>
            </p:nvSpPr>
            <p:spPr>
              <a:xfrm>
                <a:off x="4362729" y="2563895"/>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BLOCK</a:t>
                </a:r>
              </a:p>
            </p:txBody>
          </p:sp>
          <p:sp>
            <p:nvSpPr>
              <p:cNvPr id="51" name="Flowchart: Alternate Process 43">
                <a:extLst>
                  <a:ext uri="{FF2B5EF4-FFF2-40B4-BE49-F238E27FC236}">
                    <a16:creationId xmlns:a16="http://schemas.microsoft.com/office/drawing/2014/main" id="{F3B1A3B0-7184-FAE3-5B2D-D2718CB64923}"/>
                  </a:ext>
                </a:extLst>
              </p:cNvPr>
              <p:cNvSpPr/>
              <p:nvPr/>
            </p:nvSpPr>
            <p:spPr>
              <a:xfrm>
                <a:off x="4362729" y="2841037"/>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UNBLOCK</a:t>
                </a:r>
              </a:p>
            </p:txBody>
          </p:sp>
          <p:sp>
            <p:nvSpPr>
              <p:cNvPr id="52" name="Flowchart: Alternate Process 43">
                <a:extLst>
                  <a:ext uri="{FF2B5EF4-FFF2-40B4-BE49-F238E27FC236}">
                    <a16:creationId xmlns:a16="http://schemas.microsoft.com/office/drawing/2014/main" id="{9043D0EF-9D4C-55B3-5BC5-5592F5744BE9}"/>
                  </a:ext>
                </a:extLst>
              </p:cNvPr>
              <p:cNvSpPr/>
              <p:nvPr/>
            </p:nvSpPr>
            <p:spPr>
              <a:xfrm>
                <a:off x="4362729" y="3118179"/>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MERGE</a:t>
                </a:r>
              </a:p>
            </p:txBody>
          </p:sp>
          <p:sp>
            <p:nvSpPr>
              <p:cNvPr id="53" name="Flowchart: Alternate Process 43">
                <a:extLst>
                  <a:ext uri="{FF2B5EF4-FFF2-40B4-BE49-F238E27FC236}">
                    <a16:creationId xmlns:a16="http://schemas.microsoft.com/office/drawing/2014/main" id="{1900FC7B-2286-46C6-FA34-BFDFBB41034C}"/>
                  </a:ext>
                </a:extLst>
              </p:cNvPr>
              <p:cNvSpPr/>
              <p:nvPr/>
            </p:nvSpPr>
            <p:spPr>
              <a:xfrm>
                <a:off x="4362729" y="3395320"/>
                <a:ext cx="856586" cy="216000"/>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B4A99"/>
                    </a:solidFill>
                    <a:effectLst/>
                    <a:uLnTx/>
                    <a:uFillTx/>
                    <a:latin typeface="Optima" panose="02000503060000020004"/>
                    <a:cs typeface="Arial" panose="020B0604020202020204" pitchFamily="34" charset="0"/>
                  </a:rPr>
                  <a:t>LINK / REF</a:t>
                </a:r>
              </a:p>
            </p:txBody>
          </p:sp>
        </p:grpSp>
      </p:grpSp>
      <p:grpSp>
        <p:nvGrpSpPr>
          <p:cNvPr id="72" name="Group 71">
            <a:extLst>
              <a:ext uri="{FF2B5EF4-FFF2-40B4-BE49-F238E27FC236}">
                <a16:creationId xmlns:a16="http://schemas.microsoft.com/office/drawing/2014/main" id="{4417649D-E6C2-69B7-CCB3-CC9638234161}"/>
              </a:ext>
            </a:extLst>
          </p:cNvPr>
          <p:cNvGrpSpPr/>
          <p:nvPr/>
        </p:nvGrpSpPr>
        <p:grpSpPr>
          <a:xfrm>
            <a:off x="4272240" y="4100335"/>
            <a:ext cx="7722587" cy="2240651"/>
            <a:chOff x="3059126" y="706414"/>
            <a:chExt cx="7722587" cy="2240651"/>
          </a:xfrm>
        </p:grpSpPr>
        <p:pic>
          <p:nvPicPr>
            <p:cNvPr id="73" name="Graphic 72">
              <a:extLst>
                <a:ext uri="{FF2B5EF4-FFF2-40B4-BE49-F238E27FC236}">
                  <a16:creationId xmlns:a16="http://schemas.microsoft.com/office/drawing/2014/main" id="{39B4F705-BAD0-926D-ADF7-9F207184B66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68482" y="774678"/>
              <a:ext cx="689393" cy="689393"/>
            </a:xfrm>
            <a:prstGeom prst="rect">
              <a:avLst/>
            </a:prstGeom>
          </p:spPr>
        </p:pic>
        <p:sp>
          <p:nvSpPr>
            <p:cNvPr id="74" name="Text Box 25">
              <a:extLst>
                <a:ext uri="{FF2B5EF4-FFF2-40B4-BE49-F238E27FC236}">
                  <a16:creationId xmlns:a16="http://schemas.microsoft.com/office/drawing/2014/main" id="{320D8C7A-CF6D-B2FA-99B9-2F18F8A3EE8C}"/>
                </a:ext>
              </a:extLst>
            </p:cNvPr>
            <p:cNvSpPr txBox="1"/>
            <p:nvPr/>
          </p:nvSpPr>
          <p:spPr>
            <a:xfrm>
              <a:off x="3928871" y="1510744"/>
              <a:ext cx="937260"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Service</a:t>
              </a:r>
            </a:p>
          </p:txBody>
        </p:sp>
        <p:pic>
          <p:nvPicPr>
            <p:cNvPr id="75" name="Graphic 74">
              <a:extLst>
                <a:ext uri="{FF2B5EF4-FFF2-40B4-BE49-F238E27FC236}">
                  <a16:creationId xmlns:a16="http://schemas.microsoft.com/office/drawing/2014/main" id="{E39B1F19-01F8-69B5-A4E6-DE88DEA5F35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53497" y="706414"/>
              <a:ext cx="714375" cy="714375"/>
            </a:xfrm>
            <a:prstGeom prst="rect">
              <a:avLst/>
            </a:prstGeom>
          </p:spPr>
        </p:pic>
        <p:sp>
          <p:nvSpPr>
            <p:cNvPr id="76" name="Text Box 29">
              <a:extLst>
                <a:ext uri="{FF2B5EF4-FFF2-40B4-BE49-F238E27FC236}">
                  <a16:creationId xmlns:a16="http://schemas.microsoft.com/office/drawing/2014/main" id="{98777921-1876-557B-3F37-462A3A2BC15F}"/>
                </a:ext>
              </a:extLst>
            </p:cNvPr>
            <p:cNvSpPr txBox="1"/>
            <p:nvPr/>
          </p:nvSpPr>
          <p:spPr>
            <a:xfrm>
              <a:off x="4951143" y="1510744"/>
              <a:ext cx="660203" cy="230897"/>
            </a:xfrm>
            <a:prstGeom prst="rect">
              <a:avLst/>
            </a:prstGeom>
            <a:noFill/>
          </p:spPr>
          <p:txBody>
            <a:bodyPr wrap="square" rtlCol="0" anchor="t">
              <a:spAutoFit/>
            </a:bodyPr>
            <a:lstStyle/>
            <a:p>
              <a:pPr algn="ctr">
                <a:lnSpc>
                  <a:spcPct val="90000"/>
                </a:lnSpc>
              </a:pPr>
              <a:r>
                <a:rPr lang="en-US" sz="1000" b="1">
                  <a:solidFill>
                    <a:srgbClr val="0B4A99"/>
                  </a:solidFill>
                  <a:latin typeface="Optima" panose="02000503060000020004"/>
                  <a:cs typeface="Optima" charset="0"/>
                  <a:sym typeface="+mn-ea"/>
                </a:rPr>
                <a:t>Material</a:t>
              </a:r>
              <a:endParaRPr sz="1000" b="1">
                <a:solidFill>
                  <a:srgbClr val="0B4A99"/>
                </a:solidFill>
                <a:latin typeface="Optima" panose="02000503060000020004"/>
                <a:cs typeface="Optima" charset="0"/>
                <a:sym typeface="+mn-ea"/>
              </a:endParaRPr>
            </a:p>
          </p:txBody>
        </p:sp>
        <p:pic>
          <p:nvPicPr>
            <p:cNvPr id="77" name="Graphic 76">
              <a:extLst>
                <a:ext uri="{FF2B5EF4-FFF2-40B4-BE49-F238E27FC236}">
                  <a16:creationId xmlns:a16="http://schemas.microsoft.com/office/drawing/2014/main" id="{FB4F256C-FBFD-38AE-7815-594D889C602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14938" y="1825226"/>
              <a:ext cx="714375" cy="714375"/>
            </a:xfrm>
            <a:prstGeom prst="rect">
              <a:avLst/>
            </a:prstGeom>
          </p:spPr>
        </p:pic>
        <p:sp>
          <p:nvSpPr>
            <p:cNvPr id="78" name="Text Box 27">
              <a:extLst>
                <a:ext uri="{FF2B5EF4-FFF2-40B4-BE49-F238E27FC236}">
                  <a16:creationId xmlns:a16="http://schemas.microsoft.com/office/drawing/2014/main" id="{2F22D9BC-FCFF-4888-EA12-093DB408C137}"/>
                </a:ext>
              </a:extLst>
            </p:cNvPr>
            <p:cNvSpPr txBox="1"/>
            <p:nvPr/>
          </p:nvSpPr>
          <p:spPr>
            <a:xfrm>
              <a:off x="6647280" y="2576417"/>
              <a:ext cx="827822" cy="230897"/>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Vendor</a:t>
              </a:r>
            </a:p>
          </p:txBody>
        </p:sp>
        <p:pic>
          <p:nvPicPr>
            <p:cNvPr id="79" name="Picture 78" descr="A group of people with a letter c&#10;&#10;AI-generated content may be incorrect.">
              <a:extLst>
                <a:ext uri="{FF2B5EF4-FFF2-40B4-BE49-F238E27FC236}">
                  <a16:creationId xmlns:a16="http://schemas.microsoft.com/office/drawing/2014/main" id="{36A248EB-6632-8150-1192-4E8D9A0B5F92}"/>
                </a:ext>
              </a:extLst>
            </p:cNvPr>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545319" y="1812734"/>
              <a:ext cx="714375" cy="714375"/>
            </a:xfrm>
            <a:prstGeom prst="rect">
              <a:avLst/>
            </a:prstGeom>
          </p:spPr>
        </p:pic>
        <p:sp>
          <p:nvSpPr>
            <p:cNvPr id="80" name="Text Box 27">
              <a:extLst>
                <a:ext uri="{FF2B5EF4-FFF2-40B4-BE49-F238E27FC236}">
                  <a16:creationId xmlns:a16="http://schemas.microsoft.com/office/drawing/2014/main" id="{D25C051E-DD05-AF86-78F1-E1AC8FCF4444}"/>
                </a:ext>
              </a:extLst>
            </p:cNvPr>
            <p:cNvSpPr txBox="1"/>
            <p:nvPr/>
          </p:nvSpPr>
          <p:spPr>
            <a:xfrm>
              <a:off x="7437124" y="2576417"/>
              <a:ext cx="926743" cy="230897"/>
            </a:xfrm>
            <a:prstGeom prst="rect">
              <a:avLst/>
            </a:prstGeom>
            <a:noFill/>
          </p:spPr>
          <p:txBody>
            <a:bodyPr wrap="square" rtlCol="0" anchor="t">
              <a:spAutoFit/>
            </a:bodyPr>
            <a:lstStyle/>
            <a:p>
              <a:pPr algn="ctr">
                <a:lnSpc>
                  <a:spcPct val="90000"/>
                </a:lnSpc>
              </a:pPr>
              <a:r>
                <a:rPr lang="en-IN" sz="1000" b="1">
                  <a:solidFill>
                    <a:srgbClr val="0B4A99"/>
                  </a:solidFill>
                  <a:latin typeface="Optima" panose="02000503060000020004"/>
                  <a:cs typeface="Optima" charset="0"/>
                  <a:sym typeface="+mn-ea"/>
                </a:rPr>
                <a:t>Customer</a:t>
              </a:r>
              <a:endParaRPr sz="1000" b="1">
                <a:solidFill>
                  <a:srgbClr val="0B4A99"/>
                </a:solidFill>
                <a:latin typeface="Optima" panose="02000503060000020004"/>
                <a:cs typeface="Optima" charset="0"/>
                <a:sym typeface="+mn-ea"/>
              </a:endParaRPr>
            </a:p>
          </p:txBody>
        </p:sp>
        <p:pic>
          <p:nvPicPr>
            <p:cNvPr id="81" name="Graphic 80">
              <a:extLst>
                <a:ext uri="{FF2B5EF4-FFF2-40B4-BE49-F238E27FC236}">
                  <a16:creationId xmlns:a16="http://schemas.microsoft.com/office/drawing/2014/main" id="{248B4877-5E69-8819-D0D7-34BA3DAF277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38401" y="1825225"/>
              <a:ext cx="660971" cy="660971"/>
            </a:xfrm>
            <a:prstGeom prst="rect">
              <a:avLst/>
            </a:prstGeom>
          </p:spPr>
        </p:pic>
        <p:sp>
          <p:nvSpPr>
            <p:cNvPr id="82" name="Text Box 30">
              <a:extLst>
                <a:ext uri="{FF2B5EF4-FFF2-40B4-BE49-F238E27FC236}">
                  <a16:creationId xmlns:a16="http://schemas.microsoft.com/office/drawing/2014/main" id="{338B8E29-5B5C-F33B-3504-E84EB977172C}"/>
                </a:ext>
              </a:extLst>
            </p:cNvPr>
            <p:cNvSpPr txBox="1"/>
            <p:nvPr/>
          </p:nvSpPr>
          <p:spPr>
            <a:xfrm>
              <a:off x="8283108" y="2576417"/>
              <a:ext cx="843586"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Employee</a:t>
              </a:r>
            </a:p>
          </p:txBody>
        </p:sp>
        <p:pic>
          <p:nvPicPr>
            <p:cNvPr id="83" name="Graphic 82">
              <a:extLst>
                <a:ext uri="{FF2B5EF4-FFF2-40B4-BE49-F238E27FC236}">
                  <a16:creationId xmlns:a16="http://schemas.microsoft.com/office/drawing/2014/main" id="{74D827C2-9A67-EB40-9D3D-02BFEE34BF4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759296" y="752369"/>
              <a:ext cx="714375" cy="714375"/>
            </a:xfrm>
            <a:prstGeom prst="rect">
              <a:avLst/>
            </a:prstGeom>
          </p:spPr>
        </p:pic>
        <p:sp>
          <p:nvSpPr>
            <p:cNvPr id="84" name="Text Box 31">
              <a:extLst>
                <a:ext uri="{FF2B5EF4-FFF2-40B4-BE49-F238E27FC236}">
                  <a16:creationId xmlns:a16="http://schemas.microsoft.com/office/drawing/2014/main" id="{9CCCB327-B04B-FA04-65E2-9087FF91DB8C}"/>
                </a:ext>
              </a:extLst>
            </p:cNvPr>
            <p:cNvSpPr txBox="1"/>
            <p:nvPr/>
          </p:nvSpPr>
          <p:spPr>
            <a:xfrm>
              <a:off x="5734084" y="1510743"/>
              <a:ext cx="781910" cy="230897"/>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iFAR</a:t>
              </a:r>
            </a:p>
          </p:txBody>
        </p:sp>
        <p:pic>
          <p:nvPicPr>
            <p:cNvPr id="85" name="Graphic 84">
              <a:extLst>
                <a:ext uri="{FF2B5EF4-FFF2-40B4-BE49-F238E27FC236}">
                  <a16:creationId xmlns:a16="http://schemas.microsoft.com/office/drawing/2014/main" id="{797E9435-7CD1-6950-7236-65FF31A832E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87109" y="752369"/>
              <a:ext cx="714375" cy="714375"/>
            </a:xfrm>
            <a:prstGeom prst="rect">
              <a:avLst/>
            </a:prstGeom>
          </p:spPr>
        </p:pic>
        <p:sp>
          <p:nvSpPr>
            <p:cNvPr id="86" name="Text Box 32">
              <a:extLst>
                <a:ext uri="{FF2B5EF4-FFF2-40B4-BE49-F238E27FC236}">
                  <a16:creationId xmlns:a16="http://schemas.microsoft.com/office/drawing/2014/main" id="{6721F05C-29BC-F5E0-AAFA-B6B90CF1CA8D}"/>
                </a:ext>
              </a:extLst>
            </p:cNvPr>
            <p:cNvSpPr txBox="1"/>
            <p:nvPr/>
          </p:nvSpPr>
          <p:spPr>
            <a:xfrm>
              <a:off x="6372098" y="1510744"/>
              <a:ext cx="1151890" cy="229870"/>
            </a:xfrm>
            <a:prstGeom prst="rect">
              <a:avLst/>
            </a:prstGeom>
            <a:noFill/>
          </p:spPr>
          <p:txBody>
            <a:bodyPr wrap="square" rtlCol="0" anchor="t">
              <a:spAutoFit/>
            </a:bodyPr>
            <a:lstStyle/>
            <a:p>
              <a:pPr algn="ctr">
                <a:lnSpc>
                  <a:spcPct val="90000"/>
                </a:lnSpc>
              </a:pPr>
              <a:r>
                <a:rPr sz="1000" b="1" err="1">
                  <a:solidFill>
                    <a:srgbClr val="0B4A99"/>
                  </a:solidFill>
                  <a:latin typeface="Optima" panose="02000503060000020004"/>
                  <a:cs typeface="Optima" charset="0"/>
                  <a:sym typeface="+mn-ea"/>
                </a:rPr>
                <a:t>iSPIR</a:t>
              </a:r>
              <a:endParaRPr sz="1000" b="1">
                <a:solidFill>
                  <a:srgbClr val="0B4A99"/>
                </a:solidFill>
                <a:latin typeface="Optima" panose="02000503060000020004"/>
                <a:cs typeface="Optima" charset="0"/>
                <a:sym typeface="+mn-ea"/>
              </a:endParaRPr>
            </a:p>
          </p:txBody>
        </p:sp>
        <p:pic>
          <p:nvPicPr>
            <p:cNvPr id="87" name="Graphic 86">
              <a:extLst>
                <a:ext uri="{FF2B5EF4-FFF2-40B4-BE49-F238E27FC236}">
                  <a16:creationId xmlns:a16="http://schemas.microsoft.com/office/drawing/2014/main" id="{DECBC6D5-A6AE-2CD0-E963-7951793C1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98736" y="739877"/>
              <a:ext cx="714375" cy="714375"/>
            </a:xfrm>
            <a:prstGeom prst="rect">
              <a:avLst/>
            </a:prstGeom>
          </p:spPr>
        </p:pic>
        <p:sp>
          <p:nvSpPr>
            <p:cNvPr id="88" name="Text Box 33">
              <a:extLst>
                <a:ext uri="{FF2B5EF4-FFF2-40B4-BE49-F238E27FC236}">
                  <a16:creationId xmlns:a16="http://schemas.microsoft.com/office/drawing/2014/main" id="{F8B08009-C904-5149-0AD5-C21E1175F351}"/>
                </a:ext>
              </a:extLst>
            </p:cNvPr>
            <p:cNvSpPr txBox="1"/>
            <p:nvPr/>
          </p:nvSpPr>
          <p:spPr>
            <a:xfrm>
              <a:off x="7258768" y="1510744"/>
              <a:ext cx="1151890"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eB</a:t>
              </a:r>
              <a:r>
                <a:rPr lang="en-US" sz="1000" b="1">
                  <a:solidFill>
                    <a:srgbClr val="0B4A99"/>
                  </a:solidFill>
                  <a:latin typeface="Optima" panose="02000503060000020004"/>
                  <a:cs typeface="Optima" charset="0"/>
                  <a:sym typeface="+mn-ea"/>
                </a:rPr>
                <a:t>o</a:t>
              </a:r>
              <a:r>
                <a:rPr sz="1000" b="1">
                  <a:solidFill>
                    <a:srgbClr val="0B4A99"/>
                  </a:solidFill>
                  <a:latin typeface="Optima" panose="02000503060000020004"/>
                  <a:cs typeface="Optima" charset="0"/>
                  <a:sym typeface="+mn-ea"/>
                </a:rPr>
                <a:t>M</a:t>
              </a:r>
            </a:p>
          </p:txBody>
        </p:sp>
        <p:pic>
          <p:nvPicPr>
            <p:cNvPr id="89" name="Graphic 88">
              <a:extLst>
                <a:ext uri="{FF2B5EF4-FFF2-40B4-BE49-F238E27FC236}">
                  <a16:creationId xmlns:a16="http://schemas.microsoft.com/office/drawing/2014/main" id="{00AB7BE6-C29A-9BF2-8650-60CDF470DD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288621" y="731079"/>
              <a:ext cx="714375" cy="714375"/>
            </a:xfrm>
            <a:prstGeom prst="rect">
              <a:avLst/>
            </a:prstGeom>
          </p:spPr>
        </p:pic>
        <p:sp>
          <p:nvSpPr>
            <p:cNvPr id="90" name="Text Box 23">
              <a:extLst>
                <a:ext uri="{FF2B5EF4-FFF2-40B4-BE49-F238E27FC236}">
                  <a16:creationId xmlns:a16="http://schemas.microsoft.com/office/drawing/2014/main" id="{3DC14D8A-D910-9BA9-8DC2-E951F2109246}"/>
                </a:ext>
              </a:extLst>
            </p:cNvPr>
            <p:cNvSpPr txBox="1"/>
            <p:nvPr/>
          </p:nvSpPr>
          <p:spPr>
            <a:xfrm>
              <a:off x="8096533" y="1510744"/>
              <a:ext cx="1098550"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Work Center</a:t>
              </a:r>
            </a:p>
          </p:txBody>
        </p:sp>
        <p:pic>
          <p:nvPicPr>
            <p:cNvPr id="91" name="Graphic 90">
              <a:extLst>
                <a:ext uri="{FF2B5EF4-FFF2-40B4-BE49-F238E27FC236}">
                  <a16:creationId xmlns:a16="http://schemas.microsoft.com/office/drawing/2014/main" id="{69FDF42B-DABD-6828-DFF9-325B392CE76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124336" y="753725"/>
              <a:ext cx="714375" cy="714375"/>
            </a:xfrm>
            <a:prstGeom prst="rect">
              <a:avLst/>
            </a:prstGeom>
          </p:spPr>
        </p:pic>
        <p:sp>
          <p:nvSpPr>
            <p:cNvPr id="92" name="Text Box 20">
              <a:extLst>
                <a:ext uri="{FF2B5EF4-FFF2-40B4-BE49-F238E27FC236}">
                  <a16:creationId xmlns:a16="http://schemas.microsoft.com/office/drawing/2014/main" id="{B0121B5F-0AAE-F1C9-04CA-A44B1132C5BA}"/>
                </a:ext>
              </a:extLst>
            </p:cNvPr>
            <p:cNvSpPr txBox="1"/>
            <p:nvPr/>
          </p:nvSpPr>
          <p:spPr>
            <a:xfrm>
              <a:off x="9122029" y="1510744"/>
              <a:ext cx="878840"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fBOM</a:t>
              </a:r>
            </a:p>
          </p:txBody>
        </p:sp>
        <p:pic>
          <p:nvPicPr>
            <p:cNvPr id="93" name="Graphic 92">
              <a:extLst>
                <a:ext uri="{FF2B5EF4-FFF2-40B4-BE49-F238E27FC236}">
                  <a16:creationId xmlns:a16="http://schemas.microsoft.com/office/drawing/2014/main" id="{F6B67330-C4BE-D4FA-7A25-962BD3EC817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905848" y="753725"/>
              <a:ext cx="714375" cy="714375"/>
            </a:xfrm>
            <a:prstGeom prst="rect">
              <a:avLst/>
            </a:prstGeom>
          </p:spPr>
        </p:pic>
        <p:sp>
          <p:nvSpPr>
            <p:cNvPr id="94" name="Text Box 21">
              <a:extLst>
                <a:ext uri="{FF2B5EF4-FFF2-40B4-BE49-F238E27FC236}">
                  <a16:creationId xmlns:a16="http://schemas.microsoft.com/office/drawing/2014/main" id="{7755D0DF-8118-042B-15F3-AEBB0C9FD01B}"/>
                </a:ext>
              </a:extLst>
            </p:cNvPr>
            <p:cNvSpPr txBox="1"/>
            <p:nvPr/>
          </p:nvSpPr>
          <p:spPr>
            <a:xfrm>
              <a:off x="9855883" y="1510744"/>
              <a:ext cx="925830"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mBoM</a:t>
              </a:r>
            </a:p>
          </p:txBody>
        </p:sp>
        <p:pic>
          <p:nvPicPr>
            <p:cNvPr id="95" name="Graphic 94">
              <a:extLst>
                <a:ext uri="{FF2B5EF4-FFF2-40B4-BE49-F238E27FC236}">
                  <a16:creationId xmlns:a16="http://schemas.microsoft.com/office/drawing/2014/main" id="{BF5775E3-0C7B-3EC6-C193-1DA53FB7C89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747161" y="1809178"/>
              <a:ext cx="745856" cy="745856"/>
            </a:xfrm>
            <a:prstGeom prst="rect">
              <a:avLst/>
            </a:prstGeom>
          </p:spPr>
        </p:pic>
        <p:pic>
          <p:nvPicPr>
            <p:cNvPr id="96" name="Graphic 95">
              <a:extLst>
                <a:ext uri="{FF2B5EF4-FFF2-40B4-BE49-F238E27FC236}">
                  <a16:creationId xmlns:a16="http://schemas.microsoft.com/office/drawing/2014/main" id="{0E4A6791-00C9-777D-4875-AFC64E7EE30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942309" y="1829412"/>
              <a:ext cx="714375" cy="714375"/>
            </a:xfrm>
            <a:prstGeom prst="rect">
              <a:avLst/>
            </a:prstGeom>
          </p:spPr>
        </p:pic>
        <p:sp>
          <p:nvSpPr>
            <p:cNvPr id="97" name="Text Box 15">
              <a:extLst>
                <a:ext uri="{FF2B5EF4-FFF2-40B4-BE49-F238E27FC236}">
                  <a16:creationId xmlns:a16="http://schemas.microsoft.com/office/drawing/2014/main" id="{3D439E91-783A-DD5D-7B05-E631F86A01FF}"/>
                </a:ext>
              </a:extLst>
            </p:cNvPr>
            <p:cNvSpPr txBox="1"/>
            <p:nvPr/>
          </p:nvSpPr>
          <p:spPr>
            <a:xfrm>
              <a:off x="4687409" y="2596651"/>
              <a:ext cx="1120140"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Measure-Point</a:t>
              </a:r>
            </a:p>
          </p:txBody>
        </p:sp>
        <p:sp>
          <p:nvSpPr>
            <p:cNvPr id="98" name="Text Box 16">
              <a:extLst>
                <a:ext uri="{FF2B5EF4-FFF2-40B4-BE49-F238E27FC236}">
                  <a16:creationId xmlns:a16="http://schemas.microsoft.com/office/drawing/2014/main" id="{E785913F-8FCD-CA73-B6B5-08C13DE50F0F}"/>
                </a:ext>
              </a:extLst>
            </p:cNvPr>
            <p:cNvSpPr txBox="1"/>
            <p:nvPr/>
          </p:nvSpPr>
          <p:spPr>
            <a:xfrm>
              <a:off x="5822872" y="2611871"/>
              <a:ext cx="718820"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Task-List</a:t>
              </a:r>
            </a:p>
          </p:txBody>
        </p:sp>
        <p:pic>
          <p:nvPicPr>
            <p:cNvPr id="99" name="Picture 98" descr="A hand holding a blue and white logo&#10;&#10;AI-generated content may be incorrect.">
              <a:extLst>
                <a:ext uri="{FF2B5EF4-FFF2-40B4-BE49-F238E27FC236}">
                  <a16:creationId xmlns:a16="http://schemas.microsoft.com/office/drawing/2014/main" id="{307542E4-0B38-8E42-A55E-8ADE3678A069}"/>
                </a:ext>
              </a:extLst>
            </p:cNvPr>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4085379" y="1842119"/>
              <a:ext cx="708034" cy="708034"/>
            </a:xfrm>
            <a:prstGeom prst="rect">
              <a:avLst/>
            </a:prstGeom>
          </p:spPr>
        </p:pic>
        <p:sp>
          <p:nvSpPr>
            <p:cNvPr id="100" name="Text Box 17">
              <a:extLst>
                <a:ext uri="{FF2B5EF4-FFF2-40B4-BE49-F238E27FC236}">
                  <a16:creationId xmlns:a16="http://schemas.microsoft.com/office/drawing/2014/main" id="{E4448CEA-B233-A50A-1408-EDEFF86997F6}"/>
                </a:ext>
              </a:extLst>
            </p:cNvPr>
            <p:cNvSpPr txBox="1"/>
            <p:nvPr/>
          </p:nvSpPr>
          <p:spPr>
            <a:xfrm>
              <a:off x="4148739" y="2609358"/>
              <a:ext cx="654685"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MSS</a:t>
              </a:r>
            </a:p>
          </p:txBody>
        </p:sp>
        <p:pic>
          <p:nvPicPr>
            <p:cNvPr id="101" name="Graphic 100">
              <a:extLst>
                <a:ext uri="{FF2B5EF4-FFF2-40B4-BE49-F238E27FC236}">
                  <a16:creationId xmlns:a16="http://schemas.microsoft.com/office/drawing/2014/main" id="{29EB9AD0-B404-E620-7C4F-90F38910F35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130486" y="1824400"/>
              <a:ext cx="714375" cy="714375"/>
            </a:xfrm>
            <a:prstGeom prst="rect">
              <a:avLst/>
            </a:prstGeom>
          </p:spPr>
        </p:pic>
        <p:sp>
          <p:nvSpPr>
            <p:cNvPr id="102" name="Text Box 18">
              <a:extLst>
                <a:ext uri="{FF2B5EF4-FFF2-40B4-BE49-F238E27FC236}">
                  <a16:creationId xmlns:a16="http://schemas.microsoft.com/office/drawing/2014/main" id="{20EB224B-236D-DFB9-0962-92C8BE4F9E86}"/>
                </a:ext>
              </a:extLst>
            </p:cNvPr>
            <p:cNvSpPr txBox="1"/>
            <p:nvPr/>
          </p:nvSpPr>
          <p:spPr>
            <a:xfrm>
              <a:off x="9167195" y="2576417"/>
              <a:ext cx="699770"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Leave</a:t>
              </a:r>
            </a:p>
          </p:txBody>
        </p:sp>
        <p:pic>
          <p:nvPicPr>
            <p:cNvPr id="103" name="Graphic 102">
              <a:extLst>
                <a:ext uri="{FF2B5EF4-FFF2-40B4-BE49-F238E27FC236}">
                  <a16:creationId xmlns:a16="http://schemas.microsoft.com/office/drawing/2014/main" id="{C294D498-54FE-94CB-8342-F858E1DD1E68}"/>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9987815" y="1779586"/>
              <a:ext cx="714375" cy="714375"/>
            </a:xfrm>
            <a:prstGeom prst="rect">
              <a:avLst/>
            </a:prstGeom>
          </p:spPr>
        </p:pic>
        <p:sp>
          <p:nvSpPr>
            <p:cNvPr id="104" name="Text Box 19">
              <a:extLst>
                <a:ext uri="{FF2B5EF4-FFF2-40B4-BE49-F238E27FC236}">
                  <a16:creationId xmlns:a16="http://schemas.microsoft.com/office/drawing/2014/main" id="{A3421B43-1B59-927E-5F3C-AF4BF889687A}"/>
                </a:ext>
              </a:extLst>
            </p:cNvPr>
            <p:cNvSpPr txBox="1"/>
            <p:nvPr/>
          </p:nvSpPr>
          <p:spPr>
            <a:xfrm>
              <a:off x="9961000" y="2576417"/>
              <a:ext cx="758190" cy="229870"/>
            </a:xfrm>
            <a:prstGeom prst="rect">
              <a:avLst/>
            </a:prstGeom>
            <a:noFill/>
          </p:spPr>
          <p:txBody>
            <a:bodyPr wrap="square" rtlCol="0" anchor="t">
              <a:spAutoFit/>
            </a:bodyPr>
            <a:lstStyle/>
            <a:p>
              <a:pPr algn="ctr">
                <a:lnSpc>
                  <a:spcPct val="90000"/>
                </a:lnSpc>
              </a:pPr>
              <a:r>
                <a:rPr sz="1000" b="1">
                  <a:solidFill>
                    <a:srgbClr val="0B4A99"/>
                  </a:solidFill>
                  <a:latin typeface="Optima" panose="02000503060000020004"/>
                  <a:cs typeface="Optima" charset="0"/>
                  <a:sym typeface="+mn-ea"/>
                </a:rPr>
                <a:t>Incident</a:t>
              </a:r>
            </a:p>
          </p:txBody>
        </p:sp>
        <p:pic>
          <p:nvPicPr>
            <p:cNvPr id="105" name="Graphic 104">
              <a:extLst>
                <a:ext uri="{FF2B5EF4-FFF2-40B4-BE49-F238E27FC236}">
                  <a16:creationId xmlns:a16="http://schemas.microsoft.com/office/drawing/2014/main" id="{AE6346F7-CFF5-0107-B6F5-D40AB1B59D8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190260" y="1813667"/>
              <a:ext cx="714375" cy="714375"/>
            </a:xfrm>
            <a:prstGeom prst="rect">
              <a:avLst/>
            </a:prstGeom>
          </p:spPr>
        </p:pic>
        <p:sp>
          <p:nvSpPr>
            <p:cNvPr id="106" name="Text Box 15">
              <a:extLst>
                <a:ext uri="{FF2B5EF4-FFF2-40B4-BE49-F238E27FC236}">
                  <a16:creationId xmlns:a16="http://schemas.microsoft.com/office/drawing/2014/main" id="{D6EECE0C-2B8B-44EA-C618-A68FF61ED7B0}"/>
                </a:ext>
              </a:extLst>
            </p:cNvPr>
            <p:cNvSpPr txBox="1"/>
            <p:nvPr/>
          </p:nvSpPr>
          <p:spPr>
            <a:xfrm>
              <a:off x="3059126" y="2577027"/>
              <a:ext cx="1120140" cy="370038"/>
            </a:xfrm>
            <a:prstGeom prst="rect">
              <a:avLst/>
            </a:prstGeom>
            <a:noFill/>
          </p:spPr>
          <p:txBody>
            <a:bodyPr wrap="square" rtlCol="0" anchor="t">
              <a:spAutoFit/>
            </a:bodyPr>
            <a:lstStyle/>
            <a:p>
              <a:pPr algn="ctr">
                <a:lnSpc>
                  <a:spcPct val="90000"/>
                </a:lnSpc>
              </a:pPr>
              <a:r>
                <a:rPr lang="en-IN" sz="1000" b="1">
                  <a:solidFill>
                    <a:srgbClr val="0B4A99"/>
                  </a:solidFill>
                  <a:latin typeface="Optima" panose="02000503060000020004"/>
                  <a:cs typeface="Optima" charset="0"/>
                  <a:sym typeface="+mn-ea"/>
                </a:rPr>
                <a:t>Maintenance  Plan</a:t>
              </a:r>
              <a:endParaRPr sz="1000" b="1">
                <a:solidFill>
                  <a:srgbClr val="0B4A99"/>
                </a:solidFill>
                <a:latin typeface="Optima" panose="02000503060000020004"/>
                <a:cs typeface="Optima" charset="0"/>
                <a:sym typeface="+mn-ea"/>
              </a:endParaRPr>
            </a:p>
          </p:txBody>
        </p:sp>
        <p:sp>
          <p:nvSpPr>
            <p:cNvPr id="107" name="Text Box 24">
              <a:extLst>
                <a:ext uri="{FF2B5EF4-FFF2-40B4-BE49-F238E27FC236}">
                  <a16:creationId xmlns:a16="http://schemas.microsoft.com/office/drawing/2014/main" id="{57D7E6E9-1B5E-70C0-ECAA-373E8C83BA15}"/>
                </a:ext>
              </a:extLst>
            </p:cNvPr>
            <p:cNvSpPr txBox="1"/>
            <p:nvPr/>
          </p:nvSpPr>
          <p:spPr>
            <a:xfrm>
              <a:off x="3128049" y="1494048"/>
              <a:ext cx="995080" cy="230897"/>
            </a:xfrm>
            <a:prstGeom prst="rect">
              <a:avLst/>
            </a:prstGeom>
            <a:noFill/>
          </p:spPr>
          <p:txBody>
            <a:bodyPr wrap="square" rtlCol="0" anchor="t">
              <a:spAutoFit/>
            </a:bodyPr>
            <a:lstStyle/>
            <a:p>
              <a:pPr algn="ctr">
                <a:lnSpc>
                  <a:spcPct val="90000"/>
                </a:lnSpc>
              </a:pPr>
              <a:r>
                <a:rPr lang="en-US" sz="1000" b="1">
                  <a:solidFill>
                    <a:srgbClr val="0B4A99"/>
                  </a:solidFill>
                  <a:latin typeface="Optima" panose="02000503060000020004"/>
                  <a:cs typeface="Optima" charset="0"/>
                  <a:sym typeface="+mn-ea"/>
                </a:rPr>
                <a:t>FLOC + Asset</a:t>
              </a:r>
              <a:endParaRPr sz="1000" b="1">
                <a:solidFill>
                  <a:srgbClr val="0B4A99"/>
                </a:solidFill>
                <a:latin typeface="Optima" panose="02000503060000020004"/>
                <a:cs typeface="Optima" charset="0"/>
                <a:sym typeface="+mn-ea"/>
              </a:endParaRPr>
            </a:p>
          </p:txBody>
        </p:sp>
        <p:pic>
          <p:nvPicPr>
            <p:cNvPr id="108" name="Graphic 107">
              <a:extLst>
                <a:ext uri="{FF2B5EF4-FFF2-40B4-BE49-F238E27FC236}">
                  <a16:creationId xmlns:a16="http://schemas.microsoft.com/office/drawing/2014/main" id="{E4767043-9460-2698-38BA-6BE3687FF98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938422" y="783479"/>
              <a:ext cx="714375" cy="714375"/>
            </a:xfrm>
            <a:prstGeom prst="rect">
              <a:avLst/>
            </a:prstGeom>
          </p:spPr>
        </p:pic>
      </p:grpSp>
      <p:grpSp>
        <p:nvGrpSpPr>
          <p:cNvPr id="109" name="Group 108">
            <a:extLst>
              <a:ext uri="{FF2B5EF4-FFF2-40B4-BE49-F238E27FC236}">
                <a16:creationId xmlns:a16="http://schemas.microsoft.com/office/drawing/2014/main" id="{DC667732-19CD-3993-86D5-35EBA310A952}"/>
              </a:ext>
            </a:extLst>
          </p:cNvPr>
          <p:cNvGrpSpPr/>
          <p:nvPr/>
        </p:nvGrpSpPr>
        <p:grpSpPr>
          <a:xfrm>
            <a:off x="2999148" y="4251806"/>
            <a:ext cx="1122342" cy="2083000"/>
            <a:chOff x="3182705" y="4608487"/>
            <a:chExt cx="1122342" cy="2083000"/>
          </a:xfrm>
        </p:grpSpPr>
        <p:pic>
          <p:nvPicPr>
            <p:cNvPr id="110" name="Picture 109" descr="A yellow and blue text on a black background&#10;&#10;Description automatically generated">
              <a:extLst>
                <a:ext uri="{FF2B5EF4-FFF2-40B4-BE49-F238E27FC236}">
                  <a16:creationId xmlns:a16="http://schemas.microsoft.com/office/drawing/2014/main" id="{C49DB6F2-2B52-2C4E-3CB2-BCE505CFD891}"/>
                </a:ext>
              </a:extLst>
            </p:cNvPr>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3212242" y="5811731"/>
              <a:ext cx="1049165" cy="879756"/>
            </a:xfrm>
            <a:prstGeom prst="rect">
              <a:avLst/>
            </a:prstGeom>
          </p:spPr>
        </p:pic>
        <p:pic>
          <p:nvPicPr>
            <p:cNvPr id="111" name="Picture 110" descr="A gold medal with blue ribbon&#10;&#10;Description automatically generated">
              <a:extLst>
                <a:ext uri="{FF2B5EF4-FFF2-40B4-BE49-F238E27FC236}">
                  <a16:creationId xmlns:a16="http://schemas.microsoft.com/office/drawing/2014/main" id="{A68FAF11-DF85-1C66-1FEC-B2170A3A16B1}"/>
                </a:ext>
              </a:extLst>
            </p:cNvPr>
            <p:cNvPicPr>
              <a:picLocks noChangeAspect="1"/>
            </p:cNvPicPr>
            <p:nvPr/>
          </p:nvPicPr>
          <p:blipFill>
            <a:blip r:embed="rId50"/>
            <a:stretch>
              <a:fillRect/>
            </a:stretch>
          </p:blipFill>
          <p:spPr>
            <a:xfrm>
              <a:off x="3182705" y="4608487"/>
              <a:ext cx="1122342" cy="948098"/>
            </a:xfrm>
            <a:prstGeom prst="rect">
              <a:avLst/>
            </a:prstGeom>
          </p:spPr>
        </p:pic>
      </p:grpSp>
      <p:sp>
        <p:nvSpPr>
          <p:cNvPr id="113" name="TextBox 112">
            <a:extLst>
              <a:ext uri="{FF2B5EF4-FFF2-40B4-BE49-F238E27FC236}">
                <a16:creationId xmlns:a16="http://schemas.microsoft.com/office/drawing/2014/main" id="{7B0E7E2B-D635-7E8D-6DF2-D3634FD649C3}"/>
              </a:ext>
            </a:extLst>
          </p:cNvPr>
          <p:cNvSpPr txBox="1"/>
          <p:nvPr/>
        </p:nvSpPr>
        <p:spPr>
          <a:xfrm>
            <a:off x="367749" y="588488"/>
            <a:ext cx="7018636" cy="342914"/>
          </a:xfrm>
          <a:prstGeom prst="rect">
            <a:avLst/>
          </a:prstGeom>
          <a:noFill/>
        </p:spPr>
        <p:txBody>
          <a:bodyPr wrap="square">
            <a:spAutoFit/>
          </a:bodyPr>
          <a:lstStyle/>
          <a:p>
            <a:pPr marL="0" marR="0" lvl="0" indent="0" defTabSz="1218468" eaLnBrk="1" fontAlgn="auto" latinLnBrk="0" hangingPunct="1">
              <a:lnSpc>
                <a:spcPct val="90000"/>
              </a:lnSpc>
              <a:spcBef>
                <a:spcPts val="0"/>
              </a:spcBef>
              <a:spcAft>
                <a:spcPts val="0"/>
              </a:spcAft>
              <a:buClrTx/>
              <a:buSzTx/>
              <a:buFontTx/>
              <a:buNone/>
              <a:tabLst/>
              <a:defRPr/>
            </a:pPr>
            <a:r>
              <a:rPr kumimoji="0" lang="en-US" altLang="en-US" b="1" i="0" u="none" strike="noStrike" kern="0" cap="none" spc="0" normalizeH="0" baseline="0" noProof="0">
                <a:ln>
                  <a:noFill/>
                </a:ln>
                <a:solidFill>
                  <a:srgbClr val="00B0F0"/>
                </a:solidFill>
                <a:effectLst/>
                <a:uLnTx/>
                <a:uFillTx/>
                <a:latin typeface="Optima" panose="02000503060000020004"/>
                <a:ea typeface="Optima" charset="0"/>
                <a:cs typeface="Optima" charset="0"/>
              </a:rPr>
              <a:t>Comprehensive data quality &amp; governance solution powered by AI</a:t>
            </a:r>
          </a:p>
        </p:txBody>
      </p:sp>
      <p:pic>
        <p:nvPicPr>
          <p:cNvPr id="3" name="Graphic 2">
            <a:extLst>
              <a:ext uri="{FF2B5EF4-FFF2-40B4-BE49-F238E27FC236}">
                <a16:creationId xmlns:a16="http://schemas.microsoft.com/office/drawing/2014/main" id="{13202C44-41B0-E7EC-EDB3-D4C7D3DBDA91}"/>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449895" y="0"/>
            <a:ext cx="768439" cy="380489"/>
          </a:xfrm>
          <a:prstGeom prst="rect">
            <a:avLst/>
          </a:prstGeom>
        </p:spPr>
      </p:pic>
      <p:pic>
        <p:nvPicPr>
          <p:cNvPr id="5" name="Picture 4">
            <a:extLst>
              <a:ext uri="{FF2B5EF4-FFF2-40B4-BE49-F238E27FC236}">
                <a16:creationId xmlns:a16="http://schemas.microsoft.com/office/drawing/2014/main" id="{D7B16B05-4C3A-575D-DED8-BE93F0D82B1B}"/>
              </a:ext>
            </a:extLst>
          </p:cNvPr>
          <p:cNvPicPr>
            <a:picLocks noChangeAspect="1"/>
          </p:cNvPicPr>
          <p:nvPr/>
        </p:nvPicPr>
        <p:blipFill>
          <a:blip r:embed="rId53"/>
          <a:stretch>
            <a:fillRect/>
          </a:stretch>
        </p:blipFill>
        <p:spPr>
          <a:xfrm>
            <a:off x="5404045" y="1453747"/>
            <a:ext cx="570300" cy="570300"/>
          </a:xfrm>
          <a:prstGeom prst="rect">
            <a:avLst/>
          </a:prstGeom>
        </p:spPr>
      </p:pic>
      <p:pic>
        <p:nvPicPr>
          <p:cNvPr id="13" name="Picture 12">
            <a:extLst>
              <a:ext uri="{FF2B5EF4-FFF2-40B4-BE49-F238E27FC236}">
                <a16:creationId xmlns:a16="http://schemas.microsoft.com/office/drawing/2014/main" id="{EDB486AB-8E20-C925-7232-AA5BACD334CB}"/>
              </a:ext>
            </a:extLst>
          </p:cNvPr>
          <p:cNvPicPr>
            <a:picLocks noChangeAspect="1"/>
          </p:cNvPicPr>
          <p:nvPr/>
        </p:nvPicPr>
        <p:blipFill>
          <a:blip r:embed="rId53"/>
          <a:stretch>
            <a:fillRect/>
          </a:stretch>
        </p:blipFill>
        <p:spPr>
          <a:xfrm>
            <a:off x="5392380" y="2040702"/>
            <a:ext cx="570300" cy="570300"/>
          </a:xfrm>
          <a:prstGeom prst="rect">
            <a:avLst/>
          </a:prstGeom>
        </p:spPr>
      </p:pic>
      <p:pic>
        <p:nvPicPr>
          <p:cNvPr id="112" name="Picture 111">
            <a:extLst>
              <a:ext uri="{FF2B5EF4-FFF2-40B4-BE49-F238E27FC236}">
                <a16:creationId xmlns:a16="http://schemas.microsoft.com/office/drawing/2014/main" id="{BD0B4DDC-B126-49D2-8F37-AE65E927C97E}"/>
              </a:ext>
            </a:extLst>
          </p:cNvPr>
          <p:cNvPicPr>
            <a:picLocks noChangeAspect="1"/>
          </p:cNvPicPr>
          <p:nvPr/>
        </p:nvPicPr>
        <p:blipFill>
          <a:blip r:embed="rId53"/>
          <a:stretch>
            <a:fillRect/>
          </a:stretch>
        </p:blipFill>
        <p:spPr>
          <a:xfrm>
            <a:off x="5404045" y="2655594"/>
            <a:ext cx="570300" cy="570300"/>
          </a:xfrm>
          <a:prstGeom prst="rect">
            <a:avLst/>
          </a:prstGeom>
        </p:spPr>
      </p:pic>
    </p:spTree>
    <p:extLst>
      <p:ext uri="{BB962C8B-B14F-4D97-AF65-F5344CB8AC3E}">
        <p14:creationId xmlns:p14="http://schemas.microsoft.com/office/powerpoint/2010/main" val="270136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p:tgtEl>
                                          <p:spTgt spid="27"/>
                                        </p:tgtEl>
                                        <p:attrNameLst>
                                          <p:attrName>ppt_y</p:attrName>
                                        </p:attrNameLst>
                                      </p:cBhvr>
                                      <p:tavLst>
                                        <p:tav tm="0">
                                          <p:val>
                                            <p:strVal val="#ppt_y+#ppt_h*1.125000"/>
                                          </p:val>
                                        </p:tav>
                                        <p:tav tm="100000">
                                          <p:val>
                                            <p:strVal val="#ppt_y"/>
                                          </p:val>
                                        </p:tav>
                                      </p:tavLst>
                                    </p:anim>
                                    <p:animEffect transition="in" filter="wipe(up)">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p:tgtEl>
                                          <p:spTgt spid="33"/>
                                        </p:tgtEl>
                                        <p:attrNameLst>
                                          <p:attrName>ppt_y</p:attrName>
                                        </p:attrNameLst>
                                      </p:cBhvr>
                                      <p:tavLst>
                                        <p:tav tm="0">
                                          <p:val>
                                            <p:strVal val="#ppt_y+#ppt_h*1.125000"/>
                                          </p:val>
                                        </p:tav>
                                        <p:tav tm="100000">
                                          <p:val>
                                            <p:strVal val="#ppt_y"/>
                                          </p:val>
                                        </p:tav>
                                      </p:tavLst>
                                    </p:anim>
                                    <p:animEffect transition="in" filter="wipe(up)">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p:tgtEl>
                                          <p:spTgt spid="72"/>
                                        </p:tgtEl>
                                        <p:attrNameLst>
                                          <p:attrName>ppt_y</p:attrName>
                                        </p:attrNameLst>
                                      </p:cBhvr>
                                      <p:tavLst>
                                        <p:tav tm="0">
                                          <p:val>
                                            <p:strVal val="#ppt_y+#ppt_h*1.125000"/>
                                          </p:val>
                                        </p:tav>
                                        <p:tav tm="100000">
                                          <p:val>
                                            <p:strVal val="#ppt_y"/>
                                          </p:val>
                                        </p:tav>
                                      </p:tavLst>
                                    </p:anim>
                                    <p:animEffect transition="in" filter="wipe(up)">
                                      <p:cBhvr>
                                        <p:cTn id="26" dur="5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500" fill="hold"/>
                                        <p:tgtEl>
                                          <p:spTgt spid="109"/>
                                        </p:tgtEl>
                                        <p:attrNameLst>
                                          <p:attrName>ppt_x</p:attrName>
                                        </p:attrNameLst>
                                      </p:cBhvr>
                                      <p:tavLst>
                                        <p:tav tm="0">
                                          <p:val>
                                            <p:strVal val="#ppt_x"/>
                                          </p:val>
                                        </p:tav>
                                        <p:tav tm="100000">
                                          <p:val>
                                            <p:strVal val="#ppt_x"/>
                                          </p:val>
                                        </p:tav>
                                      </p:tavLst>
                                    </p:anim>
                                    <p:anim calcmode="lin" valueType="num">
                                      <p:cBhvr additive="base">
                                        <p:cTn id="3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01E56-B112-F738-6322-C64170264CD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3E0219A-8BAD-BC6E-13C3-BA398EBCF7A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DCF7D6CD-5905-DED8-FCF9-2F56DCA753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93848A23-D75A-C145-BE69-E696303019CE}"/>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IN" sz="2400" b="1">
                <a:solidFill>
                  <a:srgbClr val="0B4A99"/>
                </a:solidFill>
                <a:latin typeface="Optima"/>
                <a:cs typeface="+mj-cs"/>
              </a:rPr>
              <a:t>PiLog’s Data Quality &amp; Governance Suite – Key Capabilities (1/2)</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89CB5F0E-7822-24A1-7BA3-688FDCEF97D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72B57D5-5B65-C277-738E-76D3397FFB3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aphicFrame>
        <p:nvGraphicFramePr>
          <p:cNvPr id="24" name="Table 23">
            <a:extLst>
              <a:ext uri="{FF2B5EF4-FFF2-40B4-BE49-F238E27FC236}">
                <a16:creationId xmlns:a16="http://schemas.microsoft.com/office/drawing/2014/main" id="{828B79D9-84B3-633A-6E3F-8562F87E5158}"/>
              </a:ext>
            </a:extLst>
          </p:cNvPr>
          <p:cNvGraphicFramePr>
            <a:graphicFrameLocks noGrp="1"/>
          </p:cNvGraphicFramePr>
          <p:nvPr>
            <p:extLst>
              <p:ext uri="{D42A27DB-BD31-4B8C-83A1-F6EECF244321}">
                <p14:modId xmlns:p14="http://schemas.microsoft.com/office/powerpoint/2010/main" val="1864824564"/>
              </p:ext>
            </p:extLst>
          </p:nvPr>
        </p:nvGraphicFramePr>
        <p:xfrm>
          <a:off x="240190" y="648507"/>
          <a:ext cx="11711620" cy="5784188"/>
        </p:xfrm>
        <a:graphic>
          <a:graphicData uri="http://schemas.openxmlformats.org/drawingml/2006/table">
            <a:tbl>
              <a:tblPr/>
              <a:tblGrid>
                <a:gridCol w="914053">
                  <a:extLst>
                    <a:ext uri="{9D8B030D-6E8A-4147-A177-3AD203B41FA5}">
                      <a16:colId xmlns:a16="http://schemas.microsoft.com/office/drawing/2014/main" val="3549511893"/>
                    </a:ext>
                  </a:extLst>
                </a:gridCol>
                <a:gridCol w="9623685">
                  <a:extLst>
                    <a:ext uri="{9D8B030D-6E8A-4147-A177-3AD203B41FA5}">
                      <a16:colId xmlns:a16="http://schemas.microsoft.com/office/drawing/2014/main" val="1627786549"/>
                    </a:ext>
                  </a:extLst>
                </a:gridCol>
                <a:gridCol w="1173882">
                  <a:extLst>
                    <a:ext uri="{9D8B030D-6E8A-4147-A177-3AD203B41FA5}">
                      <a16:colId xmlns:a16="http://schemas.microsoft.com/office/drawing/2014/main" val="1368759826"/>
                    </a:ext>
                  </a:extLst>
                </a:gridCol>
              </a:tblGrid>
              <a:tr h="330613">
                <a:tc>
                  <a:txBody>
                    <a:bodyPr/>
                    <a:lstStyle/>
                    <a:p>
                      <a:pPr algn="ctr" fontAlgn="base">
                        <a:lnSpc>
                          <a:spcPts val="1950"/>
                        </a:lnSpc>
                      </a:pPr>
                      <a:endParaRPr kumimoji="0" lang="en-US" sz="1400" b="1" i="0" u="none" strike="noStrike" kern="1200" cap="none" spc="0" normalizeH="0" baseline="0">
                        <a:ln>
                          <a:noFill/>
                        </a:ln>
                        <a:solidFill>
                          <a:srgbClr val="26B4E9"/>
                        </a:solidFill>
                        <a:effectLst/>
                        <a:uLnTx/>
                        <a:uFillTx/>
                        <a:latin typeface="Optima"/>
                        <a:ea typeface="+mn-ea"/>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fontAlgn="base">
                        <a:lnSpc>
                          <a:spcPts val="1950"/>
                        </a:lnSpc>
                      </a:pPr>
                      <a:r>
                        <a:rPr kumimoji="0" lang="en-US" sz="1400" b="1" i="0" u="none" strike="noStrike" kern="1200" cap="none" spc="0" normalizeH="0" baseline="0">
                          <a:ln>
                            <a:noFill/>
                          </a:ln>
                          <a:solidFill>
                            <a:srgbClr val="26B4E9"/>
                          </a:solidFill>
                          <a:effectLst/>
                          <a:uLnTx/>
                          <a:uFillTx/>
                          <a:latin typeface="Optima"/>
                          <a:ea typeface="+mn-ea"/>
                          <a:cs typeface="+mn-cs"/>
                        </a:rPr>
                        <a:t>Features Released</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fontAlgn="base">
                        <a:lnSpc>
                          <a:spcPts val="1950"/>
                        </a:lnSpc>
                      </a:pPr>
                      <a:r>
                        <a:rPr kumimoji="0" lang="en-US" sz="1400" b="1" i="0" u="none" strike="noStrike" kern="1200" cap="none" spc="0" normalizeH="0" baseline="0">
                          <a:ln>
                            <a:noFill/>
                          </a:ln>
                          <a:solidFill>
                            <a:srgbClr val="26B4E9"/>
                          </a:solidFill>
                          <a:effectLst/>
                          <a:uLnTx/>
                          <a:uFillTx/>
                          <a:latin typeface="Optima"/>
                          <a:ea typeface="+mn-ea"/>
                          <a:cs typeface="+mn-cs"/>
                        </a:rPr>
                        <a:t>Status</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973812139"/>
                  </a:ext>
                </a:extLst>
              </a:tr>
              <a:tr h="734834">
                <a:tc rowSpan="15">
                  <a:txBody>
                    <a:bodyPr/>
                    <a:lstStyle/>
                    <a:p>
                      <a:pPr algn="ctr" fontAlgn="base">
                        <a:lnSpc>
                          <a:spcPts val="1725"/>
                        </a:lnSpc>
                      </a:pPr>
                      <a:r>
                        <a:rPr kumimoji="0" lang="en-US" sz="1400" b="1" i="0" u="none" strike="noStrike" kern="1200" cap="none" spc="0" normalizeH="0" baseline="0">
                          <a:ln>
                            <a:noFill/>
                          </a:ln>
                          <a:solidFill>
                            <a:srgbClr val="26B4E9"/>
                          </a:solidFill>
                          <a:effectLst/>
                          <a:uLnTx/>
                          <a:uFillTx/>
                          <a:latin typeface="Optima"/>
                          <a:ea typeface="+mn-ea"/>
                          <a:cs typeface="+mn-cs"/>
                        </a:rPr>
                        <a:t>Current</a:t>
                      </a: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rPr>
                        <a:t>Comprehensive Governance</a:t>
                      </a:r>
                      <a:r>
                        <a:rPr kumimoji="0" lang="en-US" sz="1200" b="0" i="0" u="none" strike="noStrike" kern="1200" cap="none" spc="0" normalizeH="0" baseline="0">
                          <a:ln>
                            <a:noFill/>
                          </a:ln>
                          <a:solidFill>
                            <a:srgbClr val="10479B"/>
                          </a:solidFill>
                          <a:effectLst/>
                          <a:uLnTx/>
                          <a:uFillTx/>
                          <a:latin typeface="Optima"/>
                          <a:ea typeface="+mn-ea"/>
                        </a:rPr>
                        <a:t>: Material, Equipment / Asset, Vendor, Customer, On-Boarding Process (Vendor, Customer), Fixed Asset Registry, Service, iSPIR, eBOM, fBOM, mBOM​, MI, MP, TL, Measuring Point, Business Partner, Article Master, HR Mini Master (Tech. Resources), Work Center​ (Please refer to Product Availability slide)</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rowSpan="15">
                  <a:txBody>
                    <a:bodyPr/>
                    <a:lstStyle/>
                    <a:p>
                      <a:pPr algn="ctr" fontAlgn="base">
                        <a:lnSpc>
                          <a:spcPts val="1725"/>
                        </a:lnSpc>
                      </a:pPr>
                      <a:r>
                        <a:rPr kumimoji="0" lang="en-IN" sz="1200" b="0" i="0" u="none" strike="noStrike" kern="1200" cap="none" spc="0" normalizeH="0" baseline="0">
                          <a:ln>
                            <a:noFill/>
                          </a:ln>
                          <a:solidFill>
                            <a:srgbClr val="10479B"/>
                          </a:solidFill>
                          <a:effectLst/>
                          <a:uLnTx/>
                          <a:uFillTx/>
                          <a:latin typeface="Optima"/>
                          <a:ea typeface="+mn-ea"/>
                        </a:rPr>
                        <a:t>✅</a:t>
                      </a:r>
                      <a:r>
                        <a:rPr kumimoji="0" lang="en-US" sz="1400" b="1" i="0" u="none" strike="noStrike" kern="1200" cap="none" spc="0" normalizeH="0" baseline="0">
                          <a:ln>
                            <a:noFill/>
                          </a:ln>
                          <a:solidFill>
                            <a:srgbClr val="26B4E9"/>
                          </a:solidFill>
                          <a:effectLst/>
                          <a:uLnTx/>
                          <a:uFillTx/>
                          <a:latin typeface="Optima"/>
                          <a:ea typeface="+mn-ea"/>
                          <a:cs typeface="+mn-cs"/>
                        </a:rPr>
                        <a:t>Released​</a:t>
                      </a: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29915081"/>
                  </a:ext>
                </a:extLst>
              </a:tr>
              <a:tr h="294547">
                <a:tc vMerge="1">
                  <a:txBody>
                    <a:bodyPr/>
                    <a:lstStyle/>
                    <a:p>
                      <a:pPr algn="ctr" fontAlgn="base">
                        <a:lnSpc>
                          <a:spcPts val="1725"/>
                        </a:lnSpc>
                      </a:pPr>
                      <a:endParaRPr lang="en-US" sz="1200" b="1" i="0" kern="1200">
                        <a:ln>
                          <a:noFill/>
                        </a:ln>
                        <a:solidFill>
                          <a:srgbClr val="002060"/>
                        </a:solidFill>
                        <a:effectLst/>
                        <a:latin typeface="Optima" panose="02000503060000020004" pitchFamily="2" charset="0"/>
                        <a:ea typeface="+mn-ea"/>
                        <a:cs typeface="+mn-cs"/>
                      </a:endParaRP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Searchability</a:t>
                      </a:r>
                      <a:r>
                        <a:rPr kumimoji="0" lang="en-US" sz="1200" b="0" i="0" u="none" strike="noStrike" kern="1200" cap="none" spc="0" normalizeH="0" baseline="0">
                          <a:ln>
                            <a:noFill/>
                          </a:ln>
                          <a:solidFill>
                            <a:srgbClr val="10479B"/>
                          </a:solidFill>
                          <a:effectLst/>
                          <a:uLnTx/>
                          <a:uFillTx/>
                          <a:latin typeface="Optima"/>
                          <a:ea typeface="+mn-ea"/>
                          <a:cs typeface="+mn-cs"/>
                        </a:rPr>
                        <a:t>: Smart (Fuzzy), Parametric, Category &amp; UNSPSC,  Dictionary &amp; Classification</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base">
                        <a:lnSpc>
                          <a:spcPts val="1725"/>
                        </a:lnSpc>
                      </a:pPr>
                      <a:endParaRPr lang="en-US" sz="1200" b="1" i="0" kern="1200">
                        <a:ln>
                          <a:noFill/>
                        </a:ln>
                        <a:solidFill>
                          <a:srgbClr val="002060"/>
                        </a:solidFill>
                        <a:effectLst/>
                        <a:latin typeface="Optima" panose="02000503060000020004" pitchFamily="2" charset="0"/>
                        <a:ea typeface="+mn-ea"/>
                        <a:cs typeface="+mn-cs"/>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294936822"/>
                  </a:ext>
                </a:extLst>
              </a:tr>
              <a:tr h="310997">
                <a:tc vMerge="1">
                  <a:txBody>
                    <a:bodyPr/>
                    <a:lstStyle/>
                    <a:p>
                      <a:pPr algn="ctr" fontAlgn="base">
                        <a:lnSpc>
                          <a:spcPts val="1725"/>
                        </a:lnSpc>
                      </a:pPr>
                      <a:endParaRPr lang="en-US" sz="1200" b="1" i="0" kern="1200">
                        <a:ln>
                          <a:noFill/>
                        </a:ln>
                        <a:solidFill>
                          <a:srgbClr val="002060"/>
                        </a:solidFill>
                        <a:effectLst/>
                        <a:latin typeface="Optima" panose="02000503060000020004" pitchFamily="2" charset="0"/>
                        <a:ea typeface="+mn-ea"/>
                        <a:cs typeface="+mn-cs"/>
                      </a:endParaRP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Workflows</a:t>
                      </a:r>
                      <a:r>
                        <a:rPr kumimoji="0" lang="en-US" sz="1200" b="0" i="0" u="none" strike="noStrike" kern="1200" cap="none" spc="0" normalizeH="0" baseline="0">
                          <a:ln>
                            <a:noFill/>
                          </a:ln>
                          <a:solidFill>
                            <a:srgbClr val="10479B"/>
                          </a:solidFill>
                          <a:effectLst/>
                          <a:uLnTx/>
                          <a:uFillTx/>
                          <a:latin typeface="Optima"/>
                          <a:ea typeface="+mn-ea"/>
                          <a:cs typeface="+mn-cs"/>
                        </a:rPr>
                        <a:t>: Sequential, Parallel, Composite, </a:t>
                      </a:r>
                      <a:r>
                        <a:rPr kumimoji="0" lang="en-US" sz="1200" b="0" i="0" u="none" strike="noStrike" kern="1200" cap="none" spc="0" normalizeH="0" baseline="0">
                          <a:ln>
                            <a:noFill/>
                          </a:ln>
                          <a:solidFill>
                            <a:srgbClr val="10479B"/>
                          </a:solidFill>
                          <a:effectLst/>
                          <a:uLnTx/>
                          <a:uFillTx/>
                          <a:latin typeface="Optima"/>
                          <a:ea typeface="+mn-ea"/>
                        </a:rPr>
                        <a:t>Graphical Workflow Builder</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endParaRPr lang="en-US" sz="1200" b="1" i="0" kern="1200">
                        <a:ln>
                          <a:noFill/>
                        </a:ln>
                        <a:solidFill>
                          <a:srgbClr val="002060"/>
                        </a:solidFill>
                        <a:effectLst/>
                        <a:latin typeface="Optima" panose="02000503060000020004" pitchFamily="2" charset="0"/>
                        <a:ea typeface="+mn-ea"/>
                        <a:cs typeface="+mn-cs"/>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303586299"/>
                  </a:ext>
                </a:extLst>
              </a:tr>
              <a:tr h="513461">
                <a:tc vMerge="1">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endParaRPr lang="en-IN" sz="1200" b="1" i="0" kern="1200">
                        <a:ln>
                          <a:noFill/>
                        </a:ln>
                        <a:solidFill>
                          <a:srgbClr val="002060"/>
                        </a:solidFill>
                        <a:effectLst/>
                        <a:latin typeface="Optima" panose="02000503060000020004" pitchFamily="2" charset="0"/>
                        <a:ea typeface="+mn-ea"/>
                        <a:cs typeface="+mn-cs"/>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rPr>
                        <a:t>Workbench</a:t>
                      </a:r>
                      <a:r>
                        <a:rPr kumimoji="0" lang="en-US" sz="1200" b="0" i="0" u="none" strike="noStrike" kern="1200" cap="none" spc="0" normalizeH="0" baseline="0">
                          <a:ln>
                            <a:noFill/>
                          </a:ln>
                          <a:solidFill>
                            <a:srgbClr val="10479B"/>
                          </a:solidFill>
                          <a:effectLst/>
                          <a:uLnTx/>
                          <a:uFillTx/>
                          <a:latin typeface="Optima"/>
                          <a:ea typeface="+mn-ea"/>
                        </a:rPr>
                        <a:t>: Taxonomy WB, Rules Configuration WB​, Data Quality Assessment &amp; Remediation WB​, Data Integration WB, Data Routing WB, Data Synchronization WB​</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base">
                        <a:lnSpc>
                          <a:spcPts val="1725"/>
                        </a:lnSpc>
                      </a:pPr>
                      <a:endParaRPr lang="en-US" sz="1200" b="0" i="0">
                        <a:ln>
                          <a:noFill/>
                        </a:ln>
                        <a:solidFill>
                          <a:srgbClr val="002060"/>
                        </a:solidFill>
                        <a:effectLst/>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693253430"/>
                  </a:ext>
                </a:extLst>
              </a:tr>
              <a:tr h="318972">
                <a:tc vMerge="1">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endParaRPr lang="en-IN" sz="1200" b="1" i="0" kern="1200">
                        <a:ln>
                          <a:noFill/>
                        </a:ln>
                        <a:solidFill>
                          <a:srgbClr val="002060"/>
                        </a:solidFill>
                        <a:effectLst/>
                        <a:latin typeface="Optima" panose="02000503060000020004" pitchFamily="2" charset="0"/>
                        <a:ea typeface="+mn-ea"/>
                        <a:cs typeface="+mn-cs"/>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rPr>
                        <a:t>Integrations</a:t>
                      </a:r>
                      <a:r>
                        <a:rPr kumimoji="0" lang="en-US" sz="1200" b="0" i="0" u="none" strike="noStrike" kern="1200" cap="none" spc="0" normalizeH="0" baseline="0">
                          <a:ln>
                            <a:noFill/>
                          </a:ln>
                          <a:solidFill>
                            <a:srgbClr val="10479B"/>
                          </a:solidFill>
                          <a:effectLst/>
                          <a:uLnTx/>
                          <a:uFillTx/>
                          <a:latin typeface="Optima"/>
                          <a:ea typeface="+mn-ea"/>
                        </a:rPr>
                        <a:t>: SAP ECC, S/4 HANA using middleware SAP PI / PO / CPI, BNAC</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249006247"/>
                  </a:ext>
                </a:extLst>
              </a:tr>
              <a:tr h="294547">
                <a:tc vMerge="1">
                  <a:txBody>
                    <a:bodyPr/>
                    <a:lstStyle/>
                    <a:p>
                      <a:pPr marL="0" lvl="0" algn="ctr" defTabSz="914400" rtl="0" eaLnBrk="1" fontAlgn="base" latinLnBrk="0" hangingPunct="1">
                        <a:lnSpc>
                          <a:spcPts val="1725"/>
                        </a:lnSpc>
                      </a:pPr>
                      <a:endParaRPr lang="en-IN" sz="1200" b="1" i="0" kern="1200">
                        <a:ln>
                          <a:noFill/>
                        </a:ln>
                        <a:solidFill>
                          <a:srgbClr val="002060"/>
                        </a:solidFill>
                        <a:effectLst/>
                        <a:latin typeface="Optima" panose="02000503060000020004" pitchFamily="2" charset="0"/>
                        <a:ea typeface="+mn-ea"/>
                        <a:cs typeface="+mn-cs"/>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Copilot</a:t>
                      </a:r>
                      <a:r>
                        <a:rPr kumimoji="0" lang="en-US" sz="1200" b="0" i="0" u="none" strike="noStrike" kern="1200" cap="none" spc="0" normalizeH="0" baseline="0">
                          <a:ln>
                            <a:noFill/>
                          </a:ln>
                          <a:solidFill>
                            <a:srgbClr val="10479B"/>
                          </a:solidFill>
                          <a:effectLst/>
                          <a:uLnTx/>
                          <a:uFillTx/>
                          <a:latin typeface="Optima"/>
                          <a:ea typeface="+mn-ea"/>
                          <a:cs typeface="+mn-cs"/>
                        </a:rPr>
                        <a:t>: AI Lens, AI Agents –DH Agent (iSPIR, Mass, PDF, Image), DE Agent, DQ Agent, </a:t>
                      </a:r>
                      <a:endParaRPr kumimoji="0" lang="en-US" sz="1200" b="0" i="0" u="none" strike="noStrike" kern="1200" cap="none" spc="0" normalizeH="0" baseline="0">
                        <a:ln>
                          <a:noFill/>
                        </a:ln>
                        <a:solidFill>
                          <a:srgbClr val="10479B"/>
                        </a:solidFill>
                        <a:effectLst/>
                        <a:uLnTx/>
                        <a:uFillTx/>
                        <a:latin typeface="Optima"/>
                        <a:ea typeface="+mn-ea"/>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base">
                        <a:lnSpc>
                          <a:spcPts val="1725"/>
                        </a:lnSpc>
                      </a:pPr>
                      <a:endParaRPr lang="en-US" sz="1200" b="0" i="0">
                        <a:ln>
                          <a:noFill/>
                        </a:ln>
                        <a:solidFill>
                          <a:srgbClr val="002060"/>
                        </a:solidFill>
                        <a:effectLst/>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3134335215"/>
                  </a:ext>
                </a:extLst>
              </a:tr>
              <a:tr h="294547">
                <a:tc vMerge="1">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endParaRPr lang="en-IN" sz="1200" b="1" i="0" kern="1200">
                        <a:ln>
                          <a:noFill/>
                        </a:ln>
                        <a:solidFill>
                          <a:srgbClr val="002060"/>
                        </a:solidFill>
                        <a:effectLst/>
                        <a:latin typeface="Optima" panose="02000503060000020004" pitchFamily="2" charset="0"/>
                        <a:ea typeface="+mn-ea"/>
                        <a:cs typeface="+mn-cs"/>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Mass Data Processing</a:t>
                      </a:r>
                      <a:r>
                        <a:rPr kumimoji="0" lang="en-US" sz="1200" b="0" i="0" u="none" strike="noStrike" kern="1200" cap="none" spc="0" normalizeH="0" baseline="0">
                          <a:ln>
                            <a:noFill/>
                          </a:ln>
                          <a:solidFill>
                            <a:srgbClr val="10479B"/>
                          </a:solidFill>
                          <a:effectLst/>
                          <a:uLnTx/>
                          <a:uFillTx/>
                          <a:latin typeface="Optima"/>
                          <a:ea typeface="+mn-ea"/>
                          <a:cs typeface="+mn-cs"/>
                        </a:rPr>
                        <a:t>: Create, Change, Extend, Delete &amp; Undelete</a:t>
                      </a:r>
                      <a:endParaRPr kumimoji="0" lang="en-US" sz="1200" b="0" i="0" u="none" strike="noStrike" kern="1200" cap="none" spc="0" normalizeH="0" baseline="0">
                        <a:ln>
                          <a:noFill/>
                        </a:ln>
                        <a:solidFill>
                          <a:srgbClr val="10479B"/>
                        </a:solidFill>
                        <a:effectLst/>
                        <a:uLnTx/>
                        <a:uFillTx/>
                        <a:latin typeface="Optima"/>
                        <a:ea typeface="+mn-ea"/>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base">
                        <a:lnSpc>
                          <a:spcPts val="1725"/>
                        </a:lnSpc>
                      </a:pPr>
                      <a:endParaRPr lang="en-US" sz="1200" b="0" i="0">
                        <a:ln>
                          <a:noFill/>
                        </a:ln>
                        <a:solidFill>
                          <a:srgbClr val="002060"/>
                        </a:solidFill>
                        <a:effectLst/>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324849739"/>
                  </a:ext>
                </a:extLst>
              </a:tr>
              <a:tr h="310997">
                <a:tc vMerge="1">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endParaRPr lang="en-IN" sz="1200" b="1" i="0" kern="1200">
                        <a:ln>
                          <a:noFill/>
                        </a:ln>
                        <a:solidFill>
                          <a:srgbClr val="002060"/>
                        </a:solidFill>
                        <a:effectLst/>
                        <a:latin typeface="Optima" panose="02000503060000020004" pitchFamily="2" charset="0"/>
                        <a:ea typeface="+mn-ea"/>
                        <a:cs typeface="+mn-cs"/>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rPr>
                        <a:t>Audit Trail</a:t>
                      </a:r>
                      <a:r>
                        <a:rPr kumimoji="0" lang="en-US" sz="1200" b="0" i="0" u="none" strike="noStrike" kern="1200" cap="none" spc="0" normalizeH="0" baseline="0">
                          <a:ln>
                            <a:noFill/>
                          </a:ln>
                          <a:solidFill>
                            <a:srgbClr val="10479B"/>
                          </a:solidFill>
                          <a:effectLst/>
                          <a:uLnTx/>
                          <a:uFillTx/>
                          <a:latin typeface="Optima"/>
                          <a:ea typeface="+mn-ea"/>
                        </a:rPr>
                        <a:t>: Data Migration Logs, Checksum &amp; Audits​, Timeline</a:t>
                      </a:r>
                      <a:endParaRPr kumimoji="0" lang="en-US" sz="1200" b="0" i="0" u="none" strike="noStrike" kern="1200" cap="none" spc="0" normalizeH="0" baseline="0">
                        <a:ln>
                          <a:noFill/>
                        </a:ln>
                        <a:solidFill>
                          <a:srgbClr val="10479B"/>
                        </a:solidFill>
                        <a:effectLst/>
                        <a:uLnTx/>
                        <a:uFillTx/>
                        <a:latin typeface="Optima"/>
                        <a:ea typeface="+mn-ea"/>
                        <a:cs typeface="+mn-cs"/>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base">
                        <a:lnSpc>
                          <a:spcPts val="1725"/>
                        </a:lnSpc>
                      </a:pPr>
                      <a:endParaRPr lang="en-US" sz="1200" b="0" i="0">
                        <a:ln>
                          <a:noFill/>
                        </a:ln>
                        <a:solidFill>
                          <a:srgbClr val="002060"/>
                        </a:solidFill>
                        <a:effectLst/>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320362"/>
                  </a:ext>
                </a:extLst>
              </a:tr>
              <a:tr h="310997">
                <a:tc vMerge="1">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endParaRPr lang="en-IN" sz="1200" b="1" i="0" kern="1200">
                        <a:ln>
                          <a:noFill/>
                        </a:ln>
                        <a:solidFill>
                          <a:srgbClr val="002060"/>
                        </a:solidFill>
                        <a:effectLst/>
                        <a:latin typeface="Optima" panose="02000503060000020004" pitchFamily="2" charset="0"/>
                        <a:ea typeface="+mn-ea"/>
                        <a:cs typeface="+mn-cs"/>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Configurators</a:t>
                      </a:r>
                      <a:r>
                        <a:rPr kumimoji="0" lang="en-US" sz="1200" b="0" i="0" u="none" strike="noStrike" kern="1200" cap="none" spc="0" normalizeH="0" baseline="0">
                          <a:ln>
                            <a:noFill/>
                          </a:ln>
                          <a:solidFill>
                            <a:srgbClr val="10479B"/>
                          </a:solidFill>
                          <a:effectLst/>
                          <a:uLnTx/>
                          <a:uFillTx/>
                          <a:latin typeface="Optima"/>
                          <a:ea typeface="+mn-ea"/>
                          <a:cs typeface="+mn-cs"/>
                        </a:rPr>
                        <a:t>: Service Master</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endParaRPr lang="en-US" sz="1200" b="0" i="0">
                        <a:ln>
                          <a:noFill/>
                        </a:ln>
                        <a:solidFill>
                          <a:srgbClr val="002060"/>
                        </a:solidFill>
                        <a:effectLst/>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3861000456"/>
                  </a:ext>
                </a:extLst>
              </a:tr>
              <a:tr h="310997">
                <a:tc vMerge="1">
                  <a:txBody>
                    <a:bodyPr/>
                    <a:lstStyle/>
                    <a:p>
                      <a:endParaRPr lang="en-IN"/>
                    </a:p>
                  </a:txBody>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Mobility</a:t>
                      </a:r>
                      <a:r>
                        <a:rPr kumimoji="0" lang="en-US" sz="1200" b="0" i="0" u="none" strike="noStrike" kern="1200" cap="none" spc="0" normalizeH="0" baseline="0">
                          <a:ln>
                            <a:noFill/>
                          </a:ln>
                          <a:solidFill>
                            <a:srgbClr val="10479B"/>
                          </a:solidFill>
                          <a:effectLst/>
                          <a:uLnTx/>
                          <a:uFillTx/>
                          <a:latin typeface="Optima"/>
                          <a:ea typeface="+mn-ea"/>
                          <a:cs typeface="+mn-cs"/>
                        </a:rPr>
                        <a:t>: Search, Approve, Uploading Documents (Online, Offline), Barcode scanning</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762179963"/>
                  </a:ext>
                </a:extLst>
              </a:tr>
              <a:tr h="310997">
                <a:tc vMerge="1">
                  <a:txBody>
                    <a:bodyPr/>
                    <a:lstStyle/>
                    <a:p>
                      <a:endParaRPr lang="en-IN"/>
                    </a:p>
                  </a:txBody>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Content Foundry</a:t>
                      </a:r>
                      <a:r>
                        <a:rPr kumimoji="0" lang="en-US" sz="1200" b="0" i="0" u="none" strike="noStrike" kern="1200" cap="none" spc="0" normalizeH="0" baseline="0">
                          <a:ln>
                            <a:noFill/>
                          </a:ln>
                          <a:solidFill>
                            <a:srgbClr val="10479B"/>
                          </a:solidFill>
                          <a:effectLst/>
                          <a:uLnTx/>
                          <a:uFillTx/>
                          <a:latin typeface="Optima"/>
                          <a:ea typeface="+mn-ea"/>
                          <a:cs typeface="+mn-cs"/>
                        </a:rPr>
                        <a:t>: 15 Million + Unique Records, 12 K + Templates &amp; Hierarchies for Assets, Products and Services, </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069854875"/>
                  </a:ext>
                </a:extLst>
              </a:tr>
              <a:tr h="514691">
                <a:tc vMerge="1">
                  <a:txBody>
                    <a:bodyPr/>
                    <a:lstStyle/>
                    <a:p>
                      <a:endParaRPr lang="en-IN"/>
                    </a:p>
                  </a:txBody>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Migration</a:t>
                      </a:r>
                      <a:r>
                        <a:rPr kumimoji="0" lang="en-US" sz="1200" b="0" i="0" u="none" strike="noStrike" kern="1200" cap="none" spc="0" normalizeH="0" baseline="0">
                          <a:ln>
                            <a:noFill/>
                          </a:ln>
                          <a:solidFill>
                            <a:srgbClr val="10479B"/>
                          </a:solidFill>
                          <a:effectLst/>
                          <a:uLnTx/>
                          <a:uFillTx/>
                          <a:latin typeface="Optima"/>
                          <a:ea typeface="+mn-ea"/>
                          <a:cs typeface="+mn-cs"/>
                        </a:rPr>
                        <a:t>: Open &amp; SMART API for Data Extraction and Loading, with ability to integrate and operate with major ERP’s, COT’s, Databases, etc. for unstructured and structured data</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554757360"/>
                  </a:ext>
                </a:extLst>
              </a:tr>
              <a:tr h="310997">
                <a:tc vMerge="1">
                  <a:txBody>
                    <a:bodyPr/>
                    <a:lstStyle/>
                    <a:p>
                      <a:endParaRPr lang="en-IN"/>
                    </a:p>
                  </a:txBody>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Data Transformation</a:t>
                      </a:r>
                      <a:r>
                        <a:rPr kumimoji="0" lang="en-US" sz="1200" b="0" i="0" u="none" strike="noStrike" kern="1200" cap="none" spc="0" normalizeH="0" baseline="0">
                          <a:ln>
                            <a:noFill/>
                          </a:ln>
                          <a:solidFill>
                            <a:srgbClr val="10479B"/>
                          </a:solidFill>
                          <a:effectLst/>
                          <a:uLnTx/>
                          <a:uFillTx/>
                          <a:latin typeface="Optima"/>
                          <a:ea typeface="+mn-ea"/>
                          <a:cs typeface="+mn-cs"/>
                        </a:rPr>
                        <a:t>: AI enabled Transformation for Non-Governance based master, meta and transactional data</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487608704"/>
                  </a:ext>
                </a:extLst>
              </a:tr>
              <a:tr h="310997">
                <a:tc vMerge="1">
                  <a:txBody>
                    <a:bodyPr/>
                    <a:lstStyle/>
                    <a:p>
                      <a:pPr algn="ctr" fontAlgn="base">
                        <a:lnSpc>
                          <a:spcPts val="1725"/>
                        </a:lnSpc>
                      </a:pPr>
                      <a:endParaRPr lang="en-US" sz="1200" b="1" i="0">
                        <a:ln>
                          <a:noFill/>
                        </a:ln>
                        <a:solidFill>
                          <a:srgbClr val="002060"/>
                        </a:solidFill>
                        <a:effectLst/>
                      </a:endParaRP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Meta Data Optimizers: </a:t>
                      </a:r>
                      <a:r>
                        <a:rPr kumimoji="0" lang="en-US" sz="1200" b="0" i="0" u="none" strike="noStrike" kern="1200" cap="none" spc="0" normalizeH="0" baseline="0">
                          <a:ln>
                            <a:noFill/>
                          </a:ln>
                          <a:solidFill>
                            <a:srgbClr val="10479B"/>
                          </a:solidFill>
                          <a:effectLst/>
                          <a:uLnTx/>
                          <a:uFillTx/>
                          <a:latin typeface="Optima"/>
                          <a:ea typeface="+mn-ea"/>
                          <a:cs typeface="+mn-cs"/>
                        </a:rPr>
                        <a:t>For Planning, Procurement, Asset and Execution Business Processes</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base">
                        <a:lnSpc>
                          <a:spcPts val="1725"/>
                        </a:lnSpc>
                      </a:pPr>
                      <a:endParaRPr lang="en-US" sz="1200" b="1" i="0" kern="1200">
                        <a:ln>
                          <a:noFill/>
                        </a:ln>
                        <a:solidFill>
                          <a:srgbClr val="002060"/>
                        </a:solidFill>
                        <a:effectLst/>
                        <a:latin typeface="Optima" panose="02000503060000020004" pitchFamily="2" charset="0"/>
                        <a:ea typeface="+mn-ea"/>
                        <a:cs typeface="+mn-cs"/>
                      </a:endParaRP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731100202"/>
                  </a:ext>
                </a:extLst>
              </a:tr>
              <a:tr h="310997">
                <a:tc vMerge="1">
                  <a:txBody>
                    <a:bodyPr/>
                    <a:lstStyle/>
                    <a:p>
                      <a:pPr algn="ctr" fontAlgn="base">
                        <a:lnSpc>
                          <a:spcPts val="1725"/>
                        </a:lnSpc>
                      </a:pPr>
                      <a:endParaRPr kumimoji="0" lang="en-US" sz="1200" b="0" i="0" u="none" strike="noStrike" kern="1200" cap="none" spc="0" normalizeH="0" baseline="0">
                        <a:ln>
                          <a:noFill/>
                        </a:ln>
                        <a:solidFill>
                          <a:srgbClr val="10479B"/>
                        </a:solidFill>
                        <a:effectLst/>
                        <a:uLnTx/>
                        <a:uFillTx/>
                        <a:latin typeface="Optima"/>
                        <a:ea typeface="+mn-ea"/>
                      </a:endParaRP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Criticality Ranking</a:t>
                      </a:r>
                      <a:r>
                        <a:rPr kumimoji="0" lang="en-US" sz="1200" b="0" i="0" u="none" strike="noStrike" kern="1200" cap="none" spc="0" normalizeH="0" baseline="0">
                          <a:ln>
                            <a:noFill/>
                          </a:ln>
                          <a:solidFill>
                            <a:srgbClr val="10479B"/>
                          </a:solidFill>
                          <a:effectLst/>
                          <a:uLnTx/>
                          <a:uFillTx/>
                          <a:latin typeface="Optima"/>
                          <a:ea typeface="+mn-ea"/>
                          <a:cs typeface="+mn-cs"/>
                        </a:rPr>
                        <a:t>: Asset &amp; Material: Maturity Optimizers – Data &amp; Process</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base">
                        <a:lnSpc>
                          <a:spcPts val="1725"/>
                        </a:lnSpc>
                      </a:pPr>
                      <a:endParaRPr kumimoji="0" lang="en-US" sz="1200" b="0" i="0" u="none" strike="noStrike" kern="1200" cap="none" spc="0" normalizeH="0" baseline="0">
                        <a:ln>
                          <a:noFill/>
                        </a:ln>
                        <a:solidFill>
                          <a:srgbClr val="10479B"/>
                        </a:solidFill>
                        <a:effectLst/>
                        <a:uLnTx/>
                        <a:uFillTx/>
                        <a:latin typeface="Optima"/>
                        <a:ea typeface="+mn-ea"/>
                        <a:cs typeface="+mn-cs"/>
                      </a:endParaRP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993082242"/>
                  </a:ext>
                </a:extLst>
              </a:tr>
            </a:tbl>
          </a:graphicData>
        </a:graphic>
      </p:graphicFrame>
    </p:spTree>
    <p:extLst>
      <p:ext uri="{BB962C8B-B14F-4D97-AF65-F5344CB8AC3E}">
        <p14:creationId xmlns:p14="http://schemas.microsoft.com/office/powerpoint/2010/main" val="2779313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40458-8DF6-C7E8-304E-8BCA5937A97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1169C3A-C94F-0DB3-A9F3-449EE556288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BB23243D-E0BC-096C-7521-C564C860B6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FB638FA7-A4B4-E751-D9E1-9859B6DA9255}"/>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IN" sz="2400" b="1">
                <a:solidFill>
                  <a:srgbClr val="0B4A99"/>
                </a:solidFill>
                <a:latin typeface="Optima"/>
                <a:cs typeface="+mj-cs"/>
              </a:rPr>
              <a:t>PiLog’s Data Quality &amp; Governance Suite – Key Capabilities (2/2)</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D4B41D85-4AEA-90E9-99B9-BBE312B13CE0}"/>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74361616-7F5D-7DEE-BE9E-111DA7B997B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aphicFrame>
        <p:nvGraphicFramePr>
          <p:cNvPr id="24" name="Table 23">
            <a:extLst>
              <a:ext uri="{FF2B5EF4-FFF2-40B4-BE49-F238E27FC236}">
                <a16:creationId xmlns:a16="http://schemas.microsoft.com/office/drawing/2014/main" id="{99C2784A-6BC8-2A25-9F10-D92D0CF225F4}"/>
              </a:ext>
            </a:extLst>
          </p:cNvPr>
          <p:cNvGraphicFramePr>
            <a:graphicFrameLocks noGrp="1"/>
          </p:cNvGraphicFramePr>
          <p:nvPr>
            <p:extLst>
              <p:ext uri="{D42A27DB-BD31-4B8C-83A1-F6EECF244321}">
                <p14:modId xmlns:p14="http://schemas.microsoft.com/office/powerpoint/2010/main" val="300934307"/>
              </p:ext>
            </p:extLst>
          </p:nvPr>
        </p:nvGraphicFramePr>
        <p:xfrm>
          <a:off x="240190" y="616607"/>
          <a:ext cx="11711620" cy="3591274"/>
        </p:xfrm>
        <a:graphic>
          <a:graphicData uri="http://schemas.openxmlformats.org/drawingml/2006/table">
            <a:tbl>
              <a:tblPr/>
              <a:tblGrid>
                <a:gridCol w="914053">
                  <a:extLst>
                    <a:ext uri="{9D8B030D-6E8A-4147-A177-3AD203B41FA5}">
                      <a16:colId xmlns:a16="http://schemas.microsoft.com/office/drawing/2014/main" val="3549511893"/>
                    </a:ext>
                  </a:extLst>
                </a:gridCol>
                <a:gridCol w="9533744">
                  <a:extLst>
                    <a:ext uri="{9D8B030D-6E8A-4147-A177-3AD203B41FA5}">
                      <a16:colId xmlns:a16="http://schemas.microsoft.com/office/drawing/2014/main" val="1627786549"/>
                    </a:ext>
                  </a:extLst>
                </a:gridCol>
                <a:gridCol w="1263823">
                  <a:extLst>
                    <a:ext uri="{9D8B030D-6E8A-4147-A177-3AD203B41FA5}">
                      <a16:colId xmlns:a16="http://schemas.microsoft.com/office/drawing/2014/main" val="1368759826"/>
                    </a:ext>
                  </a:extLst>
                </a:gridCol>
              </a:tblGrid>
              <a:tr h="358309">
                <a:tc>
                  <a:txBody>
                    <a:bodyPr/>
                    <a:lstStyle/>
                    <a:p>
                      <a:pPr algn="ctr" fontAlgn="base">
                        <a:lnSpc>
                          <a:spcPts val="1950"/>
                        </a:lnSpc>
                      </a:pPr>
                      <a:r>
                        <a:rPr kumimoji="0" lang="en-US" sz="1400" b="1" i="0" u="none" strike="noStrike" kern="1200" cap="none" spc="0" normalizeH="0" baseline="0">
                          <a:ln>
                            <a:noFill/>
                          </a:ln>
                          <a:solidFill>
                            <a:srgbClr val="26B4E9"/>
                          </a:solidFill>
                          <a:effectLst/>
                          <a:uLnTx/>
                          <a:uFillTx/>
                          <a:latin typeface="Optima"/>
                          <a:ea typeface="+mn-ea"/>
                          <a:cs typeface="+mn-cs"/>
                        </a:rPr>
                        <a:t>Quarter</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fontAlgn="base">
                        <a:lnSpc>
                          <a:spcPts val="1950"/>
                        </a:lnSpc>
                      </a:pPr>
                      <a:r>
                        <a:rPr kumimoji="0" lang="en-US" sz="1400" b="1" i="0" u="none" strike="noStrike" kern="1200" cap="none" spc="0" normalizeH="0" baseline="0">
                          <a:ln>
                            <a:noFill/>
                          </a:ln>
                          <a:solidFill>
                            <a:srgbClr val="26B4E9"/>
                          </a:solidFill>
                          <a:effectLst/>
                          <a:uLnTx/>
                          <a:uFillTx/>
                          <a:latin typeface="Optima"/>
                          <a:ea typeface="+mn-ea"/>
                          <a:cs typeface="+mn-cs"/>
                        </a:rPr>
                        <a:t>To Be Released</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fontAlgn="base">
                        <a:lnSpc>
                          <a:spcPts val="1950"/>
                        </a:lnSpc>
                      </a:pPr>
                      <a:r>
                        <a:rPr kumimoji="0" lang="en-US" sz="1400" b="1" i="0" u="none" strike="noStrike" kern="1200" cap="none" spc="0" normalizeH="0" baseline="0">
                          <a:ln>
                            <a:noFill/>
                          </a:ln>
                          <a:solidFill>
                            <a:srgbClr val="26B4E9"/>
                          </a:solidFill>
                          <a:effectLst/>
                          <a:uLnTx/>
                          <a:uFillTx/>
                          <a:latin typeface="Optima"/>
                          <a:ea typeface="+mn-ea"/>
                          <a:cs typeface="+mn-cs"/>
                        </a:rPr>
                        <a:t>Status</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973812139"/>
                  </a:ext>
                </a:extLst>
              </a:tr>
              <a:tr h="323348">
                <a:tc rowSpan="8">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r>
                        <a:rPr kumimoji="0" lang="en-US" sz="1400" b="1" i="0" u="none" strike="noStrike" kern="1200" cap="none" spc="0" normalizeH="0" baseline="0">
                          <a:ln>
                            <a:noFill/>
                          </a:ln>
                          <a:solidFill>
                            <a:srgbClr val="26B4E9"/>
                          </a:solidFill>
                          <a:effectLst/>
                          <a:uLnTx/>
                          <a:uFillTx/>
                          <a:latin typeface="Optima"/>
                          <a:ea typeface="+mn-ea"/>
                          <a:cs typeface="+mn-cs"/>
                        </a:rPr>
                        <a:t>Q2 2025</a:t>
                      </a:r>
                      <a:endParaRPr kumimoji="0" lang="en-IN" sz="1400" b="1" i="0" u="none" strike="noStrike" kern="1200" cap="none" spc="0" normalizeH="0" baseline="0">
                        <a:ln>
                          <a:noFill/>
                        </a:ln>
                        <a:solidFill>
                          <a:srgbClr val="26B4E9"/>
                        </a:solidFill>
                        <a:effectLst/>
                        <a:uLnTx/>
                        <a:uFillTx/>
                        <a:latin typeface="Optima"/>
                        <a:ea typeface="+mn-ea"/>
                        <a:cs typeface="+mn-cs"/>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Custom Object </a:t>
                      </a:r>
                      <a:r>
                        <a:rPr kumimoji="0" lang="en-US" sz="1200" b="0" i="0" u="none" strike="noStrike" kern="1200" cap="none" spc="0" normalizeH="0" baseline="0">
                          <a:ln>
                            <a:noFill/>
                          </a:ln>
                          <a:solidFill>
                            <a:srgbClr val="10479B"/>
                          </a:solidFill>
                          <a:effectLst/>
                          <a:uLnTx/>
                          <a:uFillTx/>
                          <a:latin typeface="Optima"/>
                          <a:ea typeface="+mn-ea"/>
                          <a:cs typeface="+mn-cs"/>
                        </a:rPr>
                        <a:t>(Cost Centre, Profit Centre, etc.)​</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rowSpan="8">
                  <a:txBody>
                    <a:bodyPr/>
                    <a:lstStyle/>
                    <a:p>
                      <a:r>
                        <a:rPr lang="en-IN" sz="1400">
                          <a:solidFill>
                            <a:srgbClr val="10479B"/>
                          </a:solidFill>
                          <a:latin typeface="Optimaa"/>
                        </a:rPr>
                        <a:t>⏳</a:t>
                      </a:r>
                      <a:r>
                        <a:rPr kumimoji="0" lang="en-US" sz="1400" b="1" i="0" u="none" strike="noStrike" kern="1200" cap="none" spc="0" normalizeH="0" baseline="0">
                          <a:ln>
                            <a:noFill/>
                          </a:ln>
                          <a:solidFill>
                            <a:srgbClr val="26B4E9"/>
                          </a:solidFill>
                          <a:effectLst/>
                          <a:uLnTx/>
                          <a:uFillTx/>
                          <a:latin typeface="Optima"/>
                          <a:ea typeface="+mn-ea"/>
                          <a:cs typeface="+mn-cs"/>
                        </a:rPr>
                        <a:t>InProgress</a:t>
                      </a:r>
                      <a:endParaRPr kumimoji="0" lang="en-IN" sz="1400" b="1" i="0" u="none" strike="noStrike" kern="1200" cap="none" spc="0" normalizeH="0" baseline="0">
                        <a:ln>
                          <a:noFill/>
                        </a:ln>
                        <a:solidFill>
                          <a:srgbClr val="26B4E9"/>
                        </a:solidFill>
                        <a:effectLst/>
                        <a:uLnTx/>
                        <a:uFillTx/>
                        <a:latin typeface="Optima"/>
                        <a:ea typeface="+mn-ea"/>
                        <a:cs typeface="+mn-cs"/>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959955938"/>
                  </a:ext>
                </a:extLst>
              </a:tr>
              <a:tr h="318931">
                <a:tc vMerge="1">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endParaRPr lang="en-IN" sz="1200" b="1" i="0" kern="1200">
                        <a:ln>
                          <a:noFill/>
                        </a:ln>
                        <a:solidFill>
                          <a:srgbClr val="002060"/>
                        </a:solidFill>
                        <a:effectLst/>
                        <a:latin typeface="Optima" panose="02000503060000020004" pitchFamily="2" charset="0"/>
                        <a:ea typeface="+mn-ea"/>
                        <a:cs typeface="+mn-cs"/>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l" fontAlgn="base">
                        <a:lnSpc>
                          <a:spcPts val="1725"/>
                        </a:lnSpc>
                      </a:pPr>
                      <a:r>
                        <a:rPr kumimoji="0" lang="en-US" sz="1200" b="1" i="0" u="none" strike="noStrike" kern="1200" cap="none" spc="0" normalizeH="0" baseline="0">
                          <a:ln>
                            <a:noFill/>
                          </a:ln>
                          <a:solidFill>
                            <a:srgbClr val="10479B"/>
                          </a:solidFill>
                          <a:effectLst/>
                          <a:uLnTx/>
                          <a:uFillTx/>
                          <a:latin typeface="Optima"/>
                          <a:ea typeface="+mn-ea"/>
                          <a:cs typeface="+mn-cs"/>
                        </a:rPr>
                        <a:t>Searchability</a:t>
                      </a:r>
                      <a:r>
                        <a:rPr kumimoji="0" lang="en-US" sz="1200" b="0" i="0" u="none" strike="noStrike" kern="1200" cap="none" spc="0" normalizeH="0" baseline="0">
                          <a:ln>
                            <a:noFill/>
                          </a:ln>
                          <a:solidFill>
                            <a:srgbClr val="10479B"/>
                          </a:solidFill>
                          <a:effectLst/>
                          <a:uLnTx/>
                          <a:uFillTx/>
                          <a:latin typeface="Optima"/>
                          <a:ea typeface="+mn-ea"/>
                          <a:cs typeface="+mn-cs"/>
                        </a:rPr>
                        <a:t>: Voice Recognition</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ts val="1725"/>
                        </a:lnSpc>
                        <a:spcBef>
                          <a:spcPts val="0"/>
                        </a:spcBef>
                        <a:spcAft>
                          <a:spcPts val="0"/>
                        </a:spcAft>
                        <a:buClrTx/>
                        <a:buSzTx/>
                        <a:buFontTx/>
                        <a:buNone/>
                        <a:tabLst/>
                        <a:defRPr/>
                      </a:pPr>
                      <a:endParaRPr lang="en-US" sz="1200" b="1" i="0">
                        <a:ln>
                          <a:noFill/>
                        </a:ln>
                        <a:solidFill>
                          <a:srgbClr val="002060"/>
                        </a:solidFill>
                        <a:effectLst/>
                        <a:latin typeface="Optima" panose="02000503060000020004" pitchFamily="2" charset="0"/>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665817447"/>
                  </a:ext>
                </a:extLst>
              </a:tr>
              <a:tr h="278156">
                <a:tc vMerge="1">
                  <a:txBody>
                    <a:bodyPr/>
                    <a:lstStyle/>
                    <a:p>
                      <a:pPr marL="0" lvl="0" algn="ctr" defTabSz="914400" rtl="0" eaLnBrk="1" fontAlgn="base" latinLnBrk="0" hangingPunct="1">
                        <a:lnSpc>
                          <a:spcPts val="1725"/>
                        </a:lnSpc>
                      </a:pPr>
                      <a:endParaRPr lang="en-IN" sz="1200" b="1" i="0" kern="1200">
                        <a:ln>
                          <a:noFill/>
                        </a:ln>
                        <a:solidFill>
                          <a:srgbClr val="002060"/>
                        </a:solidFill>
                        <a:effectLst/>
                        <a:latin typeface="Optima" panose="02000503060000020004" pitchFamily="2" charset="0"/>
                        <a:ea typeface="+mn-ea"/>
                        <a:cs typeface="+mn-cs"/>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Configurators driven by AI Agents (For scaling)</a:t>
                      </a:r>
                      <a:r>
                        <a:rPr kumimoji="0" lang="en-US" sz="1200" b="0" i="0" u="none" strike="noStrike" kern="1200" cap="none" spc="0" normalizeH="0" baseline="0">
                          <a:ln>
                            <a:noFill/>
                          </a:ln>
                          <a:solidFill>
                            <a:srgbClr val="10479B"/>
                          </a:solidFill>
                          <a:effectLst/>
                          <a:uLnTx/>
                          <a:uFillTx/>
                          <a:latin typeface="Optima"/>
                          <a:ea typeface="+mn-ea"/>
                          <a:cs typeface="+mn-cs"/>
                        </a:rPr>
                        <a:t>: Equipment, Material Master</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auto">
                        <a:lnSpc>
                          <a:spcPts val="1725"/>
                        </a:lnSpc>
                      </a:pPr>
                      <a:endParaRPr lang="en-US" sz="1200" b="1" i="0">
                        <a:ln>
                          <a:noFill/>
                        </a:ln>
                        <a:solidFill>
                          <a:srgbClr val="002060"/>
                        </a:solidFill>
                        <a:effectLst/>
                        <a:latin typeface="Optima" panose="02000503060000020004" pitchFamily="2" charset="0"/>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4169600699"/>
                  </a:ext>
                </a:extLst>
              </a:tr>
              <a:tr h="278156">
                <a:tc vMerge="1">
                  <a:txBody>
                    <a:bodyPr/>
                    <a:lstStyle/>
                    <a:p>
                      <a:pPr marL="0" lvl="0" algn="ctr" defTabSz="914400" rtl="0" eaLnBrk="1" fontAlgn="base" latinLnBrk="0" hangingPunct="1">
                        <a:lnSpc>
                          <a:spcPts val="1725"/>
                        </a:lnSpc>
                      </a:pPr>
                      <a:endParaRPr lang="en-IN" sz="1200" b="1" i="0" kern="1200">
                        <a:ln>
                          <a:noFill/>
                        </a:ln>
                        <a:solidFill>
                          <a:srgbClr val="002060"/>
                        </a:solidFill>
                        <a:effectLst/>
                        <a:latin typeface="Optima" panose="02000503060000020004" pitchFamily="2" charset="0"/>
                        <a:ea typeface="+mn-ea"/>
                        <a:cs typeface="+mn-cs"/>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UI/UX</a:t>
                      </a:r>
                      <a:r>
                        <a:rPr kumimoji="0" lang="en-US" sz="1200" b="0" i="0" u="none" strike="noStrike" kern="1200" cap="none" spc="0" normalizeH="0" baseline="0">
                          <a:ln>
                            <a:noFill/>
                          </a:ln>
                          <a:solidFill>
                            <a:srgbClr val="10479B"/>
                          </a:solidFill>
                          <a:effectLst/>
                          <a:uLnTx/>
                          <a:uFillTx/>
                          <a:latin typeface="Optima"/>
                          <a:ea typeface="+mn-ea"/>
                          <a:cs typeface="+mn-cs"/>
                        </a:rPr>
                        <a:t>: Improved UI using UI5</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auto">
                        <a:lnSpc>
                          <a:spcPts val="1725"/>
                        </a:lnSpc>
                      </a:pPr>
                      <a:endParaRPr lang="en-US" sz="1200" b="1" i="0">
                        <a:ln>
                          <a:noFill/>
                        </a:ln>
                        <a:solidFill>
                          <a:srgbClr val="002060"/>
                        </a:solidFill>
                        <a:effectLst/>
                        <a:latin typeface="Optima" panose="02000503060000020004" pitchFamily="2" charset="0"/>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4163847258"/>
                  </a:ext>
                </a:extLst>
              </a:tr>
              <a:tr h="278156">
                <a:tc vMerge="1">
                  <a:txBody>
                    <a:bodyPr/>
                    <a:lstStyle/>
                    <a:p>
                      <a:endParaRPr lang="en-IN"/>
                    </a:p>
                  </a:txBody>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Content Foundry</a:t>
                      </a:r>
                      <a:r>
                        <a:rPr kumimoji="0" lang="en-US" sz="1200" b="0" i="0" u="none" strike="noStrike" kern="1200" cap="none" spc="0" normalizeH="0" baseline="0">
                          <a:ln>
                            <a:noFill/>
                          </a:ln>
                          <a:solidFill>
                            <a:srgbClr val="10479B"/>
                          </a:solidFill>
                          <a:effectLst/>
                          <a:uLnTx/>
                          <a:uFillTx/>
                          <a:latin typeface="Optima"/>
                          <a:ea typeface="+mn-ea"/>
                          <a:cs typeface="+mn-cs"/>
                        </a:rPr>
                        <a:t>:  20 Million + Unique Records, 20K + Templates &amp; Hierarchies for Assets, Products and Services</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1286422882"/>
                  </a:ext>
                </a:extLst>
              </a:tr>
              <a:tr h="278156">
                <a:tc vMerge="1">
                  <a:txBody>
                    <a:bodyPr/>
                    <a:lstStyle/>
                    <a:p>
                      <a:endParaRPr lang="en-IN"/>
                    </a:p>
                  </a:txBody>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Mass Data Processing</a:t>
                      </a:r>
                      <a:r>
                        <a:rPr kumimoji="0" lang="en-US" sz="1200" b="0" i="0" u="none" strike="noStrike" kern="1200" cap="none" spc="0" normalizeH="0" baseline="0">
                          <a:ln>
                            <a:noFill/>
                          </a:ln>
                          <a:solidFill>
                            <a:srgbClr val="10479B"/>
                          </a:solidFill>
                          <a:effectLst/>
                          <a:uLnTx/>
                          <a:uFillTx/>
                          <a:latin typeface="Optima"/>
                          <a:ea typeface="+mn-ea"/>
                          <a:cs typeface="+mn-cs"/>
                        </a:rPr>
                        <a:t>: Scheduled Batch Processing​​​ using AI Agent</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583380642"/>
                  </a:ext>
                </a:extLst>
              </a:tr>
              <a:tr h="278156">
                <a:tc vMerge="1">
                  <a:txBody>
                    <a:bodyPr/>
                    <a:lstStyle/>
                    <a:p>
                      <a:endParaRPr lang="en-IN"/>
                    </a:p>
                  </a:txBody>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Copilot: </a:t>
                      </a:r>
                      <a:r>
                        <a:rPr kumimoji="0" lang="en-US" sz="1200" b="0" i="0" u="none" strike="noStrike" kern="1200" cap="none" spc="0" normalizeH="0" baseline="0">
                          <a:ln>
                            <a:noFill/>
                          </a:ln>
                          <a:solidFill>
                            <a:srgbClr val="10479B"/>
                          </a:solidFill>
                          <a:effectLst/>
                          <a:uLnTx/>
                          <a:uFillTx/>
                          <a:latin typeface="Optima"/>
                          <a:ea typeface="+mn-ea"/>
                          <a:cs typeface="+mn-cs"/>
                        </a:rPr>
                        <a:t>Voice based AI Agent</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endParaRPr lang="en-IN"/>
                    </a:p>
                  </a:txBody>
                  <a:tcPr/>
                </a:tc>
                <a:extLst>
                  <a:ext uri="{0D108BD9-81ED-4DB2-BD59-A6C34878D82A}">
                    <a16:rowId xmlns:a16="http://schemas.microsoft.com/office/drawing/2014/main" val="2844842867"/>
                  </a:ext>
                </a:extLst>
              </a:tr>
              <a:tr h="278156">
                <a:tc vMerge="1">
                  <a:txBody>
                    <a:bodyPr/>
                    <a:lstStyle/>
                    <a:p>
                      <a:pPr marL="0" lvl="0" algn="ctr" defTabSz="914400" rtl="0" eaLnBrk="1" fontAlgn="base" latinLnBrk="0" hangingPunct="1">
                        <a:lnSpc>
                          <a:spcPts val="1725"/>
                        </a:lnSpc>
                      </a:pPr>
                      <a:endParaRPr lang="en-IN" sz="1200" b="1" i="0" kern="1200">
                        <a:ln>
                          <a:noFill/>
                        </a:ln>
                        <a:solidFill>
                          <a:srgbClr val="002060"/>
                        </a:solidFill>
                        <a:effectLst/>
                        <a:latin typeface="Optima" panose="02000503060000020004" pitchFamily="2" charset="0"/>
                        <a:ea typeface="+mn-ea"/>
                        <a:cs typeface="+mn-cs"/>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Integrations</a:t>
                      </a:r>
                      <a:r>
                        <a:rPr kumimoji="0" lang="en-US" sz="1200" b="0" i="0" u="none" strike="noStrike" kern="1200" cap="none" spc="0" normalizeH="0" baseline="0">
                          <a:ln>
                            <a:noFill/>
                          </a:ln>
                          <a:solidFill>
                            <a:srgbClr val="10479B"/>
                          </a:solidFill>
                          <a:effectLst/>
                          <a:uLnTx/>
                          <a:uFillTx/>
                          <a:latin typeface="Optima"/>
                          <a:ea typeface="+mn-ea"/>
                          <a:cs typeface="+mn-cs"/>
                        </a:rPr>
                        <a:t>: IPD, FSM, Ariba, IBP MRO, APM, RISE (PCE), BN4P</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auto">
                        <a:lnSpc>
                          <a:spcPts val="1725"/>
                        </a:lnSpc>
                      </a:pPr>
                      <a:endParaRPr lang="en-US" sz="1200" b="1" i="0">
                        <a:ln>
                          <a:noFill/>
                        </a:ln>
                        <a:solidFill>
                          <a:srgbClr val="002060"/>
                        </a:solidFill>
                        <a:effectLst/>
                        <a:latin typeface="Optima" panose="02000503060000020004" pitchFamily="2" charset="0"/>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773382864"/>
                  </a:ext>
                </a:extLst>
              </a:tr>
              <a:tr h="278156">
                <a:tc rowSpan="3">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r>
                        <a:rPr kumimoji="0" lang="en-IN" sz="1400" b="1" i="0" u="none" strike="noStrike" kern="1200" cap="none" spc="0" normalizeH="0" baseline="0">
                          <a:ln>
                            <a:noFill/>
                          </a:ln>
                          <a:solidFill>
                            <a:srgbClr val="26B4E9"/>
                          </a:solidFill>
                          <a:effectLst/>
                          <a:uLnTx/>
                          <a:uFillTx/>
                          <a:latin typeface="Optima"/>
                          <a:ea typeface="+mn-ea"/>
                          <a:cs typeface="+mn-cs"/>
                        </a:rPr>
                        <a:t>Q4 2025</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Mobility</a:t>
                      </a:r>
                      <a:r>
                        <a:rPr kumimoji="0" lang="en-US" sz="1200" b="0" i="0" u="none" strike="noStrike" kern="1200" cap="none" spc="0" normalizeH="0" baseline="0">
                          <a:ln>
                            <a:noFill/>
                          </a:ln>
                          <a:solidFill>
                            <a:srgbClr val="10479B"/>
                          </a:solidFill>
                          <a:effectLst/>
                          <a:uLnTx/>
                          <a:uFillTx/>
                          <a:latin typeface="Optima"/>
                          <a:ea typeface="+mn-ea"/>
                          <a:cs typeface="+mn-cs"/>
                        </a:rPr>
                        <a:t>: Registering new Equipment / Asset, Changing existing Equipment / Asset</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rowSpan="3">
                  <a:txBody>
                    <a:bodyPr/>
                    <a:lstStyle/>
                    <a:p>
                      <a:pPr algn="ctr" fontAlgn="auto">
                        <a:lnSpc>
                          <a:spcPts val="1725"/>
                        </a:lnSpc>
                      </a:pPr>
                      <a:r>
                        <a:rPr lang="en-IN" sz="1400" kern="1200">
                          <a:solidFill>
                            <a:srgbClr val="10479B"/>
                          </a:solidFill>
                          <a:latin typeface="Optimaa"/>
                          <a:ea typeface="+mn-ea"/>
                          <a:cs typeface="+mn-cs"/>
                        </a:rPr>
                        <a:t>🛠️</a:t>
                      </a:r>
                      <a:r>
                        <a:rPr kumimoji="0" lang="en-IN" sz="1400" b="1" i="0" u="none" strike="noStrike" kern="1200" cap="none" spc="0" normalizeH="0" baseline="0">
                          <a:ln>
                            <a:noFill/>
                          </a:ln>
                          <a:solidFill>
                            <a:srgbClr val="26B4E9"/>
                          </a:solidFill>
                          <a:effectLst/>
                          <a:uLnTx/>
                          <a:uFillTx/>
                          <a:latin typeface="Optima"/>
                          <a:ea typeface="+mn-ea"/>
                          <a:cs typeface="+mn-cs"/>
                        </a:rPr>
                        <a:t>Planned</a:t>
                      </a:r>
                      <a:endParaRPr kumimoji="0" lang="en-US" sz="1400" b="1" i="0" u="none" strike="noStrike" kern="1200" cap="none" spc="0" normalizeH="0" baseline="0">
                        <a:ln>
                          <a:noFill/>
                        </a:ln>
                        <a:solidFill>
                          <a:srgbClr val="26B4E9"/>
                        </a:solidFill>
                        <a:effectLst/>
                        <a:uLnTx/>
                        <a:uFillTx/>
                        <a:latin typeface="Optima"/>
                        <a:ea typeface="+mn-ea"/>
                        <a:cs typeface="+mn-cs"/>
                      </a:endParaRP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895891089"/>
                  </a:ext>
                </a:extLst>
              </a:tr>
              <a:tr h="278156">
                <a:tc vMerge="1">
                  <a:txBody>
                    <a:bodyPr/>
                    <a:lstStyle/>
                    <a:p>
                      <a:pPr marL="0" lvl="0" algn="ctr" defTabSz="914400" rtl="0" eaLnBrk="1" fontAlgn="base" latinLnBrk="0" hangingPunct="1">
                        <a:lnSpc>
                          <a:spcPts val="1725"/>
                        </a:lnSpc>
                      </a:pPr>
                      <a:endParaRPr lang="en-IN" sz="1200" b="1" i="0" kern="1200">
                        <a:ln>
                          <a:noFill/>
                        </a:ln>
                        <a:solidFill>
                          <a:srgbClr val="002060"/>
                        </a:solidFill>
                        <a:effectLst/>
                        <a:latin typeface="Optima" panose="02000503060000020004" pitchFamily="2" charset="0"/>
                        <a:ea typeface="+mn-ea"/>
                        <a:cs typeface="+mn-cs"/>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Content Foundry</a:t>
                      </a:r>
                      <a:r>
                        <a:rPr kumimoji="0" lang="en-US" sz="1200" b="0" i="0" u="none" strike="noStrike" kern="1200" cap="none" spc="0" normalizeH="0" baseline="0">
                          <a:ln>
                            <a:noFill/>
                          </a:ln>
                          <a:solidFill>
                            <a:srgbClr val="10479B"/>
                          </a:solidFill>
                          <a:effectLst/>
                          <a:uLnTx/>
                          <a:uFillTx/>
                          <a:latin typeface="Optima"/>
                          <a:ea typeface="+mn-ea"/>
                          <a:cs typeface="+mn-cs"/>
                        </a:rPr>
                        <a:t>:  25 Million + Unique Records, 21K + Templates &amp; Hierarchies for Assets, Products and Services</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auto">
                        <a:lnSpc>
                          <a:spcPts val="1725"/>
                        </a:lnSpc>
                      </a:pPr>
                      <a:endParaRPr lang="en-US" sz="1200" b="1" i="0">
                        <a:ln>
                          <a:noFill/>
                        </a:ln>
                        <a:solidFill>
                          <a:srgbClr val="002060"/>
                        </a:solidFill>
                        <a:effectLst/>
                        <a:latin typeface="Optima" panose="02000503060000020004" pitchFamily="2" charset="0"/>
                      </a:endParaRP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607497277"/>
                  </a:ext>
                </a:extLst>
              </a:tr>
              <a:tr h="278156">
                <a:tc vMerge="1">
                  <a:txBody>
                    <a:bodyPr/>
                    <a:lstStyle/>
                    <a:p>
                      <a:pPr marL="0" marR="0" lvl="0" indent="0" algn="ctr" defTabSz="914400" rtl="0" eaLnBrk="1" fontAlgn="base" latinLnBrk="0" hangingPunct="1">
                        <a:lnSpc>
                          <a:spcPts val="1725"/>
                        </a:lnSpc>
                        <a:spcBef>
                          <a:spcPts val="0"/>
                        </a:spcBef>
                        <a:spcAft>
                          <a:spcPts val="0"/>
                        </a:spcAft>
                        <a:buClrTx/>
                        <a:buSzTx/>
                        <a:buFontTx/>
                        <a:buNone/>
                        <a:tabLst/>
                        <a:defRPr/>
                      </a:pPr>
                      <a:endParaRPr kumimoji="0" lang="en-IN" sz="1400" b="1" i="0" u="none" strike="noStrike" kern="1200" cap="none" spc="0" normalizeH="0" baseline="0">
                        <a:ln>
                          <a:noFill/>
                        </a:ln>
                        <a:solidFill>
                          <a:srgbClr val="26B4E9"/>
                        </a:solidFill>
                        <a:effectLst/>
                        <a:uLnTx/>
                        <a:uFillTx/>
                        <a:latin typeface="Optima"/>
                        <a:ea typeface="+mn-ea"/>
                        <a:cs typeface="+mn-cs"/>
                      </a:endParaRP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marL="0" marR="0" lvl="0" indent="0" algn="l" defTabSz="914400" rtl="0" eaLnBrk="1" fontAlgn="base" latinLnBrk="0" hangingPunct="1">
                        <a:lnSpc>
                          <a:spcPts val="1725"/>
                        </a:lnSpc>
                        <a:spcBef>
                          <a:spcPts val="0"/>
                        </a:spcBef>
                        <a:spcAft>
                          <a:spcPts val="0"/>
                        </a:spcAft>
                        <a:buClrTx/>
                        <a:buSzTx/>
                        <a:buFontTx/>
                        <a:buNone/>
                        <a:tabLst/>
                        <a:defRPr/>
                      </a:pPr>
                      <a:r>
                        <a:rPr kumimoji="0" lang="en-US" sz="1200" b="1" i="0" u="none" strike="noStrike" kern="1200" cap="none" spc="0" normalizeH="0" baseline="0">
                          <a:ln>
                            <a:noFill/>
                          </a:ln>
                          <a:solidFill>
                            <a:srgbClr val="10479B"/>
                          </a:solidFill>
                          <a:effectLst/>
                          <a:uLnTx/>
                          <a:uFillTx/>
                          <a:latin typeface="Optima"/>
                          <a:ea typeface="+mn-ea"/>
                          <a:cs typeface="+mn-cs"/>
                        </a:rPr>
                        <a:t>SAP QM Objects</a:t>
                      </a:r>
                    </a:p>
                  </a:txBody>
                  <a:tcPr marL="85670" marR="85670" marT="42835" marB="4283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vMerge="1">
                  <a:txBody>
                    <a:bodyPr/>
                    <a:lstStyle/>
                    <a:p>
                      <a:pPr algn="ctr" fontAlgn="auto">
                        <a:lnSpc>
                          <a:spcPts val="1725"/>
                        </a:lnSpc>
                      </a:pPr>
                      <a:endParaRPr kumimoji="0" lang="en-US" sz="1400" b="1" i="0" u="none" strike="noStrike" kern="1200" cap="none" spc="0" normalizeH="0" baseline="0">
                        <a:ln>
                          <a:noFill/>
                        </a:ln>
                        <a:solidFill>
                          <a:srgbClr val="26B4E9"/>
                        </a:solidFill>
                        <a:effectLst/>
                        <a:uLnTx/>
                        <a:uFillTx/>
                        <a:latin typeface="Optima"/>
                        <a:ea typeface="+mn-ea"/>
                        <a:cs typeface="+mn-cs"/>
                      </a:endParaRPr>
                    </a:p>
                  </a:txBody>
                  <a:tcPr marL="85670" marR="85670" marT="42835" marB="4283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1732597946"/>
                  </a:ext>
                </a:extLst>
              </a:tr>
            </a:tbl>
          </a:graphicData>
        </a:graphic>
      </p:graphicFrame>
    </p:spTree>
    <p:extLst>
      <p:ext uri="{BB962C8B-B14F-4D97-AF65-F5344CB8AC3E}">
        <p14:creationId xmlns:p14="http://schemas.microsoft.com/office/powerpoint/2010/main" val="2979490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D5EC-6FFA-D564-AB32-6F71B64C7A6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2ADBF64-478C-26D6-D72E-F4A0D7376D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208D5069-2B3B-4D6F-C31A-89C19BE767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A15EC9BF-C19A-51B3-E145-96D0AA378DB4}"/>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err="1">
                <a:ln>
                  <a:noFill/>
                </a:ln>
                <a:solidFill>
                  <a:srgbClr val="10479B"/>
                </a:solidFill>
                <a:effectLst/>
                <a:uLnTx/>
                <a:uFillTx/>
                <a:latin typeface="Optima" panose="02000503060000020004"/>
                <a:cs typeface="+mj-cs"/>
              </a:rPr>
              <a:t>PiLog’s</a:t>
            </a:r>
            <a:r>
              <a:rPr kumimoji="0" lang="en-US" sz="2400" b="1" i="0" u="none" strike="noStrike" kern="1200" cap="none" spc="0" normalizeH="0" baseline="0" noProof="0">
                <a:ln>
                  <a:noFill/>
                </a:ln>
                <a:solidFill>
                  <a:srgbClr val="10479B"/>
                </a:solidFill>
                <a:effectLst/>
                <a:uLnTx/>
                <a:uFillTx/>
                <a:latin typeface="Optima"/>
                <a:cs typeface="+mj-cs"/>
              </a:rPr>
              <a:t> Data Quality &amp; Governance Suite (Available Objects)</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5EE615A3-3641-735D-AEA0-E4B2D0B6EEDF}"/>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B030359-7C1B-0413-7052-BD2A26ED32D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3" name="Graphic 2">
            <a:extLst>
              <a:ext uri="{FF2B5EF4-FFF2-40B4-BE49-F238E27FC236}">
                <a16:creationId xmlns:a16="http://schemas.microsoft.com/office/drawing/2014/main" id="{E1CA41CC-929F-DAE8-32CF-8B6AEA5E06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aphicFrame>
        <p:nvGraphicFramePr>
          <p:cNvPr id="5" name="Table 4">
            <a:extLst>
              <a:ext uri="{FF2B5EF4-FFF2-40B4-BE49-F238E27FC236}">
                <a16:creationId xmlns:a16="http://schemas.microsoft.com/office/drawing/2014/main" id="{730EA65B-5EE0-91BA-93BB-F36D75899E0C}"/>
              </a:ext>
            </a:extLst>
          </p:cNvPr>
          <p:cNvGraphicFramePr>
            <a:graphicFrameLocks noGrp="1"/>
          </p:cNvGraphicFramePr>
          <p:nvPr>
            <p:extLst>
              <p:ext uri="{D42A27DB-BD31-4B8C-83A1-F6EECF244321}">
                <p14:modId xmlns:p14="http://schemas.microsoft.com/office/powerpoint/2010/main" val="1194825400"/>
              </p:ext>
            </p:extLst>
          </p:nvPr>
        </p:nvGraphicFramePr>
        <p:xfrm>
          <a:off x="477171" y="664033"/>
          <a:ext cx="11347078" cy="5741259"/>
        </p:xfrm>
        <a:graphic>
          <a:graphicData uri="http://schemas.openxmlformats.org/drawingml/2006/table">
            <a:tbl>
              <a:tblPr firstRow="1" bandRow="1">
                <a:tableStyleId>{5C22544A-7EE6-4342-B048-85BDC9FD1C3A}</a:tableStyleId>
              </a:tblPr>
              <a:tblGrid>
                <a:gridCol w="2355970">
                  <a:extLst>
                    <a:ext uri="{9D8B030D-6E8A-4147-A177-3AD203B41FA5}">
                      <a16:colId xmlns:a16="http://schemas.microsoft.com/office/drawing/2014/main" val="328374454"/>
                    </a:ext>
                  </a:extLst>
                </a:gridCol>
                <a:gridCol w="1004341">
                  <a:extLst>
                    <a:ext uri="{9D8B030D-6E8A-4147-A177-3AD203B41FA5}">
                      <a16:colId xmlns:a16="http://schemas.microsoft.com/office/drawing/2014/main" val="1375371918"/>
                    </a:ext>
                  </a:extLst>
                </a:gridCol>
                <a:gridCol w="1004341">
                  <a:extLst>
                    <a:ext uri="{9D8B030D-6E8A-4147-A177-3AD203B41FA5}">
                      <a16:colId xmlns:a16="http://schemas.microsoft.com/office/drawing/2014/main" val="426752765"/>
                    </a:ext>
                  </a:extLst>
                </a:gridCol>
                <a:gridCol w="869429">
                  <a:extLst>
                    <a:ext uri="{9D8B030D-6E8A-4147-A177-3AD203B41FA5}">
                      <a16:colId xmlns:a16="http://schemas.microsoft.com/office/drawing/2014/main" val="3857338471"/>
                    </a:ext>
                  </a:extLst>
                </a:gridCol>
                <a:gridCol w="950483">
                  <a:extLst>
                    <a:ext uri="{9D8B030D-6E8A-4147-A177-3AD203B41FA5}">
                      <a16:colId xmlns:a16="http://schemas.microsoft.com/office/drawing/2014/main" val="2294180129"/>
                    </a:ext>
                  </a:extLst>
                </a:gridCol>
                <a:gridCol w="977313">
                  <a:extLst>
                    <a:ext uri="{9D8B030D-6E8A-4147-A177-3AD203B41FA5}">
                      <a16:colId xmlns:a16="http://schemas.microsoft.com/office/drawing/2014/main" val="973751360"/>
                    </a:ext>
                  </a:extLst>
                </a:gridCol>
                <a:gridCol w="977313">
                  <a:extLst>
                    <a:ext uri="{9D8B030D-6E8A-4147-A177-3AD203B41FA5}">
                      <a16:colId xmlns:a16="http://schemas.microsoft.com/office/drawing/2014/main" val="2208740060"/>
                    </a:ext>
                  </a:extLst>
                </a:gridCol>
                <a:gridCol w="1000308">
                  <a:extLst>
                    <a:ext uri="{9D8B030D-6E8A-4147-A177-3AD203B41FA5}">
                      <a16:colId xmlns:a16="http://schemas.microsoft.com/office/drawing/2014/main" val="3106342434"/>
                    </a:ext>
                  </a:extLst>
                </a:gridCol>
                <a:gridCol w="1103790">
                  <a:extLst>
                    <a:ext uri="{9D8B030D-6E8A-4147-A177-3AD203B41FA5}">
                      <a16:colId xmlns:a16="http://schemas.microsoft.com/office/drawing/2014/main" val="1590961540"/>
                    </a:ext>
                  </a:extLst>
                </a:gridCol>
                <a:gridCol w="1103790">
                  <a:extLst>
                    <a:ext uri="{9D8B030D-6E8A-4147-A177-3AD203B41FA5}">
                      <a16:colId xmlns:a16="http://schemas.microsoft.com/office/drawing/2014/main" val="3586772204"/>
                    </a:ext>
                  </a:extLst>
                </a:gridCol>
              </a:tblGrid>
              <a:tr h="383832">
                <a:tc>
                  <a:txBody>
                    <a:bodyPr/>
                    <a:lstStyle/>
                    <a:p>
                      <a:pPr marL="0" algn="ctr" defTabSz="914400" rtl="0" eaLnBrk="1" latinLnBrk="0" hangingPunct="1"/>
                      <a:r>
                        <a:rPr lang="en-IN" sz="1200" b="1" kern="1200">
                          <a:solidFill>
                            <a:schemeClr val="bg1"/>
                          </a:solidFill>
                          <a:latin typeface="Optima" panose="02000503060000020004"/>
                          <a:ea typeface="+mn-ea"/>
                          <a:cs typeface="+mn-cs"/>
                        </a:rPr>
                        <a:t>Objects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IN" sz="1200" b="0" kern="1200">
                          <a:solidFill>
                            <a:schemeClr val="bg1"/>
                          </a:solidFill>
                          <a:latin typeface="Optima" panose="02000503060000020004"/>
                          <a:ea typeface="+mn-ea"/>
                          <a:cs typeface="+mn-cs"/>
                        </a:rPr>
                        <a:t>Create</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IN" sz="1200" b="0" kern="1200">
                          <a:solidFill>
                            <a:schemeClr val="bg1"/>
                          </a:solidFill>
                          <a:latin typeface="Optima" panose="02000503060000020004"/>
                          <a:ea typeface="+mn-ea"/>
                          <a:cs typeface="+mn-cs"/>
                        </a:rPr>
                        <a:t>Copy</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IN" sz="1200" b="0" kern="1200">
                          <a:solidFill>
                            <a:schemeClr val="bg1"/>
                          </a:solidFill>
                          <a:latin typeface="Optima" panose="02000503060000020004"/>
                          <a:ea typeface="+mn-ea"/>
                          <a:cs typeface="+mn-cs"/>
                        </a:rPr>
                        <a:t>Change</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IN" sz="1200" b="0" kern="1200">
                          <a:solidFill>
                            <a:schemeClr val="bg1"/>
                          </a:solidFill>
                          <a:latin typeface="Optima" panose="02000503060000020004"/>
                          <a:ea typeface="+mn-ea"/>
                          <a:cs typeface="+mn-cs"/>
                        </a:rPr>
                        <a:t>Duplicate Check</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IN" sz="1200" b="0" kern="1200">
                          <a:solidFill>
                            <a:schemeClr val="bg1"/>
                          </a:solidFill>
                          <a:latin typeface="Optima" panose="02000503060000020004"/>
                          <a:ea typeface="+mn-ea"/>
                          <a:cs typeface="+mn-cs"/>
                        </a:rPr>
                        <a:t>Merge</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IN" sz="1200" b="0" kern="1200">
                          <a:solidFill>
                            <a:schemeClr val="bg1"/>
                          </a:solidFill>
                          <a:latin typeface="Optima" panose="02000503060000020004"/>
                          <a:ea typeface="+mn-ea"/>
                          <a:cs typeface="+mn-cs"/>
                        </a:rPr>
                        <a:t>Extend</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IN" sz="1200" b="0" kern="1200">
                          <a:solidFill>
                            <a:schemeClr val="bg1"/>
                          </a:solidFill>
                          <a:latin typeface="Optima" panose="02000503060000020004"/>
                          <a:ea typeface="+mn-ea"/>
                          <a:cs typeface="+mn-cs"/>
                        </a:rPr>
                        <a:t>Delete / Undelete</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IN" sz="1200" b="0" kern="1200">
                          <a:solidFill>
                            <a:schemeClr val="bg1"/>
                          </a:solidFill>
                          <a:latin typeface="Optima" panose="02000503060000020004"/>
                          <a:ea typeface="+mn-ea"/>
                          <a:cs typeface="+mn-cs"/>
                        </a:rPr>
                        <a:t>Block / Unblock</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IN" sz="1200" b="0" kern="1200">
                          <a:solidFill>
                            <a:schemeClr val="bg1"/>
                          </a:solidFill>
                          <a:latin typeface="Optima" panose="02000503060000020004"/>
                          <a:ea typeface="+mn-ea"/>
                          <a:cs typeface="+mn-cs"/>
                        </a:rPr>
                        <a:t>Mass Data Processing</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16454215"/>
                  </a:ext>
                </a:extLst>
              </a:tr>
              <a:tr h="310827">
                <a:tc>
                  <a:txBody>
                    <a:bodyPr/>
                    <a:lstStyle/>
                    <a:p>
                      <a:r>
                        <a:rPr lang="en-IN" sz="1200" b="1" kern="1200">
                          <a:solidFill>
                            <a:srgbClr val="10479B"/>
                          </a:solidFill>
                          <a:latin typeface="Optima"/>
                          <a:ea typeface="+mj-ea"/>
                          <a:cs typeface="+mn-cs"/>
                        </a:rPr>
                        <a:t>Asset/Equipment Master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Wingdings 2" panose="05020102010507070707" pitchFamily="18" charset="2"/>
                        <a:buNone/>
                      </a:pPr>
                      <a:endParaRPr lang="en-IN" sz="1200" b="1" kern="1200">
                        <a:solidFill>
                          <a:srgbClr val="10479B"/>
                        </a:solidFill>
                        <a:latin typeface="Optima"/>
                        <a:ea typeface="+mj-ea"/>
                        <a:cs typeface="+mn-cs"/>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6365105"/>
                  </a:ext>
                </a:extLst>
              </a:tr>
              <a:tr h="310827">
                <a:tc>
                  <a:txBody>
                    <a:bodyPr/>
                    <a:lstStyle/>
                    <a:p>
                      <a:r>
                        <a:rPr lang="en-IN" sz="1200" b="1" kern="1200">
                          <a:solidFill>
                            <a:srgbClr val="10479B"/>
                          </a:solidFill>
                          <a:latin typeface="Optima"/>
                          <a:ea typeface="+mj-ea"/>
                          <a:cs typeface="+mn-cs"/>
                        </a:rPr>
                        <a:t>Functional Location</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endParaRPr lang="en-IN" sz="1200" b="1" kern="1200">
                        <a:solidFill>
                          <a:srgbClr val="10479B"/>
                        </a:solidFill>
                        <a:latin typeface="Optima"/>
                        <a:ea typeface="+mj-ea"/>
                        <a:cs typeface="+mn-cs"/>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4983426"/>
                  </a:ext>
                </a:extLst>
              </a:tr>
              <a:tr h="310827">
                <a:tc>
                  <a:txBody>
                    <a:bodyPr/>
                    <a:lstStyle/>
                    <a:p>
                      <a:r>
                        <a:rPr lang="en-IN" sz="1200" b="1" kern="1200">
                          <a:solidFill>
                            <a:srgbClr val="10479B"/>
                          </a:solidFill>
                          <a:latin typeface="Optima"/>
                          <a:ea typeface="+mj-ea"/>
                          <a:cs typeface="+mn-cs"/>
                        </a:rPr>
                        <a:t>eBOM</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endParaRPr lang="en-IN" sz="1200" b="1" kern="1200">
                        <a:solidFill>
                          <a:srgbClr val="10479B"/>
                        </a:solidFill>
                        <a:latin typeface="Optima"/>
                        <a:ea typeface="+mj-ea"/>
                        <a:cs typeface="+mn-cs"/>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113297"/>
                  </a:ext>
                </a:extLst>
              </a:tr>
              <a:tr h="310827">
                <a:tc>
                  <a:txBody>
                    <a:bodyPr/>
                    <a:lstStyle/>
                    <a:p>
                      <a:r>
                        <a:rPr lang="en-IN" sz="1200" b="1" kern="1200">
                          <a:solidFill>
                            <a:srgbClr val="10479B"/>
                          </a:solidFill>
                          <a:latin typeface="Optima"/>
                          <a:ea typeface="+mj-ea"/>
                          <a:cs typeface="+mn-cs"/>
                        </a:rPr>
                        <a:t>fBOM</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endParaRPr lang="en-IN" sz="1200" b="1" kern="1200">
                        <a:solidFill>
                          <a:srgbClr val="10479B"/>
                        </a:solidFill>
                        <a:latin typeface="Optima"/>
                        <a:ea typeface="+mj-ea"/>
                        <a:cs typeface="+mn-cs"/>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2725388"/>
                  </a:ext>
                </a:extLst>
              </a:tr>
              <a:tr h="310827">
                <a:tc>
                  <a:txBody>
                    <a:bodyPr/>
                    <a:lstStyle/>
                    <a:p>
                      <a:r>
                        <a:rPr lang="en-IN" sz="1200" b="1" kern="1200">
                          <a:solidFill>
                            <a:srgbClr val="10479B"/>
                          </a:solidFill>
                          <a:latin typeface="Optima"/>
                          <a:ea typeface="+mj-ea"/>
                          <a:cs typeface="+mn-cs"/>
                        </a:rPr>
                        <a:t>Maintenance Plan</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b="1" kern="1200">
                        <a:solidFill>
                          <a:srgbClr val="10479B"/>
                        </a:solidFill>
                        <a:latin typeface="Optima"/>
                        <a:ea typeface="+mj-ea"/>
                        <a:cs typeface="+mn-cs"/>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55168928"/>
                  </a:ext>
                </a:extLst>
              </a:tr>
              <a:tr h="310827">
                <a:tc>
                  <a:txBody>
                    <a:bodyPr/>
                    <a:lstStyle/>
                    <a:p>
                      <a:r>
                        <a:rPr lang="en-IN" sz="1200" b="1" kern="1200">
                          <a:solidFill>
                            <a:srgbClr val="10479B"/>
                          </a:solidFill>
                          <a:latin typeface="Optima"/>
                          <a:ea typeface="+mj-ea"/>
                          <a:cs typeface="+mn-cs"/>
                        </a:rPr>
                        <a:t>Maintenance Item</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b="1" kern="1200">
                        <a:solidFill>
                          <a:srgbClr val="10479B"/>
                        </a:solidFill>
                        <a:latin typeface="Optima"/>
                        <a:ea typeface="+mj-ea"/>
                        <a:cs typeface="+mn-cs"/>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414257"/>
                  </a:ext>
                </a:extLst>
              </a:tr>
              <a:tr h="310827">
                <a:tc>
                  <a:txBody>
                    <a:bodyPr/>
                    <a:lstStyle/>
                    <a:p>
                      <a:r>
                        <a:rPr lang="en-IN" sz="1200" b="1" kern="1200">
                          <a:solidFill>
                            <a:srgbClr val="10479B"/>
                          </a:solidFill>
                          <a:latin typeface="Optima"/>
                          <a:ea typeface="+mj-ea"/>
                          <a:cs typeface="+mn-cs"/>
                        </a:rPr>
                        <a:t>Task Lists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8081367"/>
                  </a:ext>
                </a:extLst>
              </a:tr>
              <a:tr h="310827">
                <a:tc>
                  <a:txBody>
                    <a:bodyPr/>
                    <a:lstStyle/>
                    <a:p>
                      <a:r>
                        <a:rPr lang="en-IN" sz="1200" b="1" kern="1200">
                          <a:solidFill>
                            <a:srgbClr val="10479B"/>
                          </a:solidFill>
                          <a:latin typeface="Optima"/>
                          <a:ea typeface="+mj-ea"/>
                          <a:cs typeface="+mn-cs"/>
                        </a:rPr>
                        <a:t>Measuring Point &amp; Counter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4397946"/>
                  </a:ext>
                </a:extLst>
              </a:tr>
              <a:tr h="310827">
                <a:tc>
                  <a:txBody>
                    <a:bodyPr/>
                    <a:lstStyle/>
                    <a:p>
                      <a:r>
                        <a:rPr lang="en-IN" sz="1200" b="1" kern="1200">
                          <a:solidFill>
                            <a:srgbClr val="10479B"/>
                          </a:solidFill>
                          <a:latin typeface="Optima"/>
                          <a:ea typeface="+mj-ea"/>
                          <a:cs typeface="+mn-cs"/>
                        </a:rPr>
                        <a:t>Work Centre</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2572270"/>
                  </a:ext>
                </a:extLst>
              </a:tr>
              <a:tr h="310827">
                <a:tc>
                  <a:txBody>
                    <a:bodyPr/>
                    <a:lstStyle/>
                    <a:p>
                      <a:r>
                        <a:rPr lang="en-IN" sz="1200" b="1" kern="1200">
                          <a:solidFill>
                            <a:srgbClr val="10479B"/>
                          </a:solidFill>
                          <a:latin typeface="Optima"/>
                          <a:ea typeface="+mj-ea"/>
                          <a:cs typeface="+mn-cs"/>
                        </a:rPr>
                        <a:t>Material Master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941988"/>
                  </a:ext>
                </a:extLst>
              </a:tr>
              <a:tr h="310827">
                <a:tc>
                  <a:txBody>
                    <a:bodyPr/>
                    <a:lstStyle/>
                    <a:p>
                      <a:pPr lvl="0"/>
                      <a:r>
                        <a:rPr lang="en-IN" sz="1200" b="1" kern="1200">
                          <a:solidFill>
                            <a:srgbClr val="10479B"/>
                          </a:solidFill>
                          <a:latin typeface="Optima"/>
                          <a:ea typeface="+mj-ea"/>
                          <a:cs typeface="+mn-cs"/>
                        </a:rPr>
                        <a:t>mBOM</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b="0" kern="1200">
                        <a:solidFill>
                          <a:srgbClr val="10479B"/>
                        </a:solidFill>
                        <a:latin typeface="Optima"/>
                        <a:ea typeface="+mj-ea"/>
                        <a:cs typeface="+mn-cs"/>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b="0" kern="1200">
                        <a:solidFill>
                          <a:srgbClr val="10479B"/>
                        </a:solidFill>
                        <a:latin typeface="Optima"/>
                        <a:ea typeface="+mj-ea"/>
                        <a:cs typeface="+mn-cs"/>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200" b="0" kern="1200">
                          <a:solidFill>
                            <a:srgbClr val="10479B"/>
                          </a:solidFill>
                          <a:latin typeface="Optima"/>
                          <a:ea typeface="+mj-ea"/>
                          <a:cs typeface="+mn-cs"/>
                        </a:rPr>
                        <a:t>NA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5147323"/>
                  </a:ext>
                </a:extLst>
              </a:tr>
              <a:tr h="310827">
                <a:tc>
                  <a:txBody>
                    <a:bodyPr/>
                    <a:lstStyle/>
                    <a:p>
                      <a:pPr lvl="0"/>
                      <a:r>
                        <a:rPr lang="en-IN" sz="1200" b="1" kern="1200">
                          <a:solidFill>
                            <a:srgbClr val="10479B"/>
                          </a:solidFill>
                          <a:latin typeface="Optima"/>
                          <a:ea typeface="+mj-ea"/>
                          <a:cs typeface="+mn-cs"/>
                        </a:rPr>
                        <a:t>eBOM</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7870707"/>
                  </a:ext>
                </a:extLst>
              </a:tr>
              <a:tr h="310827">
                <a:tc>
                  <a:txBody>
                    <a:bodyPr/>
                    <a:lstStyle/>
                    <a:p>
                      <a:pPr lvl="0"/>
                      <a:r>
                        <a:rPr lang="en-IN" sz="1200" b="1" kern="1200">
                          <a:solidFill>
                            <a:srgbClr val="10479B"/>
                          </a:solidFill>
                          <a:latin typeface="Optima"/>
                          <a:ea typeface="+mj-ea"/>
                          <a:cs typeface="+mn-cs"/>
                        </a:rPr>
                        <a:t>fBOM</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360562"/>
                  </a:ext>
                </a:extLst>
              </a:tr>
              <a:tr h="310827">
                <a:tc>
                  <a:txBody>
                    <a:bodyPr/>
                    <a:lstStyle/>
                    <a:p>
                      <a:r>
                        <a:rPr lang="en-IN" sz="1200" b="1" kern="1200">
                          <a:solidFill>
                            <a:srgbClr val="10479B"/>
                          </a:solidFill>
                          <a:latin typeface="Optima"/>
                          <a:ea typeface="+mj-ea"/>
                          <a:cs typeface="+mn-cs"/>
                        </a:rPr>
                        <a:t>Service Master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2615136"/>
                  </a:ext>
                </a:extLst>
              </a:tr>
              <a:tr h="310827">
                <a:tc>
                  <a:txBody>
                    <a:bodyPr/>
                    <a:lstStyle/>
                    <a:p>
                      <a:r>
                        <a:rPr lang="en-IN" sz="1200" b="1" kern="1200">
                          <a:solidFill>
                            <a:srgbClr val="10479B"/>
                          </a:solidFill>
                          <a:latin typeface="Optima"/>
                          <a:ea typeface="+mj-ea"/>
                          <a:cs typeface="+mn-cs"/>
                        </a:rPr>
                        <a:t>Model Service Spec (BOS/MSS)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6424808"/>
                  </a:ext>
                </a:extLst>
              </a:tr>
              <a:tr h="310827">
                <a:tc>
                  <a:txBody>
                    <a:bodyPr/>
                    <a:lstStyle/>
                    <a:p>
                      <a:r>
                        <a:rPr lang="en-IN" sz="1200" b="1" kern="1200">
                          <a:solidFill>
                            <a:srgbClr val="10479B"/>
                          </a:solidFill>
                          <a:latin typeface="Optima"/>
                          <a:ea typeface="+mj-ea"/>
                          <a:cs typeface="+mn-cs"/>
                        </a:rPr>
                        <a:t>Vendor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609334"/>
                  </a:ext>
                </a:extLst>
              </a:tr>
              <a:tr h="310827">
                <a:tc>
                  <a:txBody>
                    <a:bodyPr/>
                    <a:lstStyle/>
                    <a:p>
                      <a:r>
                        <a:rPr lang="en-IN" sz="1200" b="1" kern="1200">
                          <a:solidFill>
                            <a:srgbClr val="10479B"/>
                          </a:solidFill>
                          <a:latin typeface="Optima"/>
                          <a:ea typeface="+mj-ea"/>
                          <a:cs typeface="+mn-cs"/>
                        </a:rPr>
                        <a:t>Customer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kern="1200">
                          <a:solidFill>
                            <a:srgbClr val="10479B"/>
                          </a:solidFill>
                          <a:latin typeface="Optima"/>
                          <a:ea typeface="+mn-ea"/>
                          <a:cs typeface="+mn-cs"/>
                        </a:rPr>
                        <a:t>NA</a:t>
                      </a:r>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200">
                        <a:latin typeface="Optima" panose="02000503060000020004"/>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15568144"/>
                  </a:ext>
                </a:extLst>
              </a:tr>
            </a:tbl>
          </a:graphicData>
        </a:graphic>
      </p:graphicFrame>
      <p:grpSp>
        <p:nvGrpSpPr>
          <p:cNvPr id="10" name="Group 9">
            <a:extLst>
              <a:ext uri="{FF2B5EF4-FFF2-40B4-BE49-F238E27FC236}">
                <a16:creationId xmlns:a16="http://schemas.microsoft.com/office/drawing/2014/main" id="{D2A9DA78-653E-38DA-A243-8D28B02EC5D6}"/>
              </a:ext>
            </a:extLst>
          </p:cNvPr>
          <p:cNvGrpSpPr/>
          <p:nvPr/>
        </p:nvGrpSpPr>
        <p:grpSpPr>
          <a:xfrm>
            <a:off x="4165600" y="1162337"/>
            <a:ext cx="245706" cy="5227361"/>
            <a:chOff x="3545174" y="869128"/>
            <a:chExt cx="245706" cy="5227361"/>
          </a:xfrm>
        </p:grpSpPr>
        <p:pic>
          <p:nvPicPr>
            <p:cNvPr id="11" name="Graphic 10" descr="Checkmark with solid fill">
              <a:extLst>
                <a:ext uri="{FF2B5EF4-FFF2-40B4-BE49-F238E27FC236}">
                  <a16:creationId xmlns:a16="http://schemas.microsoft.com/office/drawing/2014/main" id="{1781D1D7-4BEB-D756-7D83-7A0275B489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869128"/>
              <a:ext cx="245706" cy="245706"/>
            </a:xfrm>
            <a:prstGeom prst="rect">
              <a:avLst/>
            </a:prstGeom>
          </p:spPr>
        </p:pic>
        <p:pic>
          <p:nvPicPr>
            <p:cNvPr id="13" name="Graphic 12" descr="Checkmark with solid fill">
              <a:extLst>
                <a:ext uri="{FF2B5EF4-FFF2-40B4-BE49-F238E27FC236}">
                  <a16:creationId xmlns:a16="http://schemas.microsoft.com/office/drawing/2014/main" id="{D38502CA-40A3-E86A-81E8-D075C07325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371816"/>
              <a:ext cx="245706" cy="245706"/>
            </a:xfrm>
            <a:prstGeom prst="rect">
              <a:avLst/>
            </a:prstGeom>
          </p:spPr>
        </p:pic>
        <p:pic>
          <p:nvPicPr>
            <p:cNvPr id="14" name="Graphic 13" descr="Checkmark with solid fill">
              <a:extLst>
                <a:ext uri="{FF2B5EF4-FFF2-40B4-BE49-F238E27FC236}">
                  <a16:creationId xmlns:a16="http://schemas.microsoft.com/office/drawing/2014/main" id="{72DCBE89-5E38-DFF6-6AA4-826C4BAD20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850783"/>
              <a:ext cx="245706" cy="245706"/>
            </a:xfrm>
            <a:prstGeom prst="rect">
              <a:avLst/>
            </a:prstGeom>
          </p:spPr>
        </p:pic>
        <p:pic>
          <p:nvPicPr>
            <p:cNvPr id="15" name="Graphic 14" descr="Checkmark with solid fill">
              <a:extLst>
                <a:ext uri="{FF2B5EF4-FFF2-40B4-BE49-F238E27FC236}">
                  <a16:creationId xmlns:a16="http://schemas.microsoft.com/office/drawing/2014/main" id="{400DDB2C-324D-350E-6F39-7BFC46A5FE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201745"/>
              <a:ext cx="245706" cy="245706"/>
            </a:xfrm>
            <a:prstGeom prst="rect">
              <a:avLst/>
            </a:prstGeom>
          </p:spPr>
        </p:pic>
        <p:pic>
          <p:nvPicPr>
            <p:cNvPr id="16" name="Graphic 15" descr="Checkmark with solid fill">
              <a:extLst>
                <a:ext uri="{FF2B5EF4-FFF2-40B4-BE49-F238E27FC236}">
                  <a16:creationId xmlns:a16="http://schemas.microsoft.com/office/drawing/2014/main" id="{A0A2635F-011B-B3DB-F6E9-B1856F4A8A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480483"/>
              <a:ext cx="245706" cy="245706"/>
            </a:xfrm>
            <a:prstGeom prst="rect">
              <a:avLst/>
            </a:prstGeom>
          </p:spPr>
        </p:pic>
        <p:pic>
          <p:nvPicPr>
            <p:cNvPr id="17" name="Graphic 16" descr="Checkmark with solid fill">
              <a:extLst>
                <a:ext uri="{FF2B5EF4-FFF2-40B4-BE49-F238E27FC236}">
                  <a16:creationId xmlns:a16="http://schemas.microsoft.com/office/drawing/2014/main" id="{B02DBF22-C56A-0064-F2A2-DCDA9FB3D3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791618"/>
              <a:ext cx="245706" cy="245706"/>
            </a:xfrm>
            <a:prstGeom prst="rect">
              <a:avLst/>
            </a:prstGeom>
          </p:spPr>
        </p:pic>
        <p:pic>
          <p:nvPicPr>
            <p:cNvPr id="18" name="Graphic 17" descr="Checkmark with solid fill">
              <a:extLst>
                <a:ext uri="{FF2B5EF4-FFF2-40B4-BE49-F238E27FC236}">
                  <a16:creationId xmlns:a16="http://schemas.microsoft.com/office/drawing/2014/main" id="{769F967F-5552-0DBB-4324-42F98096C1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099467"/>
              <a:ext cx="245706" cy="245706"/>
            </a:xfrm>
            <a:prstGeom prst="rect">
              <a:avLst/>
            </a:prstGeom>
          </p:spPr>
        </p:pic>
        <p:pic>
          <p:nvPicPr>
            <p:cNvPr id="19" name="Graphic 18" descr="Checkmark with solid fill">
              <a:extLst>
                <a:ext uri="{FF2B5EF4-FFF2-40B4-BE49-F238E27FC236}">
                  <a16:creationId xmlns:a16="http://schemas.microsoft.com/office/drawing/2014/main" id="{E49807A9-1CCC-169E-1845-E1F620C3B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413575"/>
              <a:ext cx="245706" cy="245706"/>
            </a:xfrm>
            <a:prstGeom prst="rect">
              <a:avLst/>
            </a:prstGeom>
          </p:spPr>
        </p:pic>
        <p:pic>
          <p:nvPicPr>
            <p:cNvPr id="20" name="Graphic 19" descr="Checkmark with solid fill">
              <a:extLst>
                <a:ext uri="{FF2B5EF4-FFF2-40B4-BE49-F238E27FC236}">
                  <a16:creationId xmlns:a16="http://schemas.microsoft.com/office/drawing/2014/main" id="{15626C63-7E75-9422-BF9E-B67801B4BC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728334"/>
              <a:ext cx="245706" cy="245706"/>
            </a:xfrm>
            <a:prstGeom prst="rect">
              <a:avLst/>
            </a:prstGeom>
          </p:spPr>
        </p:pic>
        <p:pic>
          <p:nvPicPr>
            <p:cNvPr id="21" name="Graphic 20" descr="Checkmark with solid fill">
              <a:extLst>
                <a:ext uri="{FF2B5EF4-FFF2-40B4-BE49-F238E27FC236}">
                  <a16:creationId xmlns:a16="http://schemas.microsoft.com/office/drawing/2014/main" id="{D5092C77-840E-AFDC-CACF-8568FC1345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031101"/>
              <a:ext cx="245706" cy="245706"/>
            </a:xfrm>
            <a:prstGeom prst="rect">
              <a:avLst/>
            </a:prstGeom>
          </p:spPr>
        </p:pic>
        <p:pic>
          <p:nvPicPr>
            <p:cNvPr id="22" name="Graphic 21" descr="Checkmark with solid fill">
              <a:extLst>
                <a:ext uri="{FF2B5EF4-FFF2-40B4-BE49-F238E27FC236}">
                  <a16:creationId xmlns:a16="http://schemas.microsoft.com/office/drawing/2014/main" id="{636252FC-8BC8-49EC-0C6E-73B20E42F5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680712"/>
              <a:ext cx="245706" cy="245706"/>
            </a:xfrm>
            <a:prstGeom prst="rect">
              <a:avLst/>
            </a:prstGeom>
          </p:spPr>
        </p:pic>
        <p:pic>
          <p:nvPicPr>
            <p:cNvPr id="23" name="Graphic 22" descr="Checkmark with solid fill">
              <a:extLst>
                <a:ext uri="{FF2B5EF4-FFF2-40B4-BE49-F238E27FC236}">
                  <a16:creationId xmlns:a16="http://schemas.microsoft.com/office/drawing/2014/main" id="{CB23EA0C-F643-9725-7045-FA67AEA5B2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989608"/>
              <a:ext cx="245706" cy="245706"/>
            </a:xfrm>
            <a:prstGeom prst="rect">
              <a:avLst/>
            </a:prstGeom>
          </p:spPr>
        </p:pic>
        <p:pic>
          <p:nvPicPr>
            <p:cNvPr id="24" name="Graphic 23" descr="Checkmark with solid fill">
              <a:extLst>
                <a:ext uri="{FF2B5EF4-FFF2-40B4-BE49-F238E27FC236}">
                  <a16:creationId xmlns:a16="http://schemas.microsoft.com/office/drawing/2014/main" id="{73ABB22E-8D6E-8192-BE79-B0C3C7B7D1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298504"/>
              <a:ext cx="245706" cy="245706"/>
            </a:xfrm>
            <a:prstGeom prst="rect">
              <a:avLst/>
            </a:prstGeom>
          </p:spPr>
        </p:pic>
        <p:pic>
          <p:nvPicPr>
            <p:cNvPr id="25" name="Graphic 24" descr="Checkmark with solid fill">
              <a:extLst>
                <a:ext uri="{FF2B5EF4-FFF2-40B4-BE49-F238E27FC236}">
                  <a16:creationId xmlns:a16="http://schemas.microsoft.com/office/drawing/2014/main" id="{F17CC113-8D6C-D541-F33E-F174BCED6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583380"/>
              <a:ext cx="245706" cy="245706"/>
            </a:xfrm>
            <a:prstGeom prst="rect">
              <a:avLst/>
            </a:prstGeom>
          </p:spPr>
        </p:pic>
        <p:pic>
          <p:nvPicPr>
            <p:cNvPr id="26" name="Graphic 25" descr="Checkmark with solid fill">
              <a:extLst>
                <a:ext uri="{FF2B5EF4-FFF2-40B4-BE49-F238E27FC236}">
                  <a16:creationId xmlns:a16="http://schemas.microsoft.com/office/drawing/2014/main" id="{FBBAB8C2-0F79-E22A-9824-E5757754F4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877755"/>
              <a:ext cx="245706" cy="245706"/>
            </a:xfrm>
            <a:prstGeom prst="rect">
              <a:avLst/>
            </a:prstGeom>
          </p:spPr>
        </p:pic>
        <p:pic>
          <p:nvPicPr>
            <p:cNvPr id="27" name="Graphic 26" descr="Checkmark with solid fill">
              <a:extLst>
                <a:ext uri="{FF2B5EF4-FFF2-40B4-BE49-F238E27FC236}">
                  <a16:creationId xmlns:a16="http://schemas.microsoft.com/office/drawing/2014/main" id="{645126CF-BA68-74A0-9328-A9793B5CD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244732"/>
              <a:ext cx="245706" cy="245706"/>
            </a:xfrm>
            <a:prstGeom prst="rect">
              <a:avLst/>
            </a:prstGeom>
          </p:spPr>
        </p:pic>
        <p:pic>
          <p:nvPicPr>
            <p:cNvPr id="28" name="Graphic 27" descr="Checkmark with solid fill">
              <a:extLst>
                <a:ext uri="{FF2B5EF4-FFF2-40B4-BE49-F238E27FC236}">
                  <a16:creationId xmlns:a16="http://schemas.microsoft.com/office/drawing/2014/main" id="{10F43A4B-BF3B-4F83-023D-225D78D913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518854"/>
              <a:ext cx="245706" cy="245706"/>
            </a:xfrm>
            <a:prstGeom prst="rect">
              <a:avLst/>
            </a:prstGeom>
          </p:spPr>
        </p:pic>
      </p:grpSp>
      <p:grpSp>
        <p:nvGrpSpPr>
          <p:cNvPr id="32" name="Group 31">
            <a:extLst>
              <a:ext uri="{FF2B5EF4-FFF2-40B4-BE49-F238E27FC236}">
                <a16:creationId xmlns:a16="http://schemas.microsoft.com/office/drawing/2014/main" id="{A73C0C7C-B873-982C-B042-4051A6B7D267}"/>
              </a:ext>
            </a:extLst>
          </p:cNvPr>
          <p:cNvGrpSpPr/>
          <p:nvPr/>
        </p:nvGrpSpPr>
        <p:grpSpPr>
          <a:xfrm>
            <a:off x="3208728" y="1155441"/>
            <a:ext cx="245706" cy="5227361"/>
            <a:chOff x="3545174" y="869128"/>
            <a:chExt cx="245706" cy="5227361"/>
          </a:xfrm>
        </p:grpSpPr>
        <p:pic>
          <p:nvPicPr>
            <p:cNvPr id="33" name="Graphic 32" descr="Checkmark with solid fill">
              <a:extLst>
                <a:ext uri="{FF2B5EF4-FFF2-40B4-BE49-F238E27FC236}">
                  <a16:creationId xmlns:a16="http://schemas.microsoft.com/office/drawing/2014/main" id="{50D23491-EFCD-8790-5B75-D86DAFDBC5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869128"/>
              <a:ext cx="245706" cy="245706"/>
            </a:xfrm>
            <a:prstGeom prst="rect">
              <a:avLst/>
            </a:prstGeom>
          </p:spPr>
        </p:pic>
        <p:pic>
          <p:nvPicPr>
            <p:cNvPr id="34" name="Graphic 33" descr="Checkmark with solid fill">
              <a:extLst>
                <a:ext uri="{FF2B5EF4-FFF2-40B4-BE49-F238E27FC236}">
                  <a16:creationId xmlns:a16="http://schemas.microsoft.com/office/drawing/2014/main" id="{12DB1FD0-1B34-6275-3AAE-F70B1E77A2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371816"/>
              <a:ext cx="245706" cy="245706"/>
            </a:xfrm>
            <a:prstGeom prst="rect">
              <a:avLst/>
            </a:prstGeom>
          </p:spPr>
        </p:pic>
        <p:pic>
          <p:nvPicPr>
            <p:cNvPr id="35" name="Graphic 34" descr="Checkmark with solid fill">
              <a:extLst>
                <a:ext uri="{FF2B5EF4-FFF2-40B4-BE49-F238E27FC236}">
                  <a16:creationId xmlns:a16="http://schemas.microsoft.com/office/drawing/2014/main" id="{B1B5C5BA-2433-AEB0-6A7E-F0D0D224D7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850783"/>
              <a:ext cx="245706" cy="245706"/>
            </a:xfrm>
            <a:prstGeom prst="rect">
              <a:avLst/>
            </a:prstGeom>
          </p:spPr>
        </p:pic>
        <p:pic>
          <p:nvPicPr>
            <p:cNvPr id="36" name="Graphic 35" descr="Checkmark with solid fill">
              <a:extLst>
                <a:ext uri="{FF2B5EF4-FFF2-40B4-BE49-F238E27FC236}">
                  <a16:creationId xmlns:a16="http://schemas.microsoft.com/office/drawing/2014/main" id="{ED9C1A0F-AE5B-729B-0C83-D367BC68E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201745"/>
              <a:ext cx="245706" cy="245706"/>
            </a:xfrm>
            <a:prstGeom prst="rect">
              <a:avLst/>
            </a:prstGeom>
          </p:spPr>
        </p:pic>
        <p:pic>
          <p:nvPicPr>
            <p:cNvPr id="37" name="Graphic 36" descr="Checkmark with solid fill">
              <a:extLst>
                <a:ext uri="{FF2B5EF4-FFF2-40B4-BE49-F238E27FC236}">
                  <a16:creationId xmlns:a16="http://schemas.microsoft.com/office/drawing/2014/main" id="{ACF6BAE0-B661-12E8-5E67-4D4B7C392D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480483"/>
              <a:ext cx="245706" cy="245706"/>
            </a:xfrm>
            <a:prstGeom prst="rect">
              <a:avLst/>
            </a:prstGeom>
          </p:spPr>
        </p:pic>
        <p:pic>
          <p:nvPicPr>
            <p:cNvPr id="39" name="Graphic 38" descr="Checkmark with solid fill">
              <a:extLst>
                <a:ext uri="{FF2B5EF4-FFF2-40B4-BE49-F238E27FC236}">
                  <a16:creationId xmlns:a16="http://schemas.microsoft.com/office/drawing/2014/main" id="{CBE0DB42-D80D-9C6F-937C-D38C2F496A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791618"/>
              <a:ext cx="245706" cy="245706"/>
            </a:xfrm>
            <a:prstGeom prst="rect">
              <a:avLst/>
            </a:prstGeom>
          </p:spPr>
        </p:pic>
        <p:pic>
          <p:nvPicPr>
            <p:cNvPr id="40" name="Graphic 39" descr="Checkmark with solid fill">
              <a:extLst>
                <a:ext uri="{FF2B5EF4-FFF2-40B4-BE49-F238E27FC236}">
                  <a16:creationId xmlns:a16="http://schemas.microsoft.com/office/drawing/2014/main" id="{6F2053EB-50FB-E630-5B15-389E471551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099467"/>
              <a:ext cx="245706" cy="245706"/>
            </a:xfrm>
            <a:prstGeom prst="rect">
              <a:avLst/>
            </a:prstGeom>
          </p:spPr>
        </p:pic>
        <p:pic>
          <p:nvPicPr>
            <p:cNvPr id="41" name="Graphic 40" descr="Checkmark with solid fill">
              <a:extLst>
                <a:ext uri="{FF2B5EF4-FFF2-40B4-BE49-F238E27FC236}">
                  <a16:creationId xmlns:a16="http://schemas.microsoft.com/office/drawing/2014/main" id="{24BE7891-9153-DFD1-73B7-CE200A89E4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413575"/>
              <a:ext cx="245706" cy="245706"/>
            </a:xfrm>
            <a:prstGeom prst="rect">
              <a:avLst/>
            </a:prstGeom>
          </p:spPr>
        </p:pic>
        <p:pic>
          <p:nvPicPr>
            <p:cNvPr id="42" name="Graphic 41" descr="Checkmark with solid fill">
              <a:extLst>
                <a:ext uri="{FF2B5EF4-FFF2-40B4-BE49-F238E27FC236}">
                  <a16:creationId xmlns:a16="http://schemas.microsoft.com/office/drawing/2014/main" id="{58D1256F-A3F5-4678-B7AC-B4B8E7E15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728334"/>
              <a:ext cx="245706" cy="245706"/>
            </a:xfrm>
            <a:prstGeom prst="rect">
              <a:avLst/>
            </a:prstGeom>
          </p:spPr>
        </p:pic>
        <p:pic>
          <p:nvPicPr>
            <p:cNvPr id="43" name="Graphic 42" descr="Checkmark with solid fill">
              <a:extLst>
                <a:ext uri="{FF2B5EF4-FFF2-40B4-BE49-F238E27FC236}">
                  <a16:creationId xmlns:a16="http://schemas.microsoft.com/office/drawing/2014/main" id="{94499E06-93F9-B906-52BB-2F7CFD35B9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031101"/>
              <a:ext cx="245706" cy="245706"/>
            </a:xfrm>
            <a:prstGeom prst="rect">
              <a:avLst/>
            </a:prstGeom>
          </p:spPr>
        </p:pic>
        <p:pic>
          <p:nvPicPr>
            <p:cNvPr id="44" name="Graphic 43" descr="Checkmark with solid fill">
              <a:extLst>
                <a:ext uri="{FF2B5EF4-FFF2-40B4-BE49-F238E27FC236}">
                  <a16:creationId xmlns:a16="http://schemas.microsoft.com/office/drawing/2014/main" id="{130A1EE5-360E-BA61-400E-CE13CE9AA3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680712"/>
              <a:ext cx="245706" cy="245706"/>
            </a:xfrm>
            <a:prstGeom prst="rect">
              <a:avLst/>
            </a:prstGeom>
          </p:spPr>
        </p:pic>
        <p:pic>
          <p:nvPicPr>
            <p:cNvPr id="45" name="Graphic 44" descr="Checkmark with solid fill">
              <a:extLst>
                <a:ext uri="{FF2B5EF4-FFF2-40B4-BE49-F238E27FC236}">
                  <a16:creationId xmlns:a16="http://schemas.microsoft.com/office/drawing/2014/main" id="{30DE5B40-C50E-2C5F-BAA9-C557897E32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989608"/>
              <a:ext cx="245706" cy="245706"/>
            </a:xfrm>
            <a:prstGeom prst="rect">
              <a:avLst/>
            </a:prstGeom>
          </p:spPr>
        </p:pic>
        <p:pic>
          <p:nvPicPr>
            <p:cNvPr id="46" name="Graphic 45" descr="Checkmark with solid fill">
              <a:extLst>
                <a:ext uri="{FF2B5EF4-FFF2-40B4-BE49-F238E27FC236}">
                  <a16:creationId xmlns:a16="http://schemas.microsoft.com/office/drawing/2014/main" id="{25157310-AF79-8211-F2A6-54F1F9BFED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298504"/>
              <a:ext cx="245706" cy="245706"/>
            </a:xfrm>
            <a:prstGeom prst="rect">
              <a:avLst/>
            </a:prstGeom>
          </p:spPr>
        </p:pic>
        <p:pic>
          <p:nvPicPr>
            <p:cNvPr id="47" name="Graphic 46" descr="Checkmark with solid fill">
              <a:extLst>
                <a:ext uri="{FF2B5EF4-FFF2-40B4-BE49-F238E27FC236}">
                  <a16:creationId xmlns:a16="http://schemas.microsoft.com/office/drawing/2014/main" id="{1BFECEB3-3882-8F20-98A1-C296D9D591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583380"/>
              <a:ext cx="245706" cy="245706"/>
            </a:xfrm>
            <a:prstGeom prst="rect">
              <a:avLst/>
            </a:prstGeom>
          </p:spPr>
        </p:pic>
        <p:pic>
          <p:nvPicPr>
            <p:cNvPr id="48" name="Graphic 47" descr="Checkmark with solid fill">
              <a:extLst>
                <a:ext uri="{FF2B5EF4-FFF2-40B4-BE49-F238E27FC236}">
                  <a16:creationId xmlns:a16="http://schemas.microsoft.com/office/drawing/2014/main" id="{A620C7C1-108F-24CA-D8B3-526A17FF77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877755"/>
              <a:ext cx="245706" cy="245706"/>
            </a:xfrm>
            <a:prstGeom prst="rect">
              <a:avLst/>
            </a:prstGeom>
          </p:spPr>
        </p:pic>
        <p:pic>
          <p:nvPicPr>
            <p:cNvPr id="50" name="Graphic 49" descr="Checkmark with solid fill">
              <a:extLst>
                <a:ext uri="{FF2B5EF4-FFF2-40B4-BE49-F238E27FC236}">
                  <a16:creationId xmlns:a16="http://schemas.microsoft.com/office/drawing/2014/main" id="{E6AF77CF-8C47-D002-F0B7-DA3ECE75D8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244732"/>
              <a:ext cx="245706" cy="245706"/>
            </a:xfrm>
            <a:prstGeom prst="rect">
              <a:avLst/>
            </a:prstGeom>
          </p:spPr>
        </p:pic>
        <p:pic>
          <p:nvPicPr>
            <p:cNvPr id="51" name="Graphic 50" descr="Checkmark with solid fill">
              <a:extLst>
                <a:ext uri="{FF2B5EF4-FFF2-40B4-BE49-F238E27FC236}">
                  <a16:creationId xmlns:a16="http://schemas.microsoft.com/office/drawing/2014/main" id="{8A31724B-C429-E3DD-4FF7-1FCC61DCDB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518854"/>
              <a:ext cx="245706" cy="245706"/>
            </a:xfrm>
            <a:prstGeom prst="rect">
              <a:avLst/>
            </a:prstGeom>
          </p:spPr>
        </p:pic>
      </p:grpSp>
      <p:grpSp>
        <p:nvGrpSpPr>
          <p:cNvPr id="52" name="Group 51">
            <a:extLst>
              <a:ext uri="{FF2B5EF4-FFF2-40B4-BE49-F238E27FC236}">
                <a16:creationId xmlns:a16="http://schemas.microsoft.com/office/drawing/2014/main" id="{8759681E-F082-F9C8-AF51-31D46335945F}"/>
              </a:ext>
            </a:extLst>
          </p:cNvPr>
          <p:cNvGrpSpPr/>
          <p:nvPr/>
        </p:nvGrpSpPr>
        <p:grpSpPr>
          <a:xfrm>
            <a:off x="5122472" y="1148545"/>
            <a:ext cx="245706" cy="5227361"/>
            <a:chOff x="3545174" y="869128"/>
            <a:chExt cx="245706" cy="5227361"/>
          </a:xfrm>
        </p:grpSpPr>
        <p:pic>
          <p:nvPicPr>
            <p:cNvPr id="53" name="Graphic 52" descr="Checkmark with solid fill">
              <a:extLst>
                <a:ext uri="{FF2B5EF4-FFF2-40B4-BE49-F238E27FC236}">
                  <a16:creationId xmlns:a16="http://schemas.microsoft.com/office/drawing/2014/main" id="{171F44A5-84C8-F221-4D3A-63F0C5B3B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869128"/>
              <a:ext cx="245706" cy="245706"/>
            </a:xfrm>
            <a:prstGeom prst="rect">
              <a:avLst/>
            </a:prstGeom>
          </p:spPr>
        </p:pic>
        <p:pic>
          <p:nvPicPr>
            <p:cNvPr id="54" name="Graphic 53" descr="Checkmark with solid fill">
              <a:extLst>
                <a:ext uri="{FF2B5EF4-FFF2-40B4-BE49-F238E27FC236}">
                  <a16:creationId xmlns:a16="http://schemas.microsoft.com/office/drawing/2014/main" id="{83004E83-0F6E-B19D-898A-82B81A4BF0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371816"/>
              <a:ext cx="245706" cy="245706"/>
            </a:xfrm>
            <a:prstGeom prst="rect">
              <a:avLst/>
            </a:prstGeom>
          </p:spPr>
        </p:pic>
        <p:pic>
          <p:nvPicPr>
            <p:cNvPr id="55" name="Graphic 54" descr="Checkmark with solid fill">
              <a:extLst>
                <a:ext uri="{FF2B5EF4-FFF2-40B4-BE49-F238E27FC236}">
                  <a16:creationId xmlns:a16="http://schemas.microsoft.com/office/drawing/2014/main" id="{EDEFF261-07C3-BA5A-11E4-203B76C94F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850783"/>
              <a:ext cx="245706" cy="245706"/>
            </a:xfrm>
            <a:prstGeom prst="rect">
              <a:avLst/>
            </a:prstGeom>
          </p:spPr>
        </p:pic>
        <p:pic>
          <p:nvPicPr>
            <p:cNvPr id="56" name="Graphic 55" descr="Checkmark with solid fill">
              <a:extLst>
                <a:ext uri="{FF2B5EF4-FFF2-40B4-BE49-F238E27FC236}">
                  <a16:creationId xmlns:a16="http://schemas.microsoft.com/office/drawing/2014/main" id="{C320D15D-EBA6-741E-45A6-509D23A166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201745"/>
              <a:ext cx="245706" cy="245706"/>
            </a:xfrm>
            <a:prstGeom prst="rect">
              <a:avLst/>
            </a:prstGeom>
          </p:spPr>
        </p:pic>
        <p:pic>
          <p:nvPicPr>
            <p:cNvPr id="57" name="Graphic 56" descr="Checkmark with solid fill">
              <a:extLst>
                <a:ext uri="{FF2B5EF4-FFF2-40B4-BE49-F238E27FC236}">
                  <a16:creationId xmlns:a16="http://schemas.microsoft.com/office/drawing/2014/main" id="{97966A29-E698-CD6F-BAA4-58524C35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480483"/>
              <a:ext cx="245706" cy="245706"/>
            </a:xfrm>
            <a:prstGeom prst="rect">
              <a:avLst/>
            </a:prstGeom>
          </p:spPr>
        </p:pic>
        <p:pic>
          <p:nvPicPr>
            <p:cNvPr id="58" name="Graphic 57" descr="Checkmark with solid fill">
              <a:extLst>
                <a:ext uri="{FF2B5EF4-FFF2-40B4-BE49-F238E27FC236}">
                  <a16:creationId xmlns:a16="http://schemas.microsoft.com/office/drawing/2014/main" id="{C7A33DEB-54EB-E4FF-644A-8578563618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791618"/>
              <a:ext cx="245706" cy="245706"/>
            </a:xfrm>
            <a:prstGeom prst="rect">
              <a:avLst/>
            </a:prstGeom>
          </p:spPr>
        </p:pic>
        <p:pic>
          <p:nvPicPr>
            <p:cNvPr id="59" name="Graphic 58" descr="Checkmark with solid fill">
              <a:extLst>
                <a:ext uri="{FF2B5EF4-FFF2-40B4-BE49-F238E27FC236}">
                  <a16:creationId xmlns:a16="http://schemas.microsoft.com/office/drawing/2014/main" id="{C5028CCD-E724-3CE9-5FEE-08988585B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099467"/>
              <a:ext cx="245706" cy="245706"/>
            </a:xfrm>
            <a:prstGeom prst="rect">
              <a:avLst/>
            </a:prstGeom>
          </p:spPr>
        </p:pic>
        <p:pic>
          <p:nvPicPr>
            <p:cNvPr id="104" name="Graphic 103" descr="Checkmark with solid fill">
              <a:extLst>
                <a:ext uri="{FF2B5EF4-FFF2-40B4-BE49-F238E27FC236}">
                  <a16:creationId xmlns:a16="http://schemas.microsoft.com/office/drawing/2014/main" id="{D3BFDD69-4E59-40B2-B273-64917B4FB6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413575"/>
              <a:ext cx="245706" cy="245706"/>
            </a:xfrm>
            <a:prstGeom prst="rect">
              <a:avLst/>
            </a:prstGeom>
          </p:spPr>
        </p:pic>
        <p:pic>
          <p:nvPicPr>
            <p:cNvPr id="105" name="Graphic 104" descr="Checkmark with solid fill">
              <a:extLst>
                <a:ext uri="{FF2B5EF4-FFF2-40B4-BE49-F238E27FC236}">
                  <a16:creationId xmlns:a16="http://schemas.microsoft.com/office/drawing/2014/main" id="{3E9E5FED-4F8E-9ECD-D313-A36936F88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728334"/>
              <a:ext cx="245706" cy="245706"/>
            </a:xfrm>
            <a:prstGeom prst="rect">
              <a:avLst/>
            </a:prstGeom>
          </p:spPr>
        </p:pic>
        <p:pic>
          <p:nvPicPr>
            <p:cNvPr id="106" name="Graphic 105" descr="Checkmark with solid fill">
              <a:extLst>
                <a:ext uri="{FF2B5EF4-FFF2-40B4-BE49-F238E27FC236}">
                  <a16:creationId xmlns:a16="http://schemas.microsoft.com/office/drawing/2014/main" id="{4F8B8F02-A868-5E03-B233-77060AAFAD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031101"/>
              <a:ext cx="245706" cy="245706"/>
            </a:xfrm>
            <a:prstGeom prst="rect">
              <a:avLst/>
            </a:prstGeom>
          </p:spPr>
        </p:pic>
        <p:pic>
          <p:nvPicPr>
            <p:cNvPr id="107" name="Graphic 106" descr="Checkmark with solid fill">
              <a:extLst>
                <a:ext uri="{FF2B5EF4-FFF2-40B4-BE49-F238E27FC236}">
                  <a16:creationId xmlns:a16="http://schemas.microsoft.com/office/drawing/2014/main" id="{9614FD31-9401-2576-4335-CEC339F308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680712"/>
              <a:ext cx="245706" cy="245706"/>
            </a:xfrm>
            <a:prstGeom prst="rect">
              <a:avLst/>
            </a:prstGeom>
          </p:spPr>
        </p:pic>
        <p:pic>
          <p:nvPicPr>
            <p:cNvPr id="108" name="Graphic 107" descr="Checkmark with solid fill">
              <a:extLst>
                <a:ext uri="{FF2B5EF4-FFF2-40B4-BE49-F238E27FC236}">
                  <a16:creationId xmlns:a16="http://schemas.microsoft.com/office/drawing/2014/main" id="{BB420DBE-25EF-6054-81E5-50B30A31B7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989608"/>
              <a:ext cx="245706" cy="245706"/>
            </a:xfrm>
            <a:prstGeom prst="rect">
              <a:avLst/>
            </a:prstGeom>
          </p:spPr>
        </p:pic>
        <p:pic>
          <p:nvPicPr>
            <p:cNvPr id="120" name="Graphic 119" descr="Checkmark with solid fill">
              <a:extLst>
                <a:ext uri="{FF2B5EF4-FFF2-40B4-BE49-F238E27FC236}">
                  <a16:creationId xmlns:a16="http://schemas.microsoft.com/office/drawing/2014/main" id="{7D0E4841-77C7-F667-FA29-A6743F8CD7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298504"/>
              <a:ext cx="245706" cy="245706"/>
            </a:xfrm>
            <a:prstGeom prst="rect">
              <a:avLst/>
            </a:prstGeom>
          </p:spPr>
        </p:pic>
        <p:pic>
          <p:nvPicPr>
            <p:cNvPr id="121" name="Graphic 120" descr="Checkmark with solid fill">
              <a:extLst>
                <a:ext uri="{FF2B5EF4-FFF2-40B4-BE49-F238E27FC236}">
                  <a16:creationId xmlns:a16="http://schemas.microsoft.com/office/drawing/2014/main" id="{BAC379C0-D850-0EA4-5FBA-19FF1A6222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583380"/>
              <a:ext cx="245706" cy="245706"/>
            </a:xfrm>
            <a:prstGeom prst="rect">
              <a:avLst/>
            </a:prstGeom>
          </p:spPr>
        </p:pic>
        <p:pic>
          <p:nvPicPr>
            <p:cNvPr id="122" name="Graphic 121" descr="Checkmark with solid fill">
              <a:extLst>
                <a:ext uri="{FF2B5EF4-FFF2-40B4-BE49-F238E27FC236}">
                  <a16:creationId xmlns:a16="http://schemas.microsoft.com/office/drawing/2014/main" id="{C4C76190-3232-AA9D-78E5-ECF2E3CB1A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877755"/>
              <a:ext cx="245706" cy="245706"/>
            </a:xfrm>
            <a:prstGeom prst="rect">
              <a:avLst/>
            </a:prstGeom>
          </p:spPr>
        </p:pic>
        <p:pic>
          <p:nvPicPr>
            <p:cNvPr id="152" name="Graphic 151" descr="Checkmark with solid fill">
              <a:extLst>
                <a:ext uri="{FF2B5EF4-FFF2-40B4-BE49-F238E27FC236}">
                  <a16:creationId xmlns:a16="http://schemas.microsoft.com/office/drawing/2014/main" id="{3FF7E2B4-6287-5B3C-260A-546C39FCD5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244732"/>
              <a:ext cx="245706" cy="245706"/>
            </a:xfrm>
            <a:prstGeom prst="rect">
              <a:avLst/>
            </a:prstGeom>
          </p:spPr>
        </p:pic>
        <p:pic>
          <p:nvPicPr>
            <p:cNvPr id="153" name="Graphic 152" descr="Checkmark with solid fill">
              <a:extLst>
                <a:ext uri="{FF2B5EF4-FFF2-40B4-BE49-F238E27FC236}">
                  <a16:creationId xmlns:a16="http://schemas.microsoft.com/office/drawing/2014/main" id="{A91B4E3A-30F2-3C60-85A5-D2F6E74EB0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518854"/>
              <a:ext cx="245706" cy="245706"/>
            </a:xfrm>
            <a:prstGeom prst="rect">
              <a:avLst/>
            </a:prstGeom>
          </p:spPr>
        </p:pic>
      </p:grpSp>
      <p:grpSp>
        <p:nvGrpSpPr>
          <p:cNvPr id="154" name="Group 153">
            <a:extLst>
              <a:ext uri="{FF2B5EF4-FFF2-40B4-BE49-F238E27FC236}">
                <a16:creationId xmlns:a16="http://schemas.microsoft.com/office/drawing/2014/main" id="{C3AAF811-226D-3851-FAD5-6DD984AE411B}"/>
              </a:ext>
            </a:extLst>
          </p:cNvPr>
          <p:cNvGrpSpPr/>
          <p:nvPr/>
        </p:nvGrpSpPr>
        <p:grpSpPr>
          <a:xfrm>
            <a:off x="11093788" y="1148545"/>
            <a:ext cx="245706" cy="5227361"/>
            <a:chOff x="3545174" y="869128"/>
            <a:chExt cx="245706" cy="5227361"/>
          </a:xfrm>
        </p:grpSpPr>
        <p:pic>
          <p:nvPicPr>
            <p:cNvPr id="155" name="Graphic 154" descr="Checkmark with solid fill">
              <a:extLst>
                <a:ext uri="{FF2B5EF4-FFF2-40B4-BE49-F238E27FC236}">
                  <a16:creationId xmlns:a16="http://schemas.microsoft.com/office/drawing/2014/main" id="{348C89CC-A653-12CF-388C-13FE6E13F7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869128"/>
              <a:ext cx="245706" cy="245706"/>
            </a:xfrm>
            <a:prstGeom prst="rect">
              <a:avLst/>
            </a:prstGeom>
          </p:spPr>
        </p:pic>
        <p:pic>
          <p:nvPicPr>
            <p:cNvPr id="156" name="Graphic 155" descr="Checkmark with solid fill">
              <a:extLst>
                <a:ext uri="{FF2B5EF4-FFF2-40B4-BE49-F238E27FC236}">
                  <a16:creationId xmlns:a16="http://schemas.microsoft.com/office/drawing/2014/main" id="{22D434AB-935B-4B91-627F-0AE28936E5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371816"/>
              <a:ext cx="245706" cy="245706"/>
            </a:xfrm>
            <a:prstGeom prst="rect">
              <a:avLst/>
            </a:prstGeom>
          </p:spPr>
        </p:pic>
        <p:pic>
          <p:nvPicPr>
            <p:cNvPr id="157" name="Graphic 156" descr="Checkmark with solid fill">
              <a:extLst>
                <a:ext uri="{FF2B5EF4-FFF2-40B4-BE49-F238E27FC236}">
                  <a16:creationId xmlns:a16="http://schemas.microsoft.com/office/drawing/2014/main" id="{E2B47401-94F3-89B6-F21B-11482DC0B7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850783"/>
              <a:ext cx="245706" cy="245706"/>
            </a:xfrm>
            <a:prstGeom prst="rect">
              <a:avLst/>
            </a:prstGeom>
          </p:spPr>
        </p:pic>
        <p:pic>
          <p:nvPicPr>
            <p:cNvPr id="158" name="Graphic 157" descr="Checkmark with solid fill">
              <a:extLst>
                <a:ext uri="{FF2B5EF4-FFF2-40B4-BE49-F238E27FC236}">
                  <a16:creationId xmlns:a16="http://schemas.microsoft.com/office/drawing/2014/main" id="{075385AD-55EF-A395-DA4A-E163437CA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201745"/>
              <a:ext cx="245706" cy="245706"/>
            </a:xfrm>
            <a:prstGeom prst="rect">
              <a:avLst/>
            </a:prstGeom>
          </p:spPr>
        </p:pic>
        <p:pic>
          <p:nvPicPr>
            <p:cNvPr id="159" name="Graphic 158" descr="Checkmark with solid fill">
              <a:extLst>
                <a:ext uri="{FF2B5EF4-FFF2-40B4-BE49-F238E27FC236}">
                  <a16:creationId xmlns:a16="http://schemas.microsoft.com/office/drawing/2014/main" id="{52224D7E-9C08-27ED-9F52-D15119163B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480483"/>
              <a:ext cx="245706" cy="245706"/>
            </a:xfrm>
            <a:prstGeom prst="rect">
              <a:avLst/>
            </a:prstGeom>
          </p:spPr>
        </p:pic>
        <p:pic>
          <p:nvPicPr>
            <p:cNvPr id="160" name="Graphic 159" descr="Checkmark with solid fill">
              <a:extLst>
                <a:ext uri="{FF2B5EF4-FFF2-40B4-BE49-F238E27FC236}">
                  <a16:creationId xmlns:a16="http://schemas.microsoft.com/office/drawing/2014/main" id="{D882B59D-A921-4888-6025-5BF49134BA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1791618"/>
              <a:ext cx="245706" cy="245706"/>
            </a:xfrm>
            <a:prstGeom prst="rect">
              <a:avLst/>
            </a:prstGeom>
          </p:spPr>
        </p:pic>
        <p:pic>
          <p:nvPicPr>
            <p:cNvPr id="161" name="Graphic 160" descr="Checkmark with solid fill">
              <a:extLst>
                <a:ext uri="{FF2B5EF4-FFF2-40B4-BE49-F238E27FC236}">
                  <a16:creationId xmlns:a16="http://schemas.microsoft.com/office/drawing/2014/main" id="{7617C016-DE30-A4D5-7FFC-8B21795305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099467"/>
              <a:ext cx="245706" cy="245706"/>
            </a:xfrm>
            <a:prstGeom prst="rect">
              <a:avLst/>
            </a:prstGeom>
          </p:spPr>
        </p:pic>
        <p:pic>
          <p:nvPicPr>
            <p:cNvPr id="162" name="Graphic 161" descr="Checkmark with solid fill">
              <a:extLst>
                <a:ext uri="{FF2B5EF4-FFF2-40B4-BE49-F238E27FC236}">
                  <a16:creationId xmlns:a16="http://schemas.microsoft.com/office/drawing/2014/main" id="{680E04F3-75B4-8EBB-0F1F-D9BC717123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413575"/>
              <a:ext cx="245706" cy="245706"/>
            </a:xfrm>
            <a:prstGeom prst="rect">
              <a:avLst/>
            </a:prstGeom>
          </p:spPr>
        </p:pic>
        <p:pic>
          <p:nvPicPr>
            <p:cNvPr id="163" name="Graphic 162" descr="Checkmark with solid fill">
              <a:extLst>
                <a:ext uri="{FF2B5EF4-FFF2-40B4-BE49-F238E27FC236}">
                  <a16:creationId xmlns:a16="http://schemas.microsoft.com/office/drawing/2014/main" id="{DFC0BD1D-4218-7780-9B18-BD1B656EF9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2728334"/>
              <a:ext cx="245706" cy="245706"/>
            </a:xfrm>
            <a:prstGeom prst="rect">
              <a:avLst/>
            </a:prstGeom>
          </p:spPr>
        </p:pic>
        <p:pic>
          <p:nvPicPr>
            <p:cNvPr id="164" name="Graphic 163" descr="Checkmark with solid fill">
              <a:extLst>
                <a:ext uri="{FF2B5EF4-FFF2-40B4-BE49-F238E27FC236}">
                  <a16:creationId xmlns:a16="http://schemas.microsoft.com/office/drawing/2014/main" id="{C79F85F9-5B90-FE4C-56F0-DC307DB4A8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031101"/>
              <a:ext cx="245706" cy="245706"/>
            </a:xfrm>
            <a:prstGeom prst="rect">
              <a:avLst/>
            </a:prstGeom>
          </p:spPr>
        </p:pic>
        <p:pic>
          <p:nvPicPr>
            <p:cNvPr id="165" name="Graphic 164" descr="Checkmark with solid fill">
              <a:extLst>
                <a:ext uri="{FF2B5EF4-FFF2-40B4-BE49-F238E27FC236}">
                  <a16:creationId xmlns:a16="http://schemas.microsoft.com/office/drawing/2014/main" id="{879284C7-10D2-6B77-240F-1ACBC384C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680712"/>
              <a:ext cx="245706" cy="245706"/>
            </a:xfrm>
            <a:prstGeom prst="rect">
              <a:avLst/>
            </a:prstGeom>
          </p:spPr>
        </p:pic>
        <p:pic>
          <p:nvPicPr>
            <p:cNvPr id="166" name="Graphic 165" descr="Checkmark with solid fill">
              <a:extLst>
                <a:ext uri="{FF2B5EF4-FFF2-40B4-BE49-F238E27FC236}">
                  <a16:creationId xmlns:a16="http://schemas.microsoft.com/office/drawing/2014/main" id="{00910964-D128-4F2C-BD5F-97537A35A1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3989608"/>
              <a:ext cx="245706" cy="245706"/>
            </a:xfrm>
            <a:prstGeom prst="rect">
              <a:avLst/>
            </a:prstGeom>
          </p:spPr>
        </p:pic>
        <p:pic>
          <p:nvPicPr>
            <p:cNvPr id="167" name="Graphic 166" descr="Checkmark with solid fill">
              <a:extLst>
                <a:ext uri="{FF2B5EF4-FFF2-40B4-BE49-F238E27FC236}">
                  <a16:creationId xmlns:a16="http://schemas.microsoft.com/office/drawing/2014/main" id="{E9F1188B-3CAA-EDA6-5722-FA88537990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298504"/>
              <a:ext cx="245706" cy="245706"/>
            </a:xfrm>
            <a:prstGeom prst="rect">
              <a:avLst/>
            </a:prstGeom>
          </p:spPr>
        </p:pic>
        <p:pic>
          <p:nvPicPr>
            <p:cNvPr id="168" name="Graphic 167" descr="Checkmark with solid fill">
              <a:extLst>
                <a:ext uri="{FF2B5EF4-FFF2-40B4-BE49-F238E27FC236}">
                  <a16:creationId xmlns:a16="http://schemas.microsoft.com/office/drawing/2014/main" id="{36684FC9-3473-8E62-76B2-FE4065467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583380"/>
              <a:ext cx="245706" cy="245706"/>
            </a:xfrm>
            <a:prstGeom prst="rect">
              <a:avLst/>
            </a:prstGeom>
          </p:spPr>
        </p:pic>
        <p:pic>
          <p:nvPicPr>
            <p:cNvPr id="169" name="Graphic 168" descr="Checkmark with solid fill">
              <a:extLst>
                <a:ext uri="{FF2B5EF4-FFF2-40B4-BE49-F238E27FC236}">
                  <a16:creationId xmlns:a16="http://schemas.microsoft.com/office/drawing/2014/main" id="{5C37F861-051F-A4E2-C8D2-F7C60A48AB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4877755"/>
              <a:ext cx="245706" cy="245706"/>
            </a:xfrm>
            <a:prstGeom prst="rect">
              <a:avLst/>
            </a:prstGeom>
          </p:spPr>
        </p:pic>
        <p:pic>
          <p:nvPicPr>
            <p:cNvPr id="170" name="Graphic 169" descr="Checkmark with solid fill">
              <a:extLst>
                <a:ext uri="{FF2B5EF4-FFF2-40B4-BE49-F238E27FC236}">
                  <a16:creationId xmlns:a16="http://schemas.microsoft.com/office/drawing/2014/main" id="{BD4CB799-846D-4388-1322-9380588BD1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244732"/>
              <a:ext cx="245706" cy="245706"/>
            </a:xfrm>
            <a:prstGeom prst="rect">
              <a:avLst/>
            </a:prstGeom>
          </p:spPr>
        </p:pic>
        <p:pic>
          <p:nvPicPr>
            <p:cNvPr id="171" name="Graphic 170" descr="Checkmark with solid fill">
              <a:extLst>
                <a:ext uri="{FF2B5EF4-FFF2-40B4-BE49-F238E27FC236}">
                  <a16:creationId xmlns:a16="http://schemas.microsoft.com/office/drawing/2014/main" id="{38084931-5BD1-194E-B91A-3DEC4E767B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5174" y="5518854"/>
              <a:ext cx="245706" cy="245706"/>
            </a:xfrm>
            <a:prstGeom prst="rect">
              <a:avLst/>
            </a:prstGeom>
          </p:spPr>
        </p:pic>
      </p:grpSp>
      <p:grpSp>
        <p:nvGrpSpPr>
          <p:cNvPr id="172" name="Group 171">
            <a:extLst>
              <a:ext uri="{FF2B5EF4-FFF2-40B4-BE49-F238E27FC236}">
                <a16:creationId xmlns:a16="http://schemas.microsoft.com/office/drawing/2014/main" id="{0234609D-42BA-C7DE-DE4C-9C3073F3BE43}"/>
              </a:ext>
            </a:extLst>
          </p:cNvPr>
          <p:cNvGrpSpPr/>
          <p:nvPr/>
        </p:nvGrpSpPr>
        <p:grpSpPr>
          <a:xfrm>
            <a:off x="10014063" y="5805167"/>
            <a:ext cx="245706" cy="542796"/>
            <a:chOff x="9322913" y="5551087"/>
            <a:chExt cx="245706" cy="542796"/>
          </a:xfrm>
        </p:grpSpPr>
        <p:pic>
          <p:nvPicPr>
            <p:cNvPr id="173" name="Graphic 172" descr="Checkmark with solid fill">
              <a:extLst>
                <a:ext uri="{FF2B5EF4-FFF2-40B4-BE49-F238E27FC236}">
                  <a16:creationId xmlns:a16="http://schemas.microsoft.com/office/drawing/2014/main" id="{7BE37B96-5E9D-3297-5498-2F16C043A4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551087"/>
              <a:ext cx="245706" cy="245706"/>
            </a:xfrm>
            <a:prstGeom prst="rect">
              <a:avLst/>
            </a:prstGeom>
          </p:spPr>
        </p:pic>
        <p:pic>
          <p:nvPicPr>
            <p:cNvPr id="174" name="Graphic 173" descr="Checkmark with solid fill">
              <a:extLst>
                <a:ext uri="{FF2B5EF4-FFF2-40B4-BE49-F238E27FC236}">
                  <a16:creationId xmlns:a16="http://schemas.microsoft.com/office/drawing/2014/main" id="{28F1DA47-7FBA-4D4E-7BCB-529B642B6B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848177"/>
              <a:ext cx="245706" cy="245706"/>
            </a:xfrm>
            <a:prstGeom prst="rect">
              <a:avLst/>
            </a:prstGeom>
          </p:spPr>
        </p:pic>
      </p:grpSp>
      <p:grpSp>
        <p:nvGrpSpPr>
          <p:cNvPr id="175" name="Group 174">
            <a:extLst>
              <a:ext uri="{FF2B5EF4-FFF2-40B4-BE49-F238E27FC236}">
                <a16:creationId xmlns:a16="http://schemas.microsoft.com/office/drawing/2014/main" id="{D8B9A0E4-9FD4-D3D9-F212-67FC95BAE444}"/>
              </a:ext>
            </a:extLst>
          </p:cNvPr>
          <p:cNvGrpSpPr/>
          <p:nvPr/>
        </p:nvGrpSpPr>
        <p:grpSpPr>
          <a:xfrm>
            <a:off x="9008784" y="5179215"/>
            <a:ext cx="245706" cy="542796"/>
            <a:chOff x="9322913" y="5551087"/>
            <a:chExt cx="245706" cy="542796"/>
          </a:xfrm>
        </p:grpSpPr>
        <p:pic>
          <p:nvPicPr>
            <p:cNvPr id="176" name="Graphic 175" descr="Checkmark with solid fill">
              <a:extLst>
                <a:ext uri="{FF2B5EF4-FFF2-40B4-BE49-F238E27FC236}">
                  <a16:creationId xmlns:a16="http://schemas.microsoft.com/office/drawing/2014/main" id="{9F8B29E0-808F-49F2-FE38-0E89B3EA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551087"/>
              <a:ext cx="245706" cy="245706"/>
            </a:xfrm>
            <a:prstGeom prst="rect">
              <a:avLst/>
            </a:prstGeom>
          </p:spPr>
        </p:pic>
        <p:pic>
          <p:nvPicPr>
            <p:cNvPr id="177" name="Graphic 176" descr="Checkmark with solid fill">
              <a:extLst>
                <a:ext uri="{FF2B5EF4-FFF2-40B4-BE49-F238E27FC236}">
                  <a16:creationId xmlns:a16="http://schemas.microsoft.com/office/drawing/2014/main" id="{10FD923A-28FD-568C-F926-A5D0FEA10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848177"/>
              <a:ext cx="245706" cy="245706"/>
            </a:xfrm>
            <a:prstGeom prst="rect">
              <a:avLst/>
            </a:prstGeom>
          </p:spPr>
        </p:pic>
      </p:grpSp>
      <p:grpSp>
        <p:nvGrpSpPr>
          <p:cNvPr id="178" name="Group 177">
            <a:extLst>
              <a:ext uri="{FF2B5EF4-FFF2-40B4-BE49-F238E27FC236}">
                <a16:creationId xmlns:a16="http://schemas.microsoft.com/office/drawing/2014/main" id="{A3817D81-F72A-E533-8287-E5D78DC2526E}"/>
              </a:ext>
            </a:extLst>
          </p:cNvPr>
          <p:cNvGrpSpPr/>
          <p:nvPr/>
        </p:nvGrpSpPr>
        <p:grpSpPr>
          <a:xfrm>
            <a:off x="8026400" y="5832516"/>
            <a:ext cx="245706" cy="542796"/>
            <a:chOff x="9322913" y="5551087"/>
            <a:chExt cx="245706" cy="542796"/>
          </a:xfrm>
        </p:grpSpPr>
        <p:pic>
          <p:nvPicPr>
            <p:cNvPr id="179" name="Graphic 178" descr="Checkmark with solid fill">
              <a:extLst>
                <a:ext uri="{FF2B5EF4-FFF2-40B4-BE49-F238E27FC236}">
                  <a16:creationId xmlns:a16="http://schemas.microsoft.com/office/drawing/2014/main" id="{AAD7BA82-5434-FD30-217F-4468FAAD5E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551087"/>
              <a:ext cx="245706" cy="245706"/>
            </a:xfrm>
            <a:prstGeom prst="rect">
              <a:avLst/>
            </a:prstGeom>
          </p:spPr>
        </p:pic>
        <p:pic>
          <p:nvPicPr>
            <p:cNvPr id="180" name="Graphic 179" descr="Checkmark with solid fill">
              <a:extLst>
                <a:ext uri="{FF2B5EF4-FFF2-40B4-BE49-F238E27FC236}">
                  <a16:creationId xmlns:a16="http://schemas.microsoft.com/office/drawing/2014/main" id="{B582FAF3-88FD-2D1D-1458-DA2E5BD7F6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848177"/>
              <a:ext cx="245706" cy="245706"/>
            </a:xfrm>
            <a:prstGeom prst="rect">
              <a:avLst/>
            </a:prstGeom>
          </p:spPr>
        </p:pic>
      </p:grpSp>
      <p:grpSp>
        <p:nvGrpSpPr>
          <p:cNvPr id="181" name="Group 180">
            <a:extLst>
              <a:ext uri="{FF2B5EF4-FFF2-40B4-BE49-F238E27FC236}">
                <a16:creationId xmlns:a16="http://schemas.microsoft.com/office/drawing/2014/main" id="{A62B9389-1D1E-22C7-FC21-F3EECDADCAC8}"/>
              </a:ext>
            </a:extLst>
          </p:cNvPr>
          <p:cNvGrpSpPr/>
          <p:nvPr/>
        </p:nvGrpSpPr>
        <p:grpSpPr>
          <a:xfrm>
            <a:off x="8988443" y="1157593"/>
            <a:ext cx="266047" cy="3031811"/>
            <a:chOff x="7862549" y="887771"/>
            <a:chExt cx="266047" cy="3031811"/>
          </a:xfrm>
        </p:grpSpPr>
        <p:pic>
          <p:nvPicPr>
            <p:cNvPr id="182" name="Graphic 181" descr="Checkmark with solid fill">
              <a:extLst>
                <a:ext uri="{FF2B5EF4-FFF2-40B4-BE49-F238E27FC236}">
                  <a16:creationId xmlns:a16="http://schemas.microsoft.com/office/drawing/2014/main" id="{7CECA39B-3B25-5AC5-E3EC-B660A9D52C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887771"/>
              <a:ext cx="245706" cy="245706"/>
            </a:xfrm>
            <a:prstGeom prst="rect">
              <a:avLst/>
            </a:prstGeom>
          </p:spPr>
        </p:pic>
        <p:pic>
          <p:nvPicPr>
            <p:cNvPr id="183" name="Graphic 182" descr="Checkmark with solid fill">
              <a:extLst>
                <a:ext uri="{FF2B5EF4-FFF2-40B4-BE49-F238E27FC236}">
                  <a16:creationId xmlns:a16="http://schemas.microsoft.com/office/drawing/2014/main" id="{45AFC771-FF8B-E075-DB3E-C812F145CF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1185863"/>
              <a:ext cx="245706" cy="245706"/>
            </a:xfrm>
            <a:prstGeom prst="rect">
              <a:avLst/>
            </a:prstGeom>
          </p:spPr>
        </p:pic>
        <p:pic>
          <p:nvPicPr>
            <p:cNvPr id="184" name="Graphic 183" descr="Checkmark with solid fill">
              <a:extLst>
                <a:ext uri="{FF2B5EF4-FFF2-40B4-BE49-F238E27FC236}">
                  <a16:creationId xmlns:a16="http://schemas.microsoft.com/office/drawing/2014/main" id="{65920159-7BB7-AAF4-0154-A5F282D012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1485957"/>
              <a:ext cx="245706" cy="245706"/>
            </a:xfrm>
            <a:prstGeom prst="rect">
              <a:avLst/>
            </a:prstGeom>
          </p:spPr>
        </p:pic>
        <p:pic>
          <p:nvPicPr>
            <p:cNvPr id="185" name="Graphic 184" descr="Checkmark with solid fill">
              <a:extLst>
                <a:ext uri="{FF2B5EF4-FFF2-40B4-BE49-F238E27FC236}">
                  <a16:creationId xmlns:a16="http://schemas.microsoft.com/office/drawing/2014/main" id="{C7C5A0D9-5C2B-AF1C-61A1-FEDCD9216A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1789353"/>
              <a:ext cx="245706" cy="245706"/>
            </a:xfrm>
            <a:prstGeom prst="rect">
              <a:avLst/>
            </a:prstGeom>
          </p:spPr>
        </p:pic>
        <p:pic>
          <p:nvPicPr>
            <p:cNvPr id="186" name="Graphic 185" descr="Checkmark with solid fill">
              <a:extLst>
                <a:ext uri="{FF2B5EF4-FFF2-40B4-BE49-F238E27FC236}">
                  <a16:creationId xmlns:a16="http://schemas.microsoft.com/office/drawing/2014/main" id="{6D927080-7695-F030-D0C7-357797340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2890" y="2129880"/>
              <a:ext cx="245706" cy="245706"/>
            </a:xfrm>
            <a:prstGeom prst="rect">
              <a:avLst/>
            </a:prstGeom>
          </p:spPr>
        </p:pic>
        <p:pic>
          <p:nvPicPr>
            <p:cNvPr id="187" name="Graphic 186" descr="Checkmark with solid fill">
              <a:extLst>
                <a:ext uri="{FF2B5EF4-FFF2-40B4-BE49-F238E27FC236}">
                  <a16:creationId xmlns:a16="http://schemas.microsoft.com/office/drawing/2014/main" id="{80351B6F-4388-7E5D-AA40-3FE198B18F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2890" y="2429974"/>
              <a:ext cx="245706" cy="245706"/>
            </a:xfrm>
            <a:prstGeom prst="rect">
              <a:avLst/>
            </a:prstGeom>
          </p:spPr>
        </p:pic>
        <p:pic>
          <p:nvPicPr>
            <p:cNvPr id="188" name="Graphic 187" descr="Checkmark with solid fill">
              <a:extLst>
                <a:ext uri="{FF2B5EF4-FFF2-40B4-BE49-F238E27FC236}">
                  <a16:creationId xmlns:a16="http://schemas.microsoft.com/office/drawing/2014/main" id="{7C866008-8A86-895F-70A2-C535AACED7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2890" y="2742284"/>
              <a:ext cx="245706" cy="245706"/>
            </a:xfrm>
            <a:prstGeom prst="rect">
              <a:avLst/>
            </a:prstGeom>
          </p:spPr>
        </p:pic>
        <p:pic>
          <p:nvPicPr>
            <p:cNvPr id="189" name="Graphic 188" descr="Checkmark with solid fill">
              <a:extLst>
                <a:ext uri="{FF2B5EF4-FFF2-40B4-BE49-F238E27FC236}">
                  <a16:creationId xmlns:a16="http://schemas.microsoft.com/office/drawing/2014/main" id="{C888D478-42BA-4E81-1BDB-F3F6DFC9C5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2890" y="3043166"/>
              <a:ext cx="245706" cy="245706"/>
            </a:xfrm>
            <a:prstGeom prst="rect">
              <a:avLst/>
            </a:prstGeom>
          </p:spPr>
        </p:pic>
        <p:pic>
          <p:nvPicPr>
            <p:cNvPr id="190" name="Graphic 189" descr="Checkmark with solid fill">
              <a:extLst>
                <a:ext uri="{FF2B5EF4-FFF2-40B4-BE49-F238E27FC236}">
                  <a16:creationId xmlns:a16="http://schemas.microsoft.com/office/drawing/2014/main" id="{504D66A5-81BF-EE7C-7AA4-ADF9361BFC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3359775"/>
              <a:ext cx="245706" cy="245706"/>
            </a:xfrm>
            <a:prstGeom prst="rect">
              <a:avLst/>
            </a:prstGeom>
          </p:spPr>
        </p:pic>
        <p:pic>
          <p:nvPicPr>
            <p:cNvPr id="191" name="Graphic 190" descr="Checkmark with solid fill">
              <a:extLst>
                <a:ext uri="{FF2B5EF4-FFF2-40B4-BE49-F238E27FC236}">
                  <a16:creationId xmlns:a16="http://schemas.microsoft.com/office/drawing/2014/main" id="{C0F7EC7E-54D7-F819-5FA8-AFECFA2170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3673876"/>
              <a:ext cx="245706" cy="245706"/>
            </a:xfrm>
            <a:prstGeom prst="rect">
              <a:avLst/>
            </a:prstGeom>
          </p:spPr>
        </p:pic>
      </p:grpSp>
      <p:grpSp>
        <p:nvGrpSpPr>
          <p:cNvPr id="192" name="Group 191">
            <a:extLst>
              <a:ext uri="{FF2B5EF4-FFF2-40B4-BE49-F238E27FC236}">
                <a16:creationId xmlns:a16="http://schemas.microsoft.com/office/drawing/2014/main" id="{E58DCD30-0878-2D8B-8D66-464FFD6BB195}"/>
              </a:ext>
            </a:extLst>
          </p:cNvPr>
          <p:cNvGrpSpPr/>
          <p:nvPr/>
        </p:nvGrpSpPr>
        <p:grpSpPr>
          <a:xfrm>
            <a:off x="8026400" y="1146932"/>
            <a:ext cx="266047" cy="3031811"/>
            <a:chOff x="7862549" y="887771"/>
            <a:chExt cx="266047" cy="3031811"/>
          </a:xfrm>
        </p:grpSpPr>
        <p:pic>
          <p:nvPicPr>
            <p:cNvPr id="193" name="Graphic 192" descr="Checkmark with solid fill">
              <a:extLst>
                <a:ext uri="{FF2B5EF4-FFF2-40B4-BE49-F238E27FC236}">
                  <a16:creationId xmlns:a16="http://schemas.microsoft.com/office/drawing/2014/main" id="{83A84A32-A812-3831-A79E-0B8AFCF57D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887771"/>
              <a:ext cx="245706" cy="245706"/>
            </a:xfrm>
            <a:prstGeom prst="rect">
              <a:avLst/>
            </a:prstGeom>
          </p:spPr>
        </p:pic>
        <p:pic>
          <p:nvPicPr>
            <p:cNvPr id="194" name="Graphic 193" descr="Checkmark with solid fill">
              <a:extLst>
                <a:ext uri="{FF2B5EF4-FFF2-40B4-BE49-F238E27FC236}">
                  <a16:creationId xmlns:a16="http://schemas.microsoft.com/office/drawing/2014/main" id="{4459C855-1740-D9C1-8D70-49500C9A5F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1185863"/>
              <a:ext cx="245706" cy="245706"/>
            </a:xfrm>
            <a:prstGeom prst="rect">
              <a:avLst/>
            </a:prstGeom>
          </p:spPr>
        </p:pic>
        <p:pic>
          <p:nvPicPr>
            <p:cNvPr id="195" name="Graphic 194" descr="Checkmark with solid fill">
              <a:extLst>
                <a:ext uri="{FF2B5EF4-FFF2-40B4-BE49-F238E27FC236}">
                  <a16:creationId xmlns:a16="http://schemas.microsoft.com/office/drawing/2014/main" id="{C781663C-DD60-E560-58F4-4FB2689B97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1485957"/>
              <a:ext cx="245706" cy="245706"/>
            </a:xfrm>
            <a:prstGeom prst="rect">
              <a:avLst/>
            </a:prstGeom>
          </p:spPr>
        </p:pic>
        <p:pic>
          <p:nvPicPr>
            <p:cNvPr id="196" name="Graphic 195" descr="Checkmark with solid fill">
              <a:extLst>
                <a:ext uri="{FF2B5EF4-FFF2-40B4-BE49-F238E27FC236}">
                  <a16:creationId xmlns:a16="http://schemas.microsoft.com/office/drawing/2014/main" id="{B3576DE4-0345-C23D-D940-9092768501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1789353"/>
              <a:ext cx="245706" cy="245706"/>
            </a:xfrm>
            <a:prstGeom prst="rect">
              <a:avLst/>
            </a:prstGeom>
          </p:spPr>
        </p:pic>
        <p:pic>
          <p:nvPicPr>
            <p:cNvPr id="197" name="Graphic 196" descr="Checkmark with solid fill">
              <a:extLst>
                <a:ext uri="{FF2B5EF4-FFF2-40B4-BE49-F238E27FC236}">
                  <a16:creationId xmlns:a16="http://schemas.microsoft.com/office/drawing/2014/main" id="{4FF93FA2-1FDA-AFDF-3073-C5C8AFB9FF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2890" y="2129880"/>
              <a:ext cx="245706" cy="245706"/>
            </a:xfrm>
            <a:prstGeom prst="rect">
              <a:avLst/>
            </a:prstGeom>
          </p:spPr>
        </p:pic>
        <p:pic>
          <p:nvPicPr>
            <p:cNvPr id="198" name="Graphic 197" descr="Checkmark with solid fill">
              <a:extLst>
                <a:ext uri="{FF2B5EF4-FFF2-40B4-BE49-F238E27FC236}">
                  <a16:creationId xmlns:a16="http://schemas.microsoft.com/office/drawing/2014/main" id="{8999DAD5-072A-9CB0-844F-04DE78625B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2890" y="2429974"/>
              <a:ext cx="245706" cy="245706"/>
            </a:xfrm>
            <a:prstGeom prst="rect">
              <a:avLst/>
            </a:prstGeom>
          </p:spPr>
        </p:pic>
        <p:pic>
          <p:nvPicPr>
            <p:cNvPr id="199" name="Graphic 198" descr="Checkmark with solid fill">
              <a:extLst>
                <a:ext uri="{FF2B5EF4-FFF2-40B4-BE49-F238E27FC236}">
                  <a16:creationId xmlns:a16="http://schemas.microsoft.com/office/drawing/2014/main" id="{F0D8DD94-95A7-47A8-E67E-AF3E784091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2890" y="2742284"/>
              <a:ext cx="245706" cy="245706"/>
            </a:xfrm>
            <a:prstGeom prst="rect">
              <a:avLst/>
            </a:prstGeom>
          </p:spPr>
        </p:pic>
        <p:pic>
          <p:nvPicPr>
            <p:cNvPr id="200" name="Graphic 199" descr="Checkmark with solid fill">
              <a:extLst>
                <a:ext uri="{FF2B5EF4-FFF2-40B4-BE49-F238E27FC236}">
                  <a16:creationId xmlns:a16="http://schemas.microsoft.com/office/drawing/2014/main" id="{490711CB-6814-F424-3F1E-15D30343D6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2890" y="3043166"/>
              <a:ext cx="245706" cy="245706"/>
            </a:xfrm>
            <a:prstGeom prst="rect">
              <a:avLst/>
            </a:prstGeom>
          </p:spPr>
        </p:pic>
        <p:pic>
          <p:nvPicPr>
            <p:cNvPr id="201" name="Graphic 200" descr="Checkmark with solid fill">
              <a:extLst>
                <a:ext uri="{FF2B5EF4-FFF2-40B4-BE49-F238E27FC236}">
                  <a16:creationId xmlns:a16="http://schemas.microsoft.com/office/drawing/2014/main" id="{D7409223-DDCF-5EE5-539C-063F13B665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3359775"/>
              <a:ext cx="245706" cy="245706"/>
            </a:xfrm>
            <a:prstGeom prst="rect">
              <a:avLst/>
            </a:prstGeom>
          </p:spPr>
        </p:pic>
        <p:pic>
          <p:nvPicPr>
            <p:cNvPr id="202" name="Graphic 201" descr="Checkmark with solid fill">
              <a:extLst>
                <a:ext uri="{FF2B5EF4-FFF2-40B4-BE49-F238E27FC236}">
                  <a16:creationId xmlns:a16="http://schemas.microsoft.com/office/drawing/2014/main" id="{44E19957-270E-F08C-C7ED-5A1C849DAF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549" y="3673876"/>
              <a:ext cx="245706" cy="245706"/>
            </a:xfrm>
            <a:prstGeom prst="rect">
              <a:avLst/>
            </a:prstGeom>
          </p:spPr>
        </p:pic>
      </p:grpSp>
      <p:grpSp>
        <p:nvGrpSpPr>
          <p:cNvPr id="204" name="Group 203">
            <a:extLst>
              <a:ext uri="{FF2B5EF4-FFF2-40B4-BE49-F238E27FC236}">
                <a16:creationId xmlns:a16="http://schemas.microsoft.com/office/drawing/2014/main" id="{FE5ACBCE-32F3-EA04-AFC7-CED550C1CBDA}"/>
              </a:ext>
            </a:extLst>
          </p:cNvPr>
          <p:cNvGrpSpPr/>
          <p:nvPr/>
        </p:nvGrpSpPr>
        <p:grpSpPr>
          <a:xfrm>
            <a:off x="6058559" y="2416370"/>
            <a:ext cx="260696" cy="1785420"/>
            <a:chOff x="4364822" y="4290337"/>
            <a:chExt cx="260696" cy="1785420"/>
          </a:xfrm>
        </p:grpSpPr>
        <p:pic>
          <p:nvPicPr>
            <p:cNvPr id="205" name="Graphic 204" descr="Checkmark with solid fill">
              <a:extLst>
                <a:ext uri="{FF2B5EF4-FFF2-40B4-BE49-F238E27FC236}">
                  <a16:creationId xmlns:a16="http://schemas.microsoft.com/office/drawing/2014/main" id="{BB982060-32EC-6522-AB2D-1D06DB96FE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4822" y="4931970"/>
              <a:ext cx="245706" cy="245706"/>
            </a:xfrm>
            <a:prstGeom prst="rect">
              <a:avLst/>
            </a:prstGeom>
          </p:spPr>
        </p:pic>
        <p:pic>
          <p:nvPicPr>
            <p:cNvPr id="206" name="Graphic 205" descr="Checkmark with solid fill">
              <a:extLst>
                <a:ext uri="{FF2B5EF4-FFF2-40B4-BE49-F238E27FC236}">
                  <a16:creationId xmlns:a16="http://schemas.microsoft.com/office/drawing/2014/main" id="{2208BE43-1376-3EC6-C0C9-30B803B96E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9812" y="5529373"/>
              <a:ext cx="245706" cy="245706"/>
            </a:xfrm>
            <a:prstGeom prst="rect">
              <a:avLst/>
            </a:prstGeom>
          </p:spPr>
        </p:pic>
        <p:pic>
          <p:nvPicPr>
            <p:cNvPr id="207" name="Graphic 206" descr="Checkmark with solid fill">
              <a:extLst>
                <a:ext uri="{FF2B5EF4-FFF2-40B4-BE49-F238E27FC236}">
                  <a16:creationId xmlns:a16="http://schemas.microsoft.com/office/drawing/2014/main" id="{5889B6A9-C0DA-1F67-470E-272773181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9812" y="5830051"/>
              <a:ext cx="245706" cy="245706"/>
            </a:xfrm>
            <a:prstGeom prst="rect">
              <a:avLst/>
            </a:prstGeom>
          </p:spPr>
        </p:pic>
        <p:pic>
          <p:nvPicPr>
            <p:cNvPr id="208" name="Graphic 207" descr="Checkmark with solid fill">
              <a:extLst>
                <a:ext uri="{FF2B5EF4-FFF2-40B4-BE49-F238E27FC236}">
                  <a16:creationId xmlns:a16="http://schemas.microsoft.com/office/drawing/2014/main" id="{A79635B7-0701-8032-20AB-6CC1EAA39A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8749" y="5231752"/>
              <a:ext cx="245706" cy="245706"/>
            </a:xfrm>
            <a:prstGeom prst="rect">
              <a:avLst/>
            </a:prstGeom>
          </p:spPr>
        </p:pic>
        <p:pic>
          <p:nvPicPr>
            <p:cNvPr id="209" name="Graphic 208" descr="Checkmark with solid fill">
              <a:extLst>
                <a:ext uri="{FF2B5EF4-FFF2-40B4-BE49-F238E27FC236}">
                  <a16:creationId xmlns:a16="http://schemas.microsoft.com/office/drawing/2014/main" id="{2D5F34FA-B259-BFDB-385B-F0EB3C85C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4822" y="4604142"/>
              <a:ext cx="245706" cy="245706"/>
            </a:xfrm>
            <a:prstGeom prst="rect">
              <a:avLst/>
            </a:prstGeom>
          </p:spPr>
        </p:pic>
        <p:pic>
          <p:nvPicPr>
            <p:cNvPr id="210" name="Graphic 209" descr="Checkmark with solid fill">
              <a:extLst>
                <a:ext uri="{FF2B5EF4-FFF2-40B4-BE49-F238E27FC236}">
                  <a16:creationId xmlns:a16="http://schemas.microsoft.com/office/drawing/2014/main" id="{31595C75-7A5B-BB29-F6F7-E7800EB004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4822" y="4290337"/>
              <a:ext cx="245706" cy="245706"/>
            </a:xfrm>
            <a:prstGeom prst="rect">
              <a:avLst/>
            </a:prstGeom>
          </p:spPr>
        </p:pic>
      </p:grpSp>
      <p:grpSp>
        <p:nvGrpSpPr>
          <p:cNvPr id="211" name="Group 210">
            <a:extLst>
              <a:ext uri="{FF2B5EF4-FFF2-40B4-BE49-F238E27FC236}">
                <a16:creationId xmlns:a16="http://schemas.microsoft.com/office/drawing/2014/main" id="{D624859B-9030-E165-AD54-0A153FB33682}"/>
              </a:ext>
            </a:extLst>
          </p:cNvPr>
          <p:cNvGrpSpPr/>
          <p:nvPr/>
        </p:nvGrpSpPr>
        <p:grpSpPr>
          <a:xfrm>
            <a:off x="7020428" y="2401380"/>
            <a:ext cx="260696" cy="1785420"/>
            <a:chOff x="4364822" y="4290337"/>
            <a:chExt cx="260696" cy="1785420"/>
          </a:xfrm>
        </p:grpSpPr>
        <p:pic>
          <p:nvPicPr>
            <p:cNvPr id="212" name="Graphic 211" descr="Checkmark with solid fill">
              <a:extLst>
                <a:ext uri="{FF2B5EF4-FFF2-40B4-BE49-F238E27FC236}">
                  <a16:creationId xmlns:a16="http://schemas.microsoft.com/office/drawing/2014/main" id="{EC3F33AF-2770-24D2-AE07-4767E130E4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4822" y="4931970"/>
              <a:ext cx="245706" cy="245706"/>
            </a:xfrm>
            <a:prstGeom prst="rect">
              <a:avLst/>
            </a:prstGeom>
          </p:spPr>
        </p:pic>
        <p:pic>
          <p:nvPicPr>
            <p:cNvPr id="213" name="Graphic 212" descr="Checkmark with solid fill">
              <a:extLst>
                <a:ext uri="{FF2B5EF4-FFF2-40B4-BE49-F238E27FC236}">
                  <a16:creationId xmlns:a16="http://schemas.microsoft.com/office/drawing/2014/main" id="{C1F7EFDB-981E-FDCC-3F32-23B468856B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9812" y="5529373"/>
              <a:ext cx="245706" cy="245706"/>
            </a:xfrm>
            <a:prstGeom prst="rect">
              <a:avLst/>
            </a:prstGeom>
          </p:spPr>
        </p:pic>
        <p:pic>
          <p:nvPicPr>
            <p:cNvPr id="214" name="Graphic 213" descr="Checkmark with solid fill">
              <a:extLst>
                <a:ext uri="{FF2B5EF4-FFF2-40B4-BE49-F238E27FC236}">
                  <a16:creationId xmlns:a16="http://schemas.microsoft.com/office/drawing/2014/main" id="{3572A95C-9703-1C46-E363-6FCCF751AC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9812" y="5830051"/>
              <a:ext cx="245706" cy="245706"/>
            </a:xfrm>
            <a:prstGeom prst="rect">
              <a:avLst/>
            </a:prstGeom>
          </p:spPr>
        </p:pic>
        <p:pic>
          <p:nvPicPr>
            <p:cNvPr id="215" name="Graphic 214" descr="Checkmark with solid fill">
              <a:extLst>
                <a:ext uri="{FF2B5EF4-FFF2-40B4-BE49-F238E27FC236}">
                  <a16:creationId xmlns:a16="http://schemas.microsoft.com/office/drawing/2014/main" id="{07BB9CA4-8D3F-1403-6EEA-03AD102414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8749" y="5231752"/>
              <a:ext cx="245706" cy="245706"/>
            </a:xfrm>
            <a:prstGeom prst="rect">
              <a:avLst/>
            </a:prstGeom>
          </p:spPr>
        </p:pic>
        <p:pic>
          <p:nvPicPr>
            <p:cNvPr id="216" name="Graphic 215" descr="Checkmark with solid fill">
              <a:extLst>
                <a:ext uri="{FF2B5EF4-FFF2-40B4-BE49-F238E27FC236}">
                  <a16:creationId xmlns:a16="http://schemas.microsoft.com/office/drawing/2014/main" id="{B8EE81C3-D35B-22D8-B046-3135F08B7F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4822" y="4604142"/>
              <a:ext cx="245706" cy="245706"/>
            </a:xfrm>
            <a:prstGeom prst="rect">
              <a:avLst/>
            </a:prstGeom>
          </p:spPr>
        </p:pic>
        <p:pic>
          <p:nvPicPr>
            <p:cNvPr id="217" name="Graphic 216" descr="Checkmark with solid fill">
              <a:extLst>
                <a:ext uri="{FF2B5EF4-FFF2-40B4-BE49-F238E27FC236}">
                  <a16:creationId xmlns:a16="http://schemas.microsoft.com/office/drawing/2014/main" id="{6EE7F327-920F-C8AB-8092-74FAC52F48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4822" y="4290337"/>
              <a:ext cx="245706" cy="245706"/>
            </a:xfrm>
            <a:prstGeom prst="rect">
              <a:avLst/>
            </a:prstGeom>
          </p:spPr>
        </p:pic>
      </p:grpSp>
      <p:grpSp>
        <p:nvGrpSpPr>
          <p:cNvPr id="218" name="Group 217">
            <a:extLst>
              <a:ext uri="{FF2B5EF4-FFF2-40B4-BE49-F238E27FC236}">
                <a16:creationId xmlns:a16="http://schemas.microsoft.com/office/drawing/2014/main" id="{E49DEDB8-38A1-6BAC-6F88-9DA151A117B4}"/>
              </a:ext>
            </a:extLst>
          </p:cNvPr>
          <p:cNvGrpSpPr/>
          <p:nvPr/>
        </p:nvGrpSpPr>
        <p:grpSpPr>
          <a:xfrm>
            <a:off x="6027857" y="5832516"/>
            <a:ext cx="245706" cy="542796"/>
            <a:chOff x="9322913" y="5551087"/>
            <a:chExt cx="245706" cy="542796"/>
          </a:xfrm>
        </p:grpSpPr>
        <p:pic>
          <p:nvPicPr>
            <p:cNvPr id="219" name="Graphic 218" descr="Checkmark with solid fill">
              <a:extLst>
                <a:ext uri="{FF2B5EF4-FFF2-40B4-BE49-F238E27FC236}">
                  <a16:creationId xmlns:a16="http://schemas.microsoft.com/office/drawing/2014/main" id="{A9130A5F-0B76-2AA3-E428-A8C42EADA2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551087"/>
              <a:ext cx="245706" cy="245706"/>
            </a:xfrm>
            <a:prstGeom prst="rect">
              <a:avLst/>
            </a:prstGeom>
          </p:spPr>
        </p:pic>
        <p:pic>
          <p:nvPicPr>
            <p:cNvPr id="220" name="Graphic 219" descr="Checkmark with solid fill">
              <a:extLst>
                <a:ext uri="{FF2B5EF4-FFF2-40B4-BE49-F238E27FC236}">
                  <a16:creationId xmlns:a16="http://schemas.microsoft.com/office/drawing/2014/main" id="{6CBCF11B-B66E-F9E3-44DB-A7E15908CB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848177"/>
              <a:ext cx="245706" cy="245706"/>
            </a:xfrm>
            <a:prstGeom prst="rect">
              <a:avLst/>
            </a:prstGeom>
          </p:spPr>
        </p:pic>
      </p:grpSp>
      <p:grpSp>
        <p:nvGrpSpPr>
          <p:cNvPr id="221" name="Group 220">
            <a:extLst>
              <a:ext uri="{FF2B5EF4-FFF2-40B4-BE49-F238E27FC236}">
                <a16:creationId xmlns:a16="http://schemas.microsoft.com/office/drawing/2014/main" id="{CBA110F0-9CD0-0606-2E38-63198ECCB4D1}"/>
              </a:ext>
            </a:extLst>
          </p:cNvPr>
          <p:cNvGrpSpPr/>
          <p:nvPr/>
        </p:nvGrpSpPr>
        <p:grpSpPr>
          <a:xfrm>
            <a:off x="7024557" y="5832516"/>
            <a:ext cx="245706" cy="542796"/>
            <a:chOff x="9322913" y="5551087"/>
            <a:chExt cx="245706" cy="542796"/>
          </a:xfrm>
        </p:grpSpPr>
        <p:pic>
          <p:nvPicPr>
            <p:cNvPr id="222" name="Graphic 221" descr="Checkmark with solid fill">
              <a:extLst>
                <a:ext uri="{FF2B5EF4-FFF2-40B4-BE49-F238E27FC236}">
                  <a16:creationId xmlns:a16="http://schemas.microsoft.com/office/drawing/2014/main" id="{80C91F80-9D6E-FEB2-1647-5B3D32513C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551087"/>
              <a:ext cx="245706" cy="245706"/>
            </a:xfrm>
            <a:prstGeom prst="rect">
              <a:avLst/>
            </a:prstGeom>
          </p:spPr>
        </p:pic>
        <p:pic>
          <p:nvPicPr>
            <p:cNvPr id="223" name="Graphic 222" descr="Checkmark with solid fill">
              <a:extLst>
                <a:ext uri="{FF2B5EF4-FFF2-40B4-BE49-F238E27FC236}">
                  <a16:creationId xmlns:a16="http://schemas.microsoft.com/office/drawing/2014/main" id="{2D5752B7-6006-E3AF-203C-94FBD6C680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848177"/>
              <a:ext cx="245706" cy="245706"/>
            </a:xfrm>
            <a:prstGeom prst="rect">
              <a:avLst/>
            </a:prstGeom>
          </p:spPr>
        </p:pic>
      </p:grpSp>
      <p:pic>
        <p:nvPicPr>
          <p:cNvPr id="224" name="Graphic 223" descr="Checkmark with solid fill">
            <a:extLst>
              <a:ext uri="{FF2B5EF4-FFF2-40B4-BE49-F238E27FC236}">
                <a16:creationId xmlns:a16="http://schemas.microsoft.com/office/drawing/2014/main" id="{D0F31381-2F13-5C7A-20B9-33E62AE0FD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7692" y="5190645"/>
            <a:ext cx="245706" cy="245706"/>
          </a:xfrm>
          <a:prstGeom prst="rect">
            <a:avLst/>
          </a:prstGeom>
        </p:spPr>
      </p:pic>
      <p:pic>
        <p:nvPicPr>
          <p:cNvPr id="226" name="Graphic 225" descr="Checkmark with solid fill">
            <a:extLst>
              <a:ext uri="{FF2B5EF4-FFF2-40B4-BE49-F238E27FC236}">
                <a16:creationId xmlns:a16="http://schemas.microsoft.com/office/drawing/2014/main" id="{8DA17584-DBC9-2255-74F4-DAE6129F6F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4551" y="5190645"/>
            <a:ext cx="245706" cy="245706"/>
          </a:xfrm>
          <a:prstGeom prst="rect">
            <a:avLst/>
          </a:prstGeom>
        </p:spPr>
      </p:pic>
      <p:pic>
        <p:nvPicPr>
          <p:cNvPr id="227" name="Picture 226" descr="A blue and black logo&#10;&#10;AI-generated content may be incorrect.">
            <a:extLst>
              <a:ext uri="{FF2B5EF4-FFF2-40B4-BE49-F238E27FC236}">
                <a16:creationId xmlns:a16="http://schemas.microsoft.com/office/drawing/2014/main" id="{F082660F-260C-50F2-969F-ED61B8463B9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52522" y="1140416"/>
            <a:ext cx="276073" cy="276073"/>
          </a:xfrm>
          <a:prstGeom prst="rect">
            <a:avLst/>
          </a:prstGeom>
        </p:spPr>
      </p:pic>
      <p:pic>
        <p:nvPicPr>
          <p:cNvPr id="228" name="Picture 227" descr="A blue and black logo&#10;&#10;AI-generated content may be incorrect.">
            <a:extLst>
              <a:ext uri="{FF2B5EF4-FFF2-40B4-BE49-F238E27FC236}">
                <a16:creationId xmlns:a16="http://schemas.microsoft.com/office/drawing/2014/main" id="{CDD169E5-B50F-D81E-0361-1B2F696ACF5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27858" y="3976055"/>
            <a:ext cx="276073" cy="276073"/>
          </a:xfrm>
          <a:prstGeom prst="rect">
            <a:avLst/>
          </a:prstGeom>
        </p:spPr>
      </p:pic>
      <p:pic>
        <p:nvPicPr>
          <p:cNvPr id="229" name="Picture 228" descr="A blue and black logo&#10;&#10;AI-generated content may be incorrect.">
            <a:extLst>
              <a:ext uri="{FF2B5EF4-FFF2-40B4-BE49-F238E27FC236}">
                <a16:creationId xmlns:a16="http://schemas.microsoft.com/office/drawing/2014/main" id="{64D3CCD3-0527-289E-55DF-2D50F1CDBC8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52655" y="5792534"/>
            <a:ext cx="276073" cy="276073"/>
          </a:xfrm>
          <a:prstGeom prst="rect">
            <a:avLst/>
          </a:prstGeom>
        </p:spPr>
      </p:pic>
      <p:pic>
        <p:nvPicPr>
          <p:cNvPr id="230" name="Picture 229" descr="A blue and black logo&#10;&#10;AI-generated content may be incorrect.">
            <a:extLst>
              <a:ext uri="{FF2B5EF4-FFF2-40B4-BE49-F238E27FC236}">
                <a16:creationId xmlns:a16="http://schemas.microsoft.com/office/drawing/2014/main" id="{E3D13FEE-15D9-DD98-CA0F-50F9FAAF3AD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57838" y="6108856"/>
            <a:ext cx="276073" cy="276073"/>
          </a:xfrm>
          <a:prstGeom prst="rect">
            <a:avLst/>
          </a:prstGeom>
        </p:spPr>
      </p:pic>
      <p:grpSp>
        <p:nvGrpSpPr>
          <p:cNvPr id="231" name="Group 230">
            <a:extLst>
              <a:ext uri="{FF2B5EF4-FFF2-40B4-BE49-F238E27FC236}">
                <a16:creationId xmlns:a16="http://schemas.microsoft.com/office/drawing/2014/main" id="{038DD6AD-9A65-FED2-334E-4A9947207CA7}"/>
              </a:ext>
            </a:extLst>
          </p:cNvPr>
          <p:cNvGrpSpPr/>
          <p:nvPr/>
        </p:nvGrpSpPr>
        <p:grpSpPr>
          <a:xfrm>
            <a:off x="6053308" y="1164862"/>
            <a:ext cx="245706" cy="542796"/>
            <a:chOff x="9322913" y="5551087"/>
            <a:chExt cx="245706" cy="542796"/>
          </a:xfrm>
        </p:grpSpPr>
        <p:pic>
          <p:nvPicPr>
            <p:cNvPr id="232" name="Graphic 231" descr="Checkmark with solid fill">
              <a:extLst>
                <a:ext uri="{FF2B5EF4-FFF2-40B4-BE49-F238E27FC236}">
                  <a16:creationId xmlns:a16="http://schemas.microsoft.com/office/drawing/2014/main" id="{CE4EDCD7-A119-F928-73ED-F5554F7A5C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551087"/>
              <a:ext cx="245706" cy="245706"/>
            </a:xfrm>
            <a:prstGeom prst="rect">
              <a:avLst/>
            </a:prstGeom>
          </p:spPr>
        </p:pic>
        <p:pic>
          <p:nvPicPr>
            <p:cNvPr id="233" name="Graphic 232" descr="Checkmark with solid fill">
              <a:extLst>
                <a:ext uri="{FF2B5EF4-FFF2-40B4-BE49-F238E27FC236}">
                  <a16:creationId xmlns:a16="http://schemas.microsoft.com/office/drawing/2014/main" id="{51D7AD32-E2AE-70BA-C039-62E7921512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848177"/>
              <a:ext cx="245706" cy="245706"/>
            </a:xfrm>
            <a:prstGeom prst="rect">
              <a:avLst/>
            </a:prstGeom>
          </p:spPr>
        </p:pic>
      </p:grpSp>
      <p:grpSp>
        <p:nvGrpSpPr>
          <p:cNvPr id="234" name="Group 233">
            <a:extLst>
              <a:ext uri="{FF2B5EF4-FFF2-40B4-BE49-F238E27FC236}">
                <a16:creationId xmlns:a16="http://schemas.microsoft.com/office/drawing/2014/main" id="{A3131EC4-B94D-A70A-6350-22645D697294}"/>
              </a:ext>
            </a:extLst>
          </p:cNvPr>
          <p:cNvGrpSpPr/>
          <p:nvPr/>
        </p:nvGrpSpPr>
        <p:grpSpPr>
          <a:xfrm>
            <a:off x="7034551" y="1180046"/>
            <a:ext cx="245706" cy="542796"/>
            <a:chOff x="9322913" y="5551087"/>
            <a:chExt cx="245706" cy="542796"/>
          </a:xfrm>
        </p:grpSpPr>
        <p:pic>
          <p:nvPicPr>
            <p:cNvPr id="235" name="Graphic 234" descr="Checkmark with solid fill">
              <a:extLst>
                <a:ext uri="{FF2B5EF4-FFF2-40B4-BE49-F238E27FC236}">
                  <a16:creationId xmlns:a16="http://schemas.microsoft.com/office/drawing/2014/main" id="{F9569351-8871-433A-2E6F-4F00CD2867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551087"/>
              <a:ext cx="245706" cy="245706"/>
            </a:xfrm>
            <a:prstGeom prst="rect">
              <a:avLst/>
            </a:prstGeom>
          </p:spPr>
        </p:pic>
        <p:pic>
          <p:nvPicPr>
            <p:cNvPr id="236" name="Graphic 235" descr="Checkmark with solid fill">
              <a:extLst>
                <a:ext uri="{FF2B5EF4-FFF2-40B4-BE49-F238E27FC236}">
                  <a16:creationId xmlns:a16="http://schemas.microsoft.com/office/drawing/2014/main" id="{F7C3DBE3-A73B-915D-BAF1-0CF7E6C4C9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2913" y="5848177"/>
              <a:ext cx="245706" cy="245706"/>
            </a:xfrm>
            <a:prstGeom prst="rect">
              <a:avLst/>
            </a:prstGeom>
          </p:spPr>
        </p:pic>
      </p:grpSp>
    </p:spTree>
    <p:extLst>
      <p:ext uri="{BB962C8B-B14F-4D97-AF65-F5344CB8AC3E}">
        <p14:creationId xmlns:p14="http://schemas.microsoft.com/office/powerpoint/2010/main" val="19397781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D9D61-EBDE-860E-61E5-CB2D1BDB2BA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B69CD0-2FC6-DF38-BA89-8A404701D1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4602E8E8-C0E2-EA9F-A056-20D744DE43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2F714702-B6EE-1C5F-7959-569E43C8049A}"/>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panose="02000503060000020004"/>
                <a:cs typeface="+mj-cs"/>
              </a:rPr>
              <a:t>iContent Foundry – Solution Overview</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8023C32C-E5B1-756E-C8EC-4C536D446AB8}"/>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B38596AB-7E66-2299-3751-F79916D91085}"/>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 name="TextBox 2">
            <a:extLst>
              <a:ext uri="{FF2B5EF4-FFF2-40B4-BE49-F238E27FC236}">
                <a16:creationId xmlns:a16="http://schemas.microsoft.com/office/drawing/2014/main" id="{356D77E9-89E1-A57E-3EC6-7C9C661A67DD}"/>
              </a:ext>
            </a:extLst>
          </p:cNvPr>
          <p:cNvSpPr txBox="1"/>
          <p:nvPr/>
        </p:nvSpPr>
        <p:spPr>
          <a:xfrm>
            <a:off x="341425" y="562564"/>
            <a:ext cx="11509149" cy="738664"/>
          </a:xfrm>
          <a:prstGeom prst="rect">
            <a:avLst/>
          </a:prstGeom>
          <a:noFill/>
        </p:spPr>
        <p:txBody>
          <a:bodyPr wrap="square" rtlCol="0">
            <a:spAutoFit/>
          </a:bodyPr>
          <a:lstStyle/>
          <a:p>
            <a:pPr algn="just"/>
            <a:r>
              <a:rPr lang="en-US" sz="1400" b="1" err="1">
                <a:solidFill>
                  <a:srgbClr val="26B4E9"/>
                </a:solidFill>
                <a:latin typeface="Optima" panose="02000503060000020004"/>
              </a:rPr>
              <a:t>PiLog’s</a:t>
            </a:r>
            <a:r>
              <a:rPr lang="en-US" sz="1400" b="1">
                <a:solidFill>
                  <a:srgbClr val="26B4E9"/>
                </a:solidFill>
                <a:latin typeface="Optima" panose="02000503060000020004"/>
              </a:rPr>
              <a:t> iContent Foundry</a:t>
            </a:r>
            <a:r>
              <a:rPr lang="en-US" sz="1400">
                <a:latin typeface="Optima" panose="02000503060000020004"/>
              </a:rPr>
              <a:t> </a:t>
            </a:r>
            <a:r>
              <a:rPr lang="en-US" sz="1400">
                <a:solidFill>
                  <a:srgbClr val="10479B"/>
                </a:solidFill>
                <a:latin typeface="Optima" panose="02000503060000020004"/>
              </a:rPr>
              <a:t>is the central repository of 15M+ Golden Records, 12k+ Templates, taxonomies hierarchies and ontologies, which confirm to specific industries and Standards. It caters to major industries like Oil and Gas, Petrochemicals, Mining, Manufacturing, Utilities, Transport and Facilities and can be used by any SAP solutions and applications used to Design, Planning, procurement, operations and services. </a:t>
            </a:r>
            <a:r>
              <a:rPr lang="en-US" sz="1400" b="1">
                <a:solidFill>
                  <a:srgbClr val="10479B"/>
                </a:solidFill>
                <a:latin typeface="Optima" panose="02000503060000020004"/>
              </a:rPr>
              <a:t>It is powered</a:t>
            </a:r>
            <a:r>
              <a:rPr lang="en-US" sz="1400" b="1">
                <a:solidFill>
                  <a:srgbClr val="26B4E9"/>
                </a:solidFill>
                <a:latin typeface="Optima" panose="02000503060000020004"/>
              </a:rPr>
              <a:t> by AI/ML.</a:t>
            </a:r>
            <a:endParaRPr lang="en-IN" sz="1400" b="1">
              <a:solidFill>
                <a:srgbClr val="26B4E9"/>
              </a:solidFill>
              <a:latin typeface="Optima" panose="02000503060000020004"/>
            </a:endParaRPr>
          </a:p>
        </p:txBody>
      </p:sp>
      <p:sp>
        <p:nvSpPr>
          <p:cNvPr id="5" name="TextBox 4">
            <a:extLst>
              <a:ext uri="{FF2B5EF4-FFF2-40B4-BE49-F238E27FC236}">
                <a16:creationId xmlns:a16="http://schemas.microsoft.com/office/drawing/2014/main" id="{CB34A5BC-EBF9-021B-978A-0CD435997CAE}"/>
              </a:ext>
            </a:extLst>
          </p:cNvPr>
          <p:cNvSpPr txBox="1"/>
          <p:nvPr/>
        </p:nvSpPr>
        <p:spPr>
          <a:xfrm>
            <a:off x="366417" y="1442809"/>
            <a:ext cx="1956380" cy="307777"/>
          </a:xfrm>
          <a:prstGeom prst="rect">
            <a:avLst/>
          </a:prstGeom>
          <a:noFill/>
        </p:spPr>
        <p:txBody>
          <a:bodyPr wrap="square" rtlCol="0">
            <a:spAutoFit/>
          </a:bodyPr>
          <a:lstStyle/>
          <a:p>
            <a:r>
              <a:rPr lang="en-US" sz="1400" b="1">
                <a:solidFill>
                  <a:srgbClr val="26B4E9"/>
                </a:solidFill>
                <a:latin typeface="Optima" panose="02000503060000020004"/>
              </a:rPr>
              <a:t>I</a:t>
            </a:r>
            <a:r>
              <a:rPr lang="en-IN" sz="1400" b="1">
                <a:solidFill>
                  <a:srgbClr val="26B4E9"/>
                </a:solidFill>
                <a:latin typeface="Optima" panose="02000503060000020004"/>
              </a:rPr>
              <a:t>SO Compliance </a:t>
            </a:r>
          </a:p>
        </p:txBody>
      </p:sp>
      <p:sp>
        <p:nvSpPr>
          <p:cNvPr id="8" name="TextBox 7">
            <a:extLst>
              <a:ext uri="{FF2B5EF4-FFF2-40B4-BE49-F238E27FC236}">
                <a16:creationId xmlns:a16="http://schemas.microsoft.com/office/drawing/2014/main" id="{F9E2C786-4F10-F240-1A56-BC459511FD6B}"/>
              </a:ext>
            </a:extLst>
          </p:cNvPr>
          <p:cNvSpPr txBox="1"/>
          <p:nvPr/>
        </p:nvSpPr>
        <p:spPr>
          <a:xfrm>
            <a:off x="366417" y="1723098"/>
            <a:ext cx="3651453" cy="3093154"/>
          </a:xfrm>
          <a:prstGeom prst="rect">
            <a:avLst/>
          </a:prstGeom>
          <a:noFill/>
        </p:spPr>
        <p:txBody>
          <a:bodyPr wrap="square" rtlCol="0">
            <a:spAutoFit/>
          </a:bodyPr>
          <a:lstStyle/>
          <a:p>
            <a:pPr marL="171399" indent="-171399">
              <a:buFont typeface="Wingdings" panose="05000000000000000000" pitchFamily="2" charset="2"/>
              <a:buChar char="§"/>
            </a:pPr>
            <a:r>
              <a:rPr lang="en-US" sz="1500">
                <a:solidFill>
                  <a:srgbClr val="10479B"/>
                </a:solidFill>
                <a:latin typeface="Optima" panose="02000503060000020004"/>
              </a:rPr>
              <a:t>Industry Best </a:t>
            </a:r>
            <a:r>
              <a:rPr lang="en-US" sz="1400">
                <a:solidFill>
                  <a:srgbClr val="10479B"/>
                </a:solidFill>
                <a:latin typeface="Optima" panose="02000503060000020004"/>
              </a:rPr>
              <a:t>Practices</a:t>
            </a:r>
            <a:r>
              <a:rPr lang="en-US" sz="1500">
                <a:solidFill>
                  <a:srgbClr val="10479B"/>
                </a:solidFill>
                <a:latin typeface="Optima" panose="02000503060000020004"/>
              </a:rPr>
              <a:t> &amp; Standards (ISO 8000, UNSPSC, DUNS, SOX,ISO 14224, ISO 45000, ISO 55000,11179, IEC 60050 (IEV), 81346, API, TUV3000 etc.)</a:t>
            </a:r>
          </a:p>
          <a:p>
            <a:pPr marL="171399" indent="-171399">
              <a:buFont typeface="Wingdings" panose="05000000000000000000" pitchFamily="2" charset="2"/>
              <a:buChar char="§"/>
            </a:pPr>
            <a:r>
              <a:rPr lang="en-US" sz="1500">
                <a:solidFill>
                  <a:srgbClr val="10479B"/>
                </a:solidFill>
                <a:latin typeface="Optima" panose="02000503060000020004"/>
              </a:rPr>
              <a:t>Master Data Quality (ISO 8000 – 100)</a:t>
            </a:r>
          </a:p>
          <a:p>
            <a:pPr marL="171399" indent="-171399">
              <a:buFont typeface="Wingdings" panose="05000000000000000000" pitchFamily="2" charset="2"/>
              <a:buChar char="§"/>
            </a:pPr>
            <a:r>
              <a:rPr lang="en-US" sz="1500">
                <a:solidFill>
                  <a:srgbClr val="10479B"/>
                </a:solidFill>
                <a:latin typeface="Optima" panose="02000503060000020004"/>
              </a:rPr>
              <a:t>Asset and Location Hierarchy ISO 14224</a:t>
            </a:r>
          </a:p>
          <a:p>
            <a:pPr marL="171399" indent="-171399" algn="just">
              <a:buFont typeface="Wingdings" panose="05000000000000000000" pitchFamily="2" charset="2"/>
              <a:buChar char="§"/>
            </a:pPr>
            <a:r>
              <a:rPr lang="en-US" sz="1500">
                <a:solidFill>
                  <a:srgbClr val="10479B"/>
                </a:solidFill>
                <a:latin typeface="Optima" panose="02000503060000020004"/>
              </a:rPr>
              <a:t>Asset Management ISO 55000 Series</a:t>
            </a:r>
          </a:p>
          <a:p>
            <a:pPr marL="171399" indent="-171399">
              <a:buFont typeface="Wingdings" panose="05000000000000000000" pitchFamily="2" charset="2"/>
              <a:buChar char="§"/>
            </a:pPr>
            <a:r>
              <a:rPr lang="en-US" sz="1500">
                <a:solidFill>
                  <a:srgbClr val="10479B"/>
                </a:solidFill>
                <a:latin typeface="Optima" panose="02000503060000020004"/>
              </a:rPr>
              <a:t>ISMS ISO/IEC 27001</a:t>
            </a:r>
          </a:p>
          <a:p>
            <a:pPr marL="171399" indent="-171399">
              <a:buFont typeface="Wingdings" panose="05000000000000000000" pitchFamily="2" charset="2"/>
              <a:buChar char="§"/>
            </a:pPr>
            <a:r>
              <a:rPr lang="en-US" sz="1500">
                <a:solidFill>
                  <a:srgbClr val="10479B"/>
                </a:solidFill>
                <a:latin typeface="Optima" panose="02000503060000020004"/>
              </a:rPr>
              <a:t>Quality Management System ISO 9001</a:t>
            </a:r>
          </a:p>
          <a:p>
            <a:pPr marL="171399" indent="-171399">
              <a:buFont typeface="Wingdings" panose="05000000000000000000" pitchFamily="2" charset="2"/>
              <a:buChar char="§"/>
            </a:pPr>
            <a:r>
              <a:rPr lang="en-US" sz="1500">
                <a:solidFill>
                  <a:srgbClr val="10479B"/>
                </a:solidFill>
                <a:latin typeface="Optima" panose="02000503060000020004"/>
              </a:rPr>
              <a:t>Open Technical Dictionaries and Data  Exchange - ISO 22745</a:t>
            </a:r>
          </a:p>
          <a:p>
            <a:pPr marL="171399" indent="-171399">
              <a:buFont typeface="Wingdings" panose="05000000000000000000" pitchFamily="2" charset="2"/>
              <a:buChar char="§"/>
            </a:pPr>
            <a:r>
              <a:rPr lang="en-US" sz="1500">
                <a:solidFill>
                  <a:srgbClr val="10479B"/>
                </a:solidFill>
                <a:latin typeface="Optima" panose="02000503060000020004"/>
              </a:rPr>
              <a:t>Industrial Data Representation and Exchange - ISO 29002</a:t>
            </a:r>
          </a:p>
        </p:txBody>
      </p:sp>
      <p:sp>
        <p:nvSpPr>
          <p:cNvPr id="9" name="TextBox 8">
            <a:extLst>
              <a:ext uri="{FF2B5EF4-FFF2-40B4-BE49-F238E27FC236}">
                <a16:creationId xmlns:a16="http://schemas.microsoft.com/office/drawing/2014/main" id="{BFF6F9EC-4B10-C9AD-ED4B-0DD335B29831}"/>
              </a:ext>
            </a:extLst>
          </p:cNvPr>
          <p:cNvSpPr txBox="1"/>
          <p:nvPr/>
        </p:nvSpPr>
        <p:spPr>
          <a:xfrm>
            <a:off x="424593" y="5161070"/>
            <a:ext cx="2146838" cy="307777"/>
          </a:xfrm>
          <a:prstGeom prst="rect">
            <a:avLst/>
          </a:prstGeom>
          <a:noFill/>
        </p:spPr>
        <p:txBody>
          <a:bodyPr wrap="square" rtlCol="0">
            <a:spAutoFit/>
          </a:bodyPr>
          <a:lstStyle/>
          <a:p>
            <a:r>
              <a:rPr lang="en-IN" sz="1400" b="1">
                <a:solidFill>
                  <a:srgbClr val="26B4E9"/>
                </a:solidFill>
                <a:latin typeface="Optima" panose="02000503060000020004"/>
              </a:rPr>
              <a:t>Supported SAP Products </a:t>
            </a:r>
          </a:p>
        </p:txBody>
      </p:sp>
      <p:sp>
        <p:nvSpPr>
          <p:cNvPr id="10" name="TextBox 9">
            <a:extLst>
              <a:ext uri="{FF2B5EF4-FFF2-40B4-BE49-F238E27FC236}">
                <a16:creationId xmlns:a16="http://schemas.microsoft.com/office/drawing/2014/main" id="{6B5D7750-E81F-E338-1EA7-6BFF758614A4}"/>
              </a:ext>
            </a:extLst>
          </p:cNvPr>
          <p:cNvSpPr txBox="1"/>
          <p:nvPr/>
        </p:nvSpPr>
        <p:spPr>
          <a:xfrm>
            <a:off x="308085" y="5419467"/>
            <a:ext cx="3651453" cy="1292662"/>
          </a:xfrm>
          <a:prstGeom prst="rect">
            <a:avLst/>
          </a:prstGeom>
          <a:noFill/>
        </p:spPr>
        <p:txBody>
          <a:bodyPr wrap="square" rtlCol="0">
            <a:spAutoFit/>
          </a:bodyPr>
          <a:lstStyle/>
          <a:p>
            <a:pPr marL="171399" indent="-171399">
              <a:buFont typeface="Wingdings" panose="05000000000000000000" pitchFamily="2" charset="2"/>
              <a:buChar char="§"/>
            </a:pPr>
            <a:r>
              <a:rPr lang="en-US" sz="1300">
                <a:solidFill>
                  <a:srgbClr val="10479B"/>
                </a:solidFill>
                <a:latin typeface="Optima" panose="02000503060000020004"/>
              </a:rPr>
              <a:t>SAP S/4HANA Cloud, Private Edition</a:t>
            </a:r>
          </a:p>
          <a:p>
            <a:pPr marL="171399" indent="-171399">
              <a:buFont typeface="Wingdings" panose="05000000000000000000" pitchFamily="2" charset="2"/>
              <a:buChar char="§"/>
            </a:pPr>
            <a:r>
              <a:rPr lang="en-US" sz="1300">
                <a:solidFill>
                  <a:srgbClr val="10479B"/>
                </a:solidFill>
                <a:latin typeface="Optima" panose="02000503060000020004"/>
              </a:rPr>
              <a:t>SAP S/4HANA Cloud, Public Edition</a:t>
            </a:r>
          </a:p>
          <a:p>
            <a:pPr marL="171399" indent="-171399">
              <a:buFont typeface="Wingdings" panose="05000000000000000000" pitchFamily="2" charset="2"/>
              <a:buChar char="§"/>
            </a:pPr>
            <a:r>
              <a:rPr lang="en-US" sz="1300">
                <a:solidFill>
                  <a:srgbClr val="10479B"/>
                </a:solidFill>
                <a:latin typeface="Optima" panose="02000503060000020004"/>
              </a:rPr>
              <a:t>SAP ECC</a:t>
            </a:r>
          </a:p>
          <a:p>
            <a:pPr marL="171399" indent="-171399">
              <a:buFont typeface="Wingdings" panose="05000000000000000000" pitchFamily="2" charset="2"/>
              <a:buChar char="§"/>
            </a:pPr>
            <a:r>
              <a:rPr lang="en-US" sz="1300">
                <a:solidFill>
                  <a:srgbClr val="10479B"/>
                </a:solidFill>
                <a:latin typeface="Optima" panose="02000503060000020004"/>
              </a:rPr>
              <a:t>Design (IPD), Planning (IBP MRO), BNAC,  Operate (APM), Field Service Management (FSM)</a:t>
            </a:r>
          </a:p>
        </p:txBody>
      </p:sp>
      <p:graphicFrame>
        <p:nvGraphicFramePr>
          <p:cNvPr id="11" name="Table 10">
            <a:extLst>
              <a:ext uri="{FF2B5EF4-FFF2-40B4-BE49-F238E27FC236}">
                <a16:creationId xmlns:a16="http://schemas.microsoft.com/office/drawing/2014/main" id="{C7D09369-8193-30DE-890B-0A56062E0A23}"/>
              </a:ext>
            </a:extLst>
          </p:cNvPr>
          <p:cNvGraphicFramePr>
            <a:graphicFrameLocks noGrp="1"/>
          </p:cNvGraphicFramePr>
          <p:nvPr>
            <p:extLst>
              <p:ext uri="{D42A27DB-BD31-4B8C-83A1-F6EECF244321}">
                <p14:modId xmlns:p14="http://schemas.microsoft.com/office/powerpoint/2010/main" val="2139276047"/>
              </p:ext>
            </p:extLst>
          </p:nvPr>
        </p:nvGraphicFramePr>
        <p:xfrm>
          <a:off x="4038436" y="1682257"/>
          <a:ext cx="7867614" cy="3200376"/>
        </p:xfrm>
        <a:graphic>
          <a:graphicData uri="http://schemas.openxmlformats.org/drawingml/2006/table">
            <a:tbl>
              <a:tblPr firstRow="1" bandRow="1"/>
              <a:tblGrid>
                <a:gridCol w="1807757">
                  <a:extLst>
                    <a:ext uri="{9D8B030D-6E8A-4147-A177-3AD203B41FA5}">
                      <a16:colId xmlns:a16="http://schemas.microsoft.com/office/drawing/2014/main" val="629536839"/>
                    </a:ext>
                  </a:extLst>
                </a:gridCol>
                <a:gridCol w="1592715">
                  <a:extLst>
                    <a:ext uri="{9D8B030D-6E8A-4147-A177-3AD203B41FA5}">
                      <a16:colId xmlns:a16="http://schemas.microsoft.com/office/drawing/2014/main" val="725658296"/>
                    </a:ext>
                  </a:extLst>
                </a:gridCol>
                <a:gridCol w="1093224">
                  <a:extLst>
                    <a:ext uri="{9D8B030D-6E8A-4147-A177-3AD203B41FA5}">
                      <a16:colId xmlns:a16="http://schemas.microsoft.com/office/drawing/2014/main" val="1563507179"/>
                    </a:ext>
                  </a:extLst>
                </a:gridCol>
                <a:gridCol w="3373918">
                  <a:extLst>
                    <a:ext uri="{9D8B030D-6E8A-4147-A177-3AD203B41FA5}">
                      <a16:colId xmlns:a16="http://schemas.microsoft.com/office/drawing/2014/main" val="4004366171"/>
                    </a:ext>
                  </a:extLst>
                </a:gridCol>
              </a:tblGrid>
              <a:tr h="319957">
                <a:tc rowSpan="2">
                  <a:txBody>
                    <a:bodyPr/>
                    <a:lstStyle>
                      <a:lvl1pPr marL="0" algn="l" defTabSz="1088558" rtl="0" eaLnBrk="1" latinLnBrk="0" hangingPunct="1">
                        <a:defRPr sz="2100" b="1" kern="1200">
                          <a:solidFill>
                            <a:schemeClr val="lt1"/>
                          </a:solidFill>
                          <a:latin typeface="Calibri"/>
                        </a:defRPr>
                      </a:lvl1pPr>
                      <a:lvl2pPr marL="544279" algn="l" defTabSz="1088558" rtl="0" eaLnBrk="1" latinLnBrk="0" hangingPunct="1">
                        <a:defRPr sz="2100" b="1" kern="1200">
                          <a:solidFill>
                            <a:schemeClr val="lt1"/>
                          </a:solidFill>
                          <a:latin typeface="Calibri"/>
                        </a:defRPr>
                      </a:lvl2pPr>
                      <a:lvl3pPr marL="1088558" algn="l" defTabSz="1088558" rtl="0" eaLnBrk="1" latinLnBrk="0" hangingPunct="1">
                        <a:defRPr sz="2100" b="1" kern="1200">
                          <a:solidFill>
                            <a:schemeClr val="lt1"/>
                          </a:solidFill>
                          <a:latin typeface="Calibri"/>
                        </a:defRPr>
                      </a:lvl3pPr>
                      <a:lvl4pPr marL="1632837" algn="l" defTabSz="1088558" rtl="0" eaLnBrk="1" latinLnBrk="0" hangingPunct="1">
                        <a:defRPr sz="2100" b="1" kern="1200">
                          <a:solidFill>
                            <a:schemeClr val="lt1"/>
                          </a:solidFill>
                          <a:latin typeface="Calibri"/>
                        </a:defRPr>
                      </a:lvl4pPr>
                      <a:lvl5pPr marL="2177116" algn="l" defTabSz="1088558" rtl="0" eaLnBrk="1" latinLnBrk="0" hangingPunct="1">
                        <a:defRPr sz="2100" b="1" kern="1200">
                          <a:solidFill>
                            <a:schemeClr val="lt1"/>
                          </a:solidFill>
                          <a:latin typeface="Calibri"/>
                        </a:defRPr>
                      </a:lvl5pPr>
                      <a:lvl6pPr marL="2721396" algn="l" defTabSz="1088558" rtl="0" eaLnBrk="1" latinLnBrk="0" hangingPunct="1">
                        <a:defRPr sz="2100" b="1" kern="1200">
                          <a:solidFill>
                            <a:schemeClr val="lt1"/>
                          </a:solidFill>
                          <a:latin typeface="Calibri"/>
                        </a:defRPr>
                      </a:lvl6pPr>
                      <a:lvl7pPr marL="3265675" algn="l" defTabSz="1088558" rtl="0" eaLnBrk="1" latinLnBrk="0" hangingPunct="1">
                        <a:defRPr sz="2100" b="1" kern="1200">
                          <a:solidFill>
                            <a:schemeClr val="lt1"/>
                          </a:solidFill>
                          <a:latin typeface="Calibri"/>
                        </a:defRPr>
                      </a:lvl7pPr>
                      <a:lvl8pPr marL="3809954" algn="l" defTabSz="1088558" rtl="0" eaLnBrk="1" latinLnBrk="0" hangingPunct="1">
                        <a:defRPr sz="2100" b="1" kern="1200">
                          <a:solidFill>
                            <a:schemeClr val="lt1"/>
                          </a:solidFill>
                          <a:latin typeface="Calibri"/>
                        </a:defRPr>
                      </a:lvl8pPr>
                      <a:lvl9pPr marL="4354233" algn="l" defTabSz="1088558" rtl="0" eaLnBrk="1" latinLnBrk="0" hangingPunct="1">
                        <a:defRPr sz="2100" b="1" kern="1200">
                          <a:solidFill>
                            <a:schemeClr val="lt1"/>
                          </a:solidFill>
                          <a:latin typeface="Calibri"/>
                        </a:defRPr>
                      </a:lvl9pPr>
                    </a:lstStyle>
                    <a:p>
                      <a:pPr marL="171450" indent="-171450">
                        <a:buFont typeface="Wingdings" panose="05000000000000000000" pitchFamily="2" charset="2"/>
                        <a:buChar char="ü"/>
                      </a:pPr>
                      <a:r>
                        <a:rPr lang="en-US" sz="1200">
                          <a:solidFill>
                            <a:srgbClr val="10479B"/>
                          </a:solidFill>
                          <a:latin typeface="Optima" panose="02000503060000020004"/>
                        </a:rPr>
                        <a:t>Energy &amp; Natural Resources</a:t>
                      </a:r>
                    </a:p>
                    <a:p>
                      <a:pPr marL="171450" indent="-171450">
                        <a:buFont typeface="Wingdings" panose="05000000000000000000" pitchFamily="2" charset="2"/>
                        <a:buChar char="ü"/>
                      </a:pPr>
                      <a:r>
                        <a:rPr lang="en-US" sz="1200">
                          <a:solidFill>
                            <a:srgbClr val="10479B"/>
                          </a:solidFill>
                          <a:latin typeface="Optima" panose="02000503060000020004"/>
                        </a:rPr>
                        <a:t>Petro-Chemicals</a:t>
                      </a:r>
                    </a:p>
                    <a:p>
                      <a:pPr marL="171450" indent="-171450">
                        <a:buFont typeface="Wingdings" panose="05000000000000000000" pitchFamily="2" charset="2"/>
                        <a:buChar char="ü"/>
                      </a:pPr>
                      <a:r>
                        <a:rPr lang="en-US" sz="1200">
                          <a:solidFill>
                            <a:srgbClr val="10479B"/>
                          </a:solidFill>
                          <a:latin typeface="Optima" panose="02000503060000020004"/>
                        </a:rPr>
                        <a:t>Chemicals, Milling, Mining &amp; Metals</a:t>
                      </a:r>
                    </a:p>
                    <a:p>
                      <a:pPr marL="171450" indent="-171450">
                        <a:buFont typeface="Wingdings" panose="05000000000000000000" pitchFamily="2" charset="2"/>
                        <a:buChar char="ü"/>
                      </a:pPr>
                      <a:r>
                        <a:rPr lang="en-IN" sz="1200">
                          <a:solidFill>
                            <a:srgbClr val="10479B"/>
                          </a:solidFill>
                          <a:latin typeface="Optima" panose="02000503060000020004"/>
                        </a:rPr>
                        <a:t>Railways</a:t>
                      </a:r>
                    </a:p>
                    <a:p>
                      <a:pPr marL="171450" indent="-171450">
                        <a:buFont typeface="Wingdings" panose="05000000000000000000" pitchFamily="2" charset="2"/>
                        <a:buChar char="ü"/>
                      </a:pPr>
                      <a:r>
                        <a:rPr lang="en-IN" sz="1200">
                          <a:solidFill>
                            <a:srgbClr val="10479B"/>
                          </a:solidFill>
                          <a:latin typeface="Optima" panose="02000503060000020004"/>
                        </a:rPr>
                        <a:t>Cement</a:t>
                      </a:r>
                    </a:p>
                    <a:p>
                      <a:pPr marL="171450" indent="-171450">
                        <a:buFont typeface="Wingdings" panose="05000000000000000000" pitchFamily="2" charset="2"/>
                        <a:buChar char="ü"/>
                      </a:pPr>
                      <a:r>
                        <a:rPr lang="en-IN" sz="1200">
                          <a:solidFill>
                            <a:srgbClr val="10479B"/>
                          </a:solidFill>
                          <a:latin typeface="Optima" panose="02000503060000020004"/>
                        </a:rPr>
                        <a:t>Iron &amp; Steel</a:t>
                      </a:r>
                    </a:p>
                    <a:p>
                      <a:pPr marL="171450" indent="-171450">
                        <a:buFont typeface="Wingdings" panose="05000000000000000000" pitchFamily="2" charset="2"/>
                        <a:buChar char="ü"/>
                      </a:pPr>
                      <a:r>
                        <a:rPr lang="en-IN" sz="1200">
                          <a:solidFill>
                            <a:srgbClr val="10479B"/>
                          </a:solidFill>
                          <a:latin typeface="Optima" panose="02000503060000020004"/>
                        </a:rPr>
                        <a:t>Facilities Management</a:t>
                      </a:r>
                    </a:p>
                    <a:p>
                      <a:pPr marL="171450" indent="-171450">
                        <a:buFont typeface="Wingdings" panose="05000000000000000000" pitchFamily="2" charset="2"/>
                        <a:buChar char="ü"/>
                      </a:pPr>
                      <a:r>
                        <a:rPr lang="en-IN" sz="1200">
                          <a:solidFill>
                            <a:srgbClr val="10479B"/>
                          </a:solidFill>
                          <a:latin typeface="Optima" panose="02000503060000020004"/>
                        </a:rPr>
                        <a:t>Manufacturing</a:t>
                      </a:r>
                    </a:p>
                    <a:p>
                      <a:pPr marL="171450" indent="-171450">
                        <a:buFont typeface="Wingdings" panose="05000000000000000000" pitchFamily="2" charset="2"/>
                        <a:buChar char="ü"/>
                      </a:pPr>
                      <a:r>
                        <a:rPr lang="en-IN" sz="1200">
                          <a:solidFill>
                            <a:srgbClr val="10479B"/>
                          </a:solidFill>
                          <a:latin typeface="Optima" panose="02000503060000020004"/>
                        </a:rPr>
                        <a:t>Utilities</a:t>
                      </a:r>
                    </a:p>
                    <a:p>
                      <a:pPr marL="171450" indent="-171450">
                        <a:buFont typeface="Wingdings" panose="05000000000000000000" pitchFamily="2" charset="2"/>
                        <a:buChar char="ü"/>
                      </a:pPr>
                      <a:r>
                        <a:rPr lang="en-IN" sz="1200">
                          <a:solidFill>
                            <a:srgbClr val="10479B"/>
                          </a:solidFill>
                          <a:latin typeface="Optima" panose="02000503060000020004"/>
                        </a:rPr>
                        <a:t>Marine</a:t>
                      </a:r>
                    </a:p>
                    <a:p>
                      <a:pPr marL="171450" indent="-171450">
                        <a:buFont typeface="Wingdings" panose="05000000000000000000" pitchFamily="2" charset="2"/>
                        <a:buChar char="ü"/>
                      </a:pPr>
                      <a:r>
                        <a:rPr lang="en-IN" sz="1200">
                          <a:solidFill>
                            <a:srgbClr val="10479B"/>
                          </a:solidFill>
                          <a:latin typeface="Optima" panose="02000503060000020004"/>
                        </a:rPr>
                        <a:t>Airports &amp; Aviation</a:t>
                      </a:r>
                    </a:p>
                    <a:p>
                      <a:pPr marL="171450" indent="-171450">
                        <a:buFont typeface="Wingdings" panose="05000000000000000000" pitchFamily="2" charset="2"/>
                        <a:buChar char="ü"/>
                      </a:pPr>
                      <a:r>
                        <a:rPr lang="en-IN" sz="1200">
                          <a:solidFill>
                            <a:srgbClr val="10479B"/>
                          </a:solidFill>
                          <a:latin typeface="Optima" panose="02000503060000020004"/>
                        </a:rPr>
                        <a:t>Aerospace &amp; Defence</a:t>
                      </a:r>
                    </a:p>
                    <a:p>
                      <a:pPr marL="171450" indent="-171450">
                        <a:buFont typeface="Wingdings" panose="05000000000000000000" pitchFamily="2" charset="2"/>
                        <a:buChar char="ü"/>
                      </a:pPr>
                      <a:r>
                        <a:rPr lang="en-IN" sz="1200">
                          <a:solidFill>
                            <a:srgbClr val="10479B"/>
                          </a:solidFill>
                          <a:latin typeface="Optima" panose="02000503060000020004"/>
                        </a:rPr>
                        <a:t>Pharma</a:t>
                      </a:r>
                    </a:p>
                    <a:p>
                      <a:pPr marL="171450" indent="-171450">
                        <a:buFont typeface="Wingdings" panose="05000000000000000000" pitchFamily="2" charset="2"/>
                        <a:buChar char="ü"/>
                      </a:pPr>
                      <a:r>
                        <a:rPr lang="en-IN" sz="1200">
                          <a:solidFill>
                            <a:srgbClr val="10479B"/>
                          </a:solidFill>
                          <a:latin typeface="Optima" panose="02000503060000020004"/>
                        </a:rPr>
                        <a:t>Consumer Products</a:t>
                      </a:r>
                    </a:p>
                    <a:p>
                      <a:pPr marL="171450" indent="-171450">
                        <a:buFont typeface="Wingdings" panose="05000000000000000000" pitchFamily="2" charset="2"/>
                        <a:buChar char="ü"/>
                      </a:pPr>
                      <a:r>
                        <a:rPr lang="en-IN" sz="1200">
                          <a:solidFill>
                            <a:srgbClr val="10479B"/>
                          </a:solidFill>
                          <a:latin typeface="Optima" panose="02000503060000020004"/>
                        </a:rPr>
                        <a:t>Public Sector</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rowSpan="2">
                  <a:txBody>
                    <a:bodyPr/>
                    <a:lstStyle>
                      <a:lvl1pPr marL="0" algn="l" defTabSz="1088558" rtl="0" eaLnBrk="1" latinLnBrk="0" hangingPunct="1">
                        <a:defRPr sz="2100" b="1" kern="1200">
                          <a:solidFill>
                            <a:schemeClr val="lt1"/>
                          </a:solidFill>
                          <a:latin typeface="Calibri"/>
                        </a:defRPr>
                      </a:lvl1pPr>
                      <a:lvl2pPr marL="544279" algn="l" defTabSz="1088558" rtl="0" eaLnBrk="1" latinLnBrk="0" hangingPunct="1">
                        <a:defRPr sz="2100" b="1" kern="1200">
                          <a:solidFill>
                            <a:schemeClr val="lt1"/>
                          </a:solidFill>
                          <a:latin typeface="Calibri"/>
                        </a:defRPr>
                      </a:lvl2pPr>
                      <a:lvl3pPr marL="1088558" algn="l" defTabSz="1088558" rtl="0" eaLnBrk="1" latinLnBrk="0" hangingPunct="1">
                        <a:defRPr sz="2100" b="1" kern="1200">
                          <a:solidFill>
                            <a:schemeClr val="lt1"/>
                          </a:solidFill>
                          <a:latin typeface="Calibri"/>
                        </a:defRPr>
                      </a:lvl3pPr>
                      <a:lvl4pPr marL="1632837" algn="l" defTabSz="1088558" rtl="0" eaLnBrk="1" latinLnBrk="0" hangingPunct="1">
                        <a:defRPr sz="2100" b="1" kern="1200">
                          <a:solidFill>
                            <a:schemeClr val="lt1"/>
                          </a:solidFill>
                          <a:latin typeface="Calibri"/>
                        </a:defRPr>
                      </a:lvl4pPr>
                      <a:lvl5pPr marL="2177116" algn="l" defTabSz="1088558" rtl="0" eaLnBrk="1" latinLnBrk="0" hangingPunct="1">
                        <a:defRPr sz="2100" b="1" kern="1200">
                          <a:solidFill>
                            <a:schemeClr val="lt1"/>
                          </a:solidFill>
                          <a:latin typeface="Calibri"/>
                        </a:defRPr>
                      </a:lvl5pPr>
                      <a:lvl6pPr marL="2721396" algn="l" defTabSz="1088558" rtl="0" eaLnBrk="1" latinLnBrk="0" hangingPunct="1">
                        <a:defRPr sz="2100" b="1" kern="1200">
                          <a:solidFill>
                            <a:schemeClr val="lt1"/>
                          </a:solidFill>
                          <a:latin typeface="Calibri"/>
                        </a:defRPr>
                      </a:lvl6pPr>
                      <a:lvl7pPr marL="3265675" algn="l" defTabSz="1088558" rtl="0" eaLnBrk="1" latinLnBrk="0" hangingPunct="1">
                        <a:defRPr sz="2100" b="1" kern="1200">
                          <a:solidFill>
                            <a:schemeClr val="lt1"/>
                          </a:solidFill>
                          <a:latin typeface="Calibri"/>
                        </a:defRPr>
                      </a:lvl7pPr>
                      <a:lvl8pPr marL="3809954" algn="l" defTabSz="1088558" rtl="0" eaLnBrk="1" latinLnBrk="0" hangingPunct="1">
                        <a:defRPr sz="2100" b="1" kern="1200">
                          <a:solidFill>
                            <a:schemeClr val="lt1"/>
                          </a:solidFill>
                          <a:latin typeface="Calibri"/>
                        </a:defRPr>
                      </a:lvl8pPr>
                      <a:lvl9pPr marL="4354233" algn="l" defTabSz="1088558" rtl="0" eaLnBrk="1" latinLnBrk="0" hangingPunct="1">
                        <a:defRPr sz="2100" b="1" kern="1200">
                          <a:solidFill>
                            <a:schemeClr val="lt1"/>
                          </a:solidFill>
                          <a:latin typeface="Calibri"/>
                        </a:defRPr>
                      </a:lvl9pPr>
                    </a:lstStyle>
                    <a:p>
                      <a:pPr algn="ctr"/>
                      <a:r>
                        <a:rPr lang="en-US" sz="1500">
                          <a:solidFill>
                            <a:srgbClr val="10479B"/>
                          </a:solidFill>
                          <a:latin typeface="Optima" panose="02000503060000020004"/>
                        </a:rPr>
                        <a:t>iContent Foundry</a:t>
                      </a:r>
                    </a:p>
                    <a:p>
                      <a:pPr algn="ctr"/>
                      <a:endParaRPr lang="en-US" sz="1500">
                        <a:solidFill>
                          <a:srgbClr val="10479B"/>
                        </a:solidFill>
                        <a:latin typeface="Optima" panose="02000503060000020004"/>
                      </a:endParaRPr>
                    </a:p>
                    <a:p>
                      <a:pPr algn="l"/>
                      <a:r>
                        <a:rPr lang="en-US" sz="1200">
                          <a:solidFill>
                            <a:srgbClr val="10479B"/>
                          </a:solidFill>
                          <a:latin typeface="Optima" panose="02000503060000020004"/>
                        </a:rPr>
                        <a:t>15M+ Golden Records</a:t>
                      </a:r>
                    </a:p>
                    <a:p>
                      <a:pPr algn="l"/>
                      <a:endParaRPr lang="en-US" sz="1200">
                        <a:solidFill>
                          <a:srgbClr val="10479B"/>
                        </a:solidFill>
                        <a:latin typeface="Optima" panose="02000503060000020004"/>
                      </a:endParaRPr>
                    </a:p>
                    <a:p>
                      <a:pPr algn="l"/>
                      <a:endParaRPr lang="en-US" sz="1200">
                        <a:solidFill>
                          <a:srgbClr val="10479B"/>
                        </a:solidFill>
                        <a:latin typeface="Optima" panose="02000503060000020004"/>
                      </a:endParaRPr>
                    </a:p>
                    <a:p>
                      <a:pPr algn="l"/>
                      <a:r>
                        <a:rPr lang="en-US" sz="1200">
                          <a:solidFill>
                            <a:srgbClr val="10479B"/>
                          </a:solidFill>
                          <a:latin typeface="Optima" panose="02000503060000020004"/>
                        </a:rPr>
                        <a:t>20K+ Templates</a:t>
                      </a:r>
                    </a:p>
                    <a:p>
                      <a:pPr algn="l"/>
                      <a:endParaRPr lang="en-US" sz="1200">
                        <a:solidFill>
                          <a:srgbClr val="10479B"/>
                        </a:solidFill>
                        <a:latin typeface="Optima" panose="02000503060000020004"/>
                      </a:endParaRPr>
                    </a:p>
                    <a:p>
                      <a:pPr algn="l"/>
                      <a:endParaRPr lang="en-US" sz="1200">
                        <a:solidFill>
                          <a:srgbClr val="10479B"/>
                        </a:solidFill>
                        <a:latin typeface="Optima" panose="02000503060000020004"/>
                      </a:endParaRPr>
                    </a:p>
                    <a:p>
                      <a:pPr algn="l"/>
                      <a:r>
                        <a:rPr lang="en-US" sz="1200">
                          <a:solidFill>
                            <a:srgbClr val="10479B"/>
                          </a:solidFill>
                          <a:latin typeface="Optima" panose="02000503060000020004"/>
                        </a:rPr>
                        <a:t>Spend Management Hierarchies</a:t>
                      </a:r>
                    </a:p>
                    <a:p>
                      <a:pPr algn="l"/>
                      <a:endParaRPr lang="en-US" sz="1200">
                        <a:solidFill>
                          <a:srgbClr val="10479B"/>
                        </a:solidFill>
                        <a:latin typeface="Optima" panose="02000503060000020004"/>
                      </a:endParaRPr>
                    </a:p>
                    <a:p>
                      <a:pPr algn="l"/>
                      <a:endParaRPr lang="en-US" sz="1200">
                        <a:solidFill>
                          <a:srgbClr val="10479B"/>
                        </a:solidFill>
                        <a:latin typeface="Optima" panose="02000503060000020004"/>
                      </a:endParaRPr>
                    </a:p>
                    <a:p>
                      <a:pPr algn="l"/>
                      <a:endParaRPr lang="en-US" sz="1200">
                        <a:solidFill>
                          <a:srgbClr val="10479B"/>
                        </a:solidFill>
                        <a:latin typeface="Optima" panose="02000503060000020004"/>
                      </a:endParaRPr>
                    </a:p>
                    <a:p>
                      <a:pPr algn="l"/>
                      <a:r>
                        <a:rPr lang="en-US" sz="1200">
                          <a:solidFill>
                            <a:srgbClr val="10479B"/>
                          </a:solidFill>
                          <a:latin typeface="Optima" panose="02000503060000020004"/>
                        </a:rPr>
                        <a:t>Industry Ontologies</a:t>
                      </a:r>
                    </a:p>
                    <a:p>
                      <a:pPr algn="l"/>
                      <a:endParaRPr lang="en-US" sz="1200">
                        <a:solidFill>
                          <a:srgbClr val="10479B"/>
                        </a:solidFill>
                        <a:latin typeface="Optima" panose="02000503060000020004"/>
                      </a:endParaRP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7E6E6"/>
                    </a:solidFill>
                  </a:tcPr>
                </a:tc>
                <a:tc>
                  <a:txBody>
                    <a:bodyPr/>
                    <a:lstStyle>
                      <a:lvl1pPr marL="0" algn="l" defTabSz="1088558" rtl="0" eaLnBrk="1" latinLnBrk="0" hangingPunct="1">
                        <a:defRPr sz="2100" b="1" kern="1200">
                          <a:solidFill>
                            <a:schemeClr val="lt1"/>
                          </a:solidFill>
                          <a:latin typeface="Calibri"/>
                        </a:defRPr>
                      </a:lvl1pPr>
                      <a:lvl2pPr marL="544279" algn="l" defTabSz="1088558" rtl="0" eaLnBrk="1" latinLnBrk="0" hangingPunct="1">
                        <a:defRPr sz="2100" b="1" kern="1200">
                          <a:solidFill>
                            <a:schemeClr val="lt1"/>
                          </a:solidFill>
                          <a:latin typeface="Calibri"/>
                        </a:defRPr>
                      </a:lvl2pPr>
                      <a:lvl3pPr marL="1088558" algn="l" defTabSz="1088558" rtl="0" eaLnBrk="1" latinLnBrk="0" hangingPunct="1">
                        <a:defRPr sz="2100" b="1" kern="1200">
                          <a:solidFill>
                            <a:schemeClr val="lt1"/>
                          </a:solidFill>
                          <a:latin typeface="Calibri"/>
                        </a:defRPr>
                      </a:lvl3pPr>
                      <a:lvl4pPr marL="1632837" algn="l" defTabSz="1088558" rtl="0" eaLnBrk="1" latinLnBrk="0" hangingPunct="1">
                        <a:defRPr sz="2100" b="1" kern="1200">
                          <a:solidFill>
                            <a:schemeClr val="lt1"/>
                          </a:solidFill>
                          <a:latin typeface="Calibri"/>
                        </a:defRPr>
                      </a:lvl4pPr>
                      <a:lvl5pPr marL="2177116" algn="l" defTabSz="1088558" rtl="0" eaLnBrk="1" latinLnBrk="0" hangingPunct="1">
                        <a:defRPr sz="2100" b="1" kern="1200">
                          <a:solidFill>
                            <a:schemeClr val="lt1"/>
                          </a:solidFill>
                          <a:latin typeface="Calibri"/>
                        </a:defRPr>
                      </a:lvl5pPr>
                      <a:lvl6pPr marL="2721396" algn="l" defTabSz="1088558" rtl="0" eaLnBrk="1" latinLnBrk="0" hangingPunct="1">
                        <a:defRPr sz="2100" b="1" kern="1200">
                          <a:solidFill>
                            <a:schemeClr val="lt1"/>
                          </a:solidFill>
                          <a:latin typeface="Calibri"/>
                        </a:defRPr>
                      </a:lvl6pPr>
                      <a:lvl7pPr marL="3265675" algn="l" defTabSz="1088558" rtl="0" eaLnBrk="1" latinLnBrk="0" hangingPunct="1">
                        <a:defRPr sz="2100" b="1" kern="1200">
                          <a:solidFill>
                            <a:schemeClr val="lt1"/>
                          </a:solidFill>
                          <a:latin typeface="Calibri"/>
                        </a:defRPr>
                      </a:lvl7pPr>
                      <a:lvl8pPr marL="3809954" algn="l" defTabSz="1088558" rtl="0" eaLnBrk="1" latinLnBrk="0" hangingPunct="1">
                        <a:defRPr sz="2100" b="1" kern="1200">
                          <a:solidFill>
                            <a:schemeClr val="lt1"/>
                          </a:solidFill>
                          <a:latin typeface="Calibri"/>
                        </a:defRPr>
                      </a:lvl8pPr>
                      <a:lvl9pPr marL="4354233" algn="l" defTabSz="1088558" rtl="0" eaLnBrk="1" latinLnBrk="0" hangingPunct="1">
                        <a:defRPr sz="2100" b="1" kern="1200">
                          <a:solidFill>
                            <a:schemeClr val="lt1"/>
                          </a:solidFill>
                          <a:latin typeface="Calibri"/>
                        </a:defRPr>
                      </a:lvl9pPr>
                    </a:lstStyle>
                    <a:p>
                      <a:pPr algn="ctr"/>
                      <a:r>
                        <a:rPr lang="en-US" sz="1500">
                          <a:solidFill>
                            <a:srgbClr val="10479B"/>
                          </a:solidFill>
                          <a:latin typeface="Optima" panose="02000503060000020004"/>
                        </a:rPr>
                        <a:t>SAP</a:t>
                      </a:r>
                      <a:endParaRPr lang="en-IN" sz="1500">
                        <a:solidFill>
                          <a:srgbClr val="10479B"/>
                        </a:solidFill>
                        <a:latin typeface="Optima" panose="02000503060000020004"/>
                      </a:endParaRP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7E6E6"/>
                    </a:solidFill>
                  </a:tcPr>
                </a:tc>
                <a:tc rowSpan="2">
                  <a:txBody>
                    <a:bodyPr/>
                    <a:lstStyle>
                      <a:lvl1pPr marL="0" algn="l" defTabSz="1088558" rtl="0" eaLnBrk="1" latinLnBrk="0" hangingPunct="1">
                        <a:defRPr sz="2100" b="1" kern="1200">
                          <a:solidFill>
                            <a:schemeClr val="lt1"/>
                          </a:solidFill>
                          <a:latin typeface="Calibri"/>
                        </a:defRPr>
                      </a:lvl1pPr>
                      <a:lvl2pPr marL="544279" algn="l" defTabSz="1088558" rtl="0" eaLnBrk="1" latinLnBrk="0" hangingPunct="1">
                        <a:defRPr sz="2100" b="1" kern="1200">
                          <a:solidFill>
                            <a:schemeClr val="lt1"/>
                          </a:solidFill>
                          <a:latin typeface="Calibri"/>
                        </a:defRPr>
                      </a:lvl2pPr>
                      <a:lvl3pPr marL="1088558" algn="l" defTabSz="1088558" rtl="0" eaLnBrk="1" latinLnBrk="0" hangingPunct="1">
                        <a:defRPr sz="2100" b="1" kern="1200">
                          <a:solidFill>
                            <a:schemeClr val="lt1"/>
                          </a:solidFill>
                          <a:latin typeface="Calibri"/>
                        </a:defRPr>
                      </a:lvl3pPr>
                      <a:lvl4pPr marL="1632837" algn="l" defTabSz="1088558" rtl="0" eaLnBrk="1" latinLnBrk="0" hangingPunct="1">
                        <a:defRPr sz="2100" b="1" kern="1200">
                          <a:solidFill>
                            <a:schemeClr val="lt1"/>
                          </a:solidFill>
                          <a:latin typeface="Calibri"/>
                        </a:defRPr>
                      </a:lvl4pPr>
                      <a:lvl5pPr marL="2177116" algn="l" defTabSz="1088558" rtl="0" eaLnBrk="1" latinLnBrk="0" hangingPunct="1">
                        <a:defRPr sz="2100" b="1" kern="1200">
                          <a:solidFill>
                            <a:schemeClr val="lt1"/>
                          </a:solidFill>
                          <a:latin typeface="Calibri"/>
                        </a:defRPr>
                      </a:lvl5pPr>
                      <a:lvl6pPr marL="2721396" algn="l" defTabSz="1088558" rtl="0" eaLnBrk="1" latinLnBrk="0" hangingPunct="1">
                        <a:defRPr sz="2100" b="1" kern="1200">
                          <a:solidFill>
                            <a:schemeClr val="lt1"/>
                          </a:solidFill>
                          <a:latin typeface="Calibri"/>
                        </a:defRPr>
                      </a:lvl6pPr>
                      <a:lvl7pPr marL="3265675" algn="l" defTabSz="1088558" rtl="0" eaLnBrk="1" latinLnBrk="0" hangingPunct="1">
                        <a:defRPr sz="2100" b="1" kern="1200">
                          <a:solidFill>
                            <a:schemeClr val="lt1"/>
                          </a:solidFill>
                          <a:latin typeface="Calibri"/>
                        </a:defRPr>
                      </a:lvl7pPr>
                      <a:lvl8pPr marL="3809954" algn="l" defTabSz="1088558" rtl="0" eaLnBrk="1" latinLnBrk="0" hangingPunct="1">
                        <a:defRPr sz="2100" b="1" kern="1200">
                          <a:solidFill>
                            <a:schemeClr val="lt1"/>
                          </a:solidFill>
                          <a:latin typeface="Calibri"/>
                        </a:defRPr>
                      </a:lvl8pPr>
                      <a:lvl9pPr marL="4354233" algn="l" defTabSz="1088558" rtl="0" eaLnBrk="1" latinLnBrk="0" hangingPunct="1">
                        <a:defRPr sz="2100" b="1" kern="1200">
                          <a:solidFill>
                            <a:schemeClr val="lt1"/>
                          </a:solidFill>
                          <a:latin typeface="Calibri"/>
                        </a:defRPr>
                      </a:lvl9pPr>
                    </a:lstStyle>
                    <a:p>
                      <a:r>
                        <a:rPr lang="en-US" sz="1200" b="1">
                          <a:solidFill>
                            <a:srgbClr val="10479B"/>
                          </a:solidFill>
                          <a:latin typeface="Optima" panose="02000503060000020004"/>
                        </a:rPr>
                        <a:t>Products: </a:t>
                      </a:r>
                    </a:p>
                    <a:p>
                      <a:pPr marL="0" indent="0">
                        <a:buFont typeface="Arial" panose="020B0604020202020204" pitchFamily="34" charset="0"/>
                        <a:buNone/>
                      </a:pPr>
                      <a:r>
                        <a:rPr lang="en-US" sz="1200" b="0">
                          <a:solidFill>
                            <a:srgbClr val="10479B"/>
                          </a:solidFill>
                          <a:latin typeface="Optima" panose="02000503060000020004"/>
                        </a:rPr>
                        <a:t>1. </a:t>
                      </a:r>
                      <a:r>
                        <a:rPr lang="en-US" sz="1000" b="0">
                          <a:solidFill>
                            <a:srgbClr val="10479B"/>
                          </a:solidFill>
                          <a:latin typeface="Optima" panose="02000503060000020004"/>
                        </a:rPr>
                        <a:t>Physical &amp; Performance Characteristics</a:t>
                      </a:r>
                    </a:p>
                    <a:p>
                      <a:pPr marL="0" indent="0">
                        <a:buFont typeface="Arial" panose="020B0604020202020204" pitchFamily="34" charset="0"/>
                        <a:buNone/>
                      </a:pPr>
                      <a:r>
                        <a:rPr lang="en-US" sz="1000" b="0">
                          <a:solidFill>
                            <a:srgbClr val="10479B"/>
                          </a:solidFill>
                          <a:latin typeface="Optima" panose="02000503060000020004"/>
                        </a:rPr>
                        <a:t>2. Industrial System Integration: Iso 29002</a:t>
                      </a:r>
                    </a:p>
                    <a:p>
                      <a:pPr marL="0" indent="0">
                        <a:buFont typeface="Arial" panose="020B0604020202020204" pitchFamily="34" charset="0"/>
                        <a:buNone/>
                      </a:pPr>
                      <a:r>
                        <a:rPr lang="en-US" sz="1000" b="0">
                          <a:solidFill>
                            <a:srgbClr val="10479B"/>
                          </a:solidFill>
                          <a:latin typeface="Optima" panose="02000503060000020004"/>
                        </a:rPr>
                        <a:t>3. Maintenance Strategy &amp; Planning</a:t>
                      </a:r>
                    </a:p>
                    <a:p>
                      <a:pPr marL="0" indent="0">
                        <a:buFont typeface="Arial" panose="020B0604020202020204" pitchFamily="34" charset="0"/>
                        <a:buNone/>
                      </a:pPr>
                      <a:r>
                        <a:rPr lang="en-US" sz="1000" b="0">
                          <a:solidFill>
                            <a:srgbClr val="10479B"/>
                          </a:solidFill>
                          <a:latin typeface="Optima" panose="02000503060000020004"/>
                        </a:rPr>
                        <a:t>4. System Integration – ISO 81346, BoMs</a:t>
                      </a:r>
                    </a:p>
                    <a:p>
                      <a:pPr marL="0" indent="0">
                        <a:buFont typeface="Arial" panose="020B0604020202020204" pitchFamily="34" charset="0"/>
                        <a:buNone/>
                      </a:pPr>
                      <a:r>
                        <a:rPr lang="en-US" sz="1200" b="1">
                          <a:solidFill>
                            <a:srgbClr val="10479B"/>
                          </a:solidFill>
                          <a:latin typeface="Optima" panose="02000503060000020004"/>
                        </a:rPr>
                        <a:t>Materials &amp; Suppliers:</a:t>
                      </a:r>
                    </a:p>
                    <a:p>
                      <a:pPr marL="0" indent="0">
                        <a:buFont typeface="Arial" panose="020B0604020202020204" pitchFamily="34" charset="0"/>
                        <a:buNone/>
                      </a:pPr>
                      <a:r>
                        <a:rPr lang="en-IN" sz="1200" b="0">
                          <a:solidFill>
                            <a:srgbClr val="10479B"/>
                          </a:solidFill>
                          <a:latin typeface="Optima" panose="02000503060000020004"/>
                        </a:rPr>
                        <a:t>1.</a:t>
                      </a:r>
                      <a:r>
                        <a:rPr lang="en-IN" sz="1000" b="0">
                          <a:solidFill>
                            <a:srgbClr val="10479B"/>
                          </a:solidFill>
                          <a:latin typeface="Optima" panose="02000503060000020004"/>
                        </a:rPr>
                        <a:t> Spares Catalogue          2. Supplier Optimization         </a:t>
                      </a:r>
                    </a:p>
                    <a:p>
                      <a:pPr marL="0" indent="0">
                        <a:buFont typeface="Arial" panose="020B0604020202020204" pitchFamily="34" charset="0"/>
                        <a:buNone/>
                      </a:pPr>
                      <a:r>
                        <a:rPr lang="en-IN" sz="1000" b="0">
                          <a:solidFill>
                            <a:srgbClr val="10479B"/>
                          </a:solidFill>
                          <a:latin typeface="Optima" panose="02000503060000020004"/>
                        </a:rPr>
                        <a:t>3. Spares Criticality           4. EOQ</a:t>
                      </a:r>
                    </a:p>
                    <a:p>
                      <a:pPr marL="0" indent="0">
                        <a:buFont typeface="Arial" panose="020B0604020202020204" pitchFamily="34" charset="0"/>
                        <a:buNone/>
                      </a:pPr>
                      <a:r>
                        <a:rPr lang="en-IN" sz="1000" b="0">
                          <a:solidFill>
                            <a:srgbClr val="10479B"/>
                          </a:solidFill>
                          <a:latin typeface="Optima" panose="02000503060000020004"/>
                        </a:rPr>
                        <a:t>5. Spares Planning </a:t>
                      </a:r>
                    </a:p>
                    <a:p>
                      <a:pPr marL="0" indent="0">
                        <a:buFont typeface="Arial" panose="020B0604020202020204" pitchFamily="34" charset="0"/>
                        <a:buNone/>
                      </a:pPr>
                      <a:r>
                        <a:rPr lang="en-IN" sz="1200" b="1">
                          <a:solidFill>
                            <a:srgbClr val="10479B"/>
                          </a:solidFill>
                          <a:latin typeface="Optima" panose="02000503060000020004"/>
                        </a:rPr>
                        <a:t>Asset, Service, EAM, Material &amp;Supplier</a:t>
                      </a:r>
                    </a:p>
                    <a:p>
                      <a:pPr marL="0" indent="0">
                        <a:buFont typeface="Arial" panose="020B0604020202020204" pitchFamily="34" charset="0"/>
                        <a:buNone/>
                      </a:pPr>
                      <a:r>
                        <a:rPr lang="en-IN" sz="1000" b="0">
                          <a:solidFill>
                            <a:srgbClr val="10479B"/>
                          </a:solidFill>
                          <a:latin typeface="Optima" panose="02000503060000020004"/>
                        </a:rPr>
                        <a:t>1. Direct &amp; Indirect Materials     2. BOMs</a:t>
                      </a:r>
                    </a:p>
                    <a:p>
                      <a:pPr marL="0" indent="0">
                        <a:buFont typeface="Arial" panose="020B0604020202020204" pitchFamily="34" charset="0"/>
                        <a:buNone/>
                      </a:pPr>
                      <a:r>
                        <a:rPr lang="en-IN" sz="1000" b="0">
                          <a:solidFill>
                            <a:srgbClr val="10479B"/>
                          </a:solidFill>
                          <a:latin typeface="Optima" panose="02000503060000020004"/>
                        </a:rPr>
                        <a:t>3. Sourcing &amp; Procurement        4. EAM Data</a:t>
                      </a:r>
                    </a:p>
                    <a:p>
                      <a:pPr marL="0" indent="0">
                        <a:buFont typeface="Arial" panose="020B0604020202020204" pitchFamily="34" charset="0"/>
                        <a:buNone/>
                      </a:pPr>
                      <a:r>
                        <a:rPr lang="en-IN" sz="1200" b="1">
                          <a:solidFill>
                            <a:srgbClr val="10479B"/>
                          </a:solidFill>
                          <a:latin typeface="Optima" panose="02000503060000020004"/>
                        </a:rPr>
                        <a:t>Assets:</a:t>
                      </a:r>
                    </a:p>
                    <a:p>
                      <a:pPr marL="0" indent="0">
                        <a:buFont typeface="Arial" panose="020B0604020202020204" pitchFamily="34" charset="0"/>
                        <a:buNone/>
                      </a:pPr>
                      <a:r>
                        <a:rPr lang="en-IN" sz="1000" b="0">
                          <a:solidFill>
                            <a:srgbClr val="10479B"/>
                          </a:solidFill>
                          <a:latin typeface="Optima" panose="02000503060000020004"/>
                        </a:rPr>
                        <a:t>1. System Objects ISO 81346        2. Failure Codes ISO 14224</a:t>
                      </a:r>
                    </a:p>
                    <a:p>
                      <a:pPr marL="0" indent="0">
                        <a:buFont typeface="Arial" panose="020B0604020202020204" pitchFamily="34" charset="0"/>
                        <a:buNone/>
                      </a:pPr>
                      <a:r>
                        <a:rPr lang="en-IN" sz="1000" b="0">
                          <a:solidFill>
                            <a:srgbClr val="10479B"/>
                          </a:solidFill>
                          <a:latin typeface="Optima" panose="02000503060000020004"/>
                        </a:rPr>
                        <a:t>3. Asset Hierarchies, Classification, Maintenance, BOMs</a:t>
                      </a:r>
                    </a:p>
                    <a:p>
                      <a:pPr marL="0" indent="0">
                        <a:buFont typeface="Arial" panose="020B0604020202020204" pitchFamily="34" charset="0"/>
                        <a:buNone/>
                      </a:pPr>
                      <a:r>
                        <a:rPr lang="en-IN" sz="1000" b="0">
                          <a:solidFill>
                            <a:srgbClr val="10479B"/>
                          </a:solidFill>
                          <a:latin typeface="Optima" panose="02000503060000020004"/>
                        </a:rPr>
                        <a:t>4. Master Data Quality ISO 8000</a:t>
                      </a:r>
                    </a:p>
                    <a:p>
                      <a:pPr marL="0" indent="0">
                        <a:buFont typeface="Arial" panose="020B0604020202020204" pitchFamily="34" charset="0"/>
                        <a:buNone/>
                      </a:pPr>
                      <a:r>
                        <a:rPr lang="en-IN" sz="1200" b="1">
                          <a:solidFill>
                            <a:srgbClr val="10479B"/>
                          </a:solidFill>
                          <a:latin typeface="Optima" panose="02000503060000020004"/>
                        </a:rPr>
                        <a:t>Services:</a:t>
                      </a:r>
                    </a:p>
                    <a:p>
                      <a:pPr marL="0" indent="0">
                        <a:buFont typeface="Arial" panose="020B0604020202020204" pitchFamily="34" charset="0"/>
                        <a:buNone/>
                      </a:pPr>
                      <a:r>
                        <a:rPr lang="en-IN" sz="1000" b="0">
                          <a:solidFill>
                            <a:srgbClr val="10479B"/>
                          </a:solidFill>
                          <a:latin typeface="Optima" panose="02000503060000020004"/>
                        </a:rPr>
                        <a:t>1. Master Data Quality ISO 8000   2. Bill of Services</a:t>
                      </a:r>
                    </a:p>
                    <a:p>
                      <a:pPr marL="0" indent="0">
                        <a:buFont typeface="Arial" panose="020B0604020202020204" pitchFamily="34" charset="0"/>
                        <a:buNone/>
                      </a:pPr>
                      <a:r>
                        <a:rPr lang="en-IN" sz="1000" b="0">
                          <a:solidFill>
                            <a:srgbClr val="10479B"/>
                          </a:solidFill>
                          <a:latin typeface="Optima" panose="02000503060000020004"/>
                        </a:rPr>
                        <a:t>3. Contracts &amp; Service Procurement</a:t>
                      </a:r>
                    </a:p>
                  </a:txBody>
                  <a:tcPr marL="91416" marR="91416" marT="45708" marB="45708">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071808517"/>
                  </a:ext>
                </a:extLst>
              </a:tr>
              <a:tr h="2879610">
                <a:tc vMerge="1">
                  <a:txBody>
                    <a:bodyPr/>
                    <a:lstStyle/>
                    <a:p>
                      <a:endParaRPr lang="en-IN"/>
                    </a:p>
                  </a:txBody>
                  <a:tcPr/>
                </a:tc>
                <a:tc vMerge="1">
                  <a:txBody>
                    <a:bodyPr/>
                    <a:lstStyle/>
                    <a:p>
                      <a:endParaRPr lang="en-IN"/>
                    </a:p>
                  </a:txBody>
                  <a:tcPr/>
                </a:tc>
                <a:tc>
                  <a:txBody>
                    <a:bodyPr/>
                    <a:lstStyle>
                      <a:lvl1pPr marL="0" algn="l" defTabSz="1088558" rtl="0" eaLnBrk="1" latinLnBrk="0" hangingPunct="1">
                        <a:defRPr sz="2100" kern="1200">
                          <a:solidFill>
                            <a:schemeClr val="dk1"/>
                          </a:solidFill>
                          <a:latin typeface="Calibri"/>
                        </a:defRPr>
                      </a:lvl1pPr>
                      <a:lvl2pPr marL="544279" algn="l" defTabSz="1088558" rtl="0" eaLnBrk="1" latinLnBrk="0" hangingPunct="1">
                        <a:defRPr sz="2100" kern="1200">
                          <a:solidFill>
                            <a:schemeClr val="dk1"/>
                          </a:solidFill>
                          <a:latin typeface="Calibri"/>
                        </a:defRPr>
                      </a:lvl2pPr>
                      <a:lvl3pPr marL="1088558" algn="l" defTabSz="1088558" rtl="0" eaLnBrk="1" latinLnBrk="0" hangingPunct="1">
                        <a:defRPr sz="2100" kern="1200">
                          <a:solidFill>
                            <a:schemeClr val="dk1"/>
                          </a:solidFill>
                          <a:latin typeface="Calibri"/>
                        </a:defRPr>
                      </a:lvl3pPr>
                      <a:lvl4pPr marL="1632837" algn="l" defTabSz="1088558" rtl="0" eaLnBrk="1" latinLnBrk="0" hangingPunct="1">
                        <a:defRPr sz="2100" kern="1200">
                          <a:solidFill>
                            <a:schemeClr val="dk1"/>
                          </a:solidFill>
                          <a:latin typeface="Calibri"/>
                        </a:defRPr>
                      </a:lvl4pPr>
                      <a:lvl5pPr marL="2177116" algn="l" defTabSz="1088558" rtl="0" eaLnBrk="1" latinLnBrk="0" hangingPunct="1">
                        <a:defRPr sz="2100" kern="1200">
                          <a:solidFill>
                            <a:schemeClr val="dk1"/>
                          </a:solidFill>
                          <a:latin typeface="Calibri"/>
                        </a:defRPr>
                      </a:lvl5pPr>
                      <a:lvl6pPr marL="2721396" algn="l" defTabSz="1088558" rtl="0" eaLnBrk="1" latinLnBrk="0" hangingPunct="1">
                        <a:defRPr sz="2100" kern="1200">
                          <a:solidFill>
                            <a:schemeClr val="dk1"/>
                          </a:solidFill>
                          <a:latin typeface="Calibri"/>
                        </a:defRPr>
                      </a:lvl6pPr>
                      <a:lvl7pPr marL="3265675" algn="l" defTabSz="1088558" rtl="0" eaLnBrk="1" latinLnBrk="0" hangingPunct="1">
                        <a:defRPr sz="2100" kern="1200">
                          <a:solidFill>
                            <a:schemeClr val="dk1"/>
                          </a:solidFill>
                          <a:latin typeface="Calibri"/>
                        </a:defRPr>
                      </a:lvl7pPr>
                      <a:lvl8pPr marL="3809954" algn="l" defTabSz="1088558" rtl="0" eaLnBrk="1" latinLnBrk="0" hangingPunct="1">
                        <a:defRPr sz="2100" kern="1200">
                          <a:solidFill>
                            <a:schemeClr val="dk1"/>
                          </a:solidFill>
                          <a:latin typeface="Calibri"/>
                        </a:defRPr>
                      </a:lvl8pPr>
                      <a:lvl9pPr marL="4354233" algn="l" defTabSz="1088558" rtl="0" eaLnBrk="1" latinLnBrk="0" hangingPunct="1">
                        <a:defRPr sz="2100" kern="1200">
                          <a:solidFill>
                            <a:schemeClr val="dk1"/>
                          </a:solidFill>
                          <a:latin typeface="Calibri"/>
                        </a:defRPr>
                      </a:lvl9pPr>
                    </a:lstStyle>
                    <a:p>
                      <a:r>
                        <a:rPr lang="en-US" sz="1200" b="1">
                          <a:solidFill>
                            <a:srgbClr val="10479B"/>
                          </a:solidFill>
                          <a:latin typeface="Optima" panose="02000503060000020004"/>
                        </a:rPr>
                        <a:t>Design (IPD)</a:t>
                      </a:r>
                    </a:p>
                    <a:p>
                      <a:endParaRPr lang="en-US" sz="1200" b="1">
                        <a:solidFill>
                          <a:srgbClr val="10479B"/>
                        </a:solidFill>
                        <a:latin typeface="Optima" panose="02000503060000020004"/>
                      </a:endParaRPr>
                    </a:p>
                    <a:p>
                      <a:endParaRPr lang="en-US" sz="1200" b="1">
                        <a:solidFill>
                          <a:srgbClr val="10479B"/>
                        </a:solidFill>
                        <a:latin typeface="Optima" panose="02000503060000020004"/>
                      </a:endParaRPr>
                    </a:p>
                    <a:p>
                      <a:r>
                        <a:rPr lang="en-US" sz="1200" b="1">
                          <a:solidFill>
                            <a:srgbClr val="10479B"/>
                          </a:solidFill>
                          <a:latin typeface="Optima" panose="02000503060000020004"/>
                        </a:rPr>
                        <a:t>Planning (IBP MRO)</a:t>
                      </a:r>
                    </a:p>
                    <a:p>
                      <a:endParaRPr lang="en-US" sz="1200" b="1">
                        <a:solidFill>
                          <a:srgbClr val="10479B"/>
                        </a:solidFill>
                        <a:latin typeface="Optima" panose="02000503060000020004"/>
                      </a:endParaRPr>
                    </a:p>
                    <a:p>
                      <a:endParaRPr lang="en-US" sz="1200" b="1">
                        <a:solidFill>
                          <a:srgbClr val="10479B"/>
                        </a:solidFill>
                        <a:latin typeface="Optima" panose="02000503060000020004"/>
                      </a:endParaRPr>
                    </a:p>
                    <a:p>
                      <a:r>
                        <a:rPr lang="en-US" sz="1200" b="1">
                          <a:solidFill>
                            <a:srgbClr val="10479B"/>
                          </a:solidFill>
                          <a:latin typeface="Optima" panose="02000503060000020004"/>
                        </a:rPr>
                        <a:t>BNAC</a:t>
                      </a:r>
                    </a:p>
                    <a:p>
                      <a:endParaRPr lang="en-US" sz="1200" b="1">
                        <a:solidFill>
                          <a:srgbClr val="10479B"/>
                        </a:solidFill>
                        <a:latin typeface="Optima" panose="02000503060000020004"/>
                      </a:endParaRPr>
                    </a:p>
                    <a:p>
                      <a:endParaRPr lang="en-US" sz="1200" b="1">
                        <a:solidFill>
                          <a:srgbClr val="10479B"/>
                        </a:solidFill>
                        <a:latin typeface="Optima" panose="02000503060000020004"/>
                      </a:endParaRPr>
                    </a:p>
                    <a:p>
                      <a:r>
                        <a:rPr lang="en-US" sz="1200" b="1">
                          <a:solidFill>
                            <a:srgbClr val="10479B"/>
                          </a:solidFill>
                          <a:latin typeface="Optima" panose="02000503060000020004"/>
                        </a:rPr>
                        <a:t>Operator (APM)</a:t>
                      </a:r>
                    </a:p>
                    <a:p>
                      <a:endParaRPr lang="en-US" sz="1200" b="1">
                        <a:solidFill>
                          <a:srgbClr val="10479B"/>
                        </a:solidFill>
                        <a:latin typeface="Optima" panose="02000503060000020004"/>
                      </a:endParaRPr>
                    </a:p>
                    <a:p>
                      <a:r>
                        <a:rPr lang="en-US" sz="1200" b="1">
                          <a:solidFill>
                            <a:srgbClr val="10479B"/>
                          </a:solidFill>
                          <a:latin typeface="Optima" panose="02000503060000020004"/>
                        </a:rPr>
                        <a:t>Services (FSM)</a:t>
                      </a:r>
                      <a:endParaRPr lang="en-IN" sz="1200" b="1">
                        <a:solidFill>
                          <a:srgbClr val="10479B"/>
                        </a:solidFill>
                        <a:latin typeface="Optima" panose="02000503060000020004"/>
                      </a:endParaRPr>
                    </a:p>
                  </a:txBody>
                  <a:tcPr marL="91416" marR="91416" marT="45708" marB="45708">
                    <a:lnL w="38100" cmpd="sng">
                      <a:solidFill>
                        <a:sysClr val="window" lastClr="FFFFFF"/>
                      </a:solidFill>
                    </a:lnL>
                    <a:lnR w="381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vMerge="1">
                  <a:txBody>
                    <a:bodyPr/>
                    <a:lstStyle/>
                    <a:p>
                      <a:endParaRPr lang="en-IN" sz="1200" b="0">
                        <a:solidFill>
                          <a:srgbClr val="10479B"/>
                        </a:solidFill>
                        <a:latin typeface="Optima" panose="02000503060000020004"/>
                      </a:endParaRPr>
                    </a:p>
                  </a:txBody>
                  <a:tcPr>
                    <a:solidFill>
                      <a:schemeClr val="accent1">
                        <a:lumMod val="20000"/>
                        <a:lumOff val="80000"/>
                      </a:schemeClr>
                    </a:solidFill>
                  </a:tcPr>
                </a:tc>
                <a:extLst>
                  <a:ext uri="{0D108BD9-81ED-4DB2-BD59-A6C34878D82A}">
                    <a16:rowId xmlns:a16="http://schemas.microsoft.com/office/drawing/2014/main" val="2314942166"/>
                  </a:ext>
                </a:extLst>
              </a:tr>
            </a:tbl>
          </a:graphicData>
        </a:graphic>
      </p:graphicFrame>
      <p:sp>
        <p:nvSpPr>
          <p:cNvPr id="13" name="TextBox 12">
            <a:extLst>
              <a:ext uri="{FF2B5EF4-FFF2-40B4-BE49-F238E27FC236}">
                <a16:creationId xmlns:a16="http://schemas.microsoft.com/office/drawing/2014/main" id="{23B3A1BE-B802-4F1D-84C1-F2F7C7A28C0C}"/>
              </a:ext>
            </a:extLst>
          </p:cNvPr>
          <p:cNvSpPr txBox="1"/>
          <p:nvPr/>
        </p:nvSpPr>
        <p:spPr>
          <a:xfrm>
            <a:off x="3959538" y="5028919"/>
            <a:ext cx="1358414" cy="323081"/>
          </a:xfrm>
          <a:prstGeom prst="rect">
            <a:avLst/>
          </a:prstGeom>
          <a:noFill/>
        </p:spPr>
        <p:txBody>
          <a:bodyPr wrap="square" rtlCol="0">
            <a:spAutoFit/>
          </a:bodyPr>
          <a:lstStyle/>
          <a:p>
            <a:r>
              <a:rPr lang="en-IN" sz="1500" b="1">
                <a:solidFill>
                  <a:srgbClr val="26B4E9"/>
                </a:solidFill>
                <a:latin typeface="Optima" panose="02000503060000020004"/>
              </a:rPr>
              <a:t>Industries</a:t>
            </a:r>
          </a:p>
        </p:txBody>
      </p:sp>
      <p:sp>
        <p:nvSpPr>
          <p:cNvPr id="14" name="TextBox 13">
            <a:extLst>
              <a:ext uri="{FF2B5EF4-FFF2-40B4-BE49-F238E27FC236}">
                <a16:creationId xmlns:a16="http://schemas.microsoft.com/office/drawing/2014/main" id="{F441F1AA-D5E1-C0C6-6365-A46CA9A6A620}"/>
              </a:ext>
            </a:extLst>
          </p:cNvPr>
          <p:cNvSpPr txBox="1"/>
          <p:nvPr/>
        </p:nvSpPr>
        <p:spPr>
          <a:xfrm>
            <a:off x="3959538" y="5282985"/>
            <a:ext cx="3734555" cy="1292662"/>
          </a:xfrm>
          <a:prstGeom prst="rect">
            <a:avLst/>
          </a:prstGeom>
          <a:noFill/>
        </p:spPr>
        <p:txBody>
          <a:bodyPr wrap="square" rtlCol="0">
            <a:spAutoFit/>
          </a:bodyPr>
          <a:lstStyle/>
          <a:p>
            <a:r>
              <a:rPr lang="en-US" sz="1300">
                <a:solidFill>
                  <a:srgbClr val="10479B"/>
                </a:solidFill>
                <a:latin typeface="Optima" panose="02000503060000020004"/>
              </a:rPr>
              <a:t>Public Sector, Facilities Management, Manufacturing, Utilities, Marine, Airports &amp; Aviation, Aerospace &amp; Defense, Railways, Energy &amp; Natural Resources, Petro-Chemicals, Chemicals, Milling, Mining &amp; Metals, Cement, Iron &amp; Steel, Pharma, Consumer Products.</a:t>
            </a:r>
            <a:endParaRPr lang="en-IN" sz="1300">
              <a:solidFill>
                <a:srgbClr val="10479B"/>
              </a:solidFill>
              <a:latin typeface="Optima" panose="02000503060000020004"/>
            </a:endParaRPr>
          </a:p>
        </p:txBody>
      </p:sp>
      <p:sp>
        <p:nvSpPr>
          <p:cNvPr id="15" name="TextBox 14">
            <a:extLst>
              <a:ext uri="{FF2B5EF4-FFF2-40B4-BE49-F238E27FC236}">
                <a16:creationId xmlns:a16="http://schemas.microsoft.com/office/drawing/2014/main" id="{0B339879-2C8B-85F6-1C59-8F9AB7518DEC}"/>
              </a:ext>
            </a:extLst>
          </p:cNvPr>
          <p:cNvSpPr txBox="1"/>
          <p:nvPr/>
        </p:nvSpPr>
        <p:spPr>
          <a:xfrm>
            <a:off x="7761855" y="5013818"/>
            <a:ext cx="1358414" cy="307777"/>
          </a:xfrm>
          <a:prstGeom prst="rect">
            <a:avLst/>
          </a:prstGeom>
          <a:noFill/>
        </p:spPr>
        <p:txBody>
          <a:bodyPr wrap="square" rtlCol="0">
            <a:spAutoFit/>
          </a:bodyPr>
          <a:lstStyle/>
          <a:p>
            <a:r>
              <a:rPr lang="en-IN" sz="1400" b="1">
                <a:solidFill>
                  <a:srgbClr val="26B4E9"/>
                </a:solidFill>
                <a:latin typeface="Optima" panose="02000503060000020004"/>
              </a:rPr>
              <a:t>Pricing Models</a:t>
            </a:r>
          </a:p>
        </p:txBody>
      </p:sp>
      <p:sp>
        <p:nvSpPr>
          <p:cNvPr id="16" name="TextBox 15">
            <a:extLst>
              <a:ext uri="{FF2B5EF4-FFF2-40B4-BE49-F238E27FC236}">
                <a16:creationId xmlns:a16="http://schemas.microsoft.com/office/drawing/2014/main" id="{E32C2D31-179F-CC90-28C8-6EF9D424A7F4}"/>
              </a:ext>
            </a:extLst>
          </p:cNvPr>
          <p:cNvSpPr txBox="1"/>
          <p:nvPr/>
        </p:nvSpPr>
        <p:spPr>
          <a:xfrm>
            <a:off x="7751226" y="5244284"/>
            <a:ext cx="4440774" cy="923330"/>
          </a:xfrm>
          <a:prstGeom prst="rect">
            <a:avLst/>
          </a:prstGeom>
          <a:noFill/>
        </p:spPr>
        <p:txBody>
          <a:bodyPr wrap="square" rtlCol="0">
            <a:spAutoFit/>
          </a:bodyPr>
          <a:lstStyle/>
          <a:p>
            <a:r>
              <a:rPr lang="en-US" sz="1350" b="1">
                <a:solidFill>
                  <a:srgbClr val="10479B"/>
                </a:solidFill>
                <a:latin typeface="Optima" panose="02000503060000020004"/>
              </a:rPr>
              <a:t>Subscription-Based: </a:t>
            </a:r>
            <a:r>
              <a:rPr lang="en-US" sz="1350">
                <a:solidFill>
                  <a:srgbClr val="10479B"/>
                </a:solidFill>
                <a:latin typeface="Optima" panose="02000503060000020004"/>
              </a:rPr>
              <a:t>Annual or monthly SaaS</a:t>
            </a:r>
          </a:p>
          <a:p>
            <a:r>
              <a:rPr lang="en-US" sz="1350" b="1">
                <a:solidFill>
                  <a:srgbClr val="10479B"/>
                </a:solidFill>
                <a:latin typeface="Optima" panose="02000503060000020004"/>
              </a:rPr>
              <a:t>On-Premise Licensing: </a:t>
            </a:r>
            <a:r>
              <a:rPr lang="en-US" sz="1350">
                <a:solidFill>
                  <a:srgbClr val="10479B"/>
                </a:solidFill>
                <a:latin typeface="Optima" panose="02000503060000020004"/>
              </a:rPr>
              <a:t>One-time license fee, implementation with AMC</a:t>
            </a:r>
          </a:p>
          <a:p>
            <a:r>
              <a:rPr lang="en-US" sz="1350" b="1">
                <a:solidFill>
                  <a:srgbClr val="10479B"/>
                </a:solidFill>
                <a:latin typeface="Optima" panose="02000503060000020004"/>
              </a:rPr>
              <a:t>Custom Packages: </a:t>
            </a:r>
            <a:r>
              <a:rPr lang="en-US" sz="1350">
                <a:solidFill>
                  <a:srgbClr val="10479B"/>
                </a:solidFill>
                <a:latin typeface="Optima" panose="02000503060000020004"/>
              </a:rPr>
              <a:t>Tailored solutions for enterprise needs.</a:t>
            </a:r>
            <a:endParaRPr lang="en-IN" sz="1350">
              <a:solidFill>
                <a:srgbClr val="10479B"/>
              </a:solidFill>
              <a:latin typeface="Optima" panose="02000503060000020004"/>
            </a:endParaRPr>
          </a:p>
        </p:txBody>
      </p:sp>
      <p:sp>
        <p:nvSpPr>
          <p:cNvPr id="17" name="TextBox 16">
            <a:extLst>
              <a:ext uri="{FF2B5EF4-FFF2-40B4-BE49-F238E27FC236}">
                <a16:creationId xmlns:a16="http://schemas.microsoft.com/office/drawing/2014/main" id="{8A99D053-3D00-1D18-9557-BA50C4517D85}"/>
              </a:ext>
            </a:extLst>
          </p:cNvPr>
          <p:cNvSpPr txBox="1"/>
          <p:nvPr/>
        </p:nvSpPr>
        <p:spPr>
          <a:xfrm>
            <a:off x="7761855" y="6065798"/>
            <a:ext cx="2361331" cy="307777"/>
          </a:xfrm>
          <a:prstGeom prst="rect">
            <a:avLst/>
          </a:prstGeom>
          <a:noFill/>
        </p:spPr>
        <p:txBody>
          <a:bodyPr wrap="square" rtlCol="0">
            <a:spAutoFit/>
          </a:bodyPr>
          <a:lstStyle/>
          <a:p>
            <a:r>
              <a:rPr lang="en-IN" sz="1400" b="1">
                <a:solidFill>
                  <a:srgbClr val="26B4E9"/>
                </a:solidFill>
                <a:latin typeface="Optima" panose="02000503060000020004"/>
              </a:rPr>
              <a:t>Deployment Options</a:t>
            </a:r>
          </a:p>
        </p:txBody>
      </p:sp>
      <p:sp>
        <p:nvSpPr>
          <p:cNvPr id="18" name="TextBox 17">
            <a:extLst>
              <a:ext uri="{FF2B5EF4-FFF2-40B4-BE49-F238E27FC236}">
                <a16:creationId xmlns:a16="http://schemas.microsoft.com/office/drawing/2014/main" id="{144E6530-1FF0-EB11-CC73-6E83B9B36CCF}"/>
              </a:ext>
            </a:extLst>
          </p:cNvPr>
          <p:cNvSpPr txBox="1"/>
          <p:nvPr/>
        </p:nvSpPr>
        <p:spPr>
          <a:xfrm>
            <a:off x="7751226" y="6299155"/>
            <a:ext cx="6027549" cy="307777"/>
          </a:xfrm>
          <a:prstGeom prst="rect">
            <a:avLst/>
          </a:prstGeom>
          <a:noFill/>
        </p:spPr>
        <p:txBody>
          <a:bodyPr wrap="square" rtlCol="0">
            <a:spAutoFit/>
          </a:bodyPr>
          <a:lstStyle/>
          <a:p>
            <a:r>
              <a:rPr lang="en-US" sz="1400">
                <a:solidFill>
                  <a:srgbClr val="10479B"/>
                </a:solidFill>
                <a:latin typeface="Optima" panose="02000503060000020004"/>
              </a:rPr>
              <a:t>Deployment: SaaS Cloud, On-Premise, Hybrid</a:t>
            </a:r>
          </a:p>
        </p:txBody>
      </p:sp>
      <p:pic>
        <p:nvPicPr>
          <p:cNvPr id="19" name="Graphic 18">
            <a:extLst>
              <a:ext uri="{FF2B5EF4-FFF2-40B4-BE49-F238E27FC236}">
                <a16:creationId xmlns:a16="http://schemas.microsoft.com/office/drawing/2014/main" id="{1888AB72-18EA-D742-B021-A4F74A60F0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2722222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548C-C39D-562B-9BCA-F40E0C02232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43B1FF9-49D1-ACB0-5043-AF4D064212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E5FD43EF-89BF-43F0-2690-99ADDA45E1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0EDEA398-CE1F-8294-375D-CC99B7330B72}"/>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panose="02000503060000020004"/>
                <a:cs typeface="+mj-cs"/>
              </a:rPr>
              <a:t>Solution Diagram of iContent Foundry</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13FF1166-0F20-7947-2C27-9FA4106F89C5}"/>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EDFA10A2-F4AD-C645-FF37-F54496E2D43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pSp>
        <p:nvGrpSpPr>
          <p:cNvPr id="46" name="Group 45">
            <a:extLst>
              <a:ext uri="{FF2B5EF4-FFF2-40B4-BE49-F238E27FC236}">
                <a16:creationId xmlns:a16="http://schemas.microsoft.com/office/drawing/2014/main" id="{17E19B72-455E-65C2-D69D-E3D2D24BEEF0}"/>
              </a:ext>
            </a:extLst>
          </p:cNvPr>
          <p:cNvGrpSpPr/>
          <p:nvPr/>
        </p:nvGrpSpPr>
        <p:grpSpPr>
          <a:xfrm>
            <a:off x="752862" y="722878"/>
            <a:ext cx="3948257" cy="5769778"/>
            <a:chOff x="752862" y="929425"/>
            <a:chExt cx="3948257" cy="5769778"/>
          </a:xfrm>
        </p:grpSpPr>
        <p:sp>
          <p:nvSpPr>
            <p:cNvPr id="47" name="Rectangle 46">
              <a:extLst>
                <a:ext uri="{FF2B5EF4-FFF2-40B4-BE49-F238E27FC236}">
                  <a16:creationId xmlns:a16="http://schemas.microsoft.com/office/drawing/2014/main" id="{62658817-C8CF-8A3F-C655-1BC902EBD819}"/>
                </a:ext>
              </a:extLst>
            </p:cNvPr>
            <p:cNvSpPr/>
            <p:nvPr/>
          </p:nvSpPr>
          <p:spPr>
            <a:xfrm>
              <a:off x="1131252" y="5937219"/>
              <a:ext cx="3214640" cy="761984"/>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srgbClr val="10479B"/>
                </a:solidFill>
                <a:latin typeface="Optima" panose="02000503060000020004"/>
              </a:endParaRPr>
            </a:p>
            <a:p>
              <a:pPr algn="ctr"/>
              <a:r>
                <a:rPr lang="en-IN" sz="1500" b="1">
                  <a:solidFill>
                    <a:srgbClr val="10479B"/>
                  </a:solidFill>
                  <a:latin typeface="Optima" panose="02000503060000020004"/>
                </a:rPr>
                <a:t>SAP APM </a:t>
              </a:r>
            </a:p>
            <a:p>
              <a:pPr algn="ctr"/>
              <a:r>
                <a:rPr lang="en-IN" sz="1500" b="1">
                  <a:solidFill>
                    <a:srgbClr val="10479B"/>
                  </a:solidFill>
                  <a:latin typeface="Optima" panose="02000503060000020004"/>
                </a:rPr>
                <a:t>CY DTM</a:t>
              </a:r>
            </a:p>
            <a:p>
              <a:pPr algn="ctr"/>
              <a:endParaRPr lang="en-IN" b="1">
                <a:solidFill>
                  <a:srgbClr val="10479B"/>
                </a:solidFill>
                <a:latin typeface="Optima" panose="02000503060000020004"/>
              </a:endParaRPr>
            </a:p>
          </p:txBody>
        </p:sp>
        <p:sp>
          <p:nvSpPr>
            <p:cNvPr id="48" name="Rectangle 47">
              <a:extLst>
                <a:ext uri="{FF2B5EF4-FFF2-40B4-BE49-F238E27FC236}">
                  <a16:creationId xmlns:a16="http://schemas.microsoft.com/office/drawing/2014/main" id="{83D67FE5-F78B-DEC8-624D-8092E3ABA4D2}"/>
                </a:ext>
              </a:extLst>
            </p:cNvPr>
            <p:cNvSpPr/>
            <p:nvPr/>
          </p:nvSpPr>
          <p:spPr>
            <a:xfrm>
              <a:off x="1131254" y="929506"/>
              <a:ext cx="3214640" cy="761984"/>
            </a:xfrm>
            <a:prstGeom prst="rect">
              <a:avLst/>
            </a:prstGeom>
            <a:solidFill>
              <a:schemeClr val="bg1"/>
            </a:solid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a:solidFill>
                    <a:srgbClr val="10479B"/>
                  </a:solidFill>
                  <a:latin typeface="Optima" panose="02000503060000020004"/>
                </a:rPr>
                <a:t>OEM / Manufacturer</a:t>
              </a:r>
            </a:p>
          </p:txBody>
        </p:sp>
        <p:sp>
          <p:nvSpPr>
            <p:cNvPr id="49" name="Rectangle 48">
              <a:extLst>
                <a:ext uri="{FF2B5EF4-FFF2-40B4-BE49-F238E27FC236}">
                  <a16:creationId xmlns:a16="http://schemas.microsoft.com/office/drawing/2014/main" id="{E5468446-4694-DF55-41F0-E698160B76C1}"/>
                </a:ext>
              </a:extLst>
            </p:cNvPr>
            <p:cNvSpPr/>
            <p:nvPr/>
          </p:nvSpPr>
          <p:spPr>
            <a:xfrm>
              <a:off x="1872640" y="1985304"/>
              <a:ext cx="1731867" cy="477373"/>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a:solidFill>
                    <a:srgbClr val="10479B"/>
                  </a:solidFill>
                  <a:latin typeface="Optima" panose="02000503060000020004"/>
                </a:rPr>
                <a:t>PiLog DQG</a:t>
              </a:r>
            </a:p>
          </p:txBody>
        </p:sp>
        <p:sp>
          <p:nvSpPr>
            <p:cNvPr id="50" name="Rectangle 49">
              <a:extLst>
                <a:ext uri="{FF2B5EF4-FFF2-40B4-BE49-F238E27FC236}">
                  <a16:creationId xmlns:a16="http://schemas.microsoft.com/office/drawing/2014/main" id="{B9AF2722-2B0D-1450-CB1D-D9FAF4CCFE74}"/>
                </a:ext>
              </a:extLst>
            </p:cNvPr>
            <p:cNvSpPr/>
            <p:nvPr/>
          </p:nvSpPr>
          <p:spPr>
            <a:xfrm>
              <a:off x="1124557" y="2835778"/>
              <a:ext cx="3214640" cy="761984"/>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a:solidFill>
                    <a:srgbClr val="10479B"/>
                  </a:solidFill>
                  <a:latin typeface="Optima" panose="02000503060000020004"/>
                </a:rPr>
                <a:t>SAP BNAC</a:t>
              </a:r>
            </a:p>
          </p:txBody>
        </p:sp>
        <p:sp>
          <p:nvSpPr>
            <p:cNvPr id="51" name="Rectangle 50">
              <a:extLst>
                <a:ext uri="{FF2B5EF4-FFF2-40B4-BE49-F238E27FC236}">
                  <a16:creationId xmlns:a16="http://schemas.microsoft.com/office/drawing/2014/main" id="{F05BB4A9-879C-D67C-ECDE-A25CA1ED0F10}"/>
                </a:ext>
              </a:extLst>
            </p:cNvPr>
            <p:cNvSpPr/>
            <p:nvPr/>
          </p:nvSpPr>
          <p:spPr>
            <a:xfrm>
              <a:off x="1854863" y="3997811"/>
              <a:ext cx="1731867" cy="477373"/>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a:solidFill>
                    <a:srgbClr val="10479B"/>
                  </a:solidFill>
                  <a:latin typeface="Optima" panose="02000503060000020004"/>
                </a:rPr>
                <a:t>PiLog DQG</a:t>
              </a:r>
            </a:p>
          </p:txBody>
        </p:sp>
        <p:sp>
          <p:nvSpPr>
            <p:cNvPr id="52" name="Rectangle 51">
              <a:extLst>
                <a:ext uri="{FF2B5EF4-FFF2-40B4-BE49-F238E27FC236}">
                  <a16:creationId xmlns:a16="http://schemas.microsoft.com/office/drawing/2014/main" id="{5E6C2C8C-C983-5EA4-B601-969AF3EF4CF2}"/>
                </a:ext>
              </a:extLst>
            </p:cNvPr>
            <p:cNvSpPr/>
            <p:nvPr/>
          </p:nvSpPr>
          <p:spPr>
            <a:xfrm>
              <a:off x="1131252" y="4784917"/>
              <a:ext cx="3214640" cy="761984"/>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500" b="1">
                  <a:solidFill>
                    <a:srgbClr val="10479B"/>
                  </a:solidFill>
                  <a:latin typeface="Optima" panose="02000503060000020004"/>
                </a:rPr>
                <a:t>      SAP PM / EAM </a:t>
              </a:r>
            </a:p>
            <a:p>
              <a:pPr algn="ctr"/>
              <a:r>
                <a:rPr lang="en-IN" sz="1500" b="1">
                  <a:solidFill>
                    <a:srgbClr val="10479B"/>
                  </a:solidFill>
                  <a:latin typeface="Optima" panose="02000503060000020004"/>
                </a:rPr>
                <a:t>       Operator</a:t>
              </a:r>
            </a:p>
          </p:txBody>
        </p:sp>
        <p:pic>
          <p:nvPicPr>
            <p:cNvPr id="53" name="Graphic 20">
              <a:extLst>
                <a:ext uri="{FF2B5EF4-FFF2-40B4-BE49-F238E27FC236}">
                  <a16:creationId xmlns:a16="http://schemas.microsoft.com/office/drawing/2014/main" id="{D27817E3-F42E-5BF1-49F6-7784D5B7E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1661" y="4866499"/>
              <a:ext cx="883708" cy="437829"/>
            </a:xfrm>
            <a:prstGeom prst="rect">
              <a:avLst/>
            </a:prstGeom>
          </p:spPr>
        </p:pic>
        <p:pic>
          <p:nvPicPr>
            <p:cNvPr id="54" name="Graphic 20">
              <a:extLst>
                <a:ext uri="{FF2B5EF4-FFF2-40B4-BE49-F238E27FC236}">
                  <a16:creationId xmlns:a16="http://schemas.microsoft.com/office/drawing/2014/main" id="{01D66A5A-30ED-37C4-7A7E-046B97A84A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822" y="6014601"/>
              <a:ext cx="883708" cy="437829"/>
            </a:xfrm>
            <a:prstGeom prst="rect">
              <a:avLst/>
            </a:prstGeom>
          </p:spPr>
        </p:pic>
        <p:pic>
          <p:nvPicPr>
            <p:cNvPr id="55" name="Graphic 20">
              <a:extLst>
                <a:ext uri="{FF2B5EF4-FFF2-40B4-BE49-F238E27FC236}">
                  <a16:creationId xmlns:a16="http://schemas.microsoft.com/office/drawing/2014/main" id="{245BB26E-9BBE-35B0-F2AC-A7C5C52057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9083" y="2883803"/>
              <a:ext cx="883708" cy="437829"/>
            </a:xfrm>
            <a:prstGeom prst="rect">
              <a:avLst/>
            </a:prstGeom>
          </p:spPr>
        </p:pic>
        <p:pic>
          <p:nvPicPr>
            <p:cNvPr id="56" name="Picture 55" descr="Untitled-2-02">
              <a:extLst>
                <a:ext uri="{FF2B5EF4-FFF2-40B4-BE49-F238E27FC236}">
                  <a16:creationId xmlns:a16="http://schemas.microsoft.com/office/drawing/2014/main" id="{CF50DACE-42D6-C2A2-4D6A-E1E15524C5E3}"/>
                </a:ext>
              </a:extLst>
            </p:cNvPr>
            <p:cNvPicPr>
              <a:picLocks noChangeAspect="1"/>
            </p:cNvPicPr>
            <p:nvPr/>
          </p:nvPicPr>
          <p:blipFill>
            <a:blip r:embed="rId5"/>
            <a:stretch>
              <a:fillRect/>
            </a:stretch>
          </p:blipFill>
          <p:spPr>
            <a:xfrm>
              <a:off x="1124557" y="929425"/>
              <a:ext cx="804738" cy="420684"/>
            </a:xfrm>
            <a:prstGeom prst="rect">
              <a:avLst/>
            </a:prstGeom>
          </p:spPr>
        </p:pic>
        <p:grpSp>
          <p:nvGrpSpPr>
            <p:cNvPr id="57" name="Group 56">
              <a:extLst>
                <a:ext uri="{FF2B5EF4-FFF2-40B4-BE49-F238E27FC236}">
                  <a16:creationId xmlns:a16="http://schemas.microsoft.com/office/drawing/2014/main" id="{3AEA9841-CDD6-8011-8757-C22E959A8833}"/>
                </a:ext>
              </a:extLst>
            </p:cNvPr>
            <p:cNvGrpSpPr/>
            <p:nvPr/>
          </p:nvGrpSpPr>
          <p:grpSpPr>
            <a:xfrm>
              <a:off x="3449083" y="1856036"/>
              <a:ext cx="1033065" cy="761984"/>
              <a:chOff x="8845542" y="1736308"/>
              <a:chExt cx="1033065" cy="842435"/>
            </a:xfrm>
          </p:grpSpPr>
          <p:sp>
            <p:nvSpPr>
              <p:cNvPr id="80" name="Flowchart: Connector 79">
                <a:extLst>
                  <a:ext uri="{FF2B5EF4-FFF2-40B4-BE49-F238E27FC236}">
                    <a16:creationId xmlns:a16="http://schemas.microsoft.com/office/drawing/2014/main" id="{FA836E19-766F-8129-162B-5FB387A01254}"/>
                  </a:ext>
                </a:extLst>
              </p:cNvPr>
              <p:cNvSpPr/>
              <p:nvPr/>
            </p:nvSpPr>
            <p:spPr>
              <a:xfrm>
                <a:off x="8845542" y="1736308"/>
                <a:ext cx="1033065" cy="842435"/>
              </a:xfrm>
              <a:prstGeom prst="flowChartConnector">
                <a:avLst/>
              </a:prstGeom>
              <a:noFill/>
              <a:ln w="19685" cap="flat" cmpd="thickThin">
                <a:solidFill>
                  <a:srgbClr val="FF0000"/>
                </a:solidFill>
                <a:prstDash val="dash"/>
                <a:miter lim="400000"/>
              </a:ln>
              <a:effectLst/>
            </p:spPr>
            <p:txBody>
              <a:bodyPr wrap="square" lIns="50800" tIns="50800" rIns="50800" bIns="50800" numCol="1" anchor="ctr">
                <a:noAutofit/>
              </a:bodyPr>
              <a:lstStyle/>
              <a:p>
                <a:pPr algn="ctr" fontAlgn="base">
                  <a:lnSpc>
                    <a:spcPts val="1200"/>
                  </a:lnSpc>
                  <a:spcBef>
                    <a:spcPct val="0"/>
                  </a:spcBef>
                  <a:spcAft>
                    <a:spcPct val="0"/>
                  </a:spcAft>
                </a:pPr>
                <a:endParaRPr lang="en-IN" sz="1300" b="1" kern="0">
                  <a:solidFill>
                    <a:srgbClr val="10479B"/>
                  </a:solidFill>
                  <a:latin typeface="Optima" panose="02000503060000020004"/>
                </a:endParaRPr>
              </a:p>
            </p:txBody>
          </p:sp>
          <p:sp>
            <p:nvSpPr>
              <p:cNvPr id="81" name="TextBox 80">
                <a:extLst>
                  <a:ext uri="{FF2B5EF4-FFF2-40B4-BE49-F238E27FC236}">
                    <a16:creationId xmlns:a16="http://schemas.microsoft.com/office/drawing/2014/main" id="{A5BA67EE-0DDA-62D5-3104-2DF78F131DA8}"/>
                  </a:ext>
                </a:extLst>
              </p:cNvPr>
              <p:cNvSpPr txBox="1"/>
              <p:nvPr/>
            </p:nvSpPr>
            <p:spPr>
              <a:xfrm>
                <a:off x="8892946" y="2008077"/>
                <a:ext cx="938255" cy="289231"/>
              </a:xfrm>
              <a:prstGeom prst="rect">
                <a:avLst/>
              </a:prstGeom>
              <a:noFill/>
              <a:ln w="19685">
                <a:noFill/>
              </a:ln>
            </p:spPr>
            <p:txBody>
              <a:bodyPr wrap="square">
                <a:spAutoFit/>
              </a:bodyPr>
              <a:lstStyle/>
              <a:p>
                <a:pPr algn="ctr"/>
                <a:r>
                  <a:rPr lang="en-US" sz="1100" b="1">
                    <a:solidFill>
                      <a:srgbClr val="10479B"/>
                    </a:solidFill>
                    <a:latin typeface="Optima" panose="02000503060000020004"/>
                  </a:rPr>
                  <a:t>Mapping</a:t>
                </a:r>
                <a:endParaRPr lang="en-IN" sz="1100" b="1">
                  <a:solidFill>
                    <a:srgbClr val="10479B"/>
                  </a:solidFill>
                  <a:latin typeface="Optima" panose="02000503060000020004"/>
                </a:endParaRPr>
              </a:p>
            </p:txBody>
          </p:sp>
        </p:grpSp>
        <p:grpSp>
          <p:nvGrpSpPr>
            <p:cNvPr id="58" name="Group 57">
              <a:extLst>
                <a:ext uri="{FF2B5EF4-FFF2-40B4-BE49-F238E27FC236}">
                  <a16:creationId xmlns:a16="http://schemas.microsoft.com/office/drawing/2014/main" id="{00C5A8DA-CD00-EAEF-F371-83E188755CD4}"/>
                </a:ext>
              </a:extLst>
            </p:cNvPr>
            <p:cNvGrpSpPr/>
            <p:nvPr/>
          </p:nvGrpSpPr>
          <p:grpSpPr>
            <a:xfrm>
              <a:off x="3432822" y="3839629"/>
              <a:ext cx="1033065" cy="761984"/>
              <a:chOff x="8845542" y="1736308"/>
              <a:chExt cx="1033065" cy="842435"/>
            </a:xfrm>
          </p:grpSpPr>
          <p:sp>
            <p:nvSpPr>
              <p:cNvPr id="78" name="Flowchart: Connector 77">
                <a:extLst>
                  <a:ext uri="{FF2B5EF4-FFF2-40B4-BE49-F238E27FC236}">
                    <a16:creationId xmlns:a16="http://schemas.microsoft.com/office/drawing/2014/main" id="{2A60B668-10EB-E792-1C17-E7CB186E51E1}"/>
                  </a:ext>
                </a:extLst>
              </p:cNvPr>
              <p:cNvSpPr/>
              <p:nvPr/>
            </p:nvSpPr>
            <p:spPr>
              <a:xfrm>
                <a:off x="8845542" y="1736308"/>
                <a:ext cx="1033065" cy="842435"/>
              </a:xfrm>
              <a:prstGeom prst="flowChartConnector">
                <a:avLst/>
              </a:prstGeom>
              <a:noFill/>
              <a:ln w="19050" cap="flat" cmpd="thickThin">
                <a:solidFill>
                  <a:srgbClr val="FF0000">
                    <a:alpha val="98000"/>
                  </a:srgbClr>
                </a:solidFill>
                <a:prstDash val="dash"/>
                <a:miter lim="400000"/>
              </a:ln>
              <a:effectLst/>
            </p:spPr>
            <p:txBody>
              <a:bodyPr wrap="square" lIns="50800" tIns="50800" rIns="50800" bIns="50800" numCol="1" anchor="ctr">
                <a:noAutofit/>
              </a:bodyPr>
              <a:lstStyle/>
              <a:p>
                <a:pPr algn="ctr" fontAlgn="base">
                  <a:lnSpc>
                    <a:spcPts val="1200"/>
                  </a:lnSpc>
                  <a:spcBef>
                    <a:spcPct val="0"/>
                  </a:spcBef>
                  <a:spcAft>
                    <a:spcPct val="0"/>
                  </a:spcAft>
                </a:pPr>
                <a:endParaRPr lang="en-IN" sz="1300" b="1" kern="0">
                  <a:solidFill>
                    <a:srgbClr val="10479B"/>
                  </a:solidFill>
                  <a:latin typeface="Optima" panose="02000503060000020004"/>
                </a:endParaRPr>
              </a:p>
            </p:txBody>
          </p:sp>
          <p:sp>
            <p:nvSpPr>
              <p:cNvPr id="79" name="TextBox 78">
                <a:extLst>
                  <a:ext uri="{FF2B5EF4-FFF2-40B4-BE49-F238E27FC236}">
                    <a16:creationId xmlns:a16="http://schemas.microsoft.com/office/drawing/2014/main" id="{BA9FE723-8473-782A-C604-531DF3EE7257}"/>
                  </a:ext>
                </a:extLst>
              </p:cNvPr>
              <p:cNvSpPr txBox="1"/>
              <p:nvPr/>
            </p:nvSpPr>
            <p:spPr>
              <a:xfrm>
                <a:off x="8892946" y="2008077"/>
                <a:ext cx="938255" cy="289231"/>
              </a:xfrm>
              <a:prstGeom prst="rect">
                <a:avLst/>
              </a:prstGeom>
              <a:noFill/>
              <a:ln w="19050">
                <a:noFill/>
              </a:ln>
            </p:spPr>
            <p:txBody>
              <a:bodyPr wrap="square">
                <a:spAutoFit/>
              </a:bodyPr>
              <a:lstStyle/>
              <a:p>
                <a:pPr algn="ctr"/>
                <a:r>
                  <a:rPr lang="en-US" sz="1100" b="1">
                    <a:solidFill>
                      <a:srgbClr val="10479B"/>
                    </a:solidFill>
                    <a:latin typeface="Optima" panose="02000503060000020004"/>
                  </a:rPr>
                  <a:t>Mapping</a:t>
                </a:r>
                <a:endParaRPr lang="en-IN" sz="1100" b="1">
                  <a:solidFill>
                    <a:srgbClr val="10479B"/>
                  </a:solidFill>
                  <a:latin typeface="Optima" panose="02000503060000020004"/>
                </a:endParaRPr>
              </a:p>
            </p:txBody>
          </p:sp>
        </p:grpSp>
        <p:grpSp>
          <p:nvGrpSpPr>
            <p:cNvPr id="59" name="Group 58">
              <a:extLst>
                <a:ext uri="{FF2B5EF4-FFF2-40B4-BE49-F238E27FC236}">
                  <a16:creationId xmlns:a16="http://schemas.microsoft.com/office/drawing/2014/main" id="{4CBD191A-2D10-6C55-2B8A-0AA1B3BD6CA8}"/>
                </a:ext>
              </a:extLst>
            </p:cNvPr>
            <p:cNvGrpSpPr/>
            <p:nvPr/>
          </p:nvGrpSpPr>
          <p:grpSpPr>
            <a:xfrm>
              <a:off x="1010393" y="1871664"/>
              <a:ext cx="1033065" cy="720903"/>
              <a:chOff x="8845542" y="1781727"/>
              <a:chExt cx="1033065" cy="797016"/>
            </a:xfrm>
          </p:grpSpPr>
          <p:sp>
            <p:nvSpPr>
              <p:cNvPr id="76" name="Flowchart: Connector 75">
                <a:extLst>
                  <a:ext uri="{FF2B5EF4-FFF2-40B4-BE49-F238E27FC236}">
                    <a16:creationId xmlns:a16="http://schemas.microsoft.com/office/drawing/2014/main" id="{C5DA6E95-C525-C19C-27F7-5F997F98054D}"/>
                  </a:ext>
                </a:extLst>
              </p:cNvPr>
              <p:cNvSpPr/>
              <p:nvPr/>
            </p:nvSpPr>
            <p:spPr>
              <a:xfrm>
                <a:off x="8845542" y="1781727"/>
                <a:ext cx="1033065" cy="797016"/>
              </a:xfrm>
              <a:prstGeom prst="flowChartConnector">
                <a:avLst/>
              </a:prstGeom>
              <a:noFill/>
              <a:ln w="19050" cap="flat" cmpd="thickThin">
                <a:solidFill>
                  <a:srgbClr val="FF0000"/>
                </a:solidFill>
                <a:prstDash val="dash"/>
                <a:miter lim="400000"/>
              </a:ln>
              <a:effectLst/>
            </p:spPr>
            <p:txBody>
              <a:bodyPr wrap="square" lIns="50800" tIns="50800" rIns="50800" bIns="50800" numCol="1" anchor="ctr">
                <a:noAutofit/>
              </a:bodyPr>
              <a:lstStyle/>
              <a:p>
                <a:pPr algn="ctr" fontAlgn="base">
                  <a:lnSpc>
                    <a:spcPts val="1200"/>
                  </a:lnSpc>
                  <a:spcBef>
                    <a:spcPct val="0"/>
                  </a:spcBef>
                  <a:spcAft>
                    <a:spcPct val="0"/>
                  </a:spcAft>
                </a:pPr>
                <a:endParaRPr lang="en-IN" sz="1300" b="1" kern="0">
                  <a:solidFill>
                    <a:srgbClr val="10479B"/>
                  </a:solidFill>
                  <a:latin typeface="Optima" panose="02000503060000020004"/>
                </a:endParaRPr>
              </a:p>
            </p:txBody>
          </p:sp>
          <p:sp>
            <p:nvSpPr>
              <p:cNvPr id="77" name="TextBox 76">
                <a:extLst>
                  <a:ext uri="{FF2B5EF4-FFF2-40B4-BE49-F238E27FC236}">
                    <a16:creationId xmlns:a16="http://schemas.microsoft.com/office/drawing/2014/main" id="{415C5C1B-3CDE-922C-EAF5-B497170511A8}"/>
                  </a:ext>
                </a:extLst>
              </p:cNvPr>
              <p:cNvSpPr txBox="1"/>
              <p:nvPr/>
            </p:nvSpPr>
            <p:spPr>
              <a:xfrm>
                <a:off x="8892946" y="2008077"/>
                <a:ext cx="938255" cy="289231"/>
              </a:xfrm>
              <a:prstGeom prst="rect">
                <a:avLst/>
              </a:prstGeom>
              <a:noFill/>
              <a:ln w="19050">
                <a:noFill/>
              </a:ln>
            </p:spPr>
            <p:txBody>
              <a:bodyPr wrap="square">
                <a:spAutoFit/>
              </a:bodyPr>
              <a:lstStyle/>
              <a:p>
                <a:pPr algn="ctr"/>
                <a:r>
                  <a:rPr lang="en-US" sz="1100" b="1">
                    <a:solidFill>
                      <a:srgbClr val="10479B"/>
                    </a:solidFill>
                    <a:latin typeface="Optima" panose="02000503060000020004"/>
                  </a:rPr>
                  <a:t>Content</a:t>
                </a:r>
                <a:endParaRPr lang="en-IN" sz="1100" b="1">
                  <a:solidFill>
                    <a:srgbClr val="10479B"/>
                  </a:solidFill>
                  <a:latin typeface="Optima" panose="02000503060000020004"/>
                </a:endParaRPr>
              </a:p>
            </p:txBody>
          </p:sp>
        </p:grpSp>
        <p:grpSp>
          <p:nvGrpSpPr>
            <p:cNvPr id="60" name="Group 59">
              <a:extLst>
                <a:ext uri="{FF2B5EF4-FFF2-40B4-BE49-F238E27FC236}">
                  <a16:creationId xmlns:a16="http://schemas.microsoft.com/office/drawing/2014/main" id="{14EF594C-9090-BE80-D7F2-940961CFD742}"/>
                </a:ext>
              </a:extLst>
            </p:cNvPr>
            <p:cNvGrpSpPr/>
            <p:nvPr/>
          </p:nvGrpSpPr>
          <p:grpSpPr>
            <a:xfrm>
              <a:off x="1028944" y="3882900"/>
              <a:ext cx="1033065" cy="720903"/>
              <a:chOff x="8845542" y="1781727"/>
              <a:chExt cx="1033065" cy="797016"/>
            </a:xfrm>
          </p:grpSpPr>
          <p:sp>
            <p:nvSpPr>
              <p:cNvPr id="74" name="Flowchart: Connector 73">
                <a:extLst>
                  <a:ext uri="{FF2B5EF4-FFF2-40B4-BE49-F238E27FC236}">
                    <a16:creationId xmlns:a16="http://schemas.microsoft.com/office/drawing/2014/main" id="{7100FD08-BACB-B0B3-FCD7-77A0BCB5C3E8}"/>
                  </a:ext>
                </a:extLst>
              </p:cNvPr>
              <p:cNvSpPr/>
              <p:nvPr/>
            </p:nvSpPr>
            <p:spPr>
              <a:xfrm>
                <a:off x="8845542" y="1781727"/>
                <a:ext cx="1033065" cy="797016"/>
              </a:xfrm>
              <a:prstGeom prst="flowChartConnector">
                <a:avLst/>
              </a:prstGeom>
              <a:noFill/>
              <a:ln w="19050" cap="flat" cmpd="thickThin">
                <a:solidFill>
                  <a:srgbClr val="FF0000"/>
                </a:solidFill>
                <a:prstDash val="dash"/>
                <a:miter lim="400000"/>
              </a:ln>
              <a:effectLst/>
            </p:spPr>
            <p:txBody>
              <a:bodyPr wrap="square" lIns="50800" tIns="50800" rIns="50800" bIns="50800" numCol="1" anchor="ctr">
                <a:noAutofit/>
              </a:bodyPr>
              <a:lstStyle/>
              <a:p>
                <a:pPr algn="ctr" fontAlgn="base">
                  <a:lnSpc>
                    <a:spcPts val="1200"/>
                  </a:lnSpc>
                  <a:spcBef>
                    <a:spcPct val="0"/>
                  </a:spcBef>
                  <a:spcAft>
                    <a:spcPct val="0"/>
                  </a:spcAft>
                </a:pPr>
                <a:endParaRPr lang="en-IN" sz="1300" b="1" kern="0">
                  <a:solidFill>
                    <a:srgbClr val="10479B"/>
                  </a:solidFill>
                  <a:latin typeface="Optima" panose="02000503060000020004"/>
                </a:endParaRPr>
              </a:p>
            </p:txBody>
          </p:sp>
          <p:sp>
            <p:nvSpPr>
              <p:cNvPr id="75" name="TextBox 74">
                <a:extLst>
                  <a:ext uri="{FF2B5EF4-FFF2-40B4-BE49-F238E27FC236}">
                    <a16:creationId xmlns:a16="http://schemas.microsoft.com/office/drawing/2014/main" id="{E28F4B57-167F-0B11-7A2F-63B44CD799FF}"/>
                  </a:ext>
                </a:extLst>
              </p:cNvPr>
              <p:cNvSpPr txBox="1"/>
              <p:nvPr/>
            </p:nvSpPr>
            <p:spPr>
              <a:xfrm>
                <a:off x="8892946" y="2008077"/>
                <a:ext cx="938255" cy="289231"/>
              </a:xfrm>
              <a:prstGeom prst="rect">
                <a:avLst/>
              </a:prstGeom>
              <a:noFill/>
              <a:ln w="19050">
                <a:noFill/>
              </a:ln>
            </p:spPr>
            <p:txBody>
              <a:bodyPr wrap="square">
                <a:spAutoFit/>
              </a:bodyPr>
              <a:lstStyle/>
              <a:p>
                <a:pPr algn="ctr"/>
                <a:r>
                  <a:rPr lang="en-US" sz="1100" b="1">
                    <a:solidFill>
                      <a:srgbClr val="10479B"/>
                    </a:solidFill>
                    <a:latin typeface="Optima" panose="02000503060000020004"/>
                  </a:rPr>
                  <a:t>Content</a:t>
                </a:r>
                <a:endParaRPr lang="en-IN" sz="1100" b="1">
                  <a:solidFill>
                    <a:srgbClr val="10479B"/>
                  </a:solidFill>
                  <a:latin typeface="Optima" panose="02000503060000020004"/>
                </a:endParaRPr>
              </a:p>
            </p:txBody>
          </p:sp>
        </p:grpSp>
        <p:sp>
          <p:nvSpPr>
            <p:cNvPr id="61" name="Oval 60">
              <a:extLst>
                <a:ext uri="{FF2B5EF4-FFF2-40B4-BE49-F238E27FC236}">
                  <a16:creationId xmlns:a16="http://schemas.microsoft.com/office/drawing/2014/main" id="{50BCBA44-45B6-130C-8FD4-ABC6B5CE1434}"/>
                </a:ext>
              </a:extLst>
            </p:cNvPr>
            <p:cNvSpPr/>
            <p:nvPr/>
          </p:nvSpPr>
          <p:spPr>
            <a:xfrm>
              <a:off x="1805369" y="5563433"/>
              <a:ext cx="1799138" cy="358341"/>
            </a:xfrm>
            <a:prstGeom prst="ellipse">
              <a:avLst/>
            </a:prstGeom>
            <a:noFill/>
            <a:ln w="285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500" b="1">
                  <a:solidFill>
                    <a:srgbClr val="C00000"/>
                  </a:solidFill>
                  <a:latin typeface="Optima" panose="02000503060000020004"/>
                </a:rPr>
                <a:t>Operator(s)</a:t>
              </a:r>
              <a:endParaRPr lang="en-IN" sz="1500" b="1">
                <a:solidFill>
                  <a:srgbClr val="C00000"/>
                </a:solidFill>
                <a:latin typeface="Optima" panose="02000503060000020004"/>
              </a:endParaRPr>
            </a:p>
          </p:txBody>
        </p:sp>
        <p:cxnSp>
          <p:nvCxnSpPr>
            <p:cNvPr id="62" name="Straight Arrow Connector 61">
              <a:extLst>
                <a:ext uri="{FF2B5EF4-FFF2-40B4-BE49-F238E27FC236}">
                  <a16:creationId xmlns:a16="http://schemas.microsoft.com/office/drawing/2014/main" id="{EA357B6C-E778-6363-4033-172B8A561DD9}"/>
                </a:ext>
              </a:extLst>
            </p:cNvPr>
            <p:cNvCxnSpPr>
              <a:cxnSpLocks/>
            </p:cNvCxnSpPr>
            <p:nvPr/>
          </p:nvCxnSpPr>
          <p:spPr>
            <a:xfrm flipV="1">
              <a:off x="1837710" y="5593266"/>
              <a:ext cx="0" cy="328508"/>
            </a:xfrm>
            <a:prstGeom prst="straightConnector1">
              <a:avLst/>
            </a:prstGeom>
            <a:ln w="38100">
              <a:solidFill>
                <a:srgbClr val="10479B"/>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3E9066E9-04D6-FEB9-3266-192A7402649D}"/>
                </a:ext>
              </a:extLst>
            </p:cNvPr>
            <p:cNvCxnSpPr>
              <a:cxnSpLocks/>
            </p:cNvCxnSpPr>
            <p:nvPr/>
          </p:nvCxnSpPr>
          <p:spPr>
            <a:xfrm>
              <a:off x="3660334" y="5590827"/>
              <a:ext cx="0" cy="336953"/>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C4202957-2DE0-E834-44E5-9AB0243F11A9}"/>
                </a:ext>
              </a:extLst>
            </p:cNvPr>
            <p:cNvCxnSpPr/>
            <p:nvPr/>
          </p:nvCxnSpPr>
          <p:spPr>
            <a:xfrm flipV="1">
              <a:off x="2278505" y="4475184"/>
              <a:ext cx="0" cy="278467"/>
            </a:xfrm>
            <a:prstGeom prst="straightConnector1">
              <a:avLst/>
            </a:prstGeom>
            <a:ln w="28575">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8AB2DF39-30E7-4B06-27CD-4C38D30A4877}"/>
                </a:ext>
              </a:extLst>
            </p:cNvPr>
            <p:cNvCxnSpPr/>
            <p:nvPr/>
          </p:nvCxnSpPr>
          <p:spPr>
            <a:xfrm flipV="1">
              <a:off x="2295993" y="1734069"/>
              <a:ext cx="0" cy="278467"/>
            </a:xfrm>
            <a:prstGeom prst="straightConnector1">
              <a:avLst/>
            </a:prstGeom>
            <a:ln w="28575">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AB281614-F6C4-20EC-E448-7207D8F9EE58}"/>
                </a:ext>
              </a:extLst>
            </p:cNvPr>
            <p:cNvCxnSpPr>
              <a:cxnSpLocks/>
            </p:cNvCxnSpPr>
            <p:nvPr/>
          </p:nvCxnSpPr>
          <p:spPr>
            <a:xfrm flipV="1">
              <a:off x="2295993" y="2509414"/>
              <a:ext cx="0" cy="278467"/>
            </a:xfrm>
            <a:prstGeom prst="straightConnector1">
              <a:avLst/>
            </a:prstGeom>
            <a:ln w="28575">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6CA013D0-91E4-E86C-6883-1CE925735476}"/>
                </a:ext>
              </a:extLst>
            </p:cNvPr>
            <p:cNvCxnSpPr/>
            <p:nvPr/>
          </p:nvCxnSpPr>
          <p:spPr>
            <a:xfrm flipV="1">
              <a:off x="2295994" y="3643277"/>
              <a:ext cx="0" cy="370640"/>
            </a:xfrm>
            <a:prstGeom prst="straightConnector1">
              <a:avLst/>
            </a:prstGeom>
            <a:ln w="28575">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C4D3B0C6-5547-3F4F-0B50-E4176E985194}"/>
                </a:ext>
              </a:extLst>
            </p:cNvPr>
            <p:cNvCxnSpPr/>
            <p:nvPr/>
          </p:nvCxnSpPr>
          <p:spPr>
            <a:xfrm flipV="1">
              <a:off x="2910591" y="4475184"/>
              <a:ext cx="0" cy="278467"/>
            </a:xfrm>
            <a:prstGeom prst="straightConnector1">
              <a:avLst/>
            </a:prstGeom>
            <a:ln w="28575">
              <a:solidFill>
                <a:srgbClr val="C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EDF17873-573D-5DFE-73BF-70534A150D28}"/>
                </a:ext>
              </a:extLst>
            </p:cNvPr>
            <p:cNvCxnSpPr/>
            <p:nvPr/>
          </p:nvCxnSpPr>
          <p:spPr>
            <a:xfrm flipV="1">
              <a:off x="2928079" y="1734069"/>
              <a:ext cx="0" cy="278467"/>
            </a:xfrm>
            <a:prstGeom prst="straightConnector1">
              <a:avLst/>
            </a:prstGeom>
            <a:ln w="28575">
              <a:solidFill>
                <a:srgbClr val="C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44B83E6D-B544-7AB7-3BD5-2BA15FC2CF33}"/>
                </a:ext>
              </a:extLst>
            </p:cNvPr>
            <p:cNvCxnSpPr>
              <a:cxnSpLocks/>
            </p:cNvCxnSpPr>
            <p:nvPr/>
          </p:nvCxnSpPr>
          <p:spPr>
            <a:xfrm flipV="1">
              <a:off x="2928079" y="2509414"/>
              <a:ext cx="0" cy="278467"/>
            </a:xfrm>
            <a:prstGeom prst="straightConnector1">
              <a:avLst/>
            </a:prstGeom>
            <a:ln w="28575">
              <a:solidFill>
                <a:srgbClr val="C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CC2903D-C842-D73B-DE15-8D1BB948E638}"/>
                </a:ext>
              </a:extLst>
            </p:cNvPr>
            <p:cNvCxnSpPr/>
            <p:nvPr/>
          </p:nvCxnSpPr>
          <p:spPr>
            <a:xfrm flipV="1">
              <a:off x="2928080" y="3643277"/>
              <a:ext cx="0" cy="370640"/>
            </a:xfrm>
            <a:prstGeom prst="straightConnector1">
              <a:avLst/>
            </a:prstGeom>
            <a:ln w="28575">
              <a:solidFill>
                <a:srgbClr val="C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sp>
          <p:nvSpPr>
            <p:cNvPr id="72" name="Oval 71">
              <a:extLst>
                <a:ext uri="{FF2B5EF4-FFF2-40B4-BE49-F238E27FC236}">
                  <a16:creationId xmlns:a16="http://schemas.microsoft.com/office/drawing/2014/main" id="{1CADF5CD-1B6A-C8B7-4392-83BA7BF60233}"/>
                </a:ext>
              </a:extLst>
            </p:cNvPr>
            <p:cNvSpPr/>
            <p:nvPr/>
          </p:nvSpPr>
          <p:spPr>
            <a:xfrm>
              <a:off x="752862" y="3593955"/>
              <a:ext cx="1521013" cy="358341"/>
            </a:xfrm>
            <a:prstGeom prst="ellipse">
              <a:avLst/>
            </a:prstGeom>
            <a:noFill/>
            <a:ln w="285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500" b="1">
                  <a:solidFill>
                    <a:schemeClr val="bg1">
                      <a:lumMod val="50000"/>
                    </a:schemeClr>
                  </a:solidFill>
                  <a:latin typeface="Optima" panose="02000503060000020004"/>
                </a:rPr>
                <a:t>Partner</a:t>
              </a:r>
              <a:endParaRPr lang="en-IN" sz="1500" b="1">
                <a:solidFill>
                  <a:schemeClr val="bg1">
                    <a:lumMod val="50000"/>
                  </a:schemeClr>
                </a:solidFill>
                <a:latin typeface="Optima" panose="02000503060000020004"/>
              </a:endParaRPr>
            </a:p>
          </p:txBody>
        </p:sp>
        <p:sp>
          <p:nvSpPr>
            <p:cNvPr id="73" name="Oval 72">
              <a:extLst>
                <a:ext uri="{FF2B5EF4-FFF2-40B4-BE49-F238E27FC236}">
                  <a16:creationId xmlns:a16="http://schemas.microsoft.com/office/drawing/2014/main" id="{E4964415-7C51-65AB-5C12-F8A17F94E17D}"/>
                </a:ext>
              </a:extLst>
            </p:cNvPr>
            <p:cNvSpPr/>
            <p:nvPr/>
          </p:nvSpPr>
          <p:spPr>
            <a:xfrm>
              <a:off x="3180106" y="2552444"/>
              <a:ext cx="1521013" cy="358341"/>
            </a:xfrm>
            <a:prstGeom prst="ellipse">
              <a:avLst/>
            </a:prstGeom>
            <a:noFill/>
            <a:ln w="285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500" b="1">
                  <a:solidFill>
                    <a:schemeClr val="bg1">
                      <a:lumMod val="50000"/>
                    </a:schemeClr>
                  </a:solidFill>
                  <a:latin typeface="Optima" panose="02000503060000020004"/>
                </a:rPr>
                <a:t>Partner</a:t>
              </a:r>
              <a:endParaRPr lang="en-IN" sz="1500" b="1">
                <a:solidFill>
                  <a:schemeClr val="bg1">
                    <a:lumMod val="50000"/>
                  </a:schemeClr>
                </a:solidFill>
                <a:latin typeface="Optima" panose="02000503060000020004"/>
              </a:endParaRPr>
            </a:p>
          </p:txBody>
        </p:sp>
      </p:grpSp>
      <p:sp>
        <p:nvSpPr>
          <p:cNvPr id="82" name="TextBox 81">
            <a:extLst>
              <a:ext uri="{FF2B5EF4-FFF2-40B4-BE49-F238E27FC236}">
                <a16:creationId xmlns:a16="http://schemas.microsoft.com/office/drawing/2014/main" id="{496AC9C3-C3DD-F06A-AC1B-D7F551C57DE3}"/>
              </a:ext>
            </a:extLst>
          </p:cNvPr>
          <p:cNvSpPr txBox="1"/>
          <p:nvPr/>
        </p:nvSpPr>
        <p:spPr>
          <a:xfrm>
            <a:off x="5118523" y="736745"/>
            <a:ext cx="6658608" cy="830997"/>
          </a:xfrm>
          <a:prstGeom prst="rect">
            <a:avLst/>
          </a:prstGeom>
          <a:noFill/>
        </p:spPr>
        <p:txBody>
          <a:bodyPr wrap="square">
            <a:spAutoFit/>
          </a:bodyPr>
          <a:lstStyle/>
          <a:p>
            <a:pPr marL="0" marR="0" lvl="0" indent="0" algn="just" defTabSz="91412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1CBF9"/>
                </a:solidFill>
                <a:effectLst/>
                <a:uLnTx/>
                <a:uFillTx/>
                <a:latin typeface="Optima" panose="02000503060000020004"/>
                <a:cs typeface="Arial" panose="020B0604020202020204"/>
              </a:rPr>
              <a:t>OEM / </a:t>
            </a:r>
            <a:r>
              <a:rPr lang="en-US" sz="1600" b="1">
                <a:solidFill>
                  <a:srgbClr val="21CBF9"/>
                </a:solidFill>
                <a:latin typeface="Optima" panose="02000503060000020004"/>
                <a:cs typeface="Arial" panose="020B0604020202020204"/>
              </a:rPr>
              <a:t>OCM / OPM</a:t>
            </a:r>
            <a:r>
              <a:rPr lang="en-US" sz="1600">
                <a:solidFill>
                  <a:schemeClr val="bg1">
                    <a:lumMod val="50000"/>
                  </a:schemeClr>
                </a:solidFill>
                <a:latin typeface="Optima" panose="02000503060000020004"/>
                <a:cs typeface="Arial" panose="020B0604020202020204"/>
              </a:rPr>
              <a:t> </a:t>
            </a:r>
            <a:r>
              <a:rPr lang="en-US" sz="1600">
                <a:solidFill>
                  <a:srgbClr val="10479B"/>
                </a:solidFill>
                <a:latin typeface="Optima" panose="02000503060000020004"/>
                <a:cs typeface="Arial" panose="020B0604020202020204"/>
              </a:rPr>
              <a:t>play a critical role in managing the asset data lifecycle. Will provide essential information regarding the products &amp; assets' specifications, technical documentation, and maintenance guidelines</a:t>
            </a:r>
            <a:endParaRPr lang="en-IN" sz="1600">
              <a:solidFill>
                <a:srgbClr val="10479B"/>
              </a:solidFill>
              <a:latin typeface="Optima" panose="02000503060000020004"/>
              <a:cs typeface="Arial" panose="020B0604020202020204"/>
            </a:endParaRPr>
          </a:p>
        </p:txBody>
      </p:sp>
      <p:sp>
        <p:nvSpPr>
          <p:cNvPr id="83" name="TextBox 82">
            <a:extLst>
              <a:ext uri="{FF2B5EF4-FFF2-40B4-BE49-F238E27FC236}">
                <a16:creationId xmlns:a16="http://schemas.microsoft.com/office/drawing/2014/main" id="{CEA5E6C5-4583-ECF1-4A53-3AB7C76B2F15}"/>
              </a:ext>
            </a:extLst>
          </p:cNvPr>
          <p:cNvSpPr txBox="1"/>
          <p:nvPr/>
        </p:nvSpPr>
        <p:spPr>
          <a:xfrm>
            <a:off x="5151504" y="1775492"/>
            <a:ext cx="6658603" cy="1323439"/>
          </a:xfrm>
          <a:prstGeom prst="rect">
            <a:avLst/>
          </a:prstGeom>
          <a:noFill/>
        </p:spPr>
        <p:txBody>
          <a:bodyPr wrap="square">
            <a:spAutoFit/>
          </a:bodyPr>
          <a:lstStyle/>
          <a:p>
            <a:pPr marL="0" marR="0" lvl="0" indent="0" algn="just" defTabSz="914126" rtl="0" eaLnBrk="1" fontAlgn="auto" latinLnBrk="0" hangingPunct="1">
              <a:lnSpc>
                <a:spcPct val="100000"/>
              </a:lnSpc>
              <a:spcBef>
                <a:spcPts val="0"/>
              </a:spcBef>
              <a:spcAft>
                <a:spcPts val="0"/>
              </a:spcAft>
              <a:buClrTx/>
              <a:buSzTx/>
              <a:buFontTx/>
              <a:buNone/>
              <a:tabLst/>
              <a:defRPr/>
            </a:pPr>
            <a:r>
              <a:rPr lang="en-US" sz="1600" b="1">
                <a:solidFill>
                  <a:srgbClr val="21CBF9"/>
                </a:solidFill>
                <a:latin typeface="Optima" panose="02000503060000020004"/>
                <a:cs typeface="Arial" panose="020B0604020202020204"/>
              </a:rPr>
              <a:t>Content Partner</a:t>
            </a:r>
            <a:r>
              <a:rPr kumimoji="0" lang="en-US" sz="1600" b="1" i="0" u="none" strike="noStrike" kern="1200" cap="none" spc="0" normalizeH="0" baseline="0" noProof="0">
                <a:ln>
                  <a:noFill/>
                </a:ln>
                <a:solidFill>
                  <a:schemeClr val="bg1">
                    <a:lumMod val="50000"/>
                  </a:schemeClr>
                </a:solidFill>
                <a:effectLst/>
                <a:uLnTx/>
                <a:uFillTx/>
                <a:latin typeface="Optima" panose="02000503060000020004"/>
                <a:cs typeface="Arial" panose="020B0604020202020204"/>
              </a:rPr>
              <a:t> </a:t>
            </a:r>
            <a:r>
              <a:rPr kumimoji="0" lang="en-US" sz="1600" b="1" i="0" u="none" strike="noStrike" kern="1200" cap="none" spc="0" normalizeH="0" baseline="0" noProof="0">
                <a:ln>
                  <a:noFill/>
                </a:ln>
                <a:solidFill>
                  <a:srgbClr val="10479B"/>
                </a:solidFill>
                <a:effectLst/>
                <a:uLnTx/>
                <a:uFillTx/>
                <a:latin typeface="Optima" panose="02000503060000020004"/>
                <a:cs typeface="Arial" panose="020B0604020202020204"/>
              </a:rPr>
              <a:t>is </a:t>
            </a:r>
            <a:r>
              <a:rPr lang="en-US" sz="1600" b="1">
                <a:solidFill>
                  <a:srgbClr val="10479B"/>
                </a:solidFill>
                <a:latin typeface="Optima" panose="02000503060000020004"/>
                <a:cs typeface="Arial" panose="020B0604020202020204"/>
              </a:rPr>
              <a:t>PiLog DQG Solution</a:t>
            </a:r>
            <a:r>
              <a:rPr lang="en-US" sz="1600">
                <a:solidFill>
                  <a:srgbClr val="10479B"/>
                </a:solidFill>
                <a:latin typeface="Optima" panose="02000503060000020004"/>
                <a:cs typeface="Arial" panose="020B0604020202020204"/>
              </a:rPr>
              <a:t> closely integrated with OEMs through SAP BNAC to ensure the correct operation, repair, and maintenance of assets. PiLog Suite will provide standardized, structured, categorized and enriched data meeting FFF – Business Form, Fit and Function with category-based templates and allowed values; provisioning high value added </a:t>
            </a:r>
            <a:endParaRPr lang="en-IN" sz="1600">
              <a:solidFill>
                <a:srgbClr val="10479B"/>
              </a:solidFill>
              <a:latin typeface="Optima" panose="02000503060000020004"/>
              <a:cs typeface="Arial" panose="020B0604020202020204"/>
            </a:endParaRPr>
          </a:p>
        </p:txBody>
      </p:sp>
      <p:sp>
        <p:nvSpPr>
          <p:cNvPr id="84" name="TextBox 83">
            <a:extLst>
              <a:ext uri="{FF2B5EF4-FFF2-40B4-BE49-F238E27FC236}">
                <a16:creationId xmlns:a16="http://schemas.microsoft.com/office/drawing/2014/main" id="{ED96ACAF-9F3E-FF29-FE63-0A473A925F4C}"/>
              </a:ext>
            </a:extLst>
          </p:cNvPr>
          <p:cNvSpPr txBox="1"/>
          <p:nvPr/>
        </p:nvSpPr>
        <p:spPr>
          <a:xfrm>
            <a:off x="5154137" y="3286790"/>
            <a:ext cx="6658603" cy="1323094"/>
          </a:xfrm>
          <a:prstGeom prst="rect">
            <a:avLst/>
          </a:prstGeom>
          <a:noFill/>
        </p:spPr>
        <p:txBody>
          <a:bodyPr wrap="square">
            <a:spAutoFit/>
          </a:bodyPr>
          <a:lstStyle/>
          <a:p>
            <a:pPr lvl="0" algn="just">
              <a:defRPr/>
            </a:pPr>
            <a:r>
              <a:rPr lang="en-US" sz="1600" b="1">
                <a:solidFill>
                  <a:srgbClr val="21CBF9"/>
                </a:solidFill>
                <a:latin typeface="Optima" panose="02000503060000020004"/>
                <a:cs typeface="Arial" panose="020B0604020202020204"/>
              </a:rPr>
              <a:t>Operators</a:t>
            </a:r>
            <a:r>
              <a:rPr lang="en-US" sz="1600" b="1">
                <a:solidFill>
                  <a:srgbClr val="C00000"/>
                </a:solidFill>
                <a:latin typeface="Optima" panose="02000503060000020004"/>
                <a:cs typeface="Arial" panose="020B0604020202020204"/>
              </a:rPr>
              <a:t> </a:t>
            </a:r>
            <a:r>
              <a:rPr lang="en-US" sz="1600" b="1">
                <a:solidFill>
                  <a:srgbClr val="10479B"/>
                </a:solidFill>
                <a:latin typeface="Optima" panose="02000503060000020004"/>
                <a:cs typeface="Arial" panose="020B0604020202020204"/>
              </a:rPr>
              <a:t>are SAP PM/EAM and APM solutions</a:t>
            </a:r>
            <a:r>
              <a:rPr lang="en-US" sz="1600">
                <a:solidFill>
                  <a:srgbClr val="10479B"/>
                </a:solidFill>
                <a:latin typeface="Optima" panose="02000503060000020004"/>
                <a:cs typeface="Arial" panose="020B0604020202020204"/>
              </a:rPr>
              <a:t> closely integrated with SAP BNAC, Content Partners to ensure the correct operation, repair, and maintenance of assets. Will also be involved in monitoring asset performance, identifying issues, and requesting spare parts or technical support from OEMs or suppliers; Partner and SAP BNAC</a:t>
            </a:r>
            <a:endParaRPr lang="en-IN" sz="1600">
              <a:solidFill>
                <a:srgbClr val="10479B"/>
              </a:solidFill>
              <a:latin typeface="Optima" panose="02000503060000020004"/>
              <a:cs typeface="Arial" panose="020B0604020202020204"/>
            </a:endParaRPr>
          </a:p>
        </p:txBody>
      </p:sp>
      <p:sp>
        <p:nvSpPr>
          <p:cNvPr id="85" name="TextBox 84">
            <a:extLst>
              <a:ext uri="{FF2B5EF4-FFF2-40B4-BE49-F238E27FC236}">
                <a16:creationId xmlns:a16="http://schemas.microsoft.com/office/drawing/2014/main" id="{CC0C774C-8624-BE7A-DC90-EA914DBE8F84}"/>
              </a:ext>
            </a:extLst>
          </p:cNvPr>
          <p:cNvSpPr txBox="1"/>
          <p:nvPr/>
        </p:nvSpPr>
        <p:spPr>
          <a:xfrm>
            <a:off x="5154137" y="4870299"/>
            <a:ext cx="6658603" cy="1077218"/>
          </a:xfrm>
          <a:prstGeom prst="rect">
            <a:avLst/>
          </a:prstGeom>
          <a:noFill/>
        </p:spPr>
        <p:txBody>
          <a:bodyPr wrap="square">
            <a:spAutoFit/>
          </a:bodyPr>
          <a:lstStyle/>
          <a:p>
            <a:pPr lvl="0" algn="just">
              <a:defRPr/>
            </a:pPr>
            <a:r>
              <a:rPr lang="en-US" sz="1600" b="1">
                <a:solidFill>
                  <a:srgbClr val="21CBF9"/>
                </a:solidFill>
                <a:latin typeface="Optima" panose="02000503060000020004"/>
                <a:cs typeface="Arial" panose="020B0604020202020204"/>
              </a:rPr>
              <a:t>SAP BNAC</a:t>
            </a:r>
            <a:r>
              <a:rPr lang="en-US" sz="1600" b="1">
                <a:solidFill>
                  <a:schemeClr val="bg1">
                    <a:lumMod val="50000"/>
                  </a:schemeClr>
                </a:solidFill>
                <a:latin typeface="Optima" panose="02000503060000020004"/>
                <a:cs typeface="Arial" panose="020B0604020202020204"/>
              </a:rPr>
              <a:t> </a:t>
            </a:r>
            <a:r>
              <a:rPr lang="en-US" sz="1600">
                <a:solidFill>
                  <a:schemeClr val="bg1">
                    <a:lumMod val="50000"/>
                  </a:schemeClr>
                </a:solidFill>
                <a:latin typeface="Optima" panose="02000503060000020004"/>
                <a:cs typeface="Arial" panose="020B0604020202020204"/>
              </a:rPr>
              <a:t> </a:t>
            </a:r>
            <a:r>
              <a:rPr lang="en-US" sz="1600" b="1">
                <a:solidFill>
                  <a:srgbClr val="10479B"/>
                </a:solidFill>
                <a:latin typeface="Optima" panose="02000503060000020004"/>
                <a:cs typeface="Arial" panose="020B0604020202020204"/>
              </a:rPr>
              <a:t>Central Data Quality &amp; Management HUB</a:t>
            </a:r>
            <a:r>
              <a:rPr lang="en-US" sz="1600">
                <a:solidFill>
                  <a:srgbClr val="10479B"/>
                </a:solidFill>
                <a:latin typeface="Optima" panose="02000503060000020004"/>
                <a:cs typeface="Arial" panose="020B0604020202020204"/>
              </a:rPr>
              <a:t> integrated with OEMs, PiLog DQG Partner Solution, SAP PM / EAM and APM – operators to ensure Right Data is Available to Operators and continual feedback is established with Content Partner and OEMs for data quality and value upliftment </a:t>
            </a:r>
            <a:endParaRPr lang="en-IN" sz="1600">
              <a:solidFill>
                <a:srgbClr val="10479B"/>
              </a:solidFill>
              <a:latin typeface="Optima" panose="02000503060000020004"/>
              <a:cs typeface="Arial" panose="020B0604020202020204"/>
            </a:endParaRPr>
          </a:p>
        </p:txBody>
      </p:sp>
      <p:pic>
        <p:nvPicPr>
          <p:cNvPr id="3" name="Graphic 2">
            <a:extLst>
              <a:ext uri="{FF2B5EF4-FFF2-40B4-BE49-F238E27FC236}">
                <a16:creationId xmlns:a16="http://schemas.microsoft.com/office/drawing/2014/main" id="{085FB449-EC10-8974-6520-F2C2C0D03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797106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B24F8-9C52-5975-7B8E-2A2C81E751A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06011C3-D08F-53B2-2EC4-8DCEB90766C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29064686-8798-8540-A04A-512A3FFE50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92FC484A-4B6B-33D3-5C73-5E81338D8FCD}"/>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panose="02000503060000020004"/>
                <a:cs typeface="+mj-cs"/>
              </a:rPr>
              <a:t>iContent Foundry Statistical Counts</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128A872B-43C7-E875-6815-C2969F65340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EEB068AC-F694-8B10-02A6-D6B70AAABD49}"/>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5" name="Picture 4">
            <a:extLst>
              <a:ext uri="{FF2B5EF4-FFF2-40B4-BE49-F238E27FC236}">
                <a16:creationId xmlns:a16="http://schemas.microsoft.com/office/drawing/2014/main" id="{2D5738E3-1E32-4E19-DC7B-3D425C7360E4}"/>
              </a:ext>
            </a:extLst>
          </p:cNvPr>
          <p:cNvPicPr>
            <a:picLocks noChangeAspect="1"/>
          </p:cNvPicPr>
          <p:nvPr/>
        </p:nvPicPr>
        <p:blipFill>
          <a:blip r:embed="rId3">
            <a:extLst>
              <a:ext uri="{28A0092B-C50C-407E-A947-70E740481C1C}">
                <a14:useLocalDpi xmlns:a14="http://schemas.microsoft.com/office/drawing/2010/main"/>
              </a:ext>
            </a:extLst>
          </a:blip>
          <a:srcRect t="1838"/>
          <a:stretch/>
        </p:blipFill>
        <p:spPr>
          <a:xfrm>
            <a:off x="777601" y="1328057"/>
            <a:ext cx="10636797" cy="4681433"/>
          </a:xfrm>
          <a:prstGeom prst="rect">
            <a:avLst/>
          </a:prstGeom>
          <a:ln>
            <a:solidFill>
              <a:schemeClr val="accent1"/>
            </a:solidFill>
          </a:ln>
        </p:spPr>
      </p:pic>
      <p:sp>
        <p:nvSpPr>
          <p:cNvPr id="9" name="TextBox 8">
            <a:extLst>
              <a:ext uri="{FF2B5EF4-FFF2-40B4-BE49-F238E27FC236}">
                <a16:creationId xmlns:a16="http://schemas.microsoft.com/office/drawing/2014/main" id="{605D0C7B-9CAA-7D2D-3E16-4F4F7BFC8986}"/>
              </a:ext>
            </a:extLst>
          </p:cNvPr>
          <p:cNvSpPr txBox="1"/>
          <p:nvPr/>
        </p:nvSpPr>
        <p:spPr>
          <a:xfrm>
            <a:off x="367749" y="573646"/>
            <a:ext cx="6232070" cy="400110"/>
          </a:xfrm>
          <a:prstGeom prst="rect">
            <a:avLst/>
          </a:prstGeom>
          <a:noFill/>
        </p:spPr>
        <p:txBody>
          <a:bodyPr wrap="square">
            <a:spAutoFit/>
          </a:bodyPr>
          <a:lstStyle/>
          <a:p>
            <a:r>
              <a:rPr lang="en-US" sz="2000" b="1">
                <a:solidFill>
                  <a:srgbClr val="26B4E9"/>
                </a:solidFill>
                <a:latin typeface="Optima" panose="02000503060000020004"/>
                <a:cs typeface="+mj-cs"/>
              </a:rPr>
              <a:t>Stats and Facts</a:t>
            </a:r>
            <a:endParaRPr lang="en-IN" sz="2000">
              <a:latin typeface="Optima" panose="02000503060000020004"/>
            </a:endParaRPr>
          </a:p>
        </p:txBody>
      </p:sp>
      <p:pic>
        <p:nvPicPr>
          <p:cNvPr id="3" name="Graphic 2">
            <a:extLst>
              <a:ext uri="{FF2B5EF4-FFF2-40B4-BE49-F238E27FC236}">
                <a16:creationId xmlns:a16="http://schemas.microsoft.com/office/drawing/2014/main" id="{8D82EA39-9852-E7E2-CEB6-AF509BD596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7088170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C5CC-0676-C254-7716-11FE29B3DE6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76072C1-75B3-F65E-A783-EEC7CB5E132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89246AFA-243F-FD66-05C6-690BB4AF48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3A6F2F4E-A27C-63BE-C11B-9E102DB59565}"/>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panose="02000503060000020004"/>
                <a:cs typeface="+mj-cs"/>
              </a:rPr>
              <a:t>iContent Foundry Statistics</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2225AF1D-5554-B638-B8EA-D808CE942422}"/>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7A45B356-513C-E67F-7522-675B100C3A1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9" name="TextBox 8">
            <a:extLst>
              <a:ext uri="{FF2B5EF4-FFF2-40B4-BE49-F238E27FC236}">
                <a16:creationId xmlns:a16="http://schemas.microsoft.com/office/drawing/2014/main" id="{F80AF47B-C678-6B26-6E76-779216B1D0A9}"/>
              </a:ext>
            </a:extLst>
          </p:cNvPr>
          <p:cNvSpPr txBox="1"/>
          <p:nvPr/>
        </p:nvSpPr>
        <p:spPr>
          <a:xfrm>
            <a:off x="367749" y="573646"/>
            <a:ext cx="6232070" cy="369332"/>
          </a:xfrm>
          <a:prstGeom prst="rect">
            <a:avLst/>
          </a:prstGeom>
          <a:noFill/>
        </p:spPr>
        <p:txBody>
          <a:bodyPr wrap="square">
            <a:spAutoFit/>
          </a:bodyPr>
          <a:lstStyle/>
          <a:p>
            <a:r>
              <a:rPr lang="en-US" sz="1800" b="1">
                <a:solidFill>
                  <a:srgbClr val="26B4E9"/>
                </a:solidFill>
                <a:latin typeface="Optima" panose="02000503060000020004"/>
                <a:cs typeface="+mj-cs"/>
              </a:rPr>
              <a:t>Stats and Facts</a:t>
            </a:r>
            <a:endParaRPr lang="en-IN">
              <a:latin typeface="Optima" panose="02000503060000020004"/>
            </a:endParaRPr>
          </a:p>
        </p:txBody>
      </p:sp>
      <p:pic>
        <p:nvPicPr>
          <p:cNvPr id="3" name="Graphic 2">
            <a:extLst>
              <a:ext uri="{FF2B5EF4-FFF2-40B4-BE49-F238E27FC236}">
                <a16:creationId xmlns:a16="http://schemas.microsoft.com/office/drawing/2014/main" id="{E08514E0-88D7-F2C9-91B2-517CF2808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pic>
        <p:nvPicPr>
          <p:cNvPr id="15" name="Picture 14">
            <a:extLst>
              <a:ext uri="{FF2B5EF4-FFF2-40B4-BE49-F238E27FC236}">
                <a16:creationId xmlns:a16="http://schemas.microsoft.com/office/drawing/2014/main" id="{6B8ACC82-6851-1648-A50C-BEAC388A99BB}"/>
              </a:ext>
            </a:extLst>
          </p:cNvPr>
          <p:cNvPicPr>
            <a:picLocks noChangeAspect="1"/>
          </p:cNvPicPr>
          <p:nvPr/>
        </p:nvPicPr>
        <p:blipFill>
          <a:blip r:embed="rId4"/>
          <a:stretch>
            <a:fillRect/>
          </a:stretch>
        </p:blipFill>
        <p:spPr>
          <a:xfrm>
            <a:off x="1176216" y="993769"/>
            <a:ext cx="9164166" cy="2109373"/>
          </a:xfrm>
          <a:prstGeom prst="rect">
            <a:avLst/>
          </a:prstGeom>
        </p:spPr>
      </p:pic>
      <p:pic>
        <p:nvPicPr>
          <p:cNvPr id="17" name="Picture 16">
            <a:extLst>
              <a:ext uri="{FF2B5EF4-FFF2-40B4-BE49-F238E27FC236}">
                <a16:creationId xmlns:a16="http://schemas.microsoft.com/office/drawing/2014/main" id="{1B1B197D-01BD-CC69-D1C8-DC47D5688E08}"/>
              </a:ext>
            </a:extLst>
          </p:cNvPr>
          <p:cNvPicPr>
            <a:picLocks noChangeAspect="1"/>
          </p:cNvPicPr>
          <p:nvPr/>
        </p:nvPicPr>
        <p:blipFill>
          <a:blip r:embed="rId5"/>
          <a:stretch>
            <a:fillRect/>
          </a:stretch>
        </p:blipFill>
        <p:spPr>
          <a:xfrm>
            <a:off x="762324" y="3338090"/>
            <a:ext cx="4409283" cy="3181794"/>
          </a:xfrm>
          <a:prstGeom prst="rect">
            <a:avLst/>
          </a:prstGeom>
        </p:spPr>
      </p:pic>
      <p:pic>
        <p:nvPicPr>
          <p:cNvPr id="19" name="Picture 18">
            <a:extLst>
              <a:ext uri="{FF2B5EF4-FFF2-40B4-BE49-F238E27FC236}">
                <a16:creationId xmlns:a16="http://schemas.microsoft.com/office/drawing/2014/main" id="{76BCC167-A9FC-8275-659F-214409ED8A1C}"/>
              </a:ext>
            </a:extLst>
          </p:cNvPr>
          <p:cNvPicPr>
            <a:picLocks noChangeAspect="1"/>
          </p:cNvPicPr>
          <p:nvPr/>
        </p:nvPicPr>
        <p:blipFill>
          <a:blip r:embed="rId6"/>
          <a:stretch>
            <a:fillRect/>
          </a:stretch>
        </p:blipFill>
        <p:spPr>
          <a:xfrm>
            <a:off x="6546178" y="3388818"/>
            <a:ext cx="3210373" cy="3000794"/>
          </a:xfrm>
          <a:prstGeom prst="rect">
            <a:avLst/>
          </a:prstGeom>
        </p:spPr>
      </p:pic>
    </p:spTree>
    <p:extLst>
      <p:ext uri="{BB962C8B-B14F-4D97-AF65-F5344CB8AC3E}">
        <p14:creationId xmlns:p14="http://schemas.microsoft.com/office/powerpoint/2010/main" val="4002677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E0E4-5152-61B7-106C-26BB61730E3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7DB26DE-7881-8341-0F44-BF8414976AC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9F708D42-6D1D-1F83-DF63-AFDE186BAB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363CEE90-77B2-CC00-2877-E2C9D9E17A64}"/>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cs typeface="Arial" panose="020B0604020202020204" pitchFamily="34" charset="0"/>
              </a:rPr>
              <a:t>PiLog’s Data Quality &amp; Governance Suite – Product Availability</a:t>
            </a:r>
          </a:p>
        </p:txBody>
      </p:sp>
      <p:sp>
        <p:nvSpPr>
          <p:cNvPr id="2" name="Footer Placeholder 4">
            <a:extLst>
              <a:ext uri="{FF2B5EF4-FFF2-40B4-BE49-F238E27FC236}">
                <a16:creationId xmlns:a16="http://schemas.microsoft.com/office/drawing/2014/main" id="{B3BA675C-B559-980C-9ECE-F4FB7578DF3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14AF967-B754-CD55-1C44-3CD83B3B20B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 name="Rounded Rectangle 49">
            <a:extLst>
              <a:ext uri="{FF2B5EF4-FFF2-40B4-BE49-F238E27FC236}">
                <a16:creationId xmlns:a16="http://schemas.microsoft.com/office/drawing/2014/main" id="{49313E4E-3BBF-FF80-D05C-DDFDB512A501}"/>
              </a:ext>
            </a:extLst>
          </p:cNvPr>
          <p:cNvSpPr/>
          <p:nvPr>
            <p:custDataLst>
              <p:tags r:id="rId1"/>
            </p:custDataLst>
          </p:nvPr>
        </p:nvSpPr>
        <p:spPr>
          <a:xfrm>
            <a:off x="691566" y="786254"/>
            <a:ext cx="1529141" cy="669452"/>
          </a:xfrm>
          <a:prstGeom prst="roundRect">
            <a:avLst/>
          </a:prstGeom>
          <a:solidFill>
            <a:schemeClr val="bg1">
              <a:lumMod val="85000"/>
            </a:schemeClr>
          </a:solidFill>
          <a:ln>
            <a:solidFill>
              <a:srgbClr val="0B4A9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Data Quality</a:t>
            </a:r>
          </a:p>
        </p:txBody>
      </p:sp>
      <p:sp>
        <p:nvSpPr>
          <p:cNvPr id="23" name="Rounded Rectangle 49">
            <a:extLst>
              <a:ext uri="{FF2B5EF4-FFF2-40B4-BE49-F238E27FC236}">
                <a16:creationId xmlns:a16="http://schemas.microsoft.com/office/drawing/2014/main" id="{C86E759E-986E-20B2-40BF-248645CF8C11}"/>
              </a:ext>
            </a:extLst>
          </p:cNvPr>
          <p:cNvSpPr/>
          <p:nvPr>
            <p:custDataLst>
              <p:tags r:id="rId2"/>
            </p:custDataLst>
          </p:nvPr>
        </p:nvSpPr>
        <p:spPr>
          <a:xfrm>
            <a:off x="691566" y="2066717"/>
            <a:ext cx="1529141" cy="1463342"/>
          </a:xfrm>
          <a:prstGeom prst="roundRect">
            <a:avLst/>
          </a:prstGeom>
          <a:solidFill>
            <a:schemeClr val="bg1">
              <a:lumMod val="85000"/>
            </a:schemeClr>
          </a:solidFill>
          <a:ln>
            <a:solidFill>
              <a:srgbClr val="0B4A9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Data Governance</a:t>
            </a:r>
          </a:p>
        </p:txBody>
      </p:sp>
      <p:sp>
        <p:nvSpPr>
          <p:cNvPr id="30" name="Rounded Rectangle 49">
            <a:extLst>
              <a:ext uri="{FF2B5EF4-FFF2-40B4-BE49-F238E27FC236}">
                <a16:creationId xmlns:a16="http://schemas.microsoft.com/office/drawing/2014/main" id="{27CC2D3A-F0E5-BBD3-9C82-C61F5A89A2CE}"/>
              </a:ext>
            </a:extLst>
          </p:cNvPr>
          <p:cNvSpPr/>
          <p:nvPr>
            <p:custDataLst>
              <p:tags r:id="rId3"/>
            </p:custDataLst>
          </p:nvPr>
        </p:nvSpPr>
        <p:spPr>
          <a:xfrm>
            <a:off x="691565" y="4342775"/>
            <a:ext cx="1529142" cy="669452"/>
          </a:xfrm>
          <a:prstGeom prst="roundRect">
            <a:avLst/>
          </a:prstGeom>
          <a:solidFill>
            <a:schemeClr val="bg1">
              <a:lumMod val="85000"/>
            </a:schemeClr>
          </a:solidFill>
          <a:ln>
            <a:solidFill>
              <a:srgbClr val="0B4A9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10479B"/>
                </a:solidFill>
                <a:latin typeface="Optima" panose="02000503060000020004"/>
                <a:cs typeface="Arial" panose="020B0604020202020204"/>
              </a:rPr>
              <a:t>Content Foundry</a:t>
            </a:r>
          </a:p>
        </p:txBody>
      </p:sp>
      <p:grpSp>
        <p:nvGrpSpPr>
          <p:cNvPr id="42" name="Group 41">
            <a:extLst>
              <a:ext uri="{FF2B5EF4-FFF2-40B4-BE49-F238E27FC236}">
                <a16:creationId xmlns:a16="http://schemas.microsoft.com/office/drawing/2014/main" id="{8A6D6A77-B19C-7BCE-8A87-5B3541C44A54}"/>
              </a:ext>
            </a:extLst>
          </p:cNvPr>
          <p:cNvGrpSpPr/>
          <p:nvPr/>
        </p:nvGrpSpPr>
        <p:grpSpPr>
          <a:xfrm>
            <a:off x="3009872" y="5730012"/>
            <a:ext cx="4806955" cy="488750"/>
            <a:chOff x="3010344" y="5387394"/>
            <a:chExt cx="4806955" cy="488750"/>
          </a:xfrm>
        </p:grpSpPr>
        <p:sp>
          <p:nvSpPr>
            <p:cNvPr id="37" name="Rounded Rectangle 49">
              <a:extLst>
                <a:ext uri="{FF2B5EF4-FFF2-40B4-BE49-F238E27FC236}">
                  <a16:creationId xmlns:a16="http://schemas.microsoft.com/office/drawing/2014/main" id="{81BFB2C6-A57B-81C1-6491-BD55003C204A}"/>
                </a:ext>
              </a:extLst>
            </p:cNvPr>
            <p:cNvSpPr/>
            <p:nvPr>
              <p:custDataLst>
                <p:tags r:id="rId37"/>
              </p:custDataLst>
            </p:nvPr>
          </p:nvSpPr>
          <p:spPr>
            <a:xfrm>
              <a:off x="3010344" y="5387395"/>
              <a:ext cx="812148" cy="488749"/>
            </a:xfrm>
            <a:prstGeom prst="roundRect">
              <a:avLst/>
            </a:prstGeom>
            <a:solidFill>
              <a:schemeClr val="bg1">
                <a:lumMod val="95000"/>
              </a:schemeClr>
            </a:solidFill>
            <a:ln>
              <a:solidFill>
                <a:srgbClr val="0B4A9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600" b="1">
                <a:solidFill>
                  <a:srgbClr val="10479B"/>
                </a:solidFill>
                <a:latin typeface="Optima" panose="02000503060000020004"/>
                <a:cs typeface="Arial" panose="020B0604020202020204"/>
              </a:endParaRPr>
            </a:p>
          </p:txBody>
        </p:sp>
        <p:sp>
          <p:nvSpPr>
            <p:cNvPr id="39" name="Rounded Rectangle 49">
              <a:extLst>
                <a:ext uri="{FF2B5EF4-FFF2-40B4-BE49-F238E27FC236}">
                  <a16:creationId xmlns:a16="http://schemas.microsoft.com/office/drawing/2014/main" id="{B4A074C5-4752-D445-6094-6584E9D4E192}"/>
                </a:ext>
              </a:extLst>
            </p:cNvPr>
            <p:cNvSpPr/>
            <p:nvPr>
              <p:custDataLst>
                <p:tags r:id="rId38"/>
              </p:custDataLst>
            </p:nvPr>
          </p:nvSpPr>
          <p:spPr>
            <a:xfrm>
              <a:off x="5682522" y="5387394"/>
              <a:ext cx="812148" cy="488749"/>
            </a:xfrm>
            <a:prstGeom prst="roundRect">
              <a:avLst/>
            </a:prstGeom>
            <a:solidFill>
              <a:schemeClr val="accent6">
                <a:lumMod val="60000"/>
                <a:lumOff val="40000"/>
              </a:schemeClr>
            </a:solidFill>
            <a:ln>
              <a:solidFill>
                <a:srgbClr val="0B4A99"/>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600" b="1">
                <a:solidFill>
                  <a:srgbClr val="10479B"/>
                </a:solidFill>
                <a:latin typeface="Optima" panose="02000503060000020004"/>
                <a:cs typeface="Arial" panose="020B0604020202020204"/>
              </a:endParaRPr>
            </a:p>
          </p:txBody>
        </p:sp>
        <p:sp>
          <p:nvSpPr>
            <p:cNvPr id="40" name="TextBox 39">
              <a:extLst>
                <a:ext uri="{FF2B5EF4-FFF2-40B4-BE49-F238E27FC236}">
                  <a16:creationId xmlns:a16="http://schemas.microsoft.com/office/drawing/2014/main" id="{00C6D29C-E9BC-3E6D-5E51-6928FFB0549D}"/>
                </a:ext>
              </a:extLst>
            </p:cNvPr>
            <p:cNvSpPr txBox="1"/>
            <p:nvPr/>
          </p:nvSpPr>
          <p:spPr>
            <a:xfrm>
              <a:off x="3822492" y="5493268"/>
              <a:ext cx="1874839" cy="276999"/>
            </a:xfrm>
            <a:prstGeom prst="rect">
              <a:avLst/>
            </a:prstGeom>
            <a:noFill/>
          </p:spPr>
          <p:txBody>
            <a:bodyPr wrap="square" rtlCol="0">
              <a:spAutoFit/>
            </a:bodyPr>
            <a:lstStyle>
              <a:defPPr>
                <a:defRPr lang="en-US"/>
              </a:defPPr>
              <a:lvl1pPr>
                <a:defRPr sz="1200">
                  <a:solidFill>
                    <a:srgbClr val="0B4A99"/>
                  </a:solidFill>
                  <a:latin typeface="Optima" pitchFamily="2" charset="0"/>
                </a:defRPr>
              </a:lvl1pPr>
            </a:lstStyle>
            <a:p>
              <a:r>
                <a:rPr lang="en-US" b="1">
                  <a:latin typeface="Optima" panose="02000503060000020004"/>
                </a:rPr>
                <a:t>Released till 2024</a:t>
              </a:r>
              <a:endParaRPr lang="en-IN" b="1">
                <a:latin typeface="Optima" panose="02000503060000020004"/>
              </a:endParaRPr>
            </a:p>
          </p:txBody>
        </p:sp>
        <p:sp>
          <p:nvSpPr>
            <p:cNvPr id="41" name="TextBox 40">
              <a:extLst>
                <a:ext uri="{FF2B5EF4-FFF2-40B4-BE49-F238E27FC236}">
                  <a16:creationId xmlns:a16="http://schemas.microsoft.com/office/drawing/2014/main" id="{60968E06-AE2A-BB26-386F-CD541EDB605F}"/>
                </a:ext>
              </a:extLst>
            </p:cNvPr>
            <p:cNvSpPr txBox="1"/>
            <p:nvPr/>
          </p:nvSpPr>
          <p:spPr>
            <a:xfrm>
              <a:off x="6494671" y="5493268"/>
              <a:ext cx="1322628" cy="276999"/>
            </a:xfrm>
            <a:prstGeom prst="rect">
              <a:avLst/>
            </a:prstGeom>
            <a:noFill/>
          </p:spPr>
          <p:txBody>
            <a:bodyPr wrap="square" rtlCol="0">
              <a:spAutoFit/>
            </a:bodyPr>
            <a:lstStyle>
              <a:defPPr>
                <a:defRPr lang="en-US"/>
              </a:defPPr>
              <a:lvl1pPr>
                <a:defRPr sz="1200">
                  <a:solidFill>
                    <a:srgbClr val="0B4A99"/>
                  </a:solidFill>
                  <a:latin typeface="Optima" pitchFamily="2" charset="0"/>
                </a:defRPr>
              </a:lvl1pPr>
            </a:lstStyle>
            <a:p>
              <a:r>
                <a:rPr lang="en-US" b="1">
                  <a:latin typeface="Optima" panose="02000503060000020004"/>
                </a:rPr>
                <a:t>June 25 Release</a:t>
              </a:r>
              <a:endParaRPr lang="en-IN" b="1">
                <a:latin typeface="Optima" panose="02000503060000020004"/>
              </a:endParaRPr>
            </a:p>
          </p:txBody>
        </p:sp>
      </p:grpSp>
      <p:grpSp>
        <p:nvGrpSpPr>
          <p:cNvPr id="61" name="Group 60">
            <a:extLst>
              <a:ext uri="{FF2B5EF4-FFF2-40B4-BE49-F238E27FC236}">
                <a16:creationId xmlns:a16="http://schemas.microsoft.com/office/drawing/2014/main" id="{6FF1C0CD-E57B-CB97-C2EB-E20695A2A1D7}"/>
              </a:ext>
            </a:extLst>
          </p:cNvPr>
          <p:cNvGrpSpPr/>
          <p:nvPr/>
        </p:nvGrpSpPr>
        <p:grpSpPr>
          <a:xfrm>
            <a:off x="2921001" y="762287"/>
            <a:ext cx="6058186" cy="677071"/>
            <a:chOff x="2921001" y="762287"/>
            <a:chExt cx="6058186" cy="677071"/>
          </a:xfrm>
        </p:grpSpPr>
        <p:sp>
          <p:nvSpPr>
            <p:cNvPr id="17" name="Rounded Rectangle 49">
              <a:extLst>
                <a:ext uri="{FF2B5EF4-FFF2-40B4-BE49-F238E27FC236}">
                  <a16:creationId xmlns:a16="http://schemas.microsoft.com/office/drawing/2014/main" id="{0004EC8C-1BEF-7F4C-1C47-6C084F38F9AD}"/>
                </a:ext>
              </a:extLst>
            </p:cNvPr>
            <p:cNvSpPr/>
            <p:nvPr>
              <p:custDataLst>
                <p:tags r:id="rId30"/>
              </p:custDataLst>
            </p:nvPr>
          </p:nvSpPr>
          <p:spPr>
            <a:xfrm>
              <a:off x="2921001" y="769906"/>
              <a:ext cx="745028"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Asset Master</a:t>
              </a:r>
            </a:p>
          </p:txBody>
        </p:sp>
        <p:sp>
          <p:nvSpPr>
            <p:cNvPr id="18" name="Rounded Rectangle 49">
              <a:extLst>
                <a:ext uri="{FF2B5EF4-FFF2-40B4-BE49-F238E27FC236}">
                  <a16:creationId xmlns:a16="http://schemas.microsoft.com/office/drawing/2014/main" id="{2C6C37F0-BD71-0B95-2BA4-13782DE1E682}"/>
                </a:ext>
              </a:extLst>
            </p:cNvPr>
            <p:cNvSpPr/>
            <p:nvPr>
              <p:custDataLst>
                <p:tags r:id="rId31"/>
              </p:custDataLst>
            </p:nvPr>
          </p:nvSpPr>
          <p:spPr>
            <a:xfrm>
              <a:off x="6405396" y="786254"/>
              <a:ext cx="833463" cy="615807"/>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Material Master</a:t>
              </a:r>
            </a:p>
          </p:txBody>
        </p:sp>
        <p:sp>
          <p:nvSpPr>
            <p:cNvPr id="19" name="Rounded Rectangle 49">
              <a:extLst>
                <a:ext uri="{FF2B5EF4-FFF2-40B4-BE49-F238E27FC236}">
                  <a16:creationId xmlns:a16="http://schemas.microsoft.com/office/drawing/2014/main" id="{372AAD31-24A5-EEAE-E955-879F03FED012}"/>
                </a:ext>
              </a:extLst>
            </p:cNvPr>
            <p:cNvSpPr/>
            <p:nvPr>
              <p:custDataLst>
                <p:tags r:id="rId32"/>
              </p:custDataLst>
            </p:nvPr>
          </p:nvSpPr>
          <p:spPr>
            <a:xfrm>
              <a:off x="7335250" y="762287"/>
              <a:ext cx="764647" cy="647800"/>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Service Master</a:t>
              </a:r>
            </a:p>
          </p:txBody>
        </p:sp>
        <p:sp>
          <p:nvSpPr>
            <p:cNvPr id="43" name="Rounded Rectangle 49">
              <a:extLst>
                <a:ext uri="{FF2B5EF4-FFF2-40B4-BE49-F238E27FC236}">
                  <a16:creationId xmlns:a16="http://schemas.microsoft.com/office/drawing/2014/main" id="{EE3B2247-A115-43E0-5F19-26D972147FFB}"/>
                </a:ext>
              </a:extLst>
            </p:cNvPr>
            <p:cNvSpPr/>
            <p:nvPr>
              <p:custDataLst>
                <p:tags r:id="rId33"/>
              </p:custDataLst>
            </p:nvPr>
          </p:nvSpPr>
          <p:spPr>
            <a:xfrm>
              <a:off x="3797641" y="769906"/>
              <a:ext cx="795698"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err="1">
                  <a:solidFill>
                    <a:srgbClr val="10479B"/>
                  </a:solidFill>
                  <a:latin typeface="Optima" panose="02000503060000020004"/>
                  <a:cs typeface="Arial" panose="020B0604020202020204"/>
                </a:rPr>
                <a:t>eBOM</a:t>
              </a:r>
              <a:r>
                <a:rPr lang="en-US" sz="1200" b="1">
                  <a:solidFill>
                    <a:srgbClr val="10479B"/>
                  </a:solidFill>
                  <a:latin typeface="Optima" panose="02000503060000020004"/>
                  <a:cs typeface="Arial" panose="020B0604020202020204"/>
                </a:rPr>
                <a:t> Linking</a:t>
              </a:r>
            </a:p>
          </p:txBody>
        </p:sp>
        <p:sp>
          <p:nvSpPr>
            <p:cNvPr id="44" name="Rounded Rectangle 49">
              <a:extLst>
                <a:ext uri="{FF2B5EF4-FFF2-40B4-BE49-F238E27FC236}">
                  <a16:creationId xmlns:a16="http://schemas.microsoft.com/office/drawing/2014/main" id="{6F12FDA0-3CCB-0D98-81D5-CBC77529B501}"/>
                </a:ext>
              </a:extLst>
            </p:cNvPr>
            <p:cNvSpPr/>
            <p:nvPr>
              <p:custDataLst>
                <p:tags r:id="rId34"/>
              </p:custDataLst>
            </p:nvPr>
          </p:nvSpPr>
          <p:spPr>
            <a:xfrm>
              <a:off x="4689882" y="774977"/>
              <a:ext cx="795698" cy="627084"/>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err="1">
                  <a:solidFill>
                    <a:srgbClr val="10479B"/>
                  </a:solidFill>
                  <a:latin typeface="Optima" panose="02000503060000020004"/>
                  <a:cs typeface="Arial" panose="020B0604020202020204"/>
                </a:rPr>
                <a:t>fBOM</a:t>
              </a:r>
              <a:r>
                <a:rPr lang="en-US" sz="1200" b="1">
                  <a:solidFill>
                    <a:srgbClr val="10479B"/>
                  </a:solidFill>
                  <a:latin typeface="Optima" panose="02000503060000020004"/>
                  <a:cs typeface="Arial" panose="020B0604020202020204"/>
                </a:rPr>
                <a:t> Linking</a:t>
              </a:r>
            </a:p>
          </p:txBody>
        </p:sp>
        <p:sp>
          <p:nvSpPr>
            <p:cNvPr id="45" name="Rounded Rectangle 49">
              <a:extLst>
                <a:ext uri="{FF2B5EF4-FFF2-40B4-BE49-F238E27FC236}">
                  <a16:creationId xmlns:a16="http://schemas.microsoft.com/office/drawing/2014/main" id="{95377AB2-DA10-2B77-6E93-AF984CEF8334}"/>
                </a:ext>
              </a:extLst>
            </p:cNvPr>
            <p:cNvSpPr/>
            <p:nvPr>
              <p:custDataLst>
                <p:tags r:id="rId35"/>
              </p:custDataLst>
            </p:nvPr>
          </p:nvSpPr>
          <p:spPr>
            <a:xfrm>
              <a:off x="5581971" y="778229"/>
              <a:ext cx="764647" cy="647800"/>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err="1">
                  <a:solidFill>
                    <a:srgbClr val="10479B"/>
                  </a:solidFill>
                  <a:latin typeface="Optima" panose="02000503060000020004"/>
                  <a:cs typeface="Arial" panose="020B0604020202020204"/>
                </a:rPr>
                <a:t>mBOM</a:t>
              </a:r>
              <a:r>
                <a:rPr lang="en-US" sz="1200" b="1">
                  <a:solidFill>
                    <a:srgbClr val="10479B"/>
                  </a:solidFill>
                  <a:latin typeface="Optima" panose="02000503060000020004"/>
                  <a:cs typeface="Arial" panose="020B0604020202020204"/>
                </a:rPr>
                <a:t> Linking</a:t>
              </a:r>
            </a:p>
          </p:txBody>
        </p:sp>
        <p:sp>
          <p:nvSpPr>
            <p:cNvPr id="46" name="Rounded Rectangle 49">
              <a:extLst>
                <a:ext uri="{FF2B5EF4-FFF2-40B4-BE49-F238E27FC236}">
                  <a16:creationId xmlns:a16="http://schemas.microsoft.com/office/drawing/2014/main" id="{F05000C4-1C00-9B5F-35F6-3B0E4027F737}"/>
                </a:ext>
              </a:extLst>
            </p:cNvPr>
            <p:cNvSpPr/>
            <p:nvPr>
              <p:custDataLst>
                <p:tags r:id="rId36"/>
              </p:custDataLst>
            </p:nvPr>
          </p:nvSpPr>
          <p:spPr>
            <a:xfrm>
              <a:off x="8214540" y="769906"/>
              <a:ext cx="764647" cy="632155"/>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Model Service Spec</a:t>
              </a:r>
            </a:p>
          </p:txBody>
        </p:sp>
      </p:grpSp>
      <p:pic>
        <p:nvPicPr>
          <p:cNvPr id="70" name="Graphic 69">
            <a:extLst>
              <a:ext uri="{FF2B5EF4-FFF2-40B4-BE49-F238E27FC236}">
                <a16:creationId xmlns:a16="http://schemas.microsoft.com/office/drawing/2014/main" id="{E37A203E-7256-AF81-AD11-094A4EBF7ED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449895" y="0"/>
            <a:ext cx="768439" cy="380489"/>
          </a:xfrm>
          <a:prstGeom prst="rect">
            <a:avLst/>
          </a:prstGeom>
        </p:spPr>
      </p:pic>
      <p:grpSp>
        <p:nvGrpSpPr>
          <p:cNvPr id="14" name="Group 13">
            <a:extLst>
              <a:ext uri="{FF2B5EF4-FFF2-40B4-BE49-F238E27FC236}">
                <a16:creationId xmlns:a16="http://schemas.microsoft.com/office/drawing/2014/main" id="{7658F5F0-C699-C67C-A5C7-D0C73BE193B9}"/>
              </a:ext>
            </a:extLst>
          </p:cNvPr>
          <p:cNvGrpSpPr/>
          <p:nvPr/>
        </p:nvGrpSpPr>
        <p:grpSpPr>
          <a:xfrm>
            <a:off x="2912672" y="2018183"/>
            <a:ext cx="8191314" cy="1520602"/>
            <a:chOff x="2912672" y="2018183"/>
            <a:chExt cx="8191314" cy="1520602"/>
          </a:xfrm>
        </p:grpSpPr>
        <p:sp>
          <p:nvSpPr>
            <p:cNvPr id="20" name="Rounded Rectangle 49">
              <a:extLst>
                <a:ext uri="{FF2B5EF4-FFF2-40B4-BE49-F238E27FC236}">
                  <a16:creationId xmlns:a16="http://schemas.microsoft.com/office/drawing/2014/main" id="{BED2A989-A0CC-88A8-90B9-84FA723CD45C}"/>
                </a:ext>
              </a:extLst>
            </p:cNvPr>
            <p:cNvSpPr/>
            <p:nvPr>
              <p:custDataLst>
                <p:tags r:id="rId12"/>
              </p:custDataLst>
            </p:nvPr>
          </p:nvSpPr>
          <p:spPr>
            <a:xfrm>
              <a:off x="8353551" y="2864035"/>
              <a:ext cx="795425"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Vendor Master</a:t>
              </a:r>
            </a:p>
          </p:txBody>
        </p:sp>
        <p:sp>
          <p:nvSpPr>
            <p:cNvPr id="21" name="Rounded Rectangle 49">
              <a:extLst>
                <a:ext uri="{FF2B5EF4-FFF2-40B4-BE49-F238E27FC236}">
                  <a16:creationId xmlns:a16="http://schemas.microsoft.com/office/drawing/2014/main" id="{A55E232F-F825-9D50-11DF-CAF98266A10E}"/>
                </a:ext>
              </a:extLst>
            </p:cNvPr>
            <p:cNvSpPr/>
            <p:nvPr>
              <p:custDataLst>
                <p:tags r:id="rId13"/>
              </p:custDataLst>
            </p:nvPr>
          </p:nvSpPr>
          <p:spPr>
            <a:xfrm>
              <a:off x="10192384" y="2912522"/>
              <a:ext cx="911602" cy="622751"/>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Customer Master</a:t>
              </a:r>
            </a:p>
          </p:txBody>
        </p:sp>
        <p:sp>
          <p:nvSpPr>
            <p:cNvPr id="47" name="Rounded Rectangle 49">
              <a:extLst>
                <a:ext uri="{FF2B5EF4-FFF2-40B4-BE49-F238E27FC236}">
                  <a16:creationId xmlns:a16="http://schemas.microsoft.com/office/drawing/2014/main" id="{1EA9AE77-F4E5-09F4-22DB-557017A7BBAD}"/>
                </a:ext>
              </a:extLst>
            </p:cNvPr>
            <p:cNvSpPr/>
            <p:nvPr>
              <p:custDataLst>
                <p:tags r:id="rId14"/>
              </p:custDataLst>
            </p:nvPr>
          </p:nvSpPr>
          <p:spPr>
            <a:xfrm>
              <a:off x="2912672" y="2859448"/>
              <a:ext cx="745029"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Maintenance Plan</a:t>
              </a:r>
            </a:p>
          </p:txBody>
        </p:sp>
        <p:sp>
          <p:nvSpPr>
            <p:cNvPr id="48" name="Rounded Rectangle 49">
              <a:extLst>
                <a:ext uri="{FF2B5EF4-FFF2-40B4-BE49-F238E27FC236}">
                  <a16:creationId xmlns:a16="http://schemas.microsoft.com/office/drawing/2014/main" id="{9876A85F-72C4-4D85-2E48-0190B7531710}"/>
                </a:ext>
              </a:extLst>
            </p:cNvPr>
            <p:cNvSpPr/>
            <p:nvPr>
              <p:custDataLst>
                <p:tags r:id="rId15"/>
              </p:custDataLst>
            </p:nvPr>
          </p:nvSpPr>
          <p:spPr>
            <a:xfrm>
              <a:off x="3735021" y="2868624"/>
              <a:ext cx="849989" cy="660275"/>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Maintenance Item</a:t>
              </a:r>
            </a:p>
          </p:txBody>
        </p:sp>
        <p:sp>
          <p:nvSpPr>
            <p:cNvPr id="49" name="Rounded Rectangle 49">
              <a:extLst>
                <a:ext uri="{FF2B5EF4-FFF2-40B4-BE49-F238E27FC236}">
                  <a16:creationId xmlns:a16="http://schemas.microsoft.com/office/drawing/2014/main" id="{280CC4EB-80E2-60D7-E877-7EF4E472E6EF}"/>
                </a:ext>
              </a:extLst>
            </p:cNvPr>
            <p:cNvSpPr/>
            <p:nvPr>
              <p:custDataLst>
                <p:tags r:id="rId16"/>
              </p:custDataLst>
            </p:nvPr>
          </p:nvSpPr>
          <p:spPr>
            <a:xfrm>
              <a:off x="4681554" y="2857401"/>
              <a:ext cx="795698"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Measuring Point</a:t>
              </a:r>
            </a:p>
          </p:txBody>
        </p:sp>
        <p:sp>
          <p:nvSpPr>
            <p:cNvPr id="50" name="Rounded Rectangle 49">
              <a:extLst>
                <a:ext uri="{FF2B5EF4-FFF2-40B4-BE49-F238E27FC236}">
                  <a16:creationId xmlns:a16="http://schemas.microsoft.com/office/drawing/2014/main" id="{B703EE99-C477-4F66-0011-B05BDA259602}"/>
                </a:ext>
              </a:extLst>
            </p:cNvPr>
            <p:cNvSpPr/>
            <p:nvPr>
              <p:custDataLst>
                <p:tags r:id="rId17"/>
              </p:custDataLst>
            </p:nvPr>
          </p:nvSpPr>
          <p:spPr>
            <a:xfrm>
              <a:off x="5585870" y="2869333"/>
              <a:ext cx="740190"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Task Lists</a:t>
              </a:r>
            </a:p>
          </p:txBody>
        </p:sp>
        <p:sp>
          <p:nvSpPr>
            <p:cNvPr id="51" name="Rounded Rectangle 49">
              <a:extLst>
                <a:ext uri="{FF2B5EF4-FFF2-40B4-BE49-F238E27FC236}">
                  <a16:creationId xmlns:a16="http://schemas.microsoft.com/office/drawing/2014/main" id="{1F593083-EA55-81BF-E4A3-4DFFE3456738}"/>
                </a:ext>
              </a:extLst>
            </p:cNvPr>
            <p:cNvSpPr/>
            <p:nvPr>
              <p:custDataLst>
                <p:tags r:id="rId18"/>
              </p:custDataLst>
            </p:nvPr>
          </p:nvSpPr>
          <p:spPr>
            <a:xfrm>
              <a:off x="6397068" y="2862267"/>
              <a:ext cx="871076"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Work Center</a:t>
              </a:r>
            </a:p>
          </p:txBody>
        </p:sp>
        <p:sp>
          <p:nvSpPr>
            <p:cNvPr id="53" name="Rounded Rectangle 49">
              <a:extLst>
                <a:ext uri="{FF2B5EF4-FFF2-40B4-BE49-F238E27FC236}">
                  <a16:creationId xmlns:a16="http://schemas.microsoft.com/office/drawing/2014/main" id="{492E04B3-8D46-6A91-3866-552E727028AE}"/>
                </a:ext>
              </a:extLst>
            </p:cNvPr>
            <p:cNvSpPr/>
            <p:nvPr>
              <p:custDataLst>
                <p:tags r:id="rId19"/>
              </p:custDataLst>
            </p:nvPr>
          </p:nvSpPr>
          <p:spPr>
            <a:xfrm>
              <a:off x="2912672" y="2034021"/>
              <a:ext cx="745028"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Asset Master</a:t>
              </a:r>
            </a:p>
          </p:txBody>
        </p:sp>
        <p:sp>
          <p:nvSpPr>
            <p:cNvPr id="54" name="Rounded Rectangle 49">
              <a:extLst>
                <a:ext uri="{FF2B5EF4-FFF2-40B4-BE49-F238E27FC236}">
                  <a16:creationId xmlns:a16="http://schemas.microsoft.com/office/drawing/2014/main" id="{BD6E2F1B-9BF0-06C5-353C-B684F459A1E0}"/>
                </a:ext>
              </a:extLst>
            </p:cNvPr>
            <p:cNvSpPr/>
            <p:nvPr>
              <p:custDataLst>
                <p:tags r:id="rId20"/>
              </p:custDataLst>
            </p:nvPr>
          </p:nvSpPr>
          <p:spPr>
            <a:xfrm>
              <a:off x="6397067" y="2050369"/>
              <a:ext cx="833463" cy="615807"/>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Material Master</a:t>
              </a:r>
            </a:p>
          </p:txBody>
        </p:sp>
        <p:sp>
          <p:nvSpPr>
            <p:cNvPr id="55" name="Rounded Rectangle 49">
              <a:extLst>
                <a:ext uri="{FF2B5EF4-FFF2-40B4-BE49-F238E27FC236}">
                  <a16:creationId xmlns:a16="http://schemas.microsoft.com/office/drawing/2014/main" id="{1D41B03A-F202-A7BE-FFA3-846903BF3E78}"/>
                </a:ext>
              </a:extLst>
            </p:cNvPr>
            <p:cNvSpPr/>
            <p:nvPr>
              <p:custDataLst>
                <p:tags r:id="rId21"/>
              </p:custDataLst>
            </p:nvPr>
          </p:nvSpPr>
          <p:spPr>
            <a:xfrm>
              <a:off x="7326921" y="2018183"/>
              <a:ext cx="764647" cy="632155"/>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err="1">
                  <a:solidFill>
                    <a:srgbClr val="10479B"/>
                  </a:solidFill>
                  <a:latin typeface="Optima" panose="02000503060000020004"/>
                  <a:cs typeface="Arial" panose="020B0604020202020204"/>
                </a:rPr>
                <a:t>iSPIR</a:t>
              </a:r>
              <a:endParaRPr lang="en-US" sz="1200" b="1">
                <a:solidFill>
                  <a:srgbClr val="10479B"/>
                </a:solidFill>
                <a:latin typeface="Optima" panose="02000503060000020004"/>
                <a:cs typeface="Arial" panose="020B0604020202020204"/>
              </a:endParaRPr>
            </a:p>
          </p:txBody>
        </p:sp>
        <p:sp>
          <p:nvSpPr>
            <p:cNvPr id="56" name="Rounded Rectangle 49">
              <a:extLst>
                <a:ext uri="{FF2B5EF4-FFF2-40B4-BE49-F238E27FC236}">
                  <a16:creationId xmlns:a16="http://schemas.microsoft.com/office/drawing/2014/main" id="{515A56C4-F0BE-747E-12E0-1C902B67CCC2}"/>
                </a:ext>
              </a:extLst>
            </p:cNvPr>
            <p:cNvSpPr/>
            <p:nvPr>
              <p:custDataLst>
                <p:tags r:id="rId22"/>
              </p:custDataLst>
            </p:nvPr>
          </p:nvSpPr>
          <p:spPr>
            <a:xfrm>
              <a:off x="3789312" y="2034021"/>
              <a:ext cx="795698"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err="1">
                  <a:solidFill>
                    <a:srgbClr val="10479B"/>
                  </a:solidFill>
                  <a:latin typeface="Optima" panose="02000503060000020004"/>
                  <a:cs typeface="Arial" panose="020B0604020202020204"/>
                </a:rPr>
                <a:t>eBOM</a:t>
              </a:r>
              <a:r>
                <a:rPr lang="en-US" sz="1200" b="1">
                  <a:solidFill>
                    <a:srgbClr val="10479B"/>
                  </a:solidFill>
                  <a:latin typeface="Optima" panose="02000503060000020004"/>
                  <a:cs typeface="Arial" panose="020B0604020202020204"/>
                </a:rPr>
                <a:t> Linking</a:t>
              </a:r>
            </a:p>
          </p:txBody>
        </p:sp>
        <p:sp>
          <p:nvSpPr>
            <p:cNvPr id="57" name="Rounded Rectangle 49">
              <a:extLst>
                <a:ext uri="{FF2B5EF4-FFF2-40B4-BE49-F238E27FC236}">
                  <a16:creationId xmlns:a16="http://schemas.microsoft.com/office/drawing/2014/main" id="{75D90A27-4EB4-32A6-45F1-BBFA2232A992}"/>
                </a:ext>
              </a:extLst>
            </p:cNvPr>
            <p:cNvSpPr/>
            <p:nvPr>
              <p:custDataLst>
                <p:tags r:id="rId23"/>
              </p:custDataLst>
            </p:nvPr>
          </p:nvSpPr>
          <p:spPr>
            <a:xfrm>
              <a:off x="4681553" y="2039092"/>
              <a:ext cx="795698" cy="627084"/>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err="1">
                  <a:solidFill>
                    <a:srgbClr val="10479B"/>
                  </a:solidFill>
                  <a:latin typeface="Optima" panose="02000503060000020004"/>
                  <a:cs typeface="Arial" panose="020B0604020202020204"/>
                </a:rPr>
                <a:t>fBOM</a:t>
              </a:r>
              <a:r>
                <a:rPr lang="en-US" sz="1200" b="1">
                  <a:solidFill>
                    <a:srgbClr val="10479B"/>
                  </a:solidFill>
                  <a:latin typeface="Optima" panose="02000503060000020004"/>
                  <a:cs typeface="Arial" panose="020B0604020202020204"/>
                </a:rPr>
                <a:t> Linking</a:t>
              </a:r>
            </a:p>
          </p:txBody>
        </p:sp>
        <p:sp>
          <p:nvSpPr>
            <p:cNvPr id="58" name="Rounded Rectangle 49">
              <a:extLst>
                <a:ext uri="{FF2B5EF4-FFF2-40B4-BE49-F238E27FC236}">
                  <a16:creationId xmlns:a16="http://schemas.microsoft.com/office/drawing/2014/main" id="{0C6D834D-C58B-FE66-1D9A-AD1277A61A3B}"/>
                </a:ext>
              </a:extLst>
            </p:cNvPr>
            <p:cNvSpPr/>
            <p:nvPr>
              <p:custDataLst>
                <p:tags r:id="rId24"/>
              </p:custDataLst>
            </p:nvPr>
          </p:nvSpPr>
          <p:spPr>
            <a:xfrm>
              <a:off x="5573642" y="2042344"/>
              <a:ext cx="764647" cy="647800"/>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err="1">
                  <a:solidFill>
                    <a:srgbClr val="10479B"/>
                  </a:solidFill>
                  <a:latin typeface="Optima" panose="02000503060000020004"/>
                  <a:cs typeface="Arial" panose="020B0604020202020204"/>
                </a:rPr>
                <a:t>mBOM</a:t>
              </a:r>
              <a:r>
                <a:rPr lang="en-US" sz="1200" b="1">
                  <a:solidFill>
                    <a:srgbClr val="10479B"/>
                  </a:solidFill>
                  <a:latin typeface="Optima" panose="02000503060000020004"/>
                  <a:cs typeface="Arial" panose="020B0604020202020204"/>
                </a:rPr>
                <a:t> Linking</a:t>
              </a:r>
            </a:p>
          </p:txBody>
        </p:sp>
        <p:sp>
          <p:nvSpPr>
            <p:cNvPr id="59" name="Rounded Rectangle 49">
              <a:extLst>
                <a:ext uri="{FF2B5EF4-FFF2-40B4-BE49-F238E27FC236}">
                  <a16:creationId xmlns:a16="http://schemas.microsoft.com/office/drawing/2014/main" id="{5506CAB2-C412-1098-58A7-D0DEDA37C60E}"/>
                </a:ext>
              </a:extLst>
            </p:cNvPr>
            <p:cNvSpPr/>
            <p:nvPr>
              <p:custDataLst>
                <p:tags r:id="rId25"/>
              </p:custDataLst>
            </p:nvPr>
          </p:nvSpPr>
          <p:spPr>
            <a:xfrm>
              <a:off x="8206211" y="2034021"/>
              <a:ext cx="911602" cy="632155"/>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Service Master</a:t>
              </a:r>
            </a:p>
          </p:txBody>
        </p:sp>
        <p:sp>
          <p:nvSpPr>
            <p:cNvPr id="5" name="Rounded Rectangle 49">
              <a:extLst>
                <a:ext uri="{FF2B5EF4-FFF2-40B4-BE49-F238E27FC236}">
                  <a16:creationId xmlns:a16="http://schemas.microsoft.com/office/drawing/2014/main" id="{6F98B6B4-D866-ADE9-9CE4-B2B0A4698152}"/>
                </a:ext>
              </a:extLst>
            </p:cNvPr>
            <p:cNvSpPr/>
            <p:nvPr>
              <p:custDataLst>
                <p:tags r:id="rId26"/>
              </p:custDataLst>
            </p:nvPr>
          </p:nvSpPr>
          <p:spPr>
            <a:xfrm>
              <a:off x="9200718" y="2034594"/>
              <a:ext cx="911602" cy="632155"/>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Model Service Spec</a:t>
              </a:r>
            </a:p>
          </p:txBody>
        </p:sp>
        <p:sp>
          <p:nvSpPr>
            <p:cNvPr id="9" name="Rounded Rectangle 49">
              <a:extLst>
                <a:ext uri="{FF2B5EF4-FFF2-40B4-BE49-F238E27FC236}">
                  <a16:creationId xmlns:a16="http://schemas.microsoft.com/office/drawing/2014/main" id="{FEBB8EC7-A15E-F543-246B-D5FA3D1E6AF6}"/>
                </a:ext>
              </a:extLst>
            </p:cNvPr>
            <p:cNvSpPr/>
            <p:nvPr>
              <p:custDataLst>
                <p:tags r:id="rId27"/>
              </p:custDataLst>
            </p:nvPr>
          </p:nvSpPr>
          <p:spPr>
            <a:xfrm>
              <a:off x="9264466" y="2897532"/>
              <a:ext cx="853514" cy="632155"/>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On-Boarding Process</a:t>
              </a:r>
            </a:p>
          </p:txBody>
        </p:sp>
        <p:sp>
          <p:nvSpPr>
            <p:cNvPr id="11" name="Rounded Rectangle 49">
              <a:extLst>
                <a:ext uri="{FF2B5EF4-FFF2-40B4-BE49-F238E27FC236}">
                  <a16:creationId xmlns:a16="http://schemas.microsoft.com/office/drawing/2014/main" id="{A977FEA5-3692-F16A-E0EB-F0D2FE04CEF1}"/>
                </a:ext>
              </a:extLst>
            </p:cNvPr>
            <p:cNvSpPr/>
            <p:nvPr>
              <p:custDataLst>
                <p:tags r:id="rId28"/>
              </p:custDataLst>
            </p:nvPr>
          </p:nvSpPr>
          <p:spPr>
            <a:xfrm>
              <a:off x="10192384" y="2048163"/>
              <a:ext cx="911602" cy="632155"/>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Fixed Asset Registry</a:t>
              </a:r>
            </a:p>
          </p:txBody>
        </p:sp>
        <p:sp>
          <p:nvSpPr>
            <p:cNvPr id="13" name="Rounded Rectangle 49">
              <a:extLst>
                <a:ext uri="{FF2B5EF4-FFF2-40B4-BE49-F238E27FC236}">
                  <a16:creationId xmlns:a16="http://schemas.microsoft.com/office/drawing/2014/main" id="{876F5926-09D1-1399-9889-1BE2C3E29D65}"/>
                </a:ext>
              </a:extLst>
            </p:cNvPr>
            <p:cNvSpPr/>
            <p:nvPr>
              <p:custDataLst>
                <p:tags r:id="rId29"/>
              </p:custDataLst>
            </p:nvPr>
          </p:nvSpPr>
          <p:spPr>
            <a:xfrm>
              <a:off x="7326920" y="2868624"/>
              <a:ext cx="927309" cy="670161"/>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100" b="1">
                  <a:solidFill>
                    <a:srgbClr val="10479B"/>
                  </a:solidFill>
                  <a:latin typeface="Optima" panose="02000503060000020004"/>
                  <a:cs typeface="Arial" panose="020B0604020202020204"/>
                </a:rPr>
                <a:t>Functional Location</a:t>
              </a:r>
            </a:p>
          </p:txBody>
        </p:sp>
      </p:grpSp>
      <p:grpSp>
        <p:nvGrpSpPr>
          <p:cNvPr id="25" name="Group 24">
            <a:extLst>
              <a:ext uri="{FF2B5EF4-FFF2-40B4-BE49-F238E27FC236}">
                <a16:creationId xmlns:a16="http://schemas.microsoft.com/office/drawing/2014/main" id="{F5BC5C68-71D5-235A-A16F-24EB5300EDC5}"/>
              </a:ext>
            </a:extLst>
          </p:cNvPr>
          <p:cNvGrpSpPr/>
          <p:nvPr/>
        </p:nvGrpSpPr>
        <p:grpSpPr>
          <a:xfrm>
            <a:off x="2979777" y="4300116"/>
            <a:ext cx="8652235" cy="721789"/>
            <a:chOff x="2979779" y="4300116"/>
            <a:chExt cx="8296416" cy="721789"/>
          </a:xfrm>
        </p:grpSpPr>
        <p:sp>
          <p:nvSpPr>
            <p:cNvPr id="32" name="Rounded Rectangle 49">
              <a:extLst>
                <a:ext uri="{FF2B5EF4-FFF2-40B4-BE49-F238E27FC236}">
                  <a16:creationId xmlns:a16="http://schemas.microsoft.com/office/drawing/2014/main" id="{2D015016-726F-7A94-A34A-79D439DDDBE3}"/>
                </a:ext>
              </a:extLst>
            </p:cNvPr>
            <p:cNvSpPr/>
            <p:nvPr>
              <p:custDataLst>
                <p:tags r:id="rId4"/>
              </p:custDataLst>
            </p:nvPr>
          </p:nvSpPr>
          <p:spPr>
            <a:xfrm>
              <a:off x="2979779" y="4300116"/>
              <a:ext cx="745028"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Asset Master</a:t>
              </a:r>
            </a:p>
          </p:txBody>
        </p:sp>
        <p:sp>
          <p:nvSpPr>
            <p:cNvPr id="33" name="Rounded Rectangle 49">
              <a:extLst>
                <a:ext uri="{FF2B5EF4-FFF2-40B4-BE49-F238E27FC236}">
                  <a16:creationId xmlns:a16="http://schemas.microsoft.com/office/drawing/2014/main" id="{ED30802D-C054-DD64-AB5D-A40BD8CE25FC}"/>
                </a:ext>
              </a:extLst>
            </p:cNvPr>
            <p:cNvSpPr/>
            <p:nvPr>
              <p:custDataLst>
                <p:tags r:id="rId5"/>
              </p:custDataLst>
            </p:nvPr>
          </p:nvSpPr>
          <p:spPr>
            <a:xfrm>
              <a:off x="8254218" y="4336672"/>
              <a:ext cx="849989"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Material Master</a:t>
              </a:r>
            </a:p>
          </p:txBody>
        </p:sp>
        <p:sp>
          <p:nvSpPr>
            <p:cNvPr id="34" name="Rounded Rectangle 49">
              <a:extLst>
                <a:ext uri="{FF2B5EF4-FFF2-40B4-BE49-F238E27FC236}">
                  <a16:creationId xmlns:a16="http://schemas.microsoft.com/office/drawing/2014/main" id="{CE862BD6-0810-9F3B-6C04-5C2D4BD16D87}"/>
                </a:ext>
              </a:extLst>
            </p:cNvPr>
            <p:cNvSpPr/>
            <p:nvPr>
              <p:custDataLst>
                <p:tags r:id="rId6"/>
              </p:custDataLst>
            </p:nvPr>
          </p:nvSpPr>
          <p:spPr>
            <a:xfrm>
              <a:off x="9200718" y="4336672"/>
              <a:ext cx="762083"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Service Master</a:t>
              </a:r>
            </a:p>
          </p:txBody>
        </p:sp>
        <p:sp>
          <p:nvSpPr>
            <p:cNvPr id="35" name="Rounded Rectangle 49">
              <a:extLst>
                <a:ext uri="{FF2B5EF4-FFF2-40B4-BE49-F238E27FC236}">
                  <a16:creationId xmlns:a16="http://schemas.microsoft.com/office/drawing/2014/main" id="{BE82190E-40E0-E9DB-3C39-0D795BF5F25B}"/>
                </a:ext>
              </a:extLst>
            </p:cNvPr>
            <p:cNvSpPr/>
            <p:nvPr>
              <p:custDataLst>
                <p:tags r:id="rId7"/>
              </p:custDataLst>
            </p:nvPr>
          </p:nvSpPr>
          <p:spPr>
            <a:xfrm>
              <a:off x="10071738" y="4352453"/>
              <a:ext cx="1204457" cy="669452"/>
            </a:xfrm>
            <a:prstGeom prst="roundRect">
              <a:avLst/>
            </a:prstGeom>
            <a:solidFill>
              <a:schemeClr val="accent6">
                <a:lumMod val="60000"/>
                <a:lumOff val="40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Vendor Master for Asset Model/Part</a:t>
              </a:r>
            </a:p>
          </p:txBody>
        </p:sp>
        <p:sp>
          <p:nvSpPr>
            <p:cNvPr id="15" name="Rounded Rectangle 49">
              <a:extLst>
                <a:ext uri="{FF2B5EF4-FFF2-40B4-BE49-F238E27FC236}">
                  <a16:creationId xmlns:a16="http://schemas.microsoft.com/office/drawing/2014/main" id="{A81BFA4D-0E33-4FED-9017-FF839B05E1AD}"/>
                </a:ext>
              </a:extLst>
            </p:cNvPr>
            <p:cNvSpPr/>
            <p:nvPr>
              <p:custDataLst>
                <p:tags r:id="rId8"/>
              </p:custDataLst>
            </p:nvPr>
          </p:nvSpPr>
          <p:spPr>
            <a:xfrm>
              <a:off x="3817142" y="4302856"/>
              <a:ext cx="1221635"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Maintenance Plan</a:t>
              </a:r>
            </a:p>
          </p:txBody>
        </p:sp>
        <p:sp>
          <p:nvSpPr>
            <p:cNvPr id="16" name="Rounded Rectangle 49">
              <a:extLst>
                <a:ext uri="{FF2B5EF4-FFF2-40B4-BE49-F238E27FC236}">
                  <a16:creationId xmlns:a16="http://schemas.microsoft.com/office/drawing/2014/main" id="{6654C56B-36FC-E912-7D3C-623900FF7E44}"/>
                </a:ext>
              </a:extLst>
            </p:cNvPr>
            <p:cNvSpPr/>
            <p:nvPr>
              <p:custDataLst>
                <p:tags r:id="rId9"/>
              </p:custDataLst>
            </p:nvPr>
          </p:nvSpPr>
          <p:spPr>
            <a:xfrm>
              <a:off x="5159267" y="4300116"/>
              <a:ext cx="1030213"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Measuring Point</a:t>
              </a:r>
            </a:p>
          </p:txBody>
        </p:sp>
        <p:sp>
          <p:nvSpPr>
            <p:cNvPr id="22" name="Rounded Rectangle 49">
              <a:extLst>
                <a:ext uri="{FF2B5EF4-FFF2-40B4-BE49-F238E27FC236}">
                  <a16:creationId xmlns:a16="http://schemas.microsoft.com/office/drawing/2014/main" id="{6B2827CE-805C-15B6-B8B2-4673423255CF}"/>
                </a:ext>
              </a:extLst>
            </p:cNvPr>
            <p:cNvSpPr/>
            <p:nvPr>
              <p:custDataLst>
                <p:tags r:id="rId10"/>
              </p:custDataLst>
            </p:nvPr>
          </p:nvSpPr>
          <p:spPr>
            <a:xfrm>
              <a:off x="6282149" y="4322473"/>
              <a:ext cx="871076"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Task Lists</a:t>
              </a:r>
            </a:p>
          </p:txBody>
        </p:sp>
        <p:sp>
          <p:nvSpPr>
            <p:cNvPr id="24" name="Rounded Rectangle 49">
              <a:extLst>
                <a:ext uri="{FF2B5EF4-FFF2-40B4-BE49-F238E27FC236}">
                  <a16:creationId xmlns:a16="http://schemas.microsoft.com/office/drawing/2014/main" id="{FD782949-829D-9AA8-87CF-AF191F51B32F}"/>
                </a:ext>
              </a:extLst>
            </p:cNvPr>
            <p:cNvSpPr/>
            <p:nvPr>
              <p:custDataLst>
                <p:tags r:id="rId11"/>
              </p:custDataLst>
            </p:nvPr>
          </p:nvSpPr>
          <p:spPr>
            <a:xfrm>
              <a:off x="7268144" y="4322473"/>
              <a:ext cx="871076" cy="669452"/>
            </a:xfrm>
            <a:prstGeom prst="roundRect">
              <a:avLst/>
            </a:prstGeom>
            <a:solidFill>
              <a:schemeClr val="bg1">
                <a:lumMod val="95000"/>
              </a:schemeClr>
            </a:solidFill>
            <a:ln>
              <a:solidFill>
                <a:srgbClr val="0B4A99"/>
              </a:solidFill>
            </a:ln>
            <a:effectLst>
              <a:glow rad="63500">
                <a:schemeClr val="accent1">
                  <a:satMod val="175000"/>
                  <a:alpha val="40000"/>
                </a:schemeClr>
              </a:glo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10479B"/>
                  </a:solidFill>
                  <a:latin typeface="Optima" panose="02000503060000020004"/>
                  <a:cs typeface="Arial" panose="020B0604020202020204"/>
                </a:rPr>
                <a:t>Failure Codes</a:t>
              </a:r>
            </a:p>
          </p:txBody>
        </p:sp>
      </p:grpSp>
    </p:spTree>
    <p:extLst>
      <p:ext uri="{BB962C8B-B14F-4D97-AF65-F5344CB8AC3E}">
        <p14:creationId xmlns:p14="http://schemas.microsoft.com/office/powerpoint/2010/main" val="3503397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EBDE9-D06E-FB1A-8FE2-3AF0E6C6A4C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E9EA186-0EE4-DF62-30C4-8A02AD7B67D0}"/>
              </a:ext>
            </a:extLst>
          </p:cNvPr>
          <p:cNvSpPr>
            <a:spLocks noGrp="1"/>
          </p:cNvSpPr>
          <p:nvPr>
            <p:ph type="title"/>
          </p:nvPr>
        </p:nvSpPr>
        <p:spPr>
          <a:xfrm>
            <a:off x="267985" y="165595"/>
            <a:ext cx="7950040" cy="424732"/>
          </a:xfrm>
        </p:spPr>
        <p:txBody>
          <a:bodyPr vert="horz" lIns="91440" tIns="45720" rIns="91440" bIns="45720" rtlCol="0" anchor="ctr">
            <a:noAutofit/>
          </a:bodyPr>
          <a:lstStyle/>
          <a:p>
            <a:r>
              <a:rPr lang="en-US" b="1">
                <a:solidFill>
                  <a:srgbClr val="10479B"/>
                </a:solidFill>
                <a:latin typeface="Optima" panose="02000503060000020004"/>
                <a:cs typeface="+mn-cs"/>
              </a:rPr>
              <a:t>Company Headcount, Revenue Projection &amp; Assumptions</a:t>
            </a:r>
          </a:p>
        </p:txBody>
      </p:sp>
      <p:cxnSp>
        <p:nvCxnSpPr>
          <p:cNvPr id="7" name="Straight Connector 6">
            <a:extLst>
              <a:ext uri="{FF2B5EF4-FFF2-40B4-BE49-F238E27FC236}">
                <a16:creationId xmlns:a16="http://schemas.microsoft.com/office/drawing/2014/main" id="{D8A8D1AE-C6FB-4DBA-1B6F-F78A8EEF83AB}"/>
              </a:ext>
            </a:extLst>
          </p:cNvPr>
          <p:cNvCxnSpPr>
            <a:cxnSpLocks/>
          </p:cNvCxnSpPr>
          <p:nvPr/>
        </p:nvCxnSpPr>
        <p:spPr>
          <a:xfrm flipV="1">
            <a:off x="355420" y="729635"/>
            <a:ext cx="11406840" cy="12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F7343859-1A58-63DD-0FC8-51E3B0A396BC}"/>
              </a:ext>
            </a:extLst>
          </p:cNvPr>
          <p:cNvGraphicFramePr>
            <a:graphicFrameLocks noGrp="1"/>
          </p:cNvGraphicFramePr>
          <p:nvPr>
            <p:extLst>
              <p:ext uri="{D42A27DB-BD31-4B8C-83A1-F6EECF244321}">
                <p14:modId xmlns:p14="http://schemas.microsoft.com/office/powerpoint/2010/main" val="2733300774"/>
              </p:ext>
            </p:extLst>
          </p:nvPr>
        </p:nvGraphicFramePr>
        <p:xfrm>
          <a:off x="355420" y="870151"/>
          <a:ext cx="11250065" cy="2052681"/>
        </p:xfrm>
        <a:graphic>
          <a:graphicData uri="http://schemas.openxmlformats.org/drawingml/2006/table">
            <a:tbl>
              <a:tblPr/>
              <a:tblGrid>
                <a:gridCol w="837315">
                  <a:extLst>
                    <a:ext uri="{9D8B030D-6E8A-4147-A177-3AD203B41FA5}">
                      <a16:colId xmlns:a16="http://schemas.microsoft.com/office/drawing/2014/main" val="20000"/>
                    </a:ext>
                  </a:extLst>
                </a:gridCol>
                <a:gridCol w="1087648">
                  <a:extLst>
                    <a:ext uri="{9D8B030D-6E8A-4147-A177-3AD203B41FA5}">
                      <a16:colId xmlns:a16="http://schemas.microsoft.com/office/drawing/2014/main" val="20001"/>
                    </a:ext>
                  </a:extLst>
                </a:gridCol>
                <a:gridCol w="1320067">
                  <a:extLst>
                    <a:ext uri="{9D8B030D-6E8A-4147-A177-3AD203B41FA5}">
                      <a16:colId xmlns:a16="http://schemas.microsoft.com/office/drawing/2014/main" val="2895390561"/>
                    </a:ext>
                  </a:extLst>
                </a:gridCol>
                <a:gridCol w="788670">
                  <a:extLst>
                    <a:ext uri="{9D8B030D-6E8A-4147-A177-3AD203B41FA5}">
                      <a16:colId xmlns:a16="http://schemas.microsoft.com/office/drawing/2014/main" val="20002"/>
                    </a:ext>
                  </a:extLst>
                </a:gridCol>
                <a:gridCol w="880110">
                  <a:extLst>
                    <a:ext uri="{9D8B030D-6E8A-4147-A177-3AD203B41FA5}">
                      <a16:colId xmlns:a16="http://schemas.microsoft.com/office/drawing/2014/main" val="20003"/>
                    </a:ext>
                  </a:extLst>
                </a:gridCol>
                <a:gridCol w="708660">
                  <a:extLst>
                    <a:ext uri="{9D8B030D-6E8A-4147-A177-3AD203B41FA5}">
                      <a16:colId xmlns:a16="http://schemas.microsoft.com/office/drawing/2014/main" val="20004"/>
                    </a:ext>
                  </a:extLst>
                </a:gridCol>
                <a:gridCol w="834390">
                  <a:extLst>
                    <a:ext uri="{9D8B030D-6E8A-4147-A177-3AD203B41FA5}">
                      <a16:colId xmlns:a16="http://schemas.microsoft.com/office/drawing/2014/main" val="20005"/>
                    </a:ext>
                  </a:extLst>
                </a:gridCol>
                <a:gridCol w="651510">
                  <a:extLst>
                    <a:ext uri="{9D8B030D-6E8A-4147-A177-3AD203B41FA5}">
                      <a16:colId xmlns:a16="http://schemas.microsoft.com/office/drawing/2014/main" val="20006"/>
                    </a:ext>
                  </a:extLst>
                </a:gridCol>
                <a:gridCol w="948690">
                  <a:extLst>
                    <a:ext uri="{9D8B030D-6E8A-4147-A177-3AD203B41FA5}">
                      <a16:colId xmlns:a16="http://schemas.microsoft.com/office/drawing/2014/main" val="20007"/>
                    </a:ext>
                  </a:extLst>
                </a:gridCol>
                <a:gridCol w="742950">
                  <a:extLst>
                    <a:ext uri="{9D8B030D-6E8A-4147-A177-3AD203B41FA5}">
                      <a16:colId xmlns:a16="http://schemas.microsoft.com/office/drawing/2014/main" val="20008"/>
                    </a:ext>
                  </a:extLst>
                </a:gridCol>
                <a:gridCol w="994410">
                  <a:extLst>
                    <a:ext uri="{9D8B030D-6E8A-4147-A177-3AD203B41FA5}">
                      <a16:colId xmlns:a16="http://schemas.microsoft.com/office/drawing/2014/main" val="20009"/>
                    </a:ext>
                  </a:extLst>
                </a:gridCol>
                <a:gridCol w="1455645">
                  <a:extLst>
                    <a:ext uri="{9D8B030D-6E8A-4147-A177-3AD203B41FA5}">
                      <a16:colId xmlns:a16="http://schemas.microsoft.com/office/drawing/2014/main" val="20011"/>
                    </a:ext>
                  </a:extLst>
                </a:gridCol>
              </a:tblGrid>
              <a:tr h="355331">
                <a:tc rowSpan="2">
                  <a:txBody>
                    <a:bodyPr/>
                    <a:lstStyle/>
                    <a:p>
                      <a:pPr algn="ctr" rtl="0" fontAlgn="ctr"/>
                      <a:r>
                        <a:rPr lang="en-US" sz="1500" b="1" i="0" u="none" strike="noStrike">
                          <a:solidFill>
                            <a:srgbClr val="FFFFFF"/>
                          </a:solidFill>
                          <a:effectLst/>
                          <a:latin typeface="Optima" panose="02000503060000020004" pitchFamily="2" charset="0"/>
                        </a:rPr>
                        <a:t>€000's</a:t>
                      </a:r>
                    </a:p>
                  </a:txBody>
                  <a:tcPr marL="91416" marR="91416" marT="50292" marB="502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0479B"/>
                    </a:solidFill>
                  </a:tcPr>
                </a:tc>
                <a:tc rowSpan="2">
                  <a:txBody>
                    <a:bodyPr/>
                    <a:lstStyle/>
                    <a:p>
                      <a:pPr algn="ctr" rtl="0" fontAlgn="ctr"/>
                      <a:r>
                        <a:rPr lang="en-US" sz="1500" b="1" i="0" u="none" strike="noStrike">
                          <a:solidFill>
                            <a:srgbClr val="FFFFFF"/>
                          </a:solidFill>
                          <a:effectLst/>
                          <a:latin typeface="Optima" panose="02000503060000020004" pitchFamily="2" charset="0"/>
                        </a:rPr>
                        <a:t># of PiLog Employees</a:t>
                      </a:r>
                    </a:p>
                  </a:txBody>
                  <a:tcPr marL="91416" marR="91416" marT="50292" marB="502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0479B"/>
                    </a:solidFill>
                  </a:tcPr>
                </a:tc>
                <a:tc rowSpan="2">
                  <a:txBody>
                    <a:bodyPr/>
                    <a:lstStyle/>
                    <a:p>
                      <a:pPr algn="ctr" rtl="0" fontAlgn="ctr"/>
                      <a:r>
                        <a:rPr lang="en-US" sz="1500" b="1" i="0" u="none" strike="noStrike">
                          <a:solidFill>
                            <a:srgbClr val="FFFFFF"/>
                          </a:solidFill>
                          <a:effectLst/>
                          <a:latin typeface="Optima" panose="02000503060000020004" pitchFamily="2" charset="0"/>
                        </a:rPr>
                        <a:t># of Sales + Pre-Sales</a:t>
                      </a:r>
                    </a:p>
                  </a:txBody>
                  <a:tcPr marL="91416" marR="91416" marT="50292" marB="502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solidFill>
                      <a:srgbClr val="10479B"/>
                    </a:solidFill>
                  </a:tcPr>
                </a:tc>
                <a:tc gridSpan="2">
                  <a:txBody>
                    <a:bodyPr/>
                    <a:lstStyle/>
                    <a:p>
                      <a:pPr algn="ctr" rtl="0" fontAlgn="ctr"/>
                      <a:r>
                        <a:rPr lang="en-US" sz="1500" b="1" i="0" u="none" strike="noStrike">
                          <a:solidFill>
                            <a:srgbClr val="FFFFFF"/>
                          </a:solidFill>
                          <a:effectLst/>
                          <a:latin typeface="Optima" panose="02000503060000020004" pitchFamily="2" charset="0"/>
                        </a:rPr>
                        <a:t>2025</a:t>
                      </a:r>
                    </a:p>
                  </a:txBody>
                  <a:tcPr marL="91416" marR="91416" marT="50292" marB="502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0479B"/>
                    </a:solidFill>
                  </a:tcPr>
                </a:tc>
                <a:tc hMerge="1">
                  <a:txBody>
                    <a:bodyPr/>
                    <a:lstStyle/>
                    <a:p>
                      <a:endParaRPr lang="en-US"/>
                    </a:p>
                  </a:txBody>
                  <a:tcPr/>
                </a:tc>
                <a:tc gridSpan="2">
                  <a:txBody>
                    <a:bodyPr/>
                    <a:lstStyle/>
                    <a:p>
                      <a:pPr algn="ctr" rtl="0" fontAlgn="ctr"/>
                      <a:r>
                        <a:rPr lang="en-US" sz="1500" b="1" i="0" u="none" strike="noStrike">
                          <a:solidFill>
                            <a:srgbClr val="FFFFFF"/>
                          </a:solidFill>
                          <a:effectLst/>
                          <a:latin typeface="Optima" panose="02000503060000020004" pitchFamily="2" charset="0"/>
                        </a:rPr>
                        <a:t>2026</a:t>
                      </a:r>
                    </a:p>
                  </a:txBody>
                  <a:tcPr marL="91416" marR="91416" marT="50292" marB="502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0479B"/>
                    </a:solidFill>
                  </a:tcPr>
                </a:tc>
                <a:tc hMerge="1">
                  <a:txBody>
                    <a:bodyPr/>
                    <a:lstStyle/>
                    <a:p>
                      <a:endParaRPr lang="en-US"/>
                    </a:p>
                  </a:txBody>
                  <a:tcPr/>
                </a:tc>
                <a:tc gridSpan="2">
                  <a:txBody>
                    <a:bodyPr/>
                    <a:lstStyle/>
                    <a:p>
                      <a:pPr algn="ctr" rtl="0" fontAlgn="ctr"/>
                      <a:r>
                        <a:rPr lang="en-US" sz="1500" b="1" i="0" u="none" strike="noStrike">
                          <a:solidFill>
                            <a:srgbClr val="FFFFFF"/>
                          </a:solidFill>
                          <a:effectLst/>
                          <a:latin typeface="Optima" panose="02000503060000020004" pitchFamily="2" charset="0"/>
                        </a:rPr>
                        <a:t>2027</a:t>
                      </a:r>
                    </a:p>
                  </a:txBody>
                  <a:tcPr marL="91416" marR="91416" marT="50292" marB="502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0479B"/>
                    </a:solidFill>
                  </a:tcPr>
                </a:tc>
                <a:tc hMerge="1">
                  <a:txBody>
                    <a:bodyPr/>
                    <a:lstStyle/>
                    <a:p>
                      <a:endParaRPr lang="en-US"/>
                    </a:p>
                  </a:txBody>
                  <a:tcPr/>
                </a:tc>
                <a:tc gridSpan="2">
                  <a:txBody>
                    <a:bodyPr/>
                    <a:lstStyle/>
                    <a:p>
                      <a:pPr algn="ctr" rtl="0" fontAlgn="ctr"/>
                      <a:r>
                        <a:rPr lang="en-US" sz="1500" b="1" i="0" u="none" strike="noStrike">
                          <a:solidFill>
                            <a:srgbClr val="FFFFFF"/>
                          </a:solidFill>
                          <a:effectLst/>
                          <a:latin typeface="Optima" panose="02000503060000020004" pitchFamily="2" charset="0"/>
                        </a:rPr>
                        <a:t>TOTAL</a:t>
                      </a:r>
                    </a:p>
                  </a:txBody>
                  <a:tcPr marL="91416" marR="91416" marT="50292" marB="502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0479B"/>
                    </a:solidFill>
                  </a:tcPr>
                </a:tc>
                <a:tc hMerge="1">
                  <a:txBody>
                    <a:bodyPr/>
                    <a:lstStyle/>
                    <a:p>
                      <a:endParaRPr lang="en-US"/>
                    </a:p>
                  </a:txBody>
                  <a:tcPr/>
                </a:tc>
                <a:tc rowSpan="2">
                  <a:txBody>
                    <a:bodyPr/>
                    <a:lstStyle/>
                    <a:p>
                      <a:pPr algn="ctr" rtl="0" fontAlgn="ctr"/>
                      <a:r>
                        <a:rPr lang="en-US" sz="1500" b="1" i="0" u="none" strike="noStrike">
                          <a:solidFill>
                            <a:srgbClr val="FFFFFF"/>
                          </a:solidFill>
                          <a:effectLst/>
                          <a:latin typeface="Optima" panose="02000503060000020004" pitchFamily="2" charset="0"/>
                        </a:rPr>
                        <a:t>APPROVAL </a:t>
                      </a:r>
                      <a:r>
                        <a:rPr lang="en-US" sz="1500" b="0" i="0" u="none" strike="noStrike">
                          <a:solidFill>
                            <a:srgbClr val="FFFFFF"/>
                          </a:solidFill>
                          <a:effectLst/>
                          <a:latin typeface="Optima" panose="02000503060000020004" pitchFamily="2" charset="0"/>
                        </a:rPr>
                        <a:t>(X=sign-off)</a:t>
                      </a:r>
                      <a:endParaRPr lang="en-US" sz="1500" b="1" i="0" u="none" strike="noStrike">
                        <a:solidFill>
                          <a:srgbClr val="FFFFFF"/>
                        </a:solidFill>
                        <a:effectLst/>
                        <a:latin typeface="Optima" panose="02000503060000020004" pitchFamily="2" charset="0"/>
                      </a:endParaRPr>
                    </a:p>
                  </a:txBody>
                  <a:tcPr marL="91416" marR="91416" marT="50292" marB="502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10479B"/>
                    </a:solidFill>
                  </a:tcPr>
                </a:tc>
                <a:extLst>
                  <a:ext uri="{0D108BD9-81ED-4DB2-BD59-A6C34878D82A}">
                    <a16:rowId xmlns:a16="http://schemas.microsoft.com/office/drawing/2014/main" val="10000"/>
                  </a:ext>
                </a:extLst>
              </a:tr>
              <a:tr h="459400">
                <a:tc vMerge="1">
                  <a:txBody>
                    <a:bodyPr/>
                    <a:lstStyle/>
                    <a:p>
                      <a:endParaRPr lang="en-US"/>
                    </a:p>
                  </a:txBody>
                  <a:tcPr/>
                </a:tc>
                <a:tc vMerge="1">
                  <a:txBody>
                    <a:bodyPr/>
                    <a:lstStyle/>
                    <a:p>
                      <a:endParaRPr lang="en-US"/>
                    </a:p>
                  </a:txBody>
                  <a:tcPr/>
                </a:tc>
                <a:tc vMerge="1">
                  <a:txBody>
                    <a:bodyPr/>
                    <a:lstStyle/>
                    <a:p>
                      <a:endParaRPr lang="en-US" sz="1500" b="1" i="0" u="none" strike="noStrike" kern="1200">
                        <a:solidFill>
                          <a:srgbClr val="000000"/>
                        </a:solidFill>
                        <a:effectLst/>
                        <a:latin typeface="Optima" panose="02000503060000020004" pitchFamily="2" charset="0"/>
                        <a:ea typeface="+mn-ea"/>
                        <a:cs typeface="+mn-cs"/>
                      </a:endParaRPr>
                    </a:p>
                  </a:txBody>
                  <a:tcPr>
                    <a:lnT w="12700" cap="flat" cmpd="sng" algn="ctr">
                      <a:solidFill>
                        <a:schemeClr val="bg1">
                          <a:lumMod val="85000"/>
                        </a:schemeClr>
                      </a:solidFill>
                      <a:prstDash val="solid"/>
                      <a:round/>
                      <a:headEnd type="none" w="med" len="med"/>
                      <a:tailEnd type="none" w="med" len="med"/>
                    </a:lnT>
                  </a:tcPr>
                </a:tc>
                <a:tc>
                  <a:txBody>
                    <a:bodyPr/>
                    <a:lstStyle/>
                    <a:p>
                      <a:pPr algn="ctr" rtl="0" fontAlgn="ctr"/>
                      <a:r>
                        <a:rPr lang="en-US" sz="1500" b="1" i="0" u="none" strike="noStrike">
                          <a:solidFill>
                            <a:srgbClr val="000000"/>
                          </a:solidFill>
                          <a:effectLst/>
                          <a:latin typeface="Optima" panose="02000503060000020004" pitchFamily="2" charset="0"/>
                        </a:rPr>
                        <a:t>Deals</a:t>
                      </a:r>
                    </a:p>
                  </a:txBody>
                  <a:tcPr marL="7865" marR="7865" marT="7865"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9D9D9"/>
                    </a:solidFill>
                  </a:tcPr>
                </a:tc>
                <a:tc>
                  <a:txBody>
                    <a:bodyPr/>
                    <a:lstStyle/>
                    <a:p>
                      <a:pPr algn="ctr" rtl="0" fontAlgn="ctr"/>
                      <a:r>
                        <a:rPr lang="en-US" sz="1500" b="1" i="0" u="none" strike="noStrike">
                          <a:solidFill>
                            <a:srgbClr val="000000"/>
                          </a:solidFill>
                          <a:effectLst/>
                          <a:latin typeface="Optima" panose="02000503060000020004" pitchFamily="2" charset="0"/>
                        </a:rPr>
                        <a:t>Revenue</a:t>
                      </a:r>
                    </a:p>
                  </a:txBody>
                  <a:tcPr marL="7865" marR="7865" marT="78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9D9D9"/>
                    </a:solidFill>
                  </a:tcPr>
                </a:tc>
                <a:tc>
                  <a:txBody>
                    <a:bodyPr/>
                    <a:lstStyle/>
                    <a:p>
                      <a:pPr algn="ctr" rtl="0" fontAlgn="ctr"/>
                      <a:r>
                        <a:rPr lang="en-US" sz="1500" b="1" i="0" u="none" strike="noStrike">
                          <a:solidFill>
                            <a:srgbClr val="000000"/>
                          </a:solidFill>
                          <a:effectLst/>
                          <a:latin typeface="Optima" panose="02000503060000020004" pitchFamily="2" charset="0"/>
                        </a:rPr>
                        <a:t>Deals</a:t>
                      </a:r>
                    </a:p>
                  </a:txBody>
                  <a:tcPr marL="7865" marR="7865" marT="78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9D9D9"/>
                    </a:solidFill>
                  </a:tcPr>
                </a:tc>
                <a:tc>
                  <a:txBody>
                    <a:bodyPr/>
                    <a:lstStyle/>
                    <a:p>
                      <a:pPr algn="ctr" rtl="0" fontAlgn="ctr"/>
                      <a:r>
                        <a:rPr lang="en-US" sz="1500" b="1" i="0" u="none" strike="noStrike">
                          <a:solidFill>
                            <a:srgbClr val="000000"/>
                          </a:solidFill>
                          <a:effectLst/>
                          <a:latin typeface="Optima" panose="02000503060000020004" pitchFamily="2" charset="0"/>
                        </a:rPr>
                        <a:t>Revenue</a:t>
                      </a:r>
                    </a:p>
                  </a:txBody>
                  <a:tcPr marL="7865" marR="7865" marT="78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9D9D9"/>
                    </a:solidFill>
                  </a:tcPr>
                </a:tc>
                <a:tc>
                  <a:txBody>
                    <a:bodyPr/>
                    <a:lstStyle/>
                    <a:p>
                      <a:pPr algn="ctr" rtl="0" fontAlgn="ctr"/>
                      <a:r>
                        <a:rPr lang="en-US" sz="1500" b="1" i="0" u="none" strike="noStrike">
                          <a:solidFill>
                            <a:srgbClr val="000000"/>
                          </a:solidFill>
                          <a:effectLst/>
                          <a:latin typeface="Optima" panose="02000503060000020004" pitchFamily="2" charset="0"/>
                        </a:rPr>
                        <a:t>Deals</a:t>
                      </a:r>
                    </a:p>
                  </a:txBody>
                  <a:tcPr marL="7865" marR="7865" marT="78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9D9D9"/>
                    </a:solidFill>
                  </a:tcPr>
                </a:tc>
                <a:tc>
                  <a:txBody>
                    <a:bodyPr/>
                    <a:lstStyle/>
                    <a:p>
                      <a:pPr algn="ctr" rtl="0" fontAlgn="ctr"/>
                      <a:r>
                        <a:rPr lang="en-US" sz="1500" b="1" i="0" u="none" strike="noStrike">
                          <a:solidFill>
                            <a:srgbClr val="000000"/>
                          </a:solidFill>
                          <a:effectLst/>
                          <a:latin typeface="Optima" panose="02000503060000020004" pitchFamily="2" charset="0"/>
                        </a:rPr>
                        <a:t>Revenue</a:t>
                      </a:r>
                    </a:p>
                  </a:txBody>
                  <a:tcPr marL="7865" marR="7865" marT="78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9D9D9"/>
                    </a:solidFill>
                  </a:tcPr>
                </a:tc>
                <a:tc>
                  <a:txBody>
                    <a:bodyPr/>
                    <a:lstStyle/>
                    <a:p>
                      <a:pPr algn="ctr" rtl="0" fontAlgn="ctr"/>
                      <a:r>
                        <a:rPr lang="en-US" sz="1500" b="1" i="0" u="none" strike="noStrike">
                          <a:solidFill>
                            <a:srgbClr val="000000"/>
                          </a:solidFill>
                          <a:effectLst/>
                          <a:latin typeface="Optima" panose="02000503060000020004" pitchFamily="2" charset="0"/>
                        </a:rPr>
                        <a:t>Deals</a:t>
                      </a:r>
                    </a:p>
                  </a:txBody>
                  <a:tcPr marL="7865" marR="7865" marT="78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9D9D9"/>
                    </a:solidFill>
                  </a:tcPr>
                </a:tc>
                <a:tc>
                  <a:txBody>
                    <a:bodyPr/>
                    <a:lstStyle/>
                    <a:p>
                      <a:pPr algn="ctr" rtl="0" fontAlgn="ctr"/>
                      <a:r>
                        <a:rPr lang="en-US" sz="1500" b="1" i="0" u="none" strike="noStrike">
                          <a:solidFill>
                            <a:srgbClr val="000000"/>
                          </a:solidFill>
                          <a:effectLst/>
                          <a:latin typeface="Optima" panose="02000503060000020004" pitchFamily="2" charset="0"/>
                        </a:rPr>
                        <a:t>Revenue</a:t>
                      </a:r>
                    </a:p>
                  </a:txBody>
                  <a:tcPr marL="7865" marR="7865" marT="78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9D9D9"/>
                    </a:solidFill>
                  </a:tcPr>
                </a:tc>
                <a:tc vMerge="1">
                  <a:txBody>
                    <a:bodyPr/>
                    <a:lstStyle/>
                    <a:p>
                      <a:endParaRPr lang="en-US"/>
                    </a:p>
                  </a:txBody>
                  <a:tcPr/>
                </a:tc>
                <a:extLst>
                  <a:ext uri="{0D108BD9-81ED-4DB2-BD59-A6C34878D82A}">
                    <a16:rowId xmlns:a16="http://schemas.microsoft.com/office/drawing/2014/main" val="10001"/>
                  </a:ext>
                </a:extLst>
              </a:tr>
              <a:tr h="247590">
                <a:tc>
                  <a:txBody>
                    <a:bodyPr/>
                    <a:lstStyle/>
                    <a:p>
                      <a:pPr marL="72000" algn="l" rtl="0" fontAlgn="t"/>
                      <a:r>
                        <a:rPr lang="en-US" sz="1500" b="0" i="0" u="none" strike="noStrike">
                          <a:solidFill>
                            <a:srgbClr val="10479B"/>
                          </a:solidFill>
                          <a:effectLst/>
                          <a:latin typeface="+mj-lt"/>
                        </a:rPr>
                        <a:t>NA</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10</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500" b="0" i="0" u="none" strike="noStrike">
                          <a:solidFill>
                            <a:srgbClr val="10479B"/>
                          </a:solidFill>
                          <a:effectLst/>
                          <a:latin typeface="+mj-lt"/>
                        </a:rPr>
                        <a:t>2</a:t>
                      </a:r>
                    </a:p>
                  </a:txBody>
                  <a:tcPr marL="7865" marR="7865" marT="786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4</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0.5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6</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1.0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6</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1.5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16</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3.0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endParaRPr lang="en-US" sz="1500" b="0" i="0" u="none" strike="noStrike">
                        <a:solidFill>
                          <a:srgbClr val="10479B"/>
                        </a:solidFill>
                        <a:effectLst/>
                        <a:latin typeface="+mj-lt"/>
                      </a:endParaRPr>
                    </a:p>
                  </a:txBody>
                  <a:tcPr marL="7865" marR="7865" marT="786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247590">
                <a:tc>
                  <a:txBody>
                    <a:bodyPr/>
                    <a:lstStyle/>
                    <a:p>
                      <a:pPr marL="72000" algn="l" rtl="0" fontAlgn="t"/>
                      <a:r>
                        <a:rPr lang="en-US" sz="1500" b="0" i="0" u="none" strike="noStrike">
                          <a:solidFill>
                            <a:srgbClr val="10479B"/>
                          </a:solidFill>
                          <a:effectLst/>
                          <a:latin typeface="+mj-lt"/>
                        </a:rPr>
                        <a:t>EMEA</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290+</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500" b="0" i="0" u="none" strike="noStrike">
                          <a:solidFill>
                            <a:srgbClr val="10479B"/>
                          </a:solidFill>
                          <a:effectLst/>
                          <a:latin typeface="+mj-lt"/>
                        </a:rPr>
                        <a:t>10+</a:t>
                      </a:r>
                    </a:p>
                  </a:txBody>
                  <a:tcPr marL="7865" marR="7865" marT="786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10</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1.0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10</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1.5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15</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3.0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25</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5.5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endParaRPr lang="en-US" sz="1500" b="0" i="0" u="none" strike="noStrike">
                        <a:solidFill>
                          <a:srgbClr val="10479B"/>
                        </a:solidFill>
                        <a:effectLst/>
                        <a:latin typeface="+mj-lt"/>
                      </a:endParaRPr>
                    </a:p>
                  </a:txBody>
                  <a:tcPr marL="7865" marR="7865" marT="786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247590">
                <a:tc>
                  <a:txBody>
                    <a:bodyPr/>
                    <a:lstStyle/>
                    <a:p>
                      <a:pPr marL="72000" algn="l" rtl="0" fontAlgn="t"/>
                      <a:r>
                        <a:rPr lang="en-US" sz="1500" b="0" i="0" u="none" strike="noStrike">
                          <a:solidFill>
                            <a:srgbClr val="10479B"/>
                          </a:solidFill>
                          <a:effectLst/>
                          <a:latin typeface="+mj-lt"/>
                        </a:rPr>
                        <a:t>APJ</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260+</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500" b="0" i="0" u="none" strike="noStrike">
                          <a:solidFill>
                            <a:srgbClr val="10479B"/>
                          </a:solidFill>
                          <a:effectLst/>
                          <a:latin typeface="+mj-lt"/>
                        </a:rPr>
                        <a:t>15+</a:t>
                      </a:r>
                    </a:p>
                  </a:txBody>
                  <a:tcPr marL="7865" marR="7865" marT="786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6</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500" b="0" i="0" u="none" strike="noStrike" kern="1200">
                          <a:solidFill>
                            <a:srgbClr val="10479B"/>
                          </a:solidFill>
                          <a:effectLst/>
                          <a:latin typeface="+mn-lt"/>
                          <a:ea typeface="+mn-ea"/>
                          <a:cs typeface="+mn-cs"/>
                        </a:rPr>
                        <a:t>0.5 M€</a:t>
                      </a:r>
                      <a:r>
                        <a:rPr lang="en-US" sz="1500" b="0" i="0" u="none" strike="noStrike">
                          <a:solidFill>
                            <a:srgbClr val="10479B"/>
                          </a:solidFill>
                          <a:effectLst/>
                          <a:latin typeface="+mj-lt"/>
                        </a:rPr>
                        <a:t> </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6</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0.5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6</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0.5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18</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1.5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endParaRPr lang="en-US" sz="1500" b="0" i="0" u="none" strike="noStrike">
                        <a:solidFill>
                          <a:srgbClr val="10479B"/>
                        </a:solidFill>
                        <a:effectLst/>
                        <a:latin typeface="+mj-lt"/>
                      </a:endParaRPr>
                    </a:p>
                  </a:txBody>
                  <a:tcPr marL="7865" marR="7865" marT="786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247590">
                <a:tc>
                  <a:txBody>
                    <a:bodyPr/>
                    <a:lstStyle/>
                    <a:p>
                      <a:pPr marL="72000" algn="l" rtl="0" fontAlgn="t"/>
                      <a:r>
                        <a:rPr lang="en-US" sz="1500" b="0" i="0" u="none" strike="noStrike">
                          <a:solidFill>
                            <a:srgbClr val="10479B"/>
                          </a:solidFill>
                          <a:effectLst/>
                          <a:latin typeface="+mj-lt"/>
                        </a:rPr>
                        <a:t>LA</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2</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500" b="0" i="0" u="none" strike="noStrike">
                          <a:solidFill>
                            <a:srgbClr val="10479B"/>
                          </a:solidFill>
                          <a:effectLst/>
                          <a:latin typeface="+mj-lt"/>
                        </a:rPr>
                        <a:t>2</a:t>
                      </a:r>
                    </a:p>
                  </a:txBody>
                  <a:tcPr marL="7865" marR="7865" marT="786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endParaRPr lang="en-US" sz="1500" b="0" i="0" u="none" strike="noStrike">
                        <a:solidFill>
                          <a:srgbClr val="10479B"/>
                        </a:solidFill>
                        <a:effectLst/>
                        <a:latin typeface="+mj-lt"/>
                      </a:endParaRPr>
                    </a:p>
                  </a:txBody>
                  <a:tcPr marL="7865" marR="7865" marT="786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247590">
                <a:tc>
                  <a:txBody>
                    <a:bodyPr/>
                    <a:lstStyle/>
                    <a:p>
                      <a:pPr algn="r" rtl="0" fontAlgn="t"/>
                      <a:r>
                        <a:rPr lang="en-US" sz="1500" b="0" i="0" u="none" strike="noStrike">
                          <a:solidFill>
                            <a:srgbClr val="10479B"/>
                          </a:solidFill>
                          <a:effectLst/>
                          <a:latin typeface="+mj-lt"/>
                        </a:rPr>
                        <a:t>TOTAL</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~700</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500" b="0" i="0" u="none" strike="noStrike">
                          <a:solidFill>
                            <a:srgbClr val="10479B"/>
                          </a:solidFill>
                          <a:effectLst/>
                          <a:latin typeface="+mj-lt"/>
                        </a:rPr>
                        <a:t>30+</a:t>
                      </a:r>
                    </a:p>
                  </a:txBody>
                  <a:tcPr marL="7865" marR="7865" marT="786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2.0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3.0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5.0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endParaRPr lang="en-US" sz="1500" b="0" i="0" u="none" strike="noStrike">
                        <a:solidFill>
                          <a:srgbClr val="10479B"/>
                        </a:solidFill>
                        <a:effectLst/>
                        <a:latin typeface="+mj-lt"/>
                      </a:endParaRP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t"/>
                      <a:r>
                        <a:rPr lang="en-US" sz="1500" b="0" i="0" u="none" strike="noStrike">
                          <a:solidFill>
                            <a:srgbClr val="10479B"/>
                          </a:solidFill>
                          <a:effectLst/>
                          <a:latin typeface="+mj-lt"/>
                        </a:rPr>
                        <a:t>10.0 M€</a:t>
                      </a:r>
                    </a:p>
                  </a:txBody>
                  <a:tcPr marL="7865" marR="7865" marT="786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1500" b="0" i="0" u="none" strike="noStrike">
                        <a:solidFill>
                          <a:srgbClr val="10479B"/>
                        </a:solidFill>
                        <a:effectLst/>
                        <a:latin typeface="+mj-lt"/>
                      </a:endParaRPr>
                    </a:p>
                  </a:txBody>
                  <a:tcPr marL="7865" marR="7865" marT="786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6" name="TextBox 40">
            <a:extLst>
              <a:ext uri="{FF2B5EF4-FFF2-40B4-BE49-F238E27FC236}">
                <a16:creationId xmlns:a16="http://schemas.microsoft.com/office/drawing/2014/main" id="{71D0B767-8497-D66B-F913-E3682479D0E7}"/>
              </a:ext>
            </a:extLst>
          </p:cNvPr>
          <p:cNvSpPr txBox="1"/>
          <p:nvPr/>
        </p:nvSpPr>
        <p:spPr>
          <a:xfrm>
            <a:off x="355420" y="3188948"/>
            <a:ext cx="11250066" cy="276999"/>
          </a:xfrm>
          <a:prstGeom prst="rect">
            <a:avLst/>
          </a:prstGeom>
          <a:noFill/>
        </p:spPr>
        <p:txBody>
          <a:bodyPr wrap="square" lIns="91440" tIns="45720" rIns="91440" bIns="45720" rtlCol="0" anchor="t">
            <a:spAutoFit/>
          </a:bodyPr>
          <a:lstStyle>
            <a:defPPr>
              <a:defRPr lang="en-US"/>
            </a:defPPr>
            <a:lvl1pPr>
              <a:defRPr sz="1200" b="1">
                <a:solidFill>
                  <a:schemeClr val="accent2"/>
                </a:solidFill>
                <a:latin typeface="Optima" pitchFamily="2" charset="0"/>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10479B"/>
                </a:solidFill>
                <a:latin typeface="Optima" panose="02000503060000020004"/>
              </a:rPr>
              <a:t>ASP: € 110K per Customer Subscription per Year</a:t>
            </a:r>
          </a:p>
        </p:txBody>
      </p:sp>
      <p:sp>
        <p:nvSpPr>
          <p:cNvPr id="2" name="TextBox 40">
            <a:extLst>
              <a:ext uri="{FF2B5EF4-FFF2-40B4-BE49-F238E27FC236}">
                <a16:creationId xmlns:a16="http://schemas.microsoft.com/office/drawing/2014/main" id="{943AAEDB-1C37-3F31-D5DB-6F48D5D90604}"/>
              </a:ext>
            </a:extLst>
          </p:cNvPr>
          <p:cNvSpPr txBox="1"/>
          <p:nvPr/>
        </p:nvSpPr>
        <p:spPr>
          <a:xfrm>
            <a:off x="461187" y="4470727"/>
            <a:ext cx="2814399" cy="323165"/>
          </a:xfrm>
          <a:prstGeom prst="rect">
            <a:avLst/>
          </a:prstGeom>
          <a:noFill/>
        </p:spPr>
        <p:txBody>
          <a:bodyPr wrap="square" lIns="91440" tIns="45720" rIns="91440" bIns="45720" rtlCol="0" anchor="t">
            <a:spAutoFit/>
          </a:bodyPr>
          <a:lstStyle>
            <a:defPPr>
              <a:defRPr lang="en-US"/>
            </a:defPPr>
            <a:lvl1pPr>
              <a:defRPr sz="1200" b="1">
                <a:solidFill>
                  <a:schemeClr val="accent2"/>
                </a:solidFill>
                <a:latin typeface="Optima" pitchFamily="2" charset="0"/>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solidFill>
                  <a:srgbClr val="10479B"/>
                </a:solidFill>
                <a:latin typeface="Optima" panose="02000503060000020004"/>
              </a:rPr>
              <a:t>Market / Sales</a:t>
            </a:r>
          </a:p>
        </p:txBody>
      </p:sp>
      <p:sp>
        <p:nvSpPr>
          <p:cNvPr id="3" name="TextBox 40">
            <a:extLst>
              <a:ext uri="{FF2B5EF4-FFF2-40B4-BE49-F238E27FC236}">
                <a16:creationId xmlns:a16="http://schemas.microsoft.com/office/drawing/2014/main" id="{BC0F35A4-6544-C0CF-573C-423CF00139C3}"/>
              </a:ext>
            </a:extLst>
          </p:cNvPr>
          <p:cNvSpPr txBox="1"/>
          <p:nvPr/>
        </p:nvSpPr>
        <p:spPr>
          <a:xfrm>
            <a:off x="4217208" y="4463960"/>
            <a:ext cx="2814399" cy="323165"/>
          </a:xfrm>
          <a:prstGeom prst="rect">
            <a:avLst/>
          </a:prstGeom>
          <a:noFill/>
        </p:spPr>
        <p:txBody>
          <a:bodyPr wrap="square" lIns="91440" tIns="45720" rIns="91440" bIns="45720" rtlCol="0" anchor="t">
            <a:spAutoFit/>
          </a:bodyPr>
          <a:lstStyle>
            <a:defPPr>
              <a:defRPr lang="en-US"/>
            </a:defPPr>
            <a:lvl1pPr>
              <a:defRPr sz="1200" b="1">
                <a:solidFill>
                  <a:schemeClr val="accent2"/>
                </a:solidFill>
                <a:latin typeface="Optima" pitchFamily="2" charset="0"/>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solidFill>
                  <a:srgbClr val="10479B"/>
                </a:solidFill>
                <a:latin typeface="Optima" panose="02000503060000020004"/>
              </a:rPr>
              <a:t>Pre-Sales/ Sales Support</a:t>
            </a:r>
          </a:p>
        </p:txBody>
      </p:sp>
      <p:sp>
        <p:nvSpPr>
          <p:cNvPr id="4" name="TextBox 40">
            <a:extLst>
              <a:ext uri="{FF2B5EF4-FFF2-40B4-BE49-F238E27FC236}">
                <a16:creationId xmlns:a16="http://schemas.microsoft.com/office/drawing/2014/main" id="{3EA68068-85E5-900A-282B-CE8835141D44}"/>
              </a:ext>
            </a:extLst>
          </p:cNvPr>
          <p:cNvSpPr txBox="1"/>
          <p:nvPr/>
        </p:nvSpPr>
        <p:spPr>
          <a:xfrm>
            <a:off x="7984659" y="4472324"/>
            <a:ext cx="2814399" cy="323165"/>
          </a:xfrm>
          <a:prstGeom prst="rect">
            <a:avLst/>
          </a:prstGeom>
          <a:noFill/>
        </p:spPr>
        <p:txBody>
          <a:bodyPr wrap="square" lIns="91440" tIns="45720" rIns="91440" bIns="45720" rtlCol="0" anchor="t">
            <a:spAutoFit/>
          </a:bodyPr>
          <a:lstStyle>
            <a:defPPr>
              <a:defRPr lang="en-US"/>
            </a:defPPr>
            <a:lvl1pPr>
              <a:defRPr sz="1200" b="1">
                <a:solidFill>
                  <a:schemeClr val="accent2"/>
                </a:solidFill>
                <a:latin typeface="Optima" pitchFamily="2" charset="0"/>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solidFill>
                  <a:srgbClr val="10479B"/>
                </a:solidFill>
                <a:latin typeface="Optima" panose="02000503060000020004"/>
              </a:rPr>
              <a:t>Implementation / Services</a:t>
            </a:r>
          </a:p>
        </p:txBody>
      </p:sp>
      <p:sp>
        <p:nvSpPr>
          <p:cNvPr id="5" name="Rectangle 4">
            <a:extLst>
              <a:ext uri="{FF2B5EF4-FFF2-40B4-BE49-F238E27FC236}">
                <a16:creationId xmlns:a16="http://schemas.microsoft.com/office/drawing/2014/main" id="{DCFB6D1B-74C1-0213-6321-BF617D0A9AE2}"/>
              </a:ext>
            </a:extLst>
          </p:cNvPr>
          <p:cNvSpPr/>
          <p:nvPr/>
        </p:nvSpPr>
        <p:spPr bwMode="gray">
          <a:xfrm>
            <a:off x="461187" y="4886843"/>
            <a:ext cx="2880518" cy="1727775"/>
          </a:xfrm>
          <a:prstGeom prst="rect">
            <a:avLst/>
          </a:prstGeom>
          <a:solidFill>
            <a:schemeClr val="bg1">
              <a:lumMod val="95000"/>
            </a:schemeClr>
          </a:solidFill>
          <a:ln w="6350" algn="ctr">
            <a:noFill/>
            <a:miter lim="800000"/>
            <a:headEnd/>
            <a:tailEnd/>
          </a:ln>
        </p:spPr>
        <p:txBody>
          <a:bodyPr lIns="89977" tIns="71981" rIns="89977" bIns="71981" rtlCol="0" anchor="t"/>
          <a:lstStyle/>
          <a:p>
            <a:pPr marL="88873" indent="-88873" defTabSz="914126" fontAlgn="base">
              <a:spcAft>
                <a:spcPct val="0"/>
              </a:spcAft>
              <a:buSzPct val="80000"/>
              <a:buFont typeface="Arial" pitchFamily="34" charset="0"/>
              <a:buChar char="•"/>
            </a:pPr>
            <a:r>
              <a:rPr lang="en-US" sz="1500" kern="0">
                <a:solidFill>
                  <a:srgbClr val="10479B"/>
                </a:solidFill>
                <a:latin typeface="Optima" panose="02000503060000020004"/>
                <a:ea typeface="Arial Unicode MS" pitchFamily="34" charset="-128"/>
                <a:cs typeface="Arial Unicode MS" pitchFamily="34" charset="-128"/>
              </a:rPr>
              <a:t>Geography Wise: ME, Europe and NA for Asset Centric Industries</a:t>
            </a:r>
          </a:p>
          <a:p>
            <a:pPr marL="88873" indent="-88873" defTabSz="914126" fontAlgn="base">
              <a:spcAft>
                <a:spcPct val="0"/>
              </a:spcAft>
              <a:buSzPct val="80000"/>
              <a:buFont typeface="Arial" pitchFamily="34" charset="0"/>
              <a:buChar char="•"/>
            </a:pPr>
            <a:r>
              <a:rPr lang="en-US" sz="1500" kern="0">
                <a:solidFill>
                  <a:srgbClr val="10479B"/>
                </a:solidFill>
                <a:latin typeface="Optima" panose="02000503060000020004"/>
                <a:ea typeface="Arial Unicode MS" pitchFamily="34" charset="-128"/>
                <a:cs typeface="Arial Unicode MS" pitchFamily="34" charset="-128"/>
              </a:rPr>
              <a:t>4-6 of sales resources from PiLog</a:t>
            </a:r>
          </a:p>
          <a:p>
            <a:pPr marL="88873" indent="-88873" defTabSz="914126" fontAlgn="base">
              <a:spcAft>
                <a:spcPct val="0"/>
              </a:spcAft>
              <a:buSzPct val="80000"/>
              <a:buFont typeface="Arial" pitchFamily="34" charset="0"/>
              <a:buChar char="•"/>
            </a:pPr>
            <a:r>
              <a:rPr lang="en-US" sz="1500" kern="0">
                <a:solidFill>
                  <a:srgbClr val="10479B"/>
                </a:solidFill>
                <a:latin typeface="Optima" panose="02000503060000020004"/>
                <a:ea typeface="Arial Unicode MS" pitchFamily="34" charset="-128"/>
                <a:cs typeface="Arial Unicode MS" pitchFamily="34" charset="-128"/>
              </a:rPr>
              <a:t>No version dependencies</a:t>
            </a:r>
          </a:p>
        </p:txBody>
      </p:sp>
      <p:sp>
        <p:nvSpPr>
          <p:cNvPr id="9" name="Rectangle 8">
            <a:extLst>
              <a:ext uri="{FF2B5EF4-FFF2-40B4-BE49-F238E27FC236}">
                <a16:creationId xmlns:a16="http://schemas.microsoft.com/office/drawing/2014/main" id="{54B5C1F0-03BC-B25E-BACA-FF7A02214F32}"/>
              </a:ext>
            </a:extLst>
          </p:cNvPr>
          <p:cNvSpPr/>
          <p:nvPr/>
        </p:nvSpPr>
        <p:spPr bwMode="gray">
          <a:xfrm>
            <a:off x="4218771" y="4886843"/>
            <a:ext cx="2880518" cy="1727775"/>
          </a:xfrm>
          <a:prstGeom prst="rect">
            <a:avLst/>
          </a:prstGeom>
          <a:solidFill>
            <a:schemeClr val="bg1">
              <a:lumMod val="95000"/>
            </a:schemeClr>
          </a:solidFill>
          <a:ln w="6350" algn="ctr">
            <a:noFill/>
            <a:miter lim="800000"/>
            <a:headEnd/>
            <a:tailEnd/>
          </a:ln>
        </p:spPr>
        <p:txBody>
          <a:bodyPr lIns="89977" tIns="71981" rIns="89977" bIns="71981" rtlCol="0" anchor="t"/>
          <a:lstStyle/>
          <a:p>
            <a:pPr marL="88873" indent="-88873" defTabSz="914126" fontAlgn="base">
              <a:spcAft>
                <a:spcPct val="0"/>
              </a:spcAft>
              <a:buSzPct val="80000"/>
              <a:buFont typeface="Arial" pitchFamily="34" charset="0"/>
              <a:buChar char="•"/>
            </a:pPr>
            <a:r>
              <a:rPr lang="en-US" sz="1500" kern="0">
                <a:solidFill>
                  <a:srgbClr val="10479B"/>
                </a:solidFill>
                <a:latin typeface="Optima" panose="02000503060000020004"/>
                <a:ea typeface="Arial Unicode MS" pitchFamily="34" charset="-128"/>
                <a:cs typeface="Arial Unicode MS" pitchFamily="34" charset="-128"/>
              </a:rPr>
              <a:t>3-4 Pre-Sales, Solution and Business Experts to participate in end-to-end sales cycle</a:t>
            </a:r>
          </a:p>
          <a:p>
            <a:pPr marL="88873" indent="-88873" defTabSz="914126" fontAlgn="base">
              <a:spcAft>
                <a:spcPct val="0"/>
              </a:spcAft>
              <a:buSzPct val="80000"/>
              <a:buFont typeface="Arial" pitchFamily="34" charset="0"/>
              <a:buChar char="•"/>
            </a:pPr>
            <a:r>
              <a:rPr lang="en-US" sz="1500" kern="0">
                <a:solidFill>
                  <a:srgbClr val="10479B"/>
                </a:solidFill>
                <a:latin typeface="Optima" panose="02000503060000020004"/>
                <a:ea typeface="Arial Unicode MS" pitchFamily="34" charset="-128"/>
                <a:cs typeface="Arial Unicode MS" pitchFamily="34" charset="-128"/>
              </a:rPr>
              <a:t>No implications for scaling</a:t>
            </a:r>
          </a:p>
        </p:txBody>
      </p:sp>
      <p:sp>
        <p:nvSpPr>
          <p:cNvPr id="10" name="Rectangle 9">
            <a:extLst>
              <a:ext uri="{FF2B5EF4-FFF2-40B4-BE49-F238E27FC236}">
                <a16:creationId xmlns:a16="http://schemas.microsoft.com/office/drawing/2014/main" id="{1CC30619-65B5-768D-256E-C57286AA83D1}"/>
              </a:ext>
            </a:extLst>
          </p:cNvPr>
          <p:cNvSpPr/>
          <p:nvPr/>
        </p:nvSpPr>
        <p:spPr bwMode="gray">
          <a:xfrm>
            <a:off x="7973230" y="4886844"/>
            <a:ext cx="2814399" cy="1727775"/>
          </a:xfrm>
          <a:prstGeom prst="rect">
            <a:avLst/>
          </a:prstGeom>
          <a:solidFill>
            <a:schemeClr val="bg1">
              <a:lumMod val="95000"/>
            </a:schemeClr>
          </a:solidFill>
          <a:ln w="6350" algn="ctr">
            <a:noFill/>
            <a:miter lim="800000"/>
            <a:headEnd/>
            <a:tailEnd/>
          </a:ln>
        </p:spPr>
        <p:txBody>
          <a:bodyPr lIns="89977" tIns="71981" rIns="89977" bIns="71981" rtlCol="0" anchor="t"/>
          <a:lstStyle/>
          <a:p>
            <a:pPr marL="88873" indent="-88873" defTabSz="914126" fontAlgn="base">
              <a:spcAft>
                <a:spcPct val="0"/>
              </a:spcAft>
              <a:buSzPct val="80000"/>
              <a:buFont typeface="Arial" pitchFamily="34" charset="0"/>
              <a:buChar char="•"/>
            </a:pPr>
            <a:r>
              <a:rPr lang="en-US" sz="1500" kern="0">
                <a:solidFill>
                  <a:srgbClr val="10479B"/>
                </a:solidFill>
                <a:latin typeface="Optima" panose="02000503060000020004"/>
                <a:ea typeface="Arial Unicode MS" pitchFamily="34" charset="-128"/>
                <a:cs typeface="Arial Unicode MS" pitchFamily="34" charset="-128"/>
              </a:rPr>
              <a:t>7-8 implementation resources to deliver projects</a:t>
            </a:r>
          </a:p>
          <a:p>
            <a:pPr marL="88873" indent="-88873" defTabSz="914126" fontAlgn="base">
              <a:spcAft>
                <a:spcPct val="0"/>
              </a:spcAft>
              <a:buSzPct val="80000"/>
              <a:buFont typeface="Arial" pitchFamily="34" charset="0"/>
              <a:buChar char="•"/>
            </a:pPr>
            <a:r>
              <a:rPr lang="en-US" sz="1500" kern="0">
                <a:solidFill>
                  <a:srgbClr val="10479B"/>
                </a:solidFill>
                <a:latin typeface="Optima" panose="02000503060000020004"/>
                <a:ea typeface="Arial Unicode MS" pitchFamily="34" charset="-128"/>
                <a:cs typeface="Arial Unicode MS" pitchFamily="34" charset="-128"/>
              </a:rPr>
              <a:t>No Scaling risk envisaged</a:t>
            </a:r>
          </a:p>
        </p:txBody>
      </p:sp>
    </p:spTree>
    <p:extLst>
      <p:ext uri="{BB962C8B-B14F-4D97-AF65-F5344CB8AC3E}">
        <p14:creationId xmlns:p14="http://schemas.microsoft.com/office/powerpoint/2010/main" val="1109541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14345-7C78-05AA-92FD-E2CBA780BD9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D104080-FE57-D5A4-87C0-671A71667A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CD771B0A-95A3-66AA-1BC6-CAED898B86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D60DCFBD-FFB6-D46D-FC80-6B9EBF4091FA}"/>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err="1">
                <a:ln>
                  <a:noFill/>
                </a:ln>
                <a:solidFill>
                  <a:srgbClr val="10479B"/>
                </a:solidFill>
                <a:effectLst/>
                <a:uLnTx/>
                <a:uFillTx/>
                <a:latin typeface="Optima" panose="02000503060000020004"/>
                <a:cs typeface="+mj-cs"/>
              </a:rPr>
              <a:t>PiLog’s</a:t>
            </a:r>
            <a:r>
              <a:rPr kumimoji="0" lang="en-US" sz="2400" b="1" i="0" u="none" strike="noStrike" kern="1200" cap="none" spc="0" normalizeH="0" baseline="0" noProof="0">
                <a:ln>
                  <a:noFill/>
                </a:ln>
                <a:solidFill>
                  <a:srgbClr val="10479B"/>
                </a:solidFill>
                <a:effectLst/>
                <a:uLnTx/>
                <a:uFillTx/>
                <a:latin typeface="Optima"/>
                <a:cs typeface="+mj-cs"/>
              </a:rPr>
              <a:t> Data Quality &amp; Governance Suite</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99356132-C939-1EFC-92D8-83AAC7527CC0}"/>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24323E85-02E1-7AD0-CED2-8319D5FE309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 name="Rounded Rectangle 49">
            <a:extLst>
              <a:ext uri="{FF2B5EF4-FFF2-40B4-BE49-F238E27FC236}">
                <a16:creationId xmlns:a16="http://schemas.microsoft.com/office/drawing/2014/main" id="{6E58CD61-6A8E-6A0A-30C0-BB36E7765FBC}"/>
              </a:ext>
            </a:extLst>
          </p:cNvPr>
          <p:cNvSpPr/>
          <p:nvPr>
            <p:custDataLst>
              <p:tags r:id="rId1"/>
            </p:custDataLst>
          </p:nvPr>
        </p:nvSpPr>
        <p:spPr>
          <a:xfrm>
            <a:off x="367749" y="731072"/>
            <a:ext cx="11306166" cy="38552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600" b="1">
                <a:solidFill>
                  <a:srgbClr val="26B4E9"/>
                </a:solidFill>
                <a:latin typeface="Optima" panose="02000503060000020004"/>
              </a:rPr>
              <a:t>User Interface, Security &amp; Authorization Control (HTML5, UI5)</a:t>
            </a:r>
          </a:p>
        </p:txBody>
      </p:sp>
      <p:grpSp>
        <p:nvGrpSpPr>
          <p:cNvPr id="5" name="Group 4">
            <a:extLst>
              <a:ext uri="{FF2B5EF4-FFF2-40B4-BE49-F238E27FC236}">
                <a16:creationId xmlns:a16="http://schemas.microsoft.com/office/drawing/2014/main" id="{58C9FE02-EB77-1D96-0A32-1C6F27E06DB2}"/>
              </a:ext>
            </a:extLst>
          </p:cNvPr>
          <p:cNvGrpSpPr/>
          <p:nvPr/>
        </p:nvGrpSpPr>
        <p:grpSpPr>
          <a:xfrm>
            <a:off x="759992" y="1444350"/>
            <a:ext cx="3360049" cy="2760097"/>
            <a:chOff x="720689" y="1646885"/>
            <a:chExt cx="3360049" cy="2760097"/>
          </a:xfrm>
        </p:grpSpPr>
        <p:sp>
          <p:nvSpPr>
            <p:cNvPr id="8" name="Rounded Rectangle 49">
              <a:extLst>
                <a:ext uri="{FF2B5EF4-FFF2-40B4-BE49-F238E27FC236}">
                  <a16:creationId xmlns:a16="http://schemas.microsoft.com/office/drawing/2014/main" id="{6A44F6C1-ECFC-D959-CF8F-FA923D7CEA7F}"/>
                </a:ext>
              </a:extLst>
            </p:cNvPr>
            <p:cNvSpPr/>
            <p:nvPr>
              <p:custDataLst>
                <p:tags r:id="rId29"/>
              </p:custDataLst>
            </p:nvPr>
          </p:nvSpPr>
          <p:spPr>
            <a:xfrm>
              <a:off x="720689" y="1646885"/>
              <a:ext cx="3360049" cy="276009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Optima" panose="02000503060000020004"/>
              </a:endParaRPr>
            </a:p>
          </p:txBody>
        </p:sp>
        <p:sp>
          <p:nvSpPr>
            <p:cNvPr id="9" name="Rounded Rectangle 49">
              <a:extLst>
                <a:ext uri="{FF2B5EF4-FFF2-40B4-BE49-F238E27FC236}">
                  <a16:creationId xmlns:a16="http://schemas.microsoft.com/office/drawing/2014/main" id="{FDE022F9-DC6F-7A65-1FFB-FAF92E47BBFF}"/>
                </a:ext>
              </a:extLst>
            </p:cNvPr>
            <p:cNvSpPr/>
            <p:nvPr>
              <p:custDataLst>
                <p:tags r:id="rId30"/>
              </p:custDataLst>
            </p:nvPr>
          </p:nvSpPr>
          <p:spPr>
            <a:xfrm>
              <a:off x="2968383" y="3413155"/>
              <a:ext cx="1018589" cy="438018"/>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Standardize</a:t>
              </a:r>
            </a:p>
          </p:txBody>
        </p:sp>
        <p:sp>
          <p:nvSpPr>
            <p:cNvPr id="10" name="Rounded Rectangle 49">
              <a:extLst>
                <a:ext uri="{FF2B5EF4-FFF2-40B4-BE49-F238E27FC236}">
                  <a16:creationId xmlns:a16="http://schemas.microsoft.com/office/drawing/2014/main" id="{1E5CC3B9-6D23-3ABD-8F4F-27E3B6D3D77C}"/>
                </a:ext>
              </a:extLst>
            </p:cNvPr>
            <p:cNvSpPr/>
            <p:nvPr>
              <p:custDataLst>
                <p:tags r:id="rId31"/>
              </p:custDataLst>
            </p:nvPr>
          </p:nvSpPr>
          <p:spPr>
            <a:xfrm>
              <a:off x="780417" y="2385283"/>
              <a:ext cx="1035236" cy="32236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Enrichment</a:t>
              </a:r>
            </a:p>
          </p:txBody>
        </p:sp>
        <p:sp>
          <p:nvSpPr>
            <p:cNvPr id="11" name="Rounded Rectangle 49">
              <a:extLst>
                <a:ext uri="{FF2B5EF4-FFF2-40B4-BE49-F238E27FC236}">
                  <a16:creationId xmlns:a16="http://schemas.microsoft.com/office/drawing/2014/main" id="{56224FC7-F1B0-1C97-EB2D-4019AD978573}"/>
                </a:ext>
              </a:extLst>
            </p:cNvPr>
            <p:cNvSpPr/>
            <p:nvPr>
              <p:custDataLst>
                <p:tags r:id="rId32"/>
              </p:custDataLst>
            </p:nvPr>
          </p:nvSpPr>
          <p:spPr>
            <a:xfrm>
              <a:off x="1947731" y="2394077"/>
              <a:ext cx="1007340" cy="3223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Taxonomy</a:t>
              </a:r>
            </a:p>
          </p:txBody>
        </p:sp>
        <p:sp>
          <p:nvSpPr>
            <p:cNvPr id="13" name="Rounded Rectangle 49">
              <a:extLst>
                <a:ext uri="{FF2B5EF4-FFF2-40B4-BE49-F238E27FC236}">
                  <a16:creationId xmlns:a16="http://schemas.microsoft.com/office/drawing/2014/main" id="{B948B16B-14EF-A8BE-6EC0-9BDC8699BD65}"/>
                </a:ext>
              </a:extLst>
            </p:cNvPr>
            <p:cNvSpPr/>
            <p:nvPr>
              <p:custDataLst>
                <p:tags r:id="rId33"/>
              </p:custDataLst>
            </p:nvPr>
          </p:nvSpPr>
          <p:spPr>
            <a:xfrm>
              <a:off x="3043745" y="2401797"/>
              <a:ext cx="887762" cy="32236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Search</a:t>
              </a:r>
            </a:p>
          </p:txBody>
        </p:sp>
        <p:sp>
          <p:nvSpPr>
            <p:cNvPr id="14" name="Rounded Rectangle 49">
              <a:extLst>
                <a:ext uri="{FF2B5EF4-FFF2-40B4-BE49-F238E27FC236}">
                  <a16:creationId xmlns:a16="http://schemas.microsoft.com/office/drawing/2014/main" id="{EB8BD822-9A9B-5737-612B-E1DA7C9E7032}"/>
                </a:ext>
              </a:extLst>
            </p:cNvPr>
            <p:cNvSpPr/>
            <p:nvPr>
              <p:custDataLst>
                <p:tags r:id="rId34"/>
              </p:custDataLst>
            </p:nvPr>
          </p:nvSpPr>
          <p:spPr>
            <a:xfrm>
              <a:off x="798562" y="2834717"/>
              <a:ext cx="1034831"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Auto Text Description</a:t>
              </a:r>
            </a:p>
          </p:txBody>
        </p:sp>
        <p:sp>
          <p:nvSpPr>
            <p:cNvPr id="15" name="Rounded Rectangle 49">
              <a:extLst>
                <a:ext uri="{FF2B5EF4-FFF2-40B4-BE49-F238E27FC236}">
                  <a16:creationId xmlns:a16="http://schemas.microsoft.com/office/drawing/2014/main" id="{CAC9F3F2-5F33-4D11-FAC7-88D96DDC90BF}"/>
                </a:ext>
              </a:extLst>
            </p:cNvPr>
            <p:cNvSpPr/>
            <p:nvPr>
              <p:custDataLst>
                <p:tags r:id="rId35"/>
              </p:custDataLst>
            </p:nvPr>
          </p:nvSpPr>
          <p:spPr>
            <a:xfrm>
              <a:off x="1933985" y="2852536"/>
              <a:ext cx="1132580" cy="43224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Codification</a:t>
              </a:r>
            </a:p>
          </p:txBody>
        </p:sp>
        <p:sp>
          <p:nvSpPr>
            <p:cNvPr id="16" name="Rounded Rectangle 49">
              <a:extLst>
                <a:ext uri="{FF2B5EF4-FFF2-40B4-BE49-F238E27FC236}">
                  <a16:creationId xmlns:a16="http://schemas.microsoft.com/office/drawing/2014/main" id="{FB7869E8-EF9F-A2B0-BB47-6E5641E29F65}"/>
                </a:ext>
              </a:extLst>
            </p:cNvPr>
            <p:cNvSpPr/>
            <p:nvPr>
              <p:custDataLst>
                <p:tags r:id="rId36"/>
              </p:custDataLst>
            </p:nvPr>
          </p:nvSpPr>
          <p:spPr>
            <a:xfrm>
              <a:off x="3031130" y="2852536"/>
              <a:ext cx="887762"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Quality Control</a:t>
              </a:r>
            </a:p>
          </p:txBody>
        </p:sp>
        <p:sp>
          <p:nvSpPr>
            <p:cNvPr id="17" name="Rounded Rectangle 49">
              <a:extLst>
                <a:ext uri="{FF2B5EF4-FFF2-40B4-BE49-F238E27FC236}">
                  <a16:creationId xmlns:a16="http://schemas.microsoft.com/office/drawing/2014/main" id="{F2BBBDDE-3756-47E3-7531-0B9DDA2FFCE2}"/>
                </a:ext>
              </a:extLst>
            </p:cNvPr>
            <p:cNvSpPr/>
            <p:nvPr>
              <p:custDataLst>
                <p:tags r:id="rId37"/>
              </p:custDataLst>
            </p:nvPr>
          </p:nvSpPr>
          <p:spPr>
            <a:xfrm>
              <a:off x="2052889" y="1789735"/>
              <a:ext cx="887762"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Data Metrics</a:t>
              </a:r>
            </a:p>
          </p:txBody>
        </p:sp>
        <p:sp>
          <p:nvSpPr>
            <p:cNvPr id="18" name="Rounded Rectangle 49">
              <a:extLst>
                <a:ext uri="{FF2B5EF4-FFF2-40B4-BE49-F238E27FC236}">
                  <a16:creationId xmlns:a16="http://schemas.microsoft.com/office/drawing/2014/main" id="{F8BEC366-F794-C2BF-2628-65ABB8231D6D}"/>
                </a:ext>
              </a:extLst>
            </p:cNvPr>
            <p:cNvSpPr/>
            <p:nvPr>
              <p:custDataLst>
                <p:tags r:id="rId38"/>
              </p:custDataLst>
            </p:nvPr>
          </p:nvSpPr>
          <p:spPr>
            <a:xfrm>
              <a:off x="824070" y="1810939"/>
              <a:ext cx="1125439"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Data Health Assessment</a:t>
              </a:r>
            </a:p>
          </p:txBody>
        </p:sp>
        <p:sp>
          <p:nvSpPr>
            <p:cNvPr id="19" name="Rounded Rectangle 49">
              <a:extLst>
                <a:ext uri="{FF2B5EF4-FFF2-40B4-BE49-F238E27FC236}">
                  <a16:creationId xmlns:a16="http://schemas.microsoft.com/office/drawing/2014/main" id="{75394BE4-EAA3-FD2A-7589-8C16BB5C22E4}"/>
                </a:ext>
              </a:extLst>
            </p:cNvPr>
            <p:cNvSpPr/>
            <p:nvPr>
              <p:custDataLst>
                <p:tags r:id="rId39"/>
              </p:custDataLst>
            </p:nvPr>
          </p:nvSpPr>
          <p:spPr>
            <a:xfrm>
              <a:off x="3032539" y="1780878"/>
              <a:ext cx="931272"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Validation Rules</a:t>
              </a:r>
            </a:p>
          </p:txBody>
        </p:sp>
        <p:sp>
          <p:nvSpPr>
            <p:cNvPr id="20" name="Rounded Rectangle 49">
              <a:extLst>
                <a:ext uri="{FF2B5EF4-FFF2-40B4-BE49-F238E27FC236}">
                  <a16:creationId xmlns:a16="http://schemas.microsoft.com/office/drawing/2014/main" id="{31F4A599-AF3B-F92B-A292-0B8926688552}"/>
                </a:ext>
              </a:extLst>
            </p:cNvPr>
            <p:cNvSpPr/>
            <p:nvPr>
              <p:custDataLst>
                <p:tags r:id="rId40"/>
              </p:custDataLst>
            </p:nvPr>
          </p:nvSpPr>
          <p:spPr>
            <a:xfrm>
              <a:off x="800464" y="3404481"/>
              <a:ext cx="1013071" cy="446692"/>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Staging</a:t>
              </a:r>
              <a:r>
                <a:rPr lang="en-US">
                  <a:latin typeface="Optima" panose="02000503060000020004"/>
                </a:rPr>
                <a:t> </a:t>
              </a:r>
              <a:r>
                <a:rPr lang="en-US" sz="1200" b="1">
                  <a:solidFill>
                    <a:srgbClr val="0B4A99"/>
                  </a:solidFill>
                  <a:latin typeface="Optima" panose="02000503060000020004"/>
                </a:rPr>
                <a:t>Area</a:t>
              </a:r>
            </a:p>
          </p:txBody>
        </p:sp>
        <p:sp>
          <p:nvSpPr>
            <p:cNvPr id="21" name="TextBox 20">
              <a:extLst>
                <a:ext uri="{FF2B5EF4-FFF2-40B4-BE49-F238E27FC236}">
                  <a16:creationId xmlns:a16="http://schemas.microsoft.com/office/drawing/2014/main" id="{63085E9E-712F-F764-66E8-ED65E6CD6DF9}"/>
                </a:ext>
              </a:extLst>
            </p:cNvPr>
            <p:cNvSpPr txBox="1"/>
            <p:nvPr/>
          </p:nvSpPr>
          <p:spPr>
            <a:xfrm>
              <a:off x="1343136" y="3998477"/>
              <a:ext cx="2216530" cy="272440"/>
            </a:xfrm>
            <a:prstGeom prst="rect">
              <a:avLst/>
            </a:prstGeom>
            <a:noFill/>
          </p:spPr>
          <p:txBody>
            <a:bodyPr wrap="square" rtlCol="0" anchor="t">
              <a:noAutofit/>
            </a:bodyPr>
            <a:lstStyle>
              <a:defPPr>
                <a:defRPr lang="en-US"/>
              </a:defPPr>
              <a:lvl1pPr lvl="0" algn="ctr">
                <a:buClrTx/>
                <a:buSzTx/>
                <a:buFontTx/>
                <a:defRPr sz="1200" b="1">
                  <a:solidFill>
                    <a:srgbClr val="0B4A99"/>
                  </a:solidFill>
                  <a:latin typeface="Optima" charset="0"/>
                  <a:cs typeface="Optima" charset="0"/>
                </a:defRPr>
              </a:lvl1pPr>
            </a:lstStyle>
            <a:p>
              <a:r>
                <a:rPr lang="en-IN" sz="1500">
                  <a:latin typeface="Optima" panose="02000503060000020004"/>
                </a:rPr>
                <a:t>Data Quality</a:t>
              </a:r>
            </a:p>
          </p:txBody>
        </p:sp>
        <p:sp>
          <p:nvSpPr>
            <p:cNvPr id="22" name="Rounded Rectangle 49">
              <a:extLst>
                <a:ext uri="{FF2B5EF4-FFF2-40B4-BE49-F238E27FC236}">
                  <a16:creationId xmlns:a16="http://schemas.microsoft.com/office/drawing/2014/main" id="{B7397D4C-CB0F-6BE8-10B2-C52096AFBBF5}"/>
                </a:ext>
              </a:extLst>
            </p:cNvPr>
            <p:cNvSpPr/>
            <p:nvPr>
              <p:custDataLst>
                <p:tags r:id="rId41"/>
              </p:custDataLst>
            </p:nvPr>
          </p:nvSpPr>
          <p:spPr>
            <a:xfrm>
              <a:off x="1947753" y="3415720"/>
              <a:ext cx="887762" cy="446692"/>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Cleansing</a:t>
              </a:r>
            </a:p>
          </p:txBody>
        </p:sp>
      </p:grpSp>
      <p:sp>
        <p:nvSpPr>
          <p:cNvPr id="30" name="Rounded Rectangle 49">
            <a:extLst>
              <a:ext uri="{FF2B5EF4-FFF2-40B4-BE49-F238E27FC236}">
                <a16:creationId xmlns:a16="http://schemas.microsoft.com/office/drawing/2014/main" id="{F0345AE0-8BA2-517F-2136-774B97CF71B6}"/>
              </a:ext>
            </a:extLst>
          </p:cNvPr>
          <p:cNvSpPr/>
          <p:nvPr>
            <p:custDataLst>
              <p:tags r:id="rId2"/>
            </p:custDataLst>
          </p:nvPr>
        </p:nvSpPr>
        <p:spPr>
          <a:xfrm>
            <a:off x="359738" y="4746713"/>
            <a:ext cx="11332502" cy="38552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26B4E9"/>
                </a:solidFill>
                <a:latin typeface="Optima" panose="02000503060000020004"/>
              </a:rPr>
              <a:t>SAP BTP Cloud Foundry - Integration Layer (APIs, Webservices)</a:t>
            </a:r>
          </a:p>
        </p:txBody>
      </p:sp>
      <p:grpSp>
        <p:nvGrpSpPr>
          <p:cNvPr id="31" name="Group 30">
            <a:extLst>
              <a:ext uri="{FF2B5EF4-FFF2-40B4-BE49-F238E27FC236}">
                <a16:creationId xmlns:a16="http://schemas.microsoft.com/office/drawing/2014/main" id="{B53760FA-F478-CE16-5FAC-1DE278D1932E}"/>
              </a:ext>
            </a:extLst>
          </p:cNvPr>
          <p:cNvGrpSpPr/>
          <p:nvPr/>
        </p:nvGrpSpPr>
        <p:grpSpPr>
          <a:xfrm>
            <a:off x="2708476" y="5518865"/>
            <a:ext cx="5936629" cy="961908"/>
            <a:chOff x="2392881" y="5765713"/>
            <a:chExt cx="5506936" cy="961908"/>
          </a:xfrm>
        </p:grpSpPr>
        <p:sp>
          <p:nvSpPr>
            <p:cNvPr id="32" name="Rounded Rectangle 49">
              <a:extLst>
                <a:ext uri="{FF2B5EF4-FFF2-40B4-BE49-F238E27FC236}">
                  <a16:creationId xmlns:a16="http://schemas.microsoft.com/office/drawing/2014/main" id="{7F665E73-FDAA-59A8-3287-974006BD5BE4}"/>
                </a:ext>
              </a:extLst>
            </p:cNvPr>
            <p:cNvSpPr/>
            <p:nvPr>
              <p:custDataLst>
                <p:tags r:id="rId20"/>
              </p:custDataLst>
            </p:nvPr>
          </p:nvSpPr>
          <p:spPr>
            <a:xfrm>
              <a:off x="2392881" y="5765713"/>
              <a:ext cx="5506936" cy="961908"/>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Optima" panose="02000503060000020004"/>
              </a:endParaRPr>
            </a:p>
          </p:txBody>
        </p:sp>
        <p:sp>
          <p:nvSpPr>
            <p:cNvPr id="33" name="Rounded Rectangle 49">
              <a:extLst>
                <a:ext uri="{FF2B5EF4-FFF2-40B4-BE49-F238E27FC236}">
                  <a16:creationId xmlns:a16="http://schemas.microsoft.com/office/drawing/2014/main" id="{10A851BF-78D5-A758-D730-4E5E3530D9D5}"/>
                </a:ext>
              </a:extLst>
            </p:cNvPr>
            <p:cNvSpPr/>
            <p:nvPr>
              <p:custDataLst>
                <p:tags r:id="rId21"/>
              </p:custDataLst>
            </p:nvPr>
          </p:nvSpPr>
          <p:spPr>
            <a:xfrm>
              <a:off x="3305293" y="5908702"/>
              <a:ext cx="947451" cy="283592"/>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S/4 HANA</a:t>
              </a:r>
            </a:p>
          </p:txBody>
        </p:sp>
        <p:sp>
          <p:nvSpPr>
            <p:cNvPr id="34" name="Rounded Rectangle 49">
              <a:extLst>
                <a:ext uri="{FF2B5EF4-FFF2-40B4-BE49-F238E27FC236}">
                  <a16:creationId xmlns:a16="http://schemas.microsoft.com/office/drawing/2014/main" id="{E5642E6A-E30C-1EC5-6D1D-40DD20C71C45}"/>
                </a:ext>
              </a:extLst>
            </p:cNvPr>
            <p:cNvSpPr/>
            <p:nvPr>
              <p:custDataLst>
                <p:tags r:id="rId22"/>
              </p:custDataLst>
            </p:nvPr>
          </p:nvSpPr>
          <p:spPr>
            <a:xfrm>
              <a:off x="4496462" y="5920637"/>
              <a:ext cx="921748" cy="32236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solidFill>
                    <a:srgbClr val="0B4A99"/>
                  </a:solidFill>
                  <a:latin typeface="Optima" panose="02000503060000020004"/>
                </a:rPr>
                <a:t>RISE (PCE)</a:t>
              </a:r>
            </a:p>
          </p:txBody>
        </p:sp>
        <p:sp>
          <p:nvSpPr>
            <p:cNvPr id="35" name="Rounded Rectangle 49">
              <a:extLst>
                <a:ext uri="{FF2B5EF4-FFF2-40B4-BE49-F238E27FC236}">
                  <a16:creationId xmlns:a16="http://schemas.microsoft.com/office/drawing/2014/main" id="{9BB22E4E-3C9E-DD1A-769E-EDD26CF80943}"/>
                </a:ext>
              </a:extLst>
            </p:cNvPr>
            <p:cNvSpPr/>
            <p:nvPr>
              <p:custDataLst>
                <p:tags r:id="rId23"/>
              </p:custDataLst>
            </p:nvPr>
          </p:nvSpPr>
          <p:spPr>
            <a:xfrm>
              <a:off x="5666306" y="5898422"/>
              <a:ext cx="952608" cy="293881"/>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IBP MRO</a:t>
              </a:r>
            </a:p>
          </p:txBody>
        </p:sp>
        <p:sp>
          <p:nvSpPr>
            <p:cNvPr id="36" name="Rounded Rectangle 49">
              <a:extLst>
                <a:ext uri="{FF2B5EF4-FFF2-40B4-BE49-F238E27FC236}">
                  <a16:creationId xmlns:a16="http://schemas.microsoft.com/office/drawing/2014/main" id="{F5B28D0A-0DCD-0524-098E-398C54731526}"/>
                </a:ext>
              </a:extLst>
            </p:cNvPr>
            <p:cNvSpPr/>
            <p:nvPr>
              <p:custDataLst>
                <p:tags r:id="rId24"/>
              </p:custDataLst>
            </p:nvPr>
          </p:nvSpPr>
          <p:spPr>
            <a:xfrm>
              <a:off x="3308078" y="6313116"/>
              <a:ext cx="944665" cy="28186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APM</a:t>
              </a:r>
            </a:p>
          </p:txBody>
        </p:sp>
        <p:sp>
          <p:nvSpPr>
            <p:cNvPr id="37" name="Rounded Rectangle 49">
              <a:extLst>
                <a:ext uri="{FF2B5EF4-FFF2-40B4-BE49-F238E27FC236}">
                  <a16:creationId xmlns:a16="http://schemas.microsoft.com/office/drawing/2014/main" id="{A25EBFBE-6206-1CC2-3BF3-91A05083B1DC}"/>
                </a:ext>
              </a:extLst>
            </p:cNvPr>
            <p:cNvSpPr/>
            <p:nvPr>
              <p:custDataLst>
                <p:tags r:id="rId25"/>
              </p:custDataLst>
            </p:nvPr>
          </p:nvSpPr>
          <p:spPr>
            <a:xfrm>
              <a:off x="4489864" y="6312442"/>
              <a:ext cx="943336" cy="26798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FSM</a:t>
              </a:r>
            </a:p>
          </p:txBody>
        </p:sp>
        <p:sp>
          <p:nvSpPr>
            <p:cNvPr id="38" name="Rounded Rectangle 49">
              <a:extLst>
                <a:ext uri="{FF2B5EF4-FFF2-40B4-BE49-F238E27FC236}">
                  <a16:creationId xmlns:a16="http://schemas.microsoft.com/office/drawing/2014/main" id="{E4367F40-A0BB-AD28-E6C3-D475CC3A7B3C}"/>
                </a:ext>
              </a:extLst>
            </p:cNvPr>
            <p:cNvSpPr/>
            <p:nvPr>
              <p:custDataLst>
                <p:tags r:id="rId26"/>
              </p:custDataLst>
            </p:nvPr>
          </p:nvSpPr>
          <p:spPr>
            <a:xfrm>
              <a:off x="6858849" y="5896502"/>
              <a:ext cx="952608" cy="321752"/>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IPD</a:t>
              </a:r>
              <a:endParaRPr lang="en-US" sz="1200">
                <a:latin typeface="Optima" panose="02000503060000020004"/>
              </a:endParaRPr>
            </a:p>
          </p:txBody>
        </p:sp>
        <p:sp>
          <p:nvSpPr>
            <p:cNvPr id="39" name="Rounded Rectangle 49">
              <a:extLst>
                <a:ext uri="{FF2B5EF4-FFF2-40B4-BE49-F238E27FC236}">
                  <a16:creationId xmlns:a16="http://schemas.microsoft.com/office/drawing/2014/main" id="{0384FBBD-BDD2-BEBF-9AA4-054576D59CA1}"/>
                </a:ext>
              </a:extLst>
            </p:cNvPr>
            <p:cNvSpPr/>
            <p:nvPr>
              <p:custDataLst>
                <p:tags r:id="rId27"/>
              </p:custDataLst>
            </p:nvPr>
          </p:nvSpPr>
          <p:spPr>
            <a:xfrm>
              <a:off x="5681056" y="6287384"/>
              <a:ext cx="952608" cy="30759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BNAC</a:t>
              </a:r>
            </a:p>
          </p:txBody>
        </p:sp>
        <p:sp>
          <p:nvSpPr>
            <p:cNvPr id="40" name="Rounded Rectangle 49">
              <a:extLst>
                <a:ext uri="{FF2B5EF4-FFF2-40B4-BE49-F238E27FC236}">
                  <a16:creationId xmlns:a16="http://schemas.microsoft.com/office/drawing/2014/main" id="{DB2F245E-7988-F315-436C-538BA5CA6DF4}"/>
                </a:ext>
              </a:extLst>
            </p:cNvPr>
            <p:cNvSpPr/>
            <p:nvPr>
              <p:custDataLst>
                <p:tags r:id="rId28"/>
              </p:custDataLst>
            </p:nvPr>
          </p:nvSpPr>
          <p:spPr>
            <a:xfrm>
              <a:off x="6870092" y="6285825"/>
              <a:ext cx="952608" cy="31199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BN4P</a:t>
              </a:r>
            </a:p>
          </p:txBody>
        </p:sp>
      </p:grpSp>
      <p:sp>
        <p:nvSpPr>
          <p:cNvPr id="41" name="Arrow: Up-Down 40">
            <a:extLst>
              <a:ext uri="{FF2B5EF4-FFF2-40B4-BE49-F238E27FC236}">
                <a16:creationId xmlns:a16="http://schemas.microsoft.com/office/drawing/2014/main" id="{245DAB7F-2487-3465-F062-40C454B81DC7}"/>
              </a:ext>
            </a:extLst>
          </p:cNvPr>
          <p:cNvSpPr/>
          <p:nvPr/>
        </p:nvSpPr>
        <p:spPr>
          <a:xfrm>
            <a:off x="2323354" y="1131948"/>
            <a:ext cx="108829" cy="322365"/>
          </a:xfrm>
          <a:prstGeom prst="up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sp>
        <p:nvSpPr>
          <p:cNvPr id="42" name="Arrow: Up-Down 41">
            <a:extLst>
              <a:ext uri="{FF2B5EF4-FFF2-40B4-BE49-F238E27FC236}">
                <a16:creationId xmlns:a16="http://schemas.microsoft.com/office/drawing/2014/main" id="{F9601D0C-1F61-0C7D-49A0-6AEC9E634F48}"/>
              </a:ext>
            </a:extLst>
          </p:cNvPr>
          <p:cNvSpPr/>
          <p:nvPr/>
        </p:nvSpPr>
        <p:spPr>
          <a:xfrm>
            <a:off x="9161567" y="1149758"/>
            <a:ext cx="108829" cy="322365"/>
          </a:xfrm>
          <a:prstGeom prst="up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sp>
        <p:nvSpPr>
          <p:cNvPr id="43" name="Arrow: Up-Down 42">
            <a:extLst>
              <a:ext uri="{FF2B5EF4-FFF2-40B4-BE49-F238E27FC236}">
                <a16:creationId xmlns:a16="http://schemas.microsoft.com/office/drawing/2014/main" id="{7A4315FD-48DC-436F-89CA-000EDEE2142C}"/>
              </a:ext>
            </a:extLst>
          </p:cNvPr>
          <p:cNvSpPr/>
          <p:nvPr/>
        </p:nvSpPr>
        <p:spPr>
          <a:xfrm>
            <a:off x="9213132" y="4292072"/>
            <a:ext cx="108829" cy="429068"/>
          </a:xfrm>
          <a:prstGeom prst="up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sp>
        <p:nvSpPr>
          <p:cNvPr id="44" name="Arrow: Up-Down 43">
            <a:extLst>
              <a:ext uri="{FF2B5EF4-FFF2-40B4-BE49-F238E27FC236}">
                <a16:creationId xmlns:a16="http://schemas.microsoft.com/office/drawing/2014/main" id="{43E4822D-7F60-8E9C-50DB-77A136BA0269}"/>
              </a:ext>
            </a:extLst>
          </p:cNvPr>
          <p:cNvSpPr/>
          <p:nvPr/>
        </p:nvSpPr>
        <p:spPr>
          <a:xfrm>
            <a:off x="2323353" y="4281416"/>
            <a:ext cx="108829" cy="429068"/>
          </a:xfrm>
          <a:prstGeom prst="up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sp>
        <p:nvSpPr>
          <p:cNvPr id="45" name="Arrow: Up-Down 44">
            <a:extLst>
              <a:ext uri="{FF2B5EF4-FFF2-40B4-BE49-F238E27FC236}">
                <a16:creationId xmlns:a16="http://schemas.microsoft.com/office/drawing/2014/main" id="{C4A57799-9E09-2273-C6BE-D92CFB561145}"/>
              </a:ext>
            </a:extLst>
          </p:cNvPr>
          <p:cNvSpPr/>
          <p:nvPr/>
        </p:nvSpPr>
        <p:spPr>
          <a:xfrm>
            <a:off x="5805506" y="1132735"/>
            <a:ext cx="84395" cy="909246"/>
          </a:xfrm>
          <a:prstGeom prst="up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sp>
        <p:nvSpPr>
          <p:cNvPr id="46" name="Arrow: Up-Down 45">
            <a:extLst>
              <a:ext uri="{FF2B5EF4-FFF2-40B4-BE49-F238E27FC236}">
                <a16:creationId xmlns:a16="http://schemas.microsoft.com/office/drawing/2014/main" id="{7CE977F8-D49A-1985-D4BF-15B740C3ABDF}"/>
              </a:ext>
            </a:extLst>
          </p:cNvPr>
          <p:cNvSpPr/>
          <p:nvPr/>
        </p:nvSpPr>
        <p:spPr>
          <a:xfrm>
            <a:off x="4579454" y="5167692"/>
            <a:ext cx="108829" cy="322365"/>
          </a:xfrm>
          <a:prstGeom prst="up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sp>
        <p:nvSpPr>
          <p:cNvPr id="47" name="Arrow: Up-Down 46">
            <a:extLst>
              <a:ext uri="{FF2B5EF4-FFF2-40B4-BE49-F238E27FC236}">
                <a16:creationId xmlns:a16="http://schemas.microsoft.com/office/drawing/2014/main" id="{5D7DC174-0087-A07C-1AD0-F7A3DB3C1747}"/>
              </a:ext>
            </a:extLst>
          </p:cNvPr>
          <p:cNvSpPr/>
          <p:nvPr/>
        </p:nvSpPr>
        <p:spPr>
          <a:xfrm>
            <a:off x="7033333" y="5181724"/>
            <a:ext cx="108829" cy="322365"/>
          </a:xfrm>
          <a:prstGeom prst="upDown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grpSp>
        <p:nvGrpSpPr>
          <p:cNvPr id="50" name="Group 49">
            <a:extLst>
              <a:ext uri="{FF2B5EF4-FFF2-40B4-BE49-F238E27FC236}">
                <a16:creationId xmlns:a16="http://schemas.microsoft.com/office/drawing/2014/main" id="{72B1EF11-8097-C443-466D-E8F164F09737}"/>
              </a:ext>
            </a:extLst>
          </p:cNvPr>
          <p:cNvGrpSpPr/>
          <p:nvPr/>
        </p:nvGrpSpPr>
        <p:grpSpPr>
          <a:xfrm>
            <a:off x="7577759" y="1495746"/>
            <a:ext cx="3376187" cy="2760097"/>
            <a:chOff x="7538456" y="1698281"/>
            <a:chExt cx="3376187" cy="2760097"/>
          </a:xfrm>
        </p:grpSpPr>
        <p:sp>
          <p:nvSpPr>
            <p:cNvPr id="51" name="Rounded Rectangle 49">
              <a:extLst>
                <a:ext uri="{FF2B5EF4-FFF2-40B4-BE49-F238E27FC236}">
                  <a16:creationId xmlns:a16="http://schemas.microsoft.com/office/drawing/2014/main" id="{7B346033-A8A6-D581-D393-96707EE0A249}"/>
                </a:ext>
              </a:extLst>
            </p:cNvPr>
            <p:cNvSpPr/>
            <p:nvPr>
              <p:custDataLst>
                <p:tags r:id="rId7"/>
              </p:custDataLst>
            </p:nvPr>
          </p:nvSpPr>
          <p:spPr>
            <a:xfrm>
              <a:off x="9734429" y="1920768"/>
              <a:ext cx="1007340" cy="3223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Taxonomy</a:t>
              </a:r>
            </a:p>
          </p:txBody>
        </p:sp>
        <p:sp>
          <p:nvSpPr>
            <p:cNvPr id="52" name="Rounded Rectangle 49">
              <a:extLst>
                <a:ext uri="{FF2B5EF4-FFF2-40B4-BE49-F238E27FC236}">
                  <a16:creationId xmlns:a16="http://schemas.microsoft.com/office/drawing/2014/main" id="{3EEDA9A3-C79C-E152-7E23-F0D96922DF8A}"/>
                </a:ext>
              </a:extLst>
            </p:cNvPr>
            <p:cNvSpPr/>
            <p:nvPr>
              <p:custDataLst>
                <p:tags r:id="rId8"/>
              </p:custDataLst>
            </p:nvPr>
          </p:nvSpPr>
          <p:spPr>
            <a:xfrm>
              <a:off x="8781785" y="3477726"/>
              <a:ext cx="966509"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Validation Rules</a:t>
              </a:r>
            </a:p>
          </p:txBody>
        </p:sp>
        <p:sp>
          <p:nvSpPr>
            <p:cNvPr id="53" name="Rounded Rectangle 49">
              <a:extLst>
                <a:ext uri="{FF2B5EF4-FFF2-40B4-BE49-F238E27FC236}">
                  <a16:creationId xmlns:a16="http://schemas.microsoft.com/office/drawing/2014/main" id="{81E34B78-ED3F-211E-EC8C-72C5834EEB02}"/>
                </a:ext>
              </a:extLst>
            </p:cNvPr>
            <p:cNvSpPr/>
            <p:nvPr>
              <p:custDataLst>
                <p:tags r:id="rId9"/>
              </p:custDataLst>
            </p:nvPr>
          </p:nvSpPr>
          <p:spPr>
            <a:xfrm>
              <a:off x="7538456" y="1698281"/>
              <a:ext cx="3360049" cy="276009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Optima" panose="02000503060000020004"/>
              </a:endParaRPr>
            </a:p>
          </p:txBody>
        </p:sp>
        <p:sp>
          <p:nvSpPr>
            <p:cNvPr id="54" name="Rounded Rectangle 49">
              <a:extLst>
                <a:ext uri="{FF2B5EF4-FFF2-40B4-BE49-F238E27FC236}">
                  <a16:creationId xmlns:a16="http://schemas.microsoft.com/office/drawing/2014/main" id="{A9A3C8F9-2D3B-4DAD-0514-C7E9869254B9}"/>
                </a:ext>
              </a:extLst>
            </p:cNvPr>
            <p:cNvSpPr/>
            <p:nvPr>
              <p:custDataLst>
                <p:tags r:id="rId10"/>
              </p:custDataLst>
            </p:nvPr>
          </p:nvSpPr>
          <p:spPr>
            <a:xfrm>
              <a:off x="7718040" y="1900797"/>
              <a:ext cx="1007340" cy="35955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Workflows</a:t>
              </a:r>
            </a:p>
          </p:txBody>
        </p:sp>
        <p:sp>
          <p:nvSpPr>
            <p:cNvPr id="55" name="Rounded Rectangle 49">
              <a:extLst>
                <a:ext uri="{FF2B5EF4-FFF2-40B4-BE49-F238E27FC236}">
                  <a16:creationId xmlns:a16="http://schemas.microsoft.com/office/drawing/2014/main" id="{549E5253-E906-E7EB-446F-1ED1944F7AF9}"/>
                </a:ext>
              </a:extLst>
            </p:cNvPr>
            <p:cNvSpPr/>
            <p:nvPr>
              <p:custDataLst>
                <p:tags r:id="rId11"/>
              </p:custDataLst>
            </p:nvPr>
          </p:nvSpPr>
          <p:spPr>
            <a:xfrm>
              <a:off x="9734430" y="2390256"/>
              <a:ext cx="1180213" cy="46111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Classification</a:t>
              </a:r>
            </a:p>
          </p:txBody>
        </p:sp>
        <p:sp>
          <p:nvSpPr>
            <p:cNvPr id="56" name="Rounded Rectangle 49">
              <a:extLst>
                <a:ext uri="{FF2B5EF4-FFF2-40B4-BE49-F238E27FC236}">
                  <a16:creationId xmlns:a16="http://schemas.microsoft.com/office/drawing/2014/main" id="{58EDA74A-2862-73DF-026F-B515F7DC53FB}"/>
                </a:ext>
              </a:extLst>
            </p:cNvPr>
            <p:cNvSpPr/>
            <p:nvPr>
              <p:custDataLst>
                <p:tags r:id="rId12"/>
              </p:custDataLst>
            </p:nvPr>
          </p:nvSpPr>
          <p:spPr>
            <a:xfrm>
              <a:off x="9805387" y="2929274"/>
              <a:ext cx="981627" cy="434521"/>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Business Process</a:t>
              </a:r>
            </a:p>
          </p:txBody>
        </p:sp>
        <p:sp>
          <p:nvSpPr>
            <p:cNvPr id="57" name="Rounded Rectangle 49">
              <a:extLst>
                <a:ext uri="{FF2B5EF4-FFF2-40B4-BE49-F238E27FC236}">
                  <a16:creationId xmlns:a16="http://schemas.microsoft.com/office/drawing/2014/main" id="{FBCEB096-2FA0-FE87-0DBA-E6DC7737BBF5}"/>
                </a:ext>
              </a:extLst>
            </p:cNvPr>
            <p:cNvSpPr/>
            <p:nvPr>
              <p:custDataLst>
                <p:tags r:id="rId13"/>
              </p:custDataLst>
            </p:nvPr>
          </p:nvSpPr>
          <p:spPr>
            <a:xfrm>
              <a:off x="7663507" y="3470067"/>
              <a:ext cx="993227"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Create &amp; Update</a:t>
              </a:r>
            </a:p>
          </p:txBody>
        </p:sp>
        <p:sp>
          <p:nvSpPr>
            <p:cNvPr id="58" name="TextBox 57">
              <a:extLst>
                <a:ext uri="{FF2B5EF4-FFF2-40B4-BE49-F238E27FC236}">
                  <a16:creationId xmlns:a16="http://schemas.microsoft.com/office/drawing/2014/main" id="{934861F7-49B5-22AC-7E1C-DB3FA9AF44C0}"/>
                </a:ext>
              </a:extLst>
            </p:cNvPr>
            <p:cNvSpPr txBox="1"/>
            <p:nvPr/>
          </p:nvSpPr>
          <p:spPr>
            <a:xfrm>
              <a:off x="8175697" y="4001353"/>
              <a:ext cx="2216530" cy="272440"/>
            </a:xfrm>
            <a:prstGeom prst="rect">
              <a:avLst/>
            </a:prstGeom>
            <a:noFill/>
          </p:spPr>
          <p:txBody>
            <a:bodyPr wrap="square" rtlCol="0" anchor="t">
              <a:noAutofit/>
            </a:bodyPr>
            <a:lstStyle>
              <a:defPPr>
                <a:defRPr lang="en-US"/>
              </a:defPPr>
              <a:lvl1pPr lvl="0" algn="ctr">
                <a:buClrTx/>
                <a:buSzTx/>
                <a:buFontTx/>
                <a:defRPr sz="1200" b="1">
                  <a:solidFill>
                    <a:srgbClr val="0B4A99"/>
                  </a:solidFill>
                  <a:latin typeface="Optima" charset="0"/>
                  <a:cs typeface="Optima" charset="0"/>
                </a:defRPr>
              </a:lvl1pPr>
            </a:lstStyle>
            <a:p>
              <a:r>
                <a:rPr lang="en-IN" sz="1500">
                  <a:latin typeface="Optima" panose="02000503060000020004"/>
                </a:rPr>
                <a:t>Data Governance</a:t>
              </a:r>
            </a:p>
          </p:txBody>
        </p:sp>
        <p:sp>
          <p:nvSpPr>
            <p:cNvPr id="59" name="Rounded Rectangle 49">
              <a:extLst>
                <a:ext uri="{FF2B5EF4-FFF2-40B4-BE49-F238E27FC236}">
                  <a16:creationId xmlns:a16="http://schemas.microsoft.com/office/drawing/2014/main" id="{4D3C8790-CF0E-3D0E-DC6A-E2161331511C}"/>
                </a:ext>
              </a:extLst>
            </p:cNvPr>
            <p:cNvSpPr/>
            <p:nvPr>
              <p:custDataLst>
                <p:tags r:id="rId14"/>
              </p:custDataLst>
            </p:nvPr>
          </p:nvSpPr>
          <p:spPr>
            <a:xfrm>
              <a:off x="8786634" y="1922156"/>
              <a:ext cx="887762" cy="32236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Search</a:t>
              </a:r>
            </a:p>
          </p:txBody>
        </p:sp>
        <p:sp>
          <p:nvSpPr>
            <p:cNvPr id="60" name="Rounded Rectangle 49">
              <a:extLst>
                <a:ext uri="{FF2B5EF4-FFF2-40B4-BE49-F238E27FC236}">
                  <a16:creationId xmlns:a16="http://schemas.microsoft.com/office/drawing/2014/main" id="{AE387C04-1331-3A3E-66E8-6E384E621BBF}"/>
                </a:ext>
              </a:extLst>
            </p:cNvPr>
            <p:cNvSpPr/>
            <p:nvPr>
              <p:custDataLst>
                <p:tags r:id="rId15"/>
              </p:custDataLst>
            </p:nvPr>
          </p:nvSpPr>
          <p:spPr>
            <a:xfrm>
              <a:off x="8725380" y="2943084"/>
              <a:ext cx="1063870" cy="4214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Codification</a:t>
              </a:r>
            </a:p>
          </p:txBody>
        </p:sp>
        <p:sp>
          <p:nvSpPr>
            <p:cNvPr id="61" name="Rounded Rectangle 49">
              <a:extLst>
                <a:ext uri="{FF2B5EF4-FFF2-40B4-BE49-F238E27FC236}">
                  <a16:creationId xmlns:a16="http://schemas.microsoft.com/office/drawing/2014/main" id="{038178FD-E15A-1A51-0302-89734EFC3ABC}"/>
                </a:ext>
              </a:extLst>
            </p:cNvPr>
            <p:cNvSpPr/>
            <p:nvPr>
              <p:custDataLst>
                <p:tags r:id="rId16"/>
              </p:custDataLst>
            </p:nvPr>
          </p:nvSpPr>
          <p:spPr>
            <a:xfrm>
              <a:off x="7663507" y="2394077"/>
              <a:ext cx="1019568" cy="43738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Enrichment</a:t>
              </a:r>
            </a:p>
          </p:txBody>
        </p:sp>
        <p:sp>
          <p:nvSpPr>
            <p:cNvPr id="62" name="Rounded Rectangle 49">
              <a:extLst>
                <a:ext uri="{FF2B5EF4-FFF2-40B4-BE49-F238E27FC236}">
                  <a16:creationId xmlns:a16="http://schemas.microsoft.com/office/drawing/2014/main" id="{1F8EFD30-7243-90B0-2250-E7DA79A7D5B6}"/>
                </a:ext>
              </a:extLst>
            </p:cNvPr>
            <p:cNvSpPr/>
            <p:nvPr>
              <p:custDataLst>
                <p:tags r:id="rId17"/>
              </p:custDataLst>
            </p:nvPr>
          </p:nvSpPr>
          <p:spPr>
            <a:xfrm>
              <a:off x="7663508" y="2927135"/>
              <a:ext cx="1019568"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Auto Text Description</a:t>
              </a:r>
            </a:p>
          </p:txBody>
        </p:sp>
        <p:sp>
          <p:nvSpPr>
            <p:cNvPr id="63" name="Rounded Rectangle 49">
              <a:extLst>
                <a:ext uri="{FF2B5EF4-FFF2-40B4-BE49-F238E27FC236}">
                  <a16:creationId xmlns:a16="http://schemas.microsoft.com/office/drawing/2014/main" id="{DE9755AF-E78D-3A17-AB01-E61030B01AEE}"/>
                </a:ext>
              </a:extLst>
            </p:cNvPr>
            <p:cNvSpPr/>
            <p:nvPr>
              <p:custDataLst>
                <p:tags r:id="rId18"/>
              </p:custDataLst>
            </p:nvPr>
          </p:nvSpPr>
          <p:spPr>
            <a:xfrm>
              <a:off x="8786634" y="2385433"/>
              <a:ext cx="887762"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Quality Control</a:t>
              </a:r>
            </a:p>
          </p:txBody>
        </p:sp>
        <p:sp>
          <p:nvSpPr>
            <p:cNvPr id="64" name="Rounded Rectangle 49">
              <a:extLst>
                <a:ext uri="{FF2B5EF4-FFF2-40B4-BE49-F238E27FC236}">
                  <a16:creationId xmlns:a16="http://schemas.microsoft.com/office/drawing/2014/main" id="{DD7BF5C5-0928-39E1-595D-571B1864EB2A}"/>
                </a:ext>
              </a:extLst>
            </p:cNvPr>
            <p:cNvSpPr/>
            <p:nvPr>
              <p:custDataLst>
                <p:tags r:id="rId19"/>
              </p:custDataLst>
            </p:nvPr>
          </p:nvSpPr>
          <p:spPr>
            <a:xfrm>
              <a:off x="9805387" y="3473394"/>
              <a:ext cx="983086" cy="45338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Data Metrics</a:t>
              </a:r>
            </a:p>
          </p:txBody>
        </p:sp>
      </p:grpSp>
      <p:pic>
        <p:nvPicPr>
          <p:cNvPr id="66" name="Picture 65" descr="A blue and black logo&#10;&#10;AI-generated content may be incorrect.">
            <a:extLst>
              <a:ext uri="{FF2B5EF4-FFF2-40B4-BE49-F238E27FC236}">
                <a16:creationId xmlns:a16="http://schemas.microsoft.com/office/drawing/2014/main" id="{CB58563F-8A74-CF2C-EC36-C76F63B40952}"/>
              </a:ext>
            </a:extLst>
          </p:cNvPr>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11126307" y="3949212"/>
            <a:ext cx="685719" cy="685719"/>
          </a:xfrm>
          <a:prstGeom prst="rect">
            <a:avLst/>
          </a:prstGeom>
        </p:spPr>
      </p:pic>
      <p:sp>
        <p:nvSpPr>
          <p:cNvPr id="67" name="Diamond 66">
            <a:extLst>
              <a:ext uri="{FF2B5EF4-FFF2-40B4-BE49-F238E27FC236}">
                <a16:creationId xmlns:a16="http://schemas.microsoft.com/office/drawing/2014/main" id="{35AF02C9-136A-162B-8830-9E74979F06F8}"/>
              </a:ext>
            </a:extLst>
          </p:cNvPr>
          <p:cNvSpPr/>
          <p:nvPr/>
        </p:nvSpPr>
        <p:spPr>
          <a:xfrm>
            <a:off x="10795197" y="4105387"/>
            <a:ext cx="285221" cy="35039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pic>
        <p:nvPicPr>
          <p:cNvPr id="48" name="Graphic 47">
            <a:extLst>
              <a:ext uri="{FF2B5EF4-FFF2-40B4-BE49-F238E27FC236}">
                <a16:creationId xmlns:a16="http://schemas.microsoft.com/office/drawing/2014/main" id="{CCDDBFF8-E07E-4C63-5315-9DCDC8B01282}"/>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0449895" y="0"/>
            <a:ext cx="768439" cy="380489"/>
          </a:xfrm>
          <a:prstGeom prst="rect">
            <a:avLst/>
          </a:prstGeom>
        </p:spPr>
      </p:pic>
      <p:pic>
        <p:nvPicPr>
          <p:cNvPr id="73" name="Picture 72" descr="A blue and black logo&#10;&#10;AI-generated content may be incorrect.">
            <a:extLst>
              <a:ext uri="{FF2B5EF4-FFF2-40B4-BE49-F238E27FC236}">
                <a16:creationId xmlns:a16="http://schemas.microsoft.com/office/drawing/2014/main" id="{F01B648B-FAED-5069-621F-9DA0438F844D}"/>
              </a:ext>
            </a:extLst>
          </p:cNvPr>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6321205" y="3894138"/>
            <a:ext cx="685719" cy="685719"/>
          </a:xfrm>
          <a:prstGeom prst="rect">
            <a:avLst/>
          </a:prstGeom>
        </p:spPr>
      </p:pic>
      <p:sp>
        <p:nvSpPr>
          <p:cNvPr id="74" name="Diamond 73">
            <a:extLst>
              <a:ext uri="{FF2B5EF4-FFF2-40B4-BE49-F238E27FC236}">
                <a16:creationId xmlns:a16="http://schemas.microsoft.com/office/drawing/2014/main" id="{890B1C79-02BA-ADA9-9D7F-2A27B14F26CD}"/>
              </a:ext>
            </a:extLst>
          </p:cNvPr>
          <p:cNvSpPr/>
          <p:nvPr/>
        </p:nvSpPr>
        <p:spPr>
          <a:xfrm>
            <a:off x="5942624" y="4124926"/>
            <a:ext cx="285221" cy="35039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pic>
        <p:nvPicPr>
          <p:cNvPr id="76" name="Picture 75" descr="A blue and black logo&#10;&#10;AI-generated content may be incorrect.">
            <a:extLst>
              <a:ext uri="{FF2B5EF4-FFF2-40B4-BE49-F238E27FC236}">
                <a16:creationId xmlns:a16="http://schemas.microsoft.com/office/drawing/2014/main" id="{94E28ABB-B06A-6C18-50B3-84F7023CDD5D}"/>
              </a:ext>
            </a:extLst>
          </p:cNvPr>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66664" y="3894699"/>
            <a:ext cx="685719" cy="685719"/>
          </a:xfrm>
          <a:prstGeom prst="rect">
            <a:avLst/>
          </a:prstGeom>
        </p:spPr>
      </p:pic>
      <p:sp>
        <p:nvSpPr>
          <p:cNvPr id="77" name="Diamond 76">
            <a:extLst>
              <a:ext uri="{FF2B5EF4-FFF2-40B4-BE49-F238E27FC236}">
                <a16:creationId xmlns:a16="http://schemas.microsoft.com/office/drawing/2014/main" id="{AC17F468-B4FE-B89C-61A0-BF1092CCA70A}"/>
              </a:ext>
            </a:extLst>
          </p:cNvPr>
          <p:cNvSpPr/>
          <p:nvPr/>
        </p:nvSpPr>
        <p:spPr>
          <a:xfrm>
            <a:off x="797850" y="4230020"/>
            <a:ext cx="285221" cy="35039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grpSp>
        <p:nvGrpSpPr>
          <p:cNvPr id="25" name="Group 24">
            <a:extLst>
              <a:ext uri="{FF2B5EF4-FFF2-40B4-BE49-F238E27FC236}">
                <a16:creationId xmlns:a16="http://schemas.microsoft.com/office/drawing/2014/main" id="{FCF04C12-4DFD-2071-DEF3-FDD54E83280F}"/>
              </a:ext>
            </a:extLst>
          </p:cNvPr>
          <p:cNvGrpSpPr/>
          <p:nvPr/>
        </p:nvGrpSpPr>
        <p:grpSpPr>
          <a:xfrm>
            <a:off x="4014576" y="2049616"/>
            <a:ext cx="3688234" cy="1875368"/>
            <a:chOff x="4014576" y="2049616"/>
            <a:chExt cx="3688234" cy="1875368"/>
          </a:xfrm>
        </p:grpSpPr>
        <p:sp>
          <p:nvSpPr>
            <p:cNvPr id="23" name="Oval 22">
              <a:extLst>
                <a:ext uri="{FF2B5EF4-FFF2-40B4-BE49-F238E27FC236}">
                  <a16:creationId xmlns:a16="http://schemas.microsoft.com/office/drawing/2014/main" id="{62DE63AD-8FE0-9DAD-387C-4D5224B5035D}"/>
                </a:ext>
              </a:extLst>
            </p:cNvPr>
            <p:cNvSpPr/>
            <p:nvPr/>
          </p:nvSpPr>
          <p:spPr>
            <a:xfrm>
              <a:off x="4014576" y="2049616"/>
              <a:ext cx="3688234" cy="187536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tima" panose="02000503060000020004"/>
              </a:endParaRPr>
            </a:p>
          </p:txBody>
        </p:sp>
        <p:grpSp>
          <p:nvGrpSpPr>
            <p:cNvPr id="75" name="Group 74">
              <a:extLst>
                <a:ext uri="{FF2B5EF4-FFF2-40B4-BE49-F238E27FC236}">
                  <a16:creationId xmlns:a16="http://schemas.microsoft.com/office/drawing/2014/main" id="{51661F48-0530-BA6D-66AE-5806304AB5A1}"/>
                </a:ext>
              </a:extLst>
            </p:cNvPr>
            <p:cNvGrpSpPr/>
            <p:nvPr/>
          </p:nvGrpSpPr>
          <p:grpSpPr>
            <a:xfrm>
              <a:off x="4699044" y="2235827"/>
              <a:ext cx="2319299" cy="1510301"/>
              <a:chOff x="4714034" y="2235827"/>
              <a:chExt cx="2319299" cy="1510301"/>
            </a:xfrm>
          </p:grpSpPr>
          <p:sp>
            <p:nvSpPr>
              <p:cNvPr id="68" name="TextBox 67">
                <a:extLst>
                  <a:ext uri="{FF2B5EF4-FFF2-40B4-BE49-F238E27FC236}">
                    <a16:creationId xmlns:a16="http://schemas.microsoft.com/office/drawing/2014/main" id="{BF84B772-8487-C33F-595D-6B9477BB2A15}"/>
                  </a:ext>
                </a:extLst>
              </p:cNvPr>
              <p:cNvSpPr txBox="1"/>
              <p:nvPr/>
            </p:nvSpPr>
            <p:spPr>
              <a:xfrm>
                <a:off x="5048418" y="3412907"/>
                <a:ext cx="1720381" cy="242051"/>
              </a:xfrm>
              <a:prstGeom prst="rect">
                <a:avLst/>
              </a:prstGeom>
              <a:noFill/>
            </p:spPr>
            <p:txBody>
              <a:bodyPr wrap="square" rtlCol="0" anchor="t">
                <a:noAutofit/>
              </a:bodyPr>
              <a:lstStyle>
                <a:defPPr>
                  <a:defRPr lang="en-US"/>
                </a:defPPr>
                <a:lvl1pPr lvl="0" algn="ctr">
                  <a:buClrTx/>
                  <a:buSzTx/>
                  <a:buFontTx/>
                  <a:defRPr sz="1200" b="1">
                    <a:solidFill>
                      <a:srgbClr val="0B4A99"/>
                    </a:solidFill>
                    <a:latin typeface="Optima" charset="0"/>
                    <a:cs typeface="Optima" charset="0"/>
                  </a:defRPr>
                </a:lvl1pPr>
              </a:lstStyle>
              <a:p>
                <a:r>
                  <a:rPr lang="en-IN" sz="1500">
                    <a:latin typeface="Optima" panose="02000503060000020004"/>
                  </a:rPr>
                  <a:t>iContent Foundry</a:t>
                </a:r>
              </a:p>
            </p:txBody>
          </p:sp>
          <p:sp>
            <p:nvSpPr>
              <p:cNvPr id="69" name="Rounded Rectangle 49">
                <a:extLst>
                  <a:ext uri="{FF2B5EF4-FFF2-40B4-BE49-F238E27FC236}">
                    <a16:creationId xmlns:a16="http://schemas.microsoft.com/office/drawing/2014/main" id="{8BAA629E-0298-C775-1F13-FCD3E3C30828}"/>
                  </a:ext>
                </a:extLst>
              </p:cNvPr>
              <p:cNvSpPr/>
              <p:nvPr>
                <p:custDataLst>
                  <p:tags r:id="rId3"/>
                </p:custDataLst>
              </p:nvPr>
            </p:nvSpPr>
            <p:spPr>
              <a:xfrm>
                <a:off x="4979771" y="3102380"/>
                <a:ext cx="1854764" cy="269352"/>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000" b="1">
                    <a:solidFill>
                      <a:srgbClr val="0B4A99"/>
                    </a:solidFill>
                    <a:latin typeface="Optima" panose="02000503060000020004"/>
                  </a:rPr>
                  <a:t>Meta Data Repository</a:t>
                </a:r>
              </a:p>
            </p:txBody>
          </p:sp>
          <p:sp>
            <p:nvSpPr>
              <p:cNvPr id="70" name="Rounded Rectangle 49">
                <a:extLst>
                  <a:ext uri="{FF2B5EF4-FFF2-40B4-BE49-F238E27FC236}">
                    <a16:creationId xmlns:a16="http://schemas.microsoft.com/office/drawing/2014/main" id="{3EDAABD3-9CFD-25E7-2DE0-F25E0D4D61CB}"/>
                  </a:ext>
                </a:extLst>
              </p:cNvPr>
              <p:cNvSpPr/>
              <p:nvPr>
                <p:custDataLst>
                  <p:tags r:id="rId4"/>
                </p:custDataLst>
              </p:nvPr>
            </p:nvSpPr>
            <p:spPr>
              <a:xfrm>
                <a:off x="4866056" y="2347614"/>
                <a:ext cx="957174" cy="527143"/>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000" b="1">
                    <a:solidFill>
                      <a:srgbClr val="0B4A99"/>
                    </a:solidFill>
                    <a:latin typeface="Optima" panose="02000503060000020004"/>
                  </a:rPr>
                  <a:t>Taxonomy Reference</a:t>
                </a:r>
              </a:p>
            </p:txBody>
          </p:sp>
          <p:sp>
            <p:nvSpPr>
              <p:cNvPr id="71" name="Rounded Rectangle 49">
                <a:extLst>
                  <a:ext uri="{FF2B5EF4-FFF2-40B4-BE49-F238E27FC236}">
                    <a16:creationId xmlns:a16="http://schemas.microsoft.com/office/drawing/2014/main" id="{19E05EE8-E268-F5E4-AB48-433FB30169A2}"/>
                  </a:ext>
                </a:extLst>
              </p:cNvPr>
              <p:cNvSpPr/>
              <p:nvPr>
                <p:custDataLst>
                  <p:tags r:id="rId5"/>
                </p:custDataLst>
              </p:nvPr>
            </p:nvSpPr>
            <p:spPr>
              <a:xfrm>
                <a:off x="5966818" y="2347614"/>
                <a:ext cx="891747" cy="49900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000" b="1">
                    <a:solidFill>
                      <a:srgbClr val="0B4A99"/>
                    </a:solidFill>
                    <a:latin typeface="Optima" panose="02000503060000020004"/>
                  </a:rPr>
                  <a:t>Master Data Repository</a:t>
                </a:r>
              </a:p>
            </p:txBody>
          </p:sp>
          <p:sp>
            <p:nvSpPr>
              <p:cNvPr id="72" name="Rounded Rectangle 49">
                <a:extLst>
                  <a:ext uri="{FF2B5EF4-FFF2-40B4-BE49-F238E27FC236}">
                    <a16:creationId xmlns:a16="http://schemas.microsoft.com/office/drawing/2014/main" id="{7C94E9C4-740B-DD73-6120-87930DC7A6F5}"/>
                  </a:ext>
                </a:extLst>
              </p:cNvPr>
              <p:cNvSpPr/>
              <p:nvPr>
                <p:custDataLst>
                  <p:tags r:id="rId6"/>
                </p:custDataLst>
              </p:nvPr>
            </p:nvSpPr>
            <p:spPr>
              <a:xfrm>
                <a:off x="4714034" y="2235827"/>
                <a:ext cx="2319299" cy="1510301"/>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Optima" panose="02000503060000020004"/>
                </a:endParaRPr>
              </a:p>
            </p:txBody>
          </p:sp>
        </p:grpSp>
        <p:pic>
          <p:nvPicPr>
            <p:cNvPr id="78" name="Picture 77">
              <a:extLst>
                <a:ext uri="{FF2B5EF4-FFF2-40B4-BE49-F238E27FC236}">
                  <a16:creationId xmlns:a16="http://schemas.microsoft.com/office/drawing/2014/main" id="{29B3C0A7-C2FA-6AE6-BA29-71E261592770}"/>
                </a:ext>
              </a:extLst>
            </p:cNvPr>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7036241" y="2794418"/>
              <a:ext cx="545524" cy="383569"/>
            </a:xfrm>
            <a:prstGeom prst="rect">
              <a:avLst/>
            </a:prstGeom>
          </p:spPr>
        </p:pic>
        <p:pic>
          <p:nvPicPr>
            <p:cNvPr id="79" name="Picture 78">
              <a:extLst>
                <a:ext uri="{FF2B5EF4-FFF2-40B4-BE49-F238E27FC236}">
                  <a16:creationId xmlns:a16="http://schemas.microsoft.com/office/drawing/2014/main" id="{A2C4D92E-D850-505B-59F6-C2D85B86797A}"/>
                </a:ext>
              </a:extLst>
            </p:cNvPr>
            <p:cNvPicPr>
              <a:picLocks noChangeAspect="1"/>
            </p:cNvPicPr>
            <p:nvPr/>
          </p:nvPicPr>
          <p:blipFill>
            <a:blip r:embed="rId47">
              <a:extLst>
                <a:ext uri="{28A0092B-C50C-407E-A947-70E740481C1C}">
                  <a14:useLocalDpi xmlns:a14="http://schemas.microsoft.com/office/drawing/2010/main"/>
                </a:ext>
              </a:extLst>
            </a:blip>
            <a:stretch>
              <a:fillRect/>
            </a:stretch>
          </p:blipFill>
          <p:spPr>
            <a:xfrm rot="10479641">
              <a:off x="4143612" y="2769868"/>
              <a:ext cx="545524" cy="383569"/>
            </a:xfrm>
            <a:prstGeom prst="rect">
              <a:avLst/>
            </a:prstGeom>
          </p:spPr>
        </p:pic>
      </p:grpSp>
      <p:pic>
        <p:nvPicPr>
          <p:cNvPr id="27" name="Picture 26">
            <a:extLst>
              <a:ext uri="{FF2B5EF4-FFF2-40B4-BE49-F238E27FC236}">
                <a16:creationId xmlns:a16="http://schemas.microsoft.com/office/drawing/2014/main" id="{DCF8929D-5D7A-A987-3D9E-76AD30F61A80}"/>
              </a:ext>
            </a:extLst>
          </p:cNvPr>
          <p:cNvPicPr>
            <a:picLocks noChangeAspect="1"/>
          </p:cNvPicPr>
          <p:nvPr/>
        </p:nvPicPr>
        <p:blipFill>
          <a:blip r:embed="rId48"/>
          <a:stretch>
            <a:fillRect/>
          </a:stretch>
        </p:blipFill>
        <p:spPr>
          <a:xfrm>
            <a:off x="2788455" y="5600114"/>
            <a:ext cx="749009" cy="206039"/>
          </a:xfrm>
          <a:prstGeom prst="rect">
            <a:avLst/>
          </a:prstGeom>
          <a:ln>
            <a:solidFill>
              <a:schemeClr val="accent1"/>
            </a:solidFill>
          </a:ln>
        </p:spPr>
      </p:pic>
    </p:spTree>
    <p:extLst>
      <p:ext uri="{BB962C8B-B14F-4D97-AF65-F5344CB8AC3E}">
        <p14:creationId xmlns:p14="http://schemas.microsoft.com/office/powerpoint/2010/main" val="20336564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9C530-75FB-88E0-18AD-8920328AD43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675938C-AD66-AC1D-87C8-BC67E80B8EB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E43FDCEF-8FCE-371E-6CB2-D26863A999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845CE55C-BA06-EDE5-660D-377B4EE8497F}"/>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IN" sz="2400" b="1">
                <a:solidFill>
                  <a:srgbClr val="0B4A99"/>
                </a:solidFill>
                <a:latin typeface="Optima"/>
                <a:cs typeface="+mj-cs"/>
              </a:rPr>
              <a:t>PiLog’s Data Quality &amp; Governance Suite – </a:t>
            </a:r>
            <a:r>
              <a:rPr kumimoji="0" lang="en-US" sz="2400" b="1" i="0" u="none" strike="noStrike" kern="1200" cap="none" spc="0" normalizeH="0" baseline="0" noProof="0">
                <a:ln>
                  <a:noFill/>
                </a:ln>
                <a:solidFill>
                  <a:srgbClr val="10479B"/>
                </a:solidFill>
                <a:effectLst/>
                <a:uLnTx/>
                <a:uFillTx/>
                <a:latin typeface="Optima"/>
                <a:cs typeface="+mj-cs"/>
              </a:rPr>
              <a:t>System Landscape</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E5708428-AED5-4778-D785-87BFFFC09DB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502386AB-0518-C002-D9BC-FD5CB2C362B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48" name="Graphic 47">
            <a:extLst>
              <a:ext uri="{FF2B5EF4-FFF2-40B4-BE49-F238E27FC236}">
                <a16:creationId xmlns:a16="http://schemas.microsoft.com/office/drawing/2014/main" id="{A0A02496-D38B-0A2E-38D3-15335117C8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9895" y="0"/>
            <a:ext cx="768439" cy="380489"/>
          </a:xfrm>
          <a:prstGeom prst="rect">
            <a:avLst/>
          </a:prstGeom>
        </p:spPr>
      </p:pic>
      <p:sp>
        <p:nvSpPr>
          <p:cNvPr id="94" name="TextBox 93">
            <a:extLst>
              <a:ext uri="{FF2B5EF4-FFF2-40B4-BE49-F238E27FC236}">
                <a16:creationId xmlns:a16="http://schemas.microsoft.com/office/drawing/2014/main" id="{6607EBB0-CE72-5E91-9D09-44C8C509601E}"/>
              </a:ext>
            </a:extLst>
          </p:cNvPr>
          <p:cNvSpPr txBox="1"/>
          <p:nvPr/>
        </p:nvSpPr>
        <p:spPr>
          <a:xfrm>
            <a:off x="505954" y="2502807"/>
            <a:ext cx="3577233" cy="584775"/>
          </a:xfrm>
          <a:prstGeom prst="rect">
            <a:avLst/>
          </a:prstGeom>
          <a:noFill/>
        </p:spPr>
        <p:txBody>
          <a:bodyPr wrap="square" rtlCol="0">
            <a:spAutoFit/>
          </a:bodyPr>
          <a:lstStyle/>
          <a:p>
            <a:pPr algn="ctr"/>
            <a:r>
              <a:rPr lang="en-IN" sz="1600" b="1">
                <a:solidFill>
                  <a:srgbClr val="10479B"/>
                </a:solidFill>
                <a:latin typeface="Optima" panose="02000503060000020004"/>
              </a:rPr>
              <a:t>PiLog System Landscape (Hyperscaler/Private Cloud/On-Prem)</a:t>
            </a:r>
          </a:p>
        </p:txBody>
      </p:sp>
      <p:grpSp>
        <p:nvGrpSpPr>
          <p:cNvPr id="126" name="Group 125">
            <a:extLst>
              <a:ext uri="{FF2B5EF4-FFF2-40B4-BE49-F238E27FC236}">
                <a16:creationId xmlns:a16="http://schemas.microsoft.com/office/drawing/2014/main" id="{662D68BD-D0E8-8289-61D1-D9230A9FA889}"/>
              </a:ext>
            </a:extLst>
          </p:cNvPr>
          <p:cNvGrpSpPr/>
          <p:nvPr/>
        </p:nvGrpSpPr>
        <p:grpSpPr>
          <a:xfrm>
            <a:off x="248832" y="3140314"/>
            <a:ext cx="4429103" cy="1902402"/>
            <a:chOff x="7280784" y="1050660"/>
            <a:chExt cx="4386895" cy="1902402"/>
          </a:xfrm>
        </p:grpSpPr>
        <p:sp>
          <p:nvSpPr>
            <p:cNvPr id="114" name="Rectangle 113">
              <a:extLst>
                <a:ext uri="{FF2B5EF4-FFF2-40B4-BE49-F238E27FC236}">
                  <a16:creationId xmlns:a16="http://schemas.microsoft.com/office/drawing/2014/main" id="{B91DAEC0-FA48-B6CD-C226-B03EDD33F3B6}"/>
                </a:ext>
              </a:extLst>
            </p:cNvPr>
            <p:cNvSpPr/>
            <p:nvPr/>
          </p:nvSpPr>
          <p:spPr>
            <a:xfrm>
              <a:off x="7280784" y="1050660"/>
              <a:ext cx="4386895" cy="1902402"/>
            </a:xfrm>
            <a:prstGeom prst="rect">
              <a:avLst/>
            </a:prstGeom>
            <a:solidFill>
              <a:schemeClr val="bg1"/>
            </a:solid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b="1">
                <a:solidFill>
                  <a:srgbClr val="10479B"/>
                </a:solidFill>
                <a:latin typeface="Optima" panose="02000503060000020004"/>
              </a:endParaRPr>
            </a:p>
          </p:txBody>
        </p:sp>
        <p:sp>
          <p:nvSpPr>
            <p:cNvPr id="115" name="Rectangle 114">
              <a:extLst>
                <a:ext uri="{FF2B5EF4-FFF2-40B4-BE49-F238E27FC236}">
                  <a16:creationId xmlns:a16="http://schemas.microsoft.com/office/drawing/2014/main" id="{92DFD0BE-4130-7041-A974-45C67C8F1C26}"/>
                </a:ext>
              </a:extLst>
            </p:cNvPr>
            <p:cNvSpPr/>
            <p:nvPr/>
          </p:nvSpPr>
          <p:spPr>
            <a:xfrm>
              <a:off x="7535456" y="1349754"/>
              <a:ext cx="1541268" cy="1295062"/>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b="1">
                <a:solidFill>
                  <a:srgbClr val="10479B"/>
                </a:solidFill>
                <a:latin typeface="Optima" panose="02000503060000020004"/>
              </a:endParaRPr>
            </a:p>
          </p:txBody>
        </p:sp>
        <p:pic>
          <p:nvPicPr>
            <p:cNvPr id="116" name="Picture 115" descr="A blue and red cylinder&#10;&#10;Description automatically generated">
              <a:extLst>
                <a:ext uri="{FF2B5EF4-FFF2-40B4-BE49-F238E27FC236}">
                  <a16:creationId xmlns:a16="http://schemas.microsoft.com/office/drawing/2014/main" id="{CB1A171C-AB85-126F-EB9D-D8BF094B56F0}"/>
                </a:ext>
              </a:extLst>
            </p:cNvPr>
            <p:cNvPicPr>
              <a:picLocks noChangeAspect="1"/>
            </p:cNvPicPr>
            <p:nvPr/>
          </p:nvPicPr>
          <p:blipFill>
            <a:blip r:embed="rId14"/>
            <a:stretch>
              <a:fillRect/>
            </a:stretch>
          </p:blipFill>
          <p:spPr>
            <a:xfrm flipH="1">
              <a:off x="7893911" y="1570606"/>
              <a:ext cx="632688" cy="611528"/>
            </a:xfrm>
            <a:prstGeom prst="rect">
              <a:avLst/>
            </a:prstGeom>
          </p:spPr>
        </p:pic>
        <p:sp>
          <p:nvSpPr>
            <p:cNvPr id="117" name="TextBox 116">
              <a:extLst>
                <a:ext uri="{FF2B5EF4-FFF2-40B4-BE49-F238E27FC236}">
                  <a16:creationId xmlns:a16="http://schemas.microsoft.com/office/drawing/2014/main" id="{E77D2BD2-FBD0-4654-ADC9-6A59EE5C42B4}"/>
                </a:ext>
              </a:extLst>
            </p:cNvPr>
            <p:cNvSpPr txBox="1"/>
            <p:nvPr/>
          </p:nvSpPr>
          <p:spPr>
            <a:xfrm>
              <a:off x="7735990" y="2124822"/>
              <a:ext cx="906629" cy="276999"/>
            </a:xfrm>
            <a:prstGeom prst="rect">
              <a:avLst/>
            </a:prstGeom>
            <a:noFill/>
          </p:spPr>
          <p:txBody>
            <a:bodyPr wrap="square" rtlCol="0">
              <a:spAutoFit/>
            </a:bodyPr>
            <a:lstStyle/>
            <a:p>
              <a:pPr algn="ctr"/>
              <a:r>
                <a:rPr lang="en-IN" sz="1200" b="1">
                  <a:solidFill>
                    <a:srgbClr val="10479B"/>
                  </a:solidFill>
                  <a:latin typeface="Optima" panose="02000503060000020004"/>
                </a:rPr>
                <a:t>Data Base</a:t>
              </a:r>
            </a:p>
          </p:txBody>
        </p:sp>
        <p:sp>
          <p:nvSpPr>
            <p:cNvPr id="118" name="Rectangle 117">
              <a:extLst>
                <a:ext uri="{FF2B5EF4-FFF2-40B4-BE49-F238E27FC236}">
                  <a16:creationId xmlns:a16="http://schemas.microsoft.com/office/drawing/2014/main" id="{E6ED3446-17FA-1128-C4FF-B101B1975244}"/>
                </a:ext>
              </a:extLst>
            </p:cNvPr>
            <p:cNvSpPr/>
            <p:nvPr/>
          </p:nvSpPr>
          <p:spPr>
            <a:xfrm>
              <a:off x="9688037" y="1337838"/>
              <a:ext cx="1541268" cy="1295062"/>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b="1">
                <a:solidFill>
                  <a:srgbClr val="10479B"/>
                </a:solidFill>
                <a:latin typeface="Optima" panose="02000503060000020004"/>
              </a:endParaRPr>
            </a:p>
          </p:txBody>
        </p:sp>
        <p:pic>
          <p:nvPicPr>
            <p:cNvPr id="119" name="Picture 118" descr="A blue and black square with red dots and a black background&#10;&#10;Description automatically generated">
              <a:extLst>
                <a:ext uri="{FF2B5EF4-FFF2-40B4-BE49-F238E27FC236}">
                  <a16:creationId xmlns:a16="http://schemas.microsoft.com/office/drawing/2014/main" id="{7F7275CB-35BC-ED91-282A-E71A4E9CD479}"/>
                </a:ext>
              </a:extLst>
            </p:cNvPr>
            <p:cNvPicPr>
              <a:picLocks noChangeAspect="1"/>
            </p:cNvPicPr>
            <p:nvPr/>
          </p:nvPicPr>
          <p:blipFill>
            <a:blip r:embed="rId15"/>
            <a:stretch>
              <a:fillRect/>
            </a:stretch>
          </p:blipFill>
          <p:spPr>
            <a:xfrm>
              <a:off x="10223562" y="1632067"/>
              <a:ext cx="452666" cy="452666"/>
            </a:xfrm>
            <a:prstGeom prst="rect">
              <a:avLst/>
            </a:prstGeom>
          </p:spPr>
        </p:pic>
        <p:sp>
          <p:nvSpPr>
            <p:cNvPr id="120" name="TextBox 119">
              <a:extLst>
                <a:ext uri="{FF2B5EF4-FFF2-40B4-BE49-F238E27FC236}">
                  <a16:creationId xmlns:a16="http://schemas.microsoft.com/office/drawing/2014/main" id="{7CBEF21D-3B35-4147-9293-C3CC39D06301}"/>
                </a:ext>
              </a:extLst>
            </p:cNvPr>
            <p:cNvSpPr txBox="1"/>
            <p:nvPr/>
          </p:nvSpPr>
          <p:spPr>
            <a:xfrm>
              <a:off x="9967584" y="2152809"/>
              <a:ext cx="1052902" cy="276999"/>
            </a:xfrm>
            <a:prstGeom prst="rect">
              <a:avLst/>
            </a:prstGeom>
            <a:noFill/>
          </p:spPr>
          <p:txBody>
            <a:bodyPr wrap="square" rtlCol="0">
              <a:spAutoFit/>
            </a:bodyPr>
            <a:lstStyle/>
            <a:p>
              <a:pPr algn="ctr"/>
              <a:r>
                <a:rPr lang="en-IN" sz="1200" b="1" err="1">
                  <a:solidFill>
                    <a:srgbClr val="10479B"/>
                  </a:solidFill>
                  <a:latin typeface="Optima" panose="02000503060000020004"/>
                </a:rPr>
                <a:t>WildFly</a:t>
              </a:r>
              <a:r>
                <a:rPr lang="en-IN" sz="1200" b="1">
                  <a:solidFill>
                    <a:srgbClr val="10479B"/>
                  </a:solidFill>
                  <a:latin typeface="Optima" panose="02000503060000020004"/>
                </a:rPr>
                <a:t> App</a:t>
              </a:r>
            </a:p>
          </p:txBody>
        </p:sp>
        <p:pic>
          <p:nvPicPr>
            <p:cNvPr id="121" name="Picture 120" descr="A blue and red logo with a key&#10;&#10;Description automatically generated">
              <a:extLst>
                <a:ext uri="{FF2B5EF4-FFF2-40B4-BE49-F238E27FC236}">
                  <a16:creationId xmlns:a16="http://schemas.microsoft.com/office/drawing/2014/main" id="{A5A324C5-A287-E69F-3D91-A2FD581D4BE3}"/>
                </a:ext>
              </a:extLst>
            </p:cNvPr>
            <p:cNvPicPr>
              <a:picLocks noChangeAspect="1"/>
            </p:cNvPicPr>
            <p:nvPr/>
          </p:nvPicPr>
          <p:blipFill>
            <a:blip r:embed="rId16"/>
            <a:stretch>
              <a:fillRect/>
            </a:stretch>
          </p:blipFill>
          <p:spPr>
            <a:xfrm>
              <a:off x="11144372" y="1145037"/>
              <a:ext cx="350734" cy="350734"/>
            </a:xfrm>
            <a:prstGeom prst="rect">
              <a:avLst/>
            </a:prstGeom>
          </p:spPr>
        </p:pic>
        <p:sp>
          <p:nvSpPr>
            <p:cNvPr id="122" name="TextBox 121">
              <a:extLst>
                <a:ext uri="{FF2B5EF4-FFF2-40B4-BE49-F238E27FC236}">
                  <a16:creationId xmlns:a16="http://schemas.microsoft.com/office/drawing/2014/main" id="{D060B78B-93EC-2253-3D50-A6E95B145092}"/>
                </a:ext>
              </a:extLst>
            </p:cNvPr>
            <p:cNvSpPr txBox="1"/>
            <p:nvPr/>
          </p:nvSpPr>
          <p:spPr>
            <a:xfrm>
              <a:off x="11194313" y="1446060"/>
              <a:ext cx="431076" cy="276999"/>
            </a:xfrm>
            <a:prstGeom prst="rect">
              <a:avLst/>
            </a:prstGeom>
            <a:noFill/>
          </p:spPr>
          <p:txBody>
            <a:bodyPr wrap="square" rtlCol="0">
              <a:spAutoFit/>
            </a:bodyPr>
            <a:lstStyle/>
            <a:p>
              <a:r>
                <a:rPr lang="en-IN" sz="1200">
                  <a:solidFill>
                    <a:srgbClr val="10479B"/>
                  </a:solidFill>
                  <a:latin typeface="Optima" panose="02000503060000020004"/>
                </a:rPr>
                <a:t>SSL</a:t>
              </a:r>
            </a:p>
          </p:txBody>
        </p:sp>
        <p:cxnSp>
          <p:nvCxnSpPr>
            <p:cNvPr id="124" name="Straight Connector 123">
              <a:extLst>
                <a:ext uri="{FF2B5EF4-FFF2-40B4-BE49-F238E27FC236}">
                  <a16:creationId xmlns:a16="http://schemas.microsoft.com/office/drawing/2014/main" id="{AD8075F9-2EE5-B21E-6341-798945E36197}"/>
                </a:ext>
              </a:extLst>
            </p:cNvPr>
            <p:cNvCxnSpPr>
              <a:cxnSpLocks/>
            </p:cNvCxnSpPr>
            <p:nvPr/>
          </p:nvCxnSpPr>
          <p:spPr>
            <a:xfrm flipH="1">
              <a:off x="9083060" y="1906629"/>
              <a:ext cx="648095" cy="0"/>
            </a:xfrm>
            <a:prstGeom prst="line">
              <a:avLst/>
            </a:prstGeom>
            <a:ln w="25400">
              <a:solidFill>
                <a:srgbClr val="0070C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6CEE87E6-4512-87AD-7AEA-FB5DFEEE391B}"/>
                </a:ext>
              </a:extLst>
            </p:cNvPr>
            <p:cNvSpPr txBox="1"/>
            <p:nvPr/>
          </p:nvSpPr>
          <p:spPr>
            <a:xfrm>
              <a:off x="9029940" y="1603948"/>
              <a:ext cx="632686" cy="276999"/>
            </a:xfrm>
            <a:prstGeom prst="rect">
              <a:avLst/>
            </a:prstGeom>
            <a:noFill/>
          </p:spPr>
          <p:txBody>
            <a:bodyPr wrap="square" rtlCol="0">
              <a:spAutoFit/>
            </a:bodyPr>
            <a:lstStyle/>
            <a:p>
              <a:pPr algn="ctr"/>
              <a:endParaRPr lang="en-IN" sz="1200">
                <a:solidFill>
                  <a:srgbClr val="10479B"/>
                </a:solidFill>
                <a:latin typeface="Optima" panose="02000503060000020004"/>
              </a:endParaRPr>
            </a:p>
          </p:txBody>
        </p:sp>
      </p:grpSp>
      <p:cxnSp>
        <p:nvCxnSpPr>
          <p:cNvPr id="1043" name="Straight Connector 1042">
            <a:extLst>
              <a:ext uri="{FF2B5EF4-FFF2-40B4-BE49-F238E27FC236}">
                <a16:creationId xmlns:a16="http://schemas.microsoft.com/office/drawing/2014/main" id="{DE578A0F-AA45-25E8-BA2D-D543E1896BA7}"/>
              </a:ext>
            </a:extLst>
          </p:cNvPr>
          <p:cNvCxnSpPr>
            <a:cxnSpLocks/>
          </p:cNvCxnSpPr>
          <p:nvPr/>
        </p:nvCxnSpPr>
        <p:spPr>
          <a:xfrm flipH="1">
            <a:off x="9548733" y="2509448"/>
            <a:ext cx="681941" cy="0"/>
          </a:xfrm>
          <a:prstGeom prst="line">
            <a:avLst/>
          </a:prstGeom>
          <a:ln w="25400">
            <a:solidFill>
              <a:srgbClr val="0070C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052" name="Straight Connector 1051">
            <a:extLst>
              <a:ext uri="{FF2B5EF4-FFF2-40B4-BE49-F238E27FC236}">
                <a16:creationId xmlns:a16="http://schemas.microsoft.com/office/drawing/2014/main" id="{DC813A5A-389A-9EA1-1111-267CB95513D3}"/>
              </a:ext>
            </a:extLst>
          </p:cNvPr>
          <p:cNvCxnSpPr>
            <a:cxnSpLocks/>
          </p:cNvCxnSpPr>
          <p:nvPr/>
        </p:nvCxnSpPr>
        <p:spPr>
          <a:xfrm flipH="1">
            <a:off x="9514635" y="4883857"/>
            <a:ext cx="750135" cy="0"/>
          </a:xfrm>
          <a:prstGeom prst="line">
            <a:avLst/>
          </a:prstGeom>
          <a:ln w="25400">
            <a:solidFill>
              <a:srgbClr val="0070C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88C25657-5576-F9EE-4F6D-B83F196156B9}"/>
              </a:ext>
            </a:extLst>
          </p:cNvPr>
          <p:cNvCxnSpPr>
            <a:cxnSpLocks/>
          </p:cNvCxnSpPr>
          <p:nvPr/>
        </p:nvCxnSpPr>
        <p:spPr>
          <a:xfrm flipH="1">
            <a:off x="4618337" y="4887303"/>
            <a:ext cx="750135" cy="0"/>
          </a:xfrm>
          <a:prstGeom prst="line">
            <a:avLst/>
          </a:prstGeom>
          <a:ln w="25400">
            <a:solidFill>
              <a:srgbClr val="0070C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056" name="Group 1055">
            <a:extLst>
              <a:ext uri="{FF2B5EF4-FFF2-40B4-BE49-F238E27FC236}">
                <a16:creationId xmlns:a16="http://schemas.microsoft.com/office/drawing/2014/main" id="{A4942958-6494-D8F2-BD14-17D9C8EE67C2}"/>
              </a:ext>
            </a:extLst>
          </p:cNvPr>
          <p:cNvGrpSpPr/>
          <p:nvPr/>
        </p:nvGrpSpPr>
        <p:grpSpPr>
          <a:xfrm>
            <a:off x="10257915" y="2230348"/>
            <a:ext cx="1556097" cy="2838977"/>
            <a:chOff x="10257915" y="2230348"/>
            <a:chExt cx="1556097" cy="2838977"/>
          </a:xfrm>
        </p:grpSpPr>
        <p:grpSp>
          <p:nvGrpSpPr>
            <p:cNvPr id="1035" name="Group 1034">
              <a:extLst>
                <a:ext uri="{FF2B5EF4-FFF2-40B4-BE49-F238E27FC236}">
                  <a16:creationId xmlns:a16="http://schemas.microsoft.com/office/drawing/2014/main" id="{2FBA4952-F19A-2E91-609D-FC34EEBA28BC}"/>
                </a:ext>
              </a:extLst>
            </p:cNvPr>
            <p:cNvGrpSpPr/>
            <p:nvPr/>
          </p:nvGrpSpPr>
          <p:grpSpPr>
            <a:xfrm>
              <a:off x="10257915" y="2230348"/>
              <a:ext cx="1556097" cy="2838977"/>
              <a:chOff x="10199877" y="1764631"/>
              <a:chExt cx="1556097" cy="2838977"/>
            </a:xfrm>
          </p:grpSpPr>
          <p:sp>
            <p:nvSpPr>
              <p:cNvPr id="1033" name="Rectangle 1032">
                <a:extLst>
                  <a:ext uri="{FF2B5EF4-FFF2-40B4-BE49-F238E27FC236}">
                    <a16:creationId xmlns:a16="http://schemas.microsoft.com/office/drawing/2014/main" id="{D4A61EBD-91AE-FB6B-8C4E-7355964B31BF}"/>
                  </a:ext>
                </a:extLst>
              </p:cNvPr>
              <p:cNvSpPr/>
              <p:nvPr/>
            </p:nvSpPr>
            <p:spPr>
              <a:xfrm>
                <a:off x="10199877" y="1764631"/>
                <a:ext cx="1556097" cy="2838977"/>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500" b="1">
                  <a:solidFill>
                    <a:srgbClr val="10479B"/>
                  </a:solidFill>
                  <a:latin typeface="Optima" panose="02000503060000020004"/>
                </a:endParaRPr>
              </a:p>
            </p:txBody>
          </p:sp>
          <p:pic>
            <p:nvPicPr>
              <p:cNvPr id="1034" name="Graphic 20">
                <a:extLst>
                  <a:ext uri="{FF2B5EF4-FFF2-40B4-BE49-F238E27FC236}">
                    <a16:creationId xmlns:a16="http://schemas.microsoft.com/office/drawing/2014/main" id="{13A46F33-ABFE-2570-42BA-D14E0EF542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42929" y="1829261"/>
                <a:ext cx="711017" cy="352270"/>
              </a:xfrm>
              <a:prstGeom prst="rect">
                <a:avLst/>
              </a:prstGeom>
            </p:spPr>
          </p:pic>
        </p:grpSp>
        <p:pic>
          <p:nvPicPr>
            <p:cNvPr id="1054" name="Picture 2" descr="Sap b1 server icon | Premium AI ...">
              <a:extLst>
                <a:ext uri="{FF2B5EF4-FFF2-40B4-BE49-F238E27FC236}">
                  <a16:creationId xmlns:a16="http://schemas.microsoft.com/office/drawing/2014/main" id="{208DE9ED-7C6B-3D8E-4B1E-1BED9E1058A3}"/>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flipH="1">
              <a:off x="10431537" y="3036374"/>
              <a:ext cx="1160893" cy="1160893"/>
            </a:xfrm>
            <a:prstGeom prst="rect">
              <a:avLst/>
            </a:prstGeom>
            <a:noFill/>
            <a:extLst>
              <a:ext uri="{909E8E84-426E-40DD-AFC4-6F175D3DCCD1}">
                <a14:hiddenFill xmlns:a14="http://schemas.microsoft.com/office/drawing/2010/main">
                  <a:solidFill>
                    <a:srgbClr val="FFFFFF"/>
                  </a:solidFill>
                </a14:hiddenFill>
              </a:ext>
            </a:extLst>
          </p:spPr>
        </p:pic>
      </p:grpSp>
      <p:sp>
        <p:nvSpPr>
          <p:cNvPr id="1055" name="TextBox 183">
            <a:extLst>
              <a:ext uri="{FF2B5EF4-FFF2-40B4-BE49-F238E27FC236}">
                <a16:creationId xmlns:a16="http://schemas.microsoft.com/office/drawing/2014/main" id="{1AF0EDEB-B6AF-3DE5-1A40-549D3AB1F15A}"/>
              </a:ext>
            </a:extLst>
          </p:cNvPr>
          <p:cNvSpPr txBox="1">
            <a:spLocks noChangeArrowheads="1"/>
          </p:cNvSpPr>
          <p:nvPr/>
        </p:nvSpPr>
        <p:spPr bwMode="auto">
          <a:xfrm>
            <a:off x="5306756" y="5366076"/>
            <a:ext cx="4854702" cy="276999"/>
          </a:xfrm>
          <a:prstGeom prst="rect">
            <a:avLst/>
          </a:prstGeom>
          <a:noFill/>
          <a:ln w="9525">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10479B"/>
                </a:solidFill>
                <a:effectLst/>
                <a:uLnTx/>
                <a:uFillTx/>
                <a:latin typeface="Optima" panose="02000503060000020004"/>
              </a:rPr>
              <a:t>PiLog integrates with SAP using SAP CPI </a:t>
            </a:r>
            <a:r>
              <a:rPr lang="en-US" sz="1200">
                <a:solidFill>
                  <a:srgbClr val="10479B"/>
                </a:solidFill>
                <a:latin typeface="Optima" panose="02000503060000020004"/>
              </a:rPr>
              <a:t>middleware webservices</a:t>
            </a:r>
            <a:endParaRPr kumimoji="0" lang="en-US" sz="1200" b="0" i="0" u="none" strike="noStrike" kern="1200" cap="none" spc="0" normalizeH="0" baseline="0" noProof="0">
              <a:ln>
                <a:noFill/>
              </a:ln>
              <a:solidFill>
                <a:srgbClr val="10479B"/>
              </a:solidFill>
              <a:effectLst/>
              <a:uLnTx/>
              <a:uFillTx/>
              <a:latin typeface="Optima" panose="02000503060000020004"/>
            </a:endParaRPr>
          </a:p>
        </p:txBody>
      </p:sp>
      <p:grpSp>
        <p:nvGrpSpPr>
          <p:cNvPr id="1065" name="Group 1064">
            <a:extLst>
              <a:ext uri="{FF2B5EF4-FFF2-40B4-BE49-F238E27FC236}">
                <a16:creationId xmlns:a16="http://schemas.microsoft.com/office/drawing/2014/main" id="{DEA17A01-17D2-9C21-5772-6C0A2624D29E}"/>
              </a:ext>
            </a:extLst>
          </p:cNvPr>
          <p:cNvGrpSpPr/>
          <p:nvPr/>
        </p:nvGrpSpPr>
        <p:grpSpPr>
          <a:xfrm>
            <a:off x="5158309" y="894413"/>
            <a:ext cx="4552110" cy="4386337"/>
            <a:chOff x="5158309" y="894413"/>
            <a:chExt cx="4552110" cy="4386337"/>
          </a:xfrm>
        </p:grpSpPr>
        <p:grpSp>
          <p:nvGrpSpPr>
            <p:cNvPr id="1042" name="Group 1041">
              <a:extLst>
                <a:ext uri="{FF2B5EF4-FFF2-40B4-BE49-F238E27FC236}">
                  <a16:creationId xmlns:a16="http://schemas.microsoft.com/office/drawing/2014/main" id="{7E8E0FE5-FA62-9D1E-7F98-4B9C26925F64}"/>
                </a:ext>
              </a:extLst>
            </p:cNvPr>
            <p:cNvGrpSpPr/>
            <p:nvPr/>
          </p:nvGrpSpPr>
          <p:grpSpPr>
            <a:xfrm>
              <a:off x="5158309" y="894413"/>
              <a:ext cx="4552110" cy="4386337"/>
              <a:chOff x="5176506" y="1002302"/>
              <a:chExt cx="4552110" cy="4386337"/>
            </a:xfrm>
          </p:grpSpPr>
          <p:sp>
            <p:nvSpPr>
              <p:cNvPr id="3" name="Rounded Rectangle 49">
                <a:extLst>
                  <a:ext uri="{FF2B5EF4-FFF2-40B4-BE49-F238E27FC236}">
                    <a16:creationId xmlns:a16="http://schemas.microsoft.com/office/drawing/2014/main" id="{98E51CA4-BF4C-0F40-9048-09819D2B858C}"/>
                  </a:ext>
                </a:extLst>
              </p:cNvPr>
              <p:cNvSpPr/>
              <p:nvPr>
                <p:custDataLst>
                  <p:tags r:id="rId3"/>
                </p:custDataLst>
              </p:nvPr>
            </p:nvSpPr>
            <p:spPr>
              <a:xfrm>
                <a:off x="5176506" y="1002302"/>
                <a:ext cx="4552110" cy="4386337"/>
              </a:xfrm>
              <a:prstGeom prst="roundRect">
                <a:avLst/>
              </a:prstGeom>
              <a:noFill/>
              <a:ln>
                <a:solidFill>
                  <a:srgbClr val="0B4A99"/>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b="1">
                  <a:solidFill>
                    <a:srgbClr val="0B4A99"/>
                  </a:solidFill>
                  <a:latin typeface="Optima" panose="02000503060000020004"/>
                </a:endParaRPr>
              </a:p>
            </p:txBody>
          </p:sp>
          <p:sp>
            <p:nvSpPr>
              <p:cNvPr id="1025" name="Rounded Rectangle 49">
                <a:extLst>
                  <a:ext uri="{FF2B5EF4-FFF2-40B4-BE49-F238E27FC236}">
                    <a16:creationId xmlns:a16="http://schemas.microsoft.com/office/drawing/2014/main" id="{0E1722E8-7A16-B82D-8953-2236AEC2915D}"/>
                  </a:ext>
                </a:extLst>
              </p:cNvPr>
              <p:cNvSpPr/>
              <p:nvPr>
                <p:custDataLst>
                  <p:tags r:id="rId4"/>
                </p:custDataLst>
              </p:nvPr>
            </p:nvSpPr>
            <p:spPr>
              <a:xfrm>
                <a:off x="5381072" y="4799143"/>
                <a:ext cx="4109203" cy="28663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BTP Cloud Foundry (CPI)</a:t>
                </a:r>
              </a:p>
            </p:txBody>
          </p:sp>
          <p:sp>
            <p:nvSpPr>
              <p:cNvPr id="1028" name="Rounded Rectangle 49">
                <a:extLst>
                  <a:ext uri="{FF2B5EF4-FFF2-40B4-BE49-F238E27FC236}">
                    <a16:creationId xmlns:a16="http://schemas.microsoft.com/office/drawing/2014/main" id="{0E6F90CC-2D3D-BD30-B403-EC7188F43C7A}"/>
                  </a:ext>
                </a:extLst>
              </p:cNvPr>
              <p:cNvSpPr/>
              <p:nvPr>
                <p:custDataLst>
                  <p:tags r:id="rId5"/>
                </p:custDataLst>
              </p:nvPr>
            </p:nvSpPr>
            <p:spPr>
              <a:xfrm>
                <a:off x="5355727" y="1582716"/>
                <a:ext cx="4211203" cy="287173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200" b="1">
                  <a:solidFill>
                    <a:srgbClr val="0B4A99"/>
                  </a:solidFill>
                  <a:latin typeface="Optima" panose="02000503060000020004"/>
                </a:endParaRPr>
              </a:p>
            </p:txBody>
          </p:sp>
          <p:sp>
            <p:nvSpPr>
              <p:cNvPr id="1036" name="Rounded Rectangle 49">
                <a:extLst>
                  <a:ext uri="{FF2B5EF4-FFF2-40B4-BE49-F238E27FC236}">
                    <a16:creationId xmlns:a16="http://schemas.microsoft.com/office/drawing/2014/main" id="{0C8903B9-5B9D-E265-570F-AE88C1F0AA58}"/>
                  </a:ext>
                </a:extLst>
              </p:cNvPr>
              <p:cNvSpPr/>
              <p:nvPr>
                <p:custDataLst>
                  <p:tags r:id="rId6"/>
                </p:custDataLst>
              </p:nvPr>
            </p:nvSpPr>
            <p:spPr>
              <a:xfrm>
                <a:off x="5531937" y="3540331"/>
                <a:ext cx="3851174" cy="27642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Field Service Management (FSM)</a:t>
                </a:r>
              </a:p>
            </p:txBody>
          </p:sp>
          <p:sp>
            <p:nvSpPr>
              <p:cNvPr id="1039" name="Rounded Rectangle 49">
                <a:extLst>
                  <a:ext uri="{FF2B5EF4-FFF2-40B4-BE49-F238E27FC236}">
                    <a16:creationId xmlns:a16="http://schemas.microsoft.com/office/drawing/2014/main" id="{A9432A7E-1094-0977-10EC-BB21D07DECA6}"/>
                  </a:ext>
                </a:extLst>
              </p:cNvPr>
              <p:cNvSpPr/>
              <p:nvPr>
                <p:custDataLst>
                  <p:tags r:id="rId7"/>
                </p:custDataLst>
              </p:nvPr>
            </p:nvSpPr>
            <p:spPr>
              <a:xfrm>
                <a:off x="5513740" y="3980643"/>
                <a:ext cx="3851175" cy="27642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Integrated Product Development (IPD)</a:t>
                </a:r>
              </a:p>
            </p:txBody>
          </p:sp>
          <p:sp>
            <p:nvSpPr>
              <p:cNvPr id="1040" name="Rounded Rectangle 49">
                <a:extLst>
                  <a:ext uri="{FF2B5EF4-FFF2-40B4-BE49-F238E27FC236}">
                    <a16:creationId xmlns:a16="http://schemas.microsoft.com/office/drawing/2014/main" id="{827CAE2B-2119-CCE6-F80A-1987488C1213}"/>
                  </a:ext>
                </a:extLst>
              </p:cNvPr>
              <p:cNvSpPr/>
              <p:nvPr>
                <p:custDataLst>
                  <p:tags r:id="rId8"/>
                </p:custDataLst>
              </p:nvPr>
            </p:nvSpPr>
            <p:spPr>
              <a:xfrm>
                <a:off x="5513740" y="2212971"/>
                <a:ext cx="3851175" cy="270021"/>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Business Network Asset Collaboration (BNAC)</a:t>
                </a:r>
              </a:p>
            </p:txBody>
          </p:sp>
          <p:sp>
            <p:nvSpPr>
              <p:cNvPr id="1041" name="Rounded Rectangle 49">
                <a:extLst>
                  <a:ext uri="{FF2B5EF4-FFF2-40B4-BE49-F238E27FC236}">
                    <a16:creationId xmlns:a16="http://schemas.microsoft.com/office/drawing/2014/main" id="{B054968A-49F1-BBAD-2E1C-A5DE8884B31E}"/>
                  </a:ext>
                </a:extLst>
              </p:cNvPr>
              <p:cNvSpPr/>
              <p:nvPr>
                <p:custDataLst>
                  <p:tags r:id="rId9"/>
                </p:custDataLst>
              </p:nvPr>
            </p:nvSpPr>
            <p:spPr>
              <a:xfrm>
                <a:off x="5531937" y="1774582"/>
                <a:ext cx="3851175" cy="27527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Integrated Business Planning (IBP MRO)</a:t>
                </a:r>
              </a:p>
            </p:txBody>
          </p:sp>
        </p:grpSp>
        <p:sp>
          <p:nvSpPr>
            <p:cNvPr id="1059" name="Rounded Rectangle 49">
              <a:extLst>
                <a:ext uri="{FF2B5EF4-FFF2-40B4-BE49-F238E27FC236}">
                  <a16:creationId xmlns:a16="http://schemas.microsoft.com/office/drawing/2014/main" id="{D485E190-F7FD-AFEB-F676-010C369A5F29}"/>
                </a:ext>
              </a:extLst>
            </p:cNvPr>
            <p:cNvSpPr/>
            <p:nvPr>
              <p:custDataLst>
                <p:tags r:id="rId1"/>
              </p:custDataLst>
            </p:nvPr>
          </p:nvSpPr>
          <p:spPr>
            <a:xfrm>
              <a:off x="5495544" y="2538001"/>
              <a:ext cx="3851174" cy="27741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Asset Performance Management (APM)</a:t>
              </a:r>
            </a:p>
          </p:txBody>
        </p:sp>
        <p:sp>
          <p:nvSpPr>
            <p:cNvPr id="1060" name="Rounded Rectangle 49">
              <a:extLst>
                <a:ext uri="{FF2B5EF4-FFF2-40B4-BE49-F238E27FC236}">
                  <a16:creationId xmlns:a16="http://schemas.microsoft.com/office/drawing/2014/main" id="{72399882-F004-8C74-8D81-038EB64365E5}"/>
                </a:ext>
              </a:extLst>
            </p:cNvPr>
            <p:cNvSpPr/>
            <p:nvPr>
              <p:custDataLst>
                <p:tags r:id="rId2"/>
              </p:custDataLst>
            </p:nvPr>
          </p:nvSpPr>
          <p:spPr>
            <a:xfrm>
              <a:off x="5495543" y="2967802"/>
              <a:ext cx="3851175" cy="270021"/>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Business Network For Procurement (BN4P)</a:t>
              </a:r>
            </a:p>
          </p:txBody>
        </p:sp>
      </p:grpSp>
      <p:sp>
        <p:nvSpPr>
          <p:cNvPr id="1061" name="TextBox 1060">
            <a:extLst>
              <a:ext uri="{FF2B5EF4-FFF2-40B4-BE49-F238E27FC236}">
                <a16:creationId xmlns:a16="http://schemas.microsoft.com/office/drawing/2014/main" id="{55F3B0E7-3E52-CAA7-033C-B2DA0ACDB5D7}"/>
              </a:ext>
            </a:extLst>
          </p:cNvPr>
          <p:cNvSpPr txBox="1"/>
          <p:nvPr/>
        </p:nvSpPr>
        <p:spPr>
          <a:xfrm>
            <a:off x="9627725" y="1622122"/>
            <a:ext cx="2768515" cy="584775"/>
          </a:xfrm>
          <a:prstGeom prst="rect">
            <a:avLst/>
          </a:prstGeom>
          <a:noFill/>
        </p:spPr>
        <p:txBody>
          <a:bodyPr wrap="square" rtlCol="0">
            <a:spAutoFit/>
          </a:bodyPr>
          <a:lstStyle/>
          <a:p>
            <a:pPr algn="ctr"/>
            <a:r>
              <a:rPr lang="en-IN" sz="1600" b="1">
                <a:solidFill>
                  <a:srgbClr val="10479B"/>
                </a:solidFill>
                <a:latin typeface="Optima" panose="02000503060000020004"/>
              </a:rPr>
              <a:t>S/4 HANA on </a:t>
            </a:r>
          </a:p>
          <a:p>
            <a:pPr algn="ctr"/>
            <a:r>
              <a:rPr lang="en-IN" sz="1600" b="1">
                <a:solidFill>
                  <a:srgbClr val="10479B"/>
                </a:solidFill>
                <a:latin typeface="Optima" panose="02000503060000020004"/>
              </a:rPr>
              <a:t>Private Cloud/On-Prem</a:t>
            </a:r>
          </a:p>
        </p:txBody>
      </p:sp>
      <p:sp>
        <p:nvSpPr>
          <p:cNvPr id="1062" name="TextBox 1061">
            <a:extLst>
              <a:ext uri="{FF2B5EF4-FFF2-40B4-BE49-F238E27FC236}">
                <a16:creationId xmlns:a16="http://schemas.microsoft.com/office/drawing/2014/main" id="{7944CF56-8A68-FEDD-3518-E89834998E18}"/>
              </a:ext>
            </a:extLst>
          </p:cNvPr>
          <p:cNvSpPr txBox="1"/>
          <p:nvPr/>
        </p:nvSpPr>
        <p:spPr>
          <a:xfrm>
            <a:off x="6208098" y="980290"/>
            <a:ext cx="2768515" cy="523220"/>
          </a:xfrm>
          <a:prstGeom prst="rect">
            <a:avLst/>
          </a:prstGeom>
          <a:noFill/>
        </p:spPr>
        <p:txBody>
          <a:bodyPr wrap="square" rtlCol="0">
            <a:spAutoFit/>
          </a:bodyPr>
          <a:lstStyle/>
          <a:p>
            <a:pPr algn="ctr"/>
            <a:r>
              <a:rPr lang="en-IN" sz="1400" b="1">
                <a:solidFill>
                  <a:srgbClr val="10479B"/>
                </a:solidFill>
                <a:latin typeface="Optima" panose="02000503060000020004"/>
              </a:rPr>
              <a:t>SAP Business Technology Platform</a:t>
            </a:r>
          </a:p>
        </p:txBody>
      </p:sp>
      <p:cxnSp>
        <p:nvCxnSpPr>
          <p:cNvPr id="1066" name="Straight Connector 1065">
            <a:extLst>
              <a:ext uri="{FF2B5EF4-FFF2-40B4-BE49-F238E27FC236}">
                <a16:creationId xmlns:a16="http://schemas.microsoft.com/office/drawing/2014/main" id="{144CE84A-798E-79FA-2865-52A4558382C0}"/>
              </a:ext>
            </a:extLst>
          </p:cNvPr>
          <p:cNvCxnSpPr>
            <a:cxnSpLocks/>
          </p:cNvCxnSpPr>
          <p:nvPr/>
        </p:nvCxnSpPr>
        <p:spPr>
          <a:xfrm flipV="1">
            <a:off x="6553199" y="4355151"/>
            <a:ext cx="0" cy="321113"/>
          </a:xfrm>
          <a:prstGeom prst="line">
            <a:avLst/>
          </a:prstGeom>
          <a:ln w="25400">
            <a:solidFill>
              <a:srgbClr val="0070C0"/>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68" name="Straight Connector 1067">
            <a:extLst>
              <a:ext uri="{FF2B5EF4-FFF2-40B4-BE49-F238E27FC236}">
                <a16:creationId xmlns:a16="http://schemas.microsoft.com/office/drawing/2014/main" id="{3BDFD086-84F6-55B8-3120-B98F21DC9DA4}"/>
              </a:ext>
            </a:extLst>
          </p:cNvPr>
          <p:cNvCxnSpPr>
            <a:cxnSpLocks/>
          </p:cNvCxnSpPr>
          <p:nvPr/>
        </p:nvCxnSpPr>
        <p:spPr>
          <a:xfrm flipV="1">
            <a:off x="8504419" y="4370141"/>
            <a:ext cx="0" cy="321113"/>
          </a:xfrm>
          <a:prstGeom prst="line">
            <a:avLst/>
          </a:prstGeom>
          <a:ln w="25400">
            <a:solidFill>
              <a:srgbClr val="0070C0"/>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70" name="Picture 4">
            <a:extLst>
              <a:ext uri="{FF2B5EF4-FFF2-40B4-BE49-F238E27FC236}">
                <a16:creationId xmlns:a16="http://schemas.microsoft.com/office/drawing/2014/main" id="{03B66EDC-A06B-0054-99D2-507769A1DC64}"/>
              </a:ext>
            </a:extLst>
          </p:cNvPr>
          <p:cNvPicPr>
            <a:picLocks noChangeAspect="1" noChangeArrowheads="1"/>
          </p:cNvPicPr>
          <p:nvPr/>
        </p:nvPicPr>
        <p:blipFill rotWithShape="1">
          <a:blip r:embed="rId18">
            <a:extLst>
              <a:ext uri="{28A0092B-C50C-407E-A947-70E740481C1C}">
                <a14:useLocalDpi xmlns:a14="http://schemas.microsoft.com/office/drawing/2010/main"/>
              </a:ext>
            </a:extLst>
          </a:blip>
          <a:srcRect/>
          <a:stretch/>
        </p:blipFill>
        <p:spPr bwMode="auto">
          <a:xfrm>
            <a:off x="10280520" y="4519462"/>
            <a:ext cx="503489" cy="516242"/>
          </a:xfrm>
          <a:prstGeom prst="rect">
            <a:avLst/>
          </a:prstGeom>
          <a:noFill/>
          <a:extLst>
            <a:ext uri="{909E8E84-426E-40DD-AFC4-6F175D3DCCD1}">
              <a14:hiddenFill xmlns:a14="http://schemas.microsoft.com/office/drawing/2010/main">
                <a:solidFill>
                  <a:srgbClr val="FFFFFF"/>
                </a:solidFill>
              </a14:hiddenFill>
            </a:ext>
          </a:extLst>
        </p:spPr>
      </p:pic>
      <p:grpSp>
        <p:nvGrpSpPr>
          <p:cNvPr id="1077" name="Group 1076">
            <a:extLst>
              <a:ext uri="{FF2B5EF4-FFF2-40B4-BE49-F238E27FC236}">
                <a16:creationId xmlns:a16="http://schemas.microsoft.com/office/drawing/2014/main" id="{16E5744A-51EC-97F0-A6DE-422C2094ECA5}"/>
              </a:ext>
            </a:extLst>
          </p:cNvPr>
          <p:cNvGrpSpPr/>
          <p:nvPr/>
        </p:nvGrpSpPr>
        <p:grpSpPr>
          <a:xfrm>
            <a:off x="1515972" y="4379341"/>
            <a:ext cx="1492055" cy="574554"/>
            <a:chOff x="532935" y="4811580"/>
            <a:chExt cx="1492055" cy="574554"/>
          </a:xfrm>
        </p:grpSpPr>
        <p:sp>
          <p:nvSpPr>
            <p:cNvPr id="1073" name="Rectangle 1072">
              <a:extLst>
                <a:ext uri="{FF2B5EF4-FFF2-40B4-BE49-F238E27FC236}">
                  <a16:creationId xmlns:a16="http://schemas.microsoft.com/office/drawing/2014/main" id="{5EDF510A-3325-2F84-9F2E-097236A3A660}"/>
                </a:ext>
              </a:extLst>
            </p:cNvPr>
            <p:cNvSpPr/>
            <p:nvPr/>
          </p:nvSpPr>
          <p:spPr>
            <a:xfrm>
              <a:off x="532935" y="4811580"/>
              <a:ext cx="1492055" cy="574554"/>
            </a:xfrm>
            <a:prstGeom prst="rect">
              <a:avLst/>
            </a:prstGeom>
            <a:solidFill>
              <a:schemeClr val="bg1"/>
            </a:solid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a:solidFill>
                  <a:srgbClr val="FF0000"/>
                </a:solidFill>
                <a:latin typeface="Optima" panose="02000503060000020004"/>
              </a:endParaRPr>
            </a:p>
          </p:txBody>
        </p:sp>
        <p:sp>
          <p:nvSpPr>
            <p:cNvPr id="1071" name="Rectangle 1070">
              <a:extLst>
                <a:ext uri="{FF2B5EF4-FFF2-40B4-BE49-F238E27FC236}">
                  <a16:creationId xmlns:a16="http://schemas.microsoft.com/office/drawing/2014/main" id="{8B072B8D-751C-56EF-5F80-5BF8EA4F4B84}"/>
                </a:ext>
              </a:extLst>
            </p:cNvPr>
            <p:cNvSpPr/>
            <p:nvPr/>
          </p:nvSpPr>
          <p:spPr>
            <a:xfrm>
              <a:off x="617288" y="4900998"/>
              <a:ext cx="677851" cy="390938"/>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rgbClr val="10479B"/>
                  </a:solidFill>
                  <a:latin typeface="Optima" panose="02000503060000020004"/>
                </a:rPr>
                <a:t>AI Models</a:t>
              </a:r>
            </a:p>
          </p:txBody>
        </p:sp>
        <p:sp>
          <p:nvSpPr>
            <p:cNvPr id="1072" name="Rectangle 1071">
              <a:extLst>
                <a:ext uri="{FF2B5EF4-FFF2-40B4-BE49-F238E27FC236}">
                  <a16:creationId xmlns:a16="http://schemas.microsoft.com/office/drawing/2014/main" id="{FCCDDA51-218B-DB6D-4DD2-0144667978B3}"/>
                </a:ext>
              </a:extLst>
            </p:cNvPr>
            <p:cNvSpPr/>
            <p:nvPr/>
          </p:nvSpPr>
          <p:spPr>
            <a:xfrm>
              <a:off x="1414764" y="4900998"/>
              <a:ext cx="553575" cy="390938"/>
            </a:xfrm>
            <a:prstGeom prst="rect">
              <a:avLst/>
            </a:prstGeom>
            <a:solidFill>
              <a:schemeClr val="bg1"/>
            </a:solid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rgbClr val="10479B"/>
                  </a:solidFill>
                  <a:latin typeface="Optima" panose="02000503060000020004"/>
                </a:rPr>
                <a:t>APIs</a:t>
              </a:r>
            </a:p>
          </p:txBody>
        </p:sp>
      </p:grpSp>
      <p:pic>
        <p:nvPicPr>
          <p:cNvPr id="1063" name="Picture 1062" descr="A blue and black logo&#10;&#10;AI-generated content may be incorrect.">
            <a:extLst>
              <a:ext uri="{FF2B5EF4-FFF2-40B4-BE49-F238E27FC236}">
                <a16:creationId xmlns:a16="http://schemas.microsoft.com/office/drawing/2014/main" id="{C2E230A1-C44A-83ED-8EBE-620C63DE8523}"/>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2041115" y="4948133"/>
            <a:ext cx="441768" cy="441768"/>
          </a:xfrm>
          <a:prstGeom prst="rect">
            <a:avLst/>
          </a:prstGeom>
        </p:spPr>
      </p:pic>
      <p:sp>
        <p:nvSpPr>
          <p:cNvPr id="1076" name="TextBox 183">
            <a:extLst>
              <a:ext uri="{FF2B5EF4-FFF2-40B4-BE49-F238E27FC236}">
                <a16:creationId xmlns:a16="http://schemas.microsoft.com/office/drawing/2014/main" id="{7369E089-4BAD-A8EF-D93D-C2D864DA67FC}"/>
              </a:ext>
            </a:extLst>
          </p:cNvPr>
          <p:cNvSpPr txBox="1">
            <a:spLocks noChangeArrowheads="1"/>
          </p:cNvSpPr>
          <p:nvPr/>
        </p:nvSpPr>
        <p:spPr bwMode="auto">
          <a:xfrm>
            <a:off x="1353205" y="5395477"/>
            <a:ext cx="2330938" cy="276999"/>
          </a:xfrm>
          <a:prstGeom prst="rect">
            <a:avLst/>
          </a:prstGeom>
          <a:noFill/>
          <a:ln w="9525">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10479B"/>
                </a:solidFill>
                <a:effectLst/>
                <a:uLnTx/>
                <a:uFillTx/>
                <a:latin typeface="Optima" panose="02000503060000020004"/>
              </a:rPr>
              <a:t>Business AI Powered Processes</a:t>
            </a:r>
          </a:p>
        </p:txBody>
      </p:sp>
      <p:cxnSp>
        <p:nvCxnSpPr>
          <p:cNvPr id="1079" name="Connector: Elbow 1078">
            <a:extLst>
              <a:ext uri="{FF2B5EF4-FFF2-40B4-BE49-F238E27FC236}">
                <a16:creationId xmlns:a16="http://schemas.microsoft.com/office/drawing/2014/main" id="{35B0BF9E-91B0-1D89-BE78-D6E096FAE056}"/>
              </a:ext>
            </a:extLst>
          </p:cNvPr>
          <p:cNvCxnSpPr>
            <a:stCxn id="1070" idx="3"/>
          </p:cNvCxnSpPr>
          <p:nvPr/>
        </p:nvCxnSpPr>
        <p:spPr>
          <a:xfrm flipV="1">
            <a:off x="10784009" y="4045814"/>
            <a:ext cx="227973" cy="696923"/>
          </a:xfrm>
          <a:prstGeom prst="bentConnector2">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0" name="TextBox 1079">
            <a:extLst>
              <a:ext uri="{FF2B5EF4-FFF2-40B4-BE49-F238E27FC236}">
                <a16:creationId xmlns:a16="http://schemas.microsoft.com/office/drawing/2014/main" id="{AB733B88-2C00-8A17-EA9F-43C232D2A555}"/>
              </a:ext>
            </a:extLst>
          </p:cNvPr>
          <p:cNvSpPr txBox="1"/>
          <p:nvPr/>
        </p:nvSpPr>
        <p:spPr>
          <a:xfrm>
            <a:off x="10750980" y="4586393"/>
            <a:ext cx="1063032" cy="461665"/>
          </a:xfrm>
          <a:prstGeom prst="rect">
            <a:avLst/>
          </a:prstGeom>
          <a:noFill/>
        </p:spPr>
        <p:txBody>
          <a:bodyPr wrap="square" rtlCol="0">
            <a:spAutoFit/>
          </a:bodyPr>
          <a:lstStyle/>
          <a:p>
            <a:pPr algn="ctr"/>
            <a:r>
              <a:rPr lang="en-IN" sz="1200" b="1">
                <a:solidFill>
                  <a:srgbClr val="10479B"/>
                </a:solidFill>
                <a:latin typeface="Optima" panose="02000503060000020004"/>
              </a:rPr>
              <a:t>Cloud Connector</a:t>
            </a:r>
          </a:p>
        </p:txBody>
      </p:sp>
      <p:pic>
        <p:nvPicPr>
          <p:cNvPr id="5" name="Picture 4">
            <a:extLst>
              <a:ext uri="{FF2B5EF4-FFF2-40B4-BE49-F238E27FC236}">
                <a16:creationId xmlns:a16="http://schemas.microsoft.com/office/drawing/2014/main" id="{C3281F44-64DA-346A-D207-B668F097D6FF}"/>
              </a:ext>
            </a:extLst>
          </p:cNvPr>
          <p:cNvPicPr>
            <a:picLocks noChangeAspect="1"/>
          </p:cNvPicPr>
          <p:nvPr/>
        </p:nvPicPr>
        <p:blipFill>
          <a:blip r:embed="rId20"/>
          <a:stretch>
            <a:fillRect/>
          </a:stretch>
        </p:blipFill>
        <p:spPr>
          <a:xfrm>
            <a:off x="5627453" y="1040405"/>
            <a:ext cx="680917" cy="251817"/>
          </a:xfrm>
          <a:prstGeom prst="rect">
            <a:avLst/>
          </a:prstGeom>
          <a:ln>
            <a:solidFill>
              <a:schemeClr val="accent1"/>
            </a:solidFill>
          </a:ln>
        </p:spPr>
      </p:pic>
    </p:spTree>
    <p:extLst>
      <p:ext uri="{BB962C8B-B14F-4D97-AF65-F5344CB8AC3E}">
        <p14:creationId xmlns:p14="http://schemas.microsoft.com/office/powerpoint/2010/main" val="36290233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646D5-BD2A-D41D-AD70-FA4910A4F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69408-0CAE-C382-2F2D-38D3070E9378}"/>
              </a:ext>
            </a:extLst>
          </p:cNvPr>
          <p:cNvSpPr>
            <a:spLocks noGrp="1"/>
          </p:cNvSpPr>
          <p:nvPr>
            <p:ph type="title"/>
          </p:nvPr>
        </p:nvSpPr>
        <p:spPr>
          <a:xfrm>
            <a:off x="601126" y="217659"/>
            <a:ext cx="10515600" cy="399427"/>
          </a:xfrm>
        </p:spPr>
        <p:txBody>
          <a:bodyPr>
            <a:noAutofit/>
          </a:bodyPr>
          <a:lstStyle/>
          <a:p>
            <a:r>
              <a:rPr lang="en-IN" sz="2400" b="1">
                <a:solidFill>
                  <a:srgbClr val="10479B"/>
                </a:solidFill>
              </a:rPr>
              <a:t>PiLog Suite On-Cloud/On-Premise Landscape</a:t>
            </a:r>
          </a:p>
        </p:txBody>
      </p:sp>
      <p:sp>
        <p:nvSpPr>
          <p:cNvPr id="6" name="Slide Number Placeholder 5">
            <a:extLst>
              <a:ext uri="{FF2B5EF4-FFF2-40B4-BE49-F238E27FC236}">
                <a16:creationId xmlns:a16="http://schemas.microsoft.com/office/drawing/2014/main" id="{C0178B58-3B06-ED5B-E203-0BE15AC1506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ZA" sz="1200" b="1" i="0" u="none" strike="noStrike" kern="1200" cap="none" spc="0" normalizeH="0" baseline="0" noProof="0">
              <a:ln>
                <a:noFill/>
              </a:ln>
              <a:solidFill>
                <a:prstClr val="white"/>
              </a:solidFill>
              <a:effectLst/>
              <a:uLnTx/>
              <a:uFillTx/>
              <a:latin typeface="Optima" charset="0"/>
              <a:ea typeface="+mn-ea"/>
            </a:endParaRPr>
          </a:p>
        </p:txBody>
      </p:sp>
      <p:pic>
        <p:nvPicPr>
          <p:cNvPr id="39" name="Picture 38" descr="A blue and black square with red dots and a black background&#10;&#10;Description automatically generated">
            <a:extLst>
              <a:ext uri="{FF2B5EF4-FFF2-40B4-BE49-F238E27FC236}">
                <a16:creationId xmlns:a16="http://schemas.microsoft.com/office/drawing/2014/main" id="{705F91E1-9E87-B808-1118-CFE0D2BF3079}"/>
              </a:ext>
            </a:extLst>
          </p:cNvPr>
          <p:cNvPicPr>
            <a:picLocks noChangeAspect="1"/>
          </p:cNvPicPr>
          <p:nvPr/>
        </p:nvPicPr>
        <p:blipFill>
          <a:blip r:embed="rId3"/>
          <a:stretch>
            <a:fillRect/>
          </a:stretch>
        </p:blipFill>
        <p:spPr>
          <a:xfrm>
            <a:off x="6516194" y="2589011"/>
            <a:ext cx="590423" cy="590423"/>
          </a:xfrm>
          <a:prstGeom prst="rect">
            <a:avLst/>
          </a:prstGeom>
        </p:spPr>
      </p:pic>
      <p:grpSp>
        <p:nvGrpSpPr>
          <p:cNvPr id="40" name="Group 39">
            <a:extLst>
              <a:ext uri="{FF2B5EF4-FFF2-40B4-BE49-F238E27FC236}">
                <a16:creationId xmlns:a16="http://schemas.microsoft.com/office/drawing/2014/main" id="{D5A571AB-D4BF-280B-BC76-009BF33505EE}"/>
              </a:ext>
            </a:extLst>
          </p:cNvPr>
          <p:cNvGrpSpPr/>
          <p:nvPr/>
        </p:nvGrpSpPr>
        <p:grpSpPr>
          <a:xfrm>
            <a:off x="6128811" y="2324634"/>
            <a:ext cx="1385603" cy="1259553"/>
            <a:chOff x="5472332" y="2672862"/>
            <a:chExt cx="5500468" cy="2757268"/>
          </a:xfrm>
        </p:grpSpPr>
        <p:cxnSp>
          <p:nvCxnSpPr>
            <p:cNvPr id="41" name="Straight Connector 40">
              <a:extLst>
                <a:ext uri="{FF2B5EF4-FFF2-40B4-BE49-F238E27FC236}">
                  <a16:creationId xmlns:a16="http://schemas.microsoft.com/office/drawing/2014/main" id="{280FC9EB-83AA-A8D6-41B4-C5F9250E177F}"/>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F4F4DB3-734F-A4AD-EEC4-4DC6E2A488E1}"/>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C05AE88-B42D-30FF-CB5C-6A8C02FE888E}"/>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5A39635-81D9-6390-32B0-C73C6AABFED9}"/>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46" name="TextBox 45">
            <a:extLst>
              <a:ext uri="{FF2B5EF4-FFF2-40B4-BE49-F238E27FC236}">
                <a16:creationId xmlns:a16="http://schemas.microsoft.com/office/drawing/2014/main" id="{909E492B-EF04-1B0F-22BC-E435285EC9D2}"/>
              </a:ext>
            </a:extLst>
          </p:cNvPr>
          <p:cNvSpPr txBox="1"/>
          <p:nvPr/>
        </p:nvSpPr>
        <p:spPr>
          <a:xfrm>
            <a:off x="6585072" y="3199837"/>
            <a:ext cx="45266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SAP</a:t>
            </a:r>
          </a:p>
        </p:txBody>
      </p:sp>
      <p:sp>
        <p:nvSpPr>
          <p:cNvPr id="48" name="TextBox 47">
            <a:extLst>
              <a:ext uri="{FF2B5EF4-FFF2-40B4-BE49-F238E27FC236}">
                <a16:creationId xmlns:a16="http://schemas.microsoft.com/office/drawing/2014/main" id="{EEADC4D0-15EB-5404-577A-60542EDD8A95}"/>
              </a:ext>
            </a:extLst>
          </p:cNvPr>
          <p:cNvSpPr txBox="1"/>
          <p:nvPr/>
        </p:nvSpPr>
        <p:spPr>
          <a:xfrm>
            <a:off x="5662563" y="4312234"/>
            <a:ext cx="105290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Transfer to SAP</a:t>
            </a:r>
          </a:p>
        </p:txBody>
      </p:sp>
      <p:pic>
        <p:nvPicPr>
          <p:cNvPr id="91" name="Picture 90" descr="A blue and black cloud&#10;&#10;Description automatically generated">
            <a:extLst>
              <a:ext uri="{FF2B5EF4-FFF2-40B4-BE49-F238E27FC236}">
                <a16:creationId xmlns:a16="http://schemas.microsoft.com/office/drawing/2014/main" id="{C99575A7-085E-0EDE-72F7-DAD9E64A67A3}"/>
              </a:ext>
            </a:extLst>
          </p:cNvPr>
          <p:cNvPicPr>
            <a:picLocks noChangeAspect="1"/>
          </p:cNvPicPr>
          <p:nvPr/>
        </p:nvPicPr>
        <p:blipFill>
          <a:blip r:embed="rId4"/>
          <a:stretch>
            <a:fillRect/>
          </a:stretch>
        </p:blipFill>
        <p:spPr>
          <a:xfrm>
            <a:off x="4995258" y="4180482"/>
            <a:ext cx="929555" cy="929555"/>
          </a:xfrm>
          <a:prstGeom prst="rect">
            <a:avLst/>
          </a:prstGeom>
        </p:spPr>
      </p:pic>
      <p:sp>
        <p:nvSpPr>
          <p:cNvPr id="102" name="TextBox 101">
            <a:extLst>
              <a:ext uri="{FF2B5EF4-FFF2-40B4-BE49-F238E27FC236}">
                <a16:creationId xmlns:a16="http://schemas.microsoft.com/office/drawing/2014/main" id="{B8D529A0-1A87-0812-81AE-36A365ED8B68}"/>
              </a:ext>
            </a:extLst>
          </p:cNvPr>
          <p:cNvSpPr txBox="1"/>
          <p:nvPr/>
        </p:nvSpPr>
        <p:spPr>
          <a:xfrm>
            <a:off x="9350484" y="2498985"/>
            <a:ext cx="232922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PiLog Suite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Installed Database</a:t>
            </a:r>
            <a:endPar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Base tables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Access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Roles, User &amp;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Operational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Classification data</a:t>
            </a:r>
          </a:p>
        </p:txBody>
      </p:sp>
      <p:sp>
        <p:nvSpPr>
          <p:cNvPr id="103" name="TextBox 102">
            <a:extLst>
              <a:ext uri="{FF2B5EF4-FFF2-40B4-BE49-F238E27FC236}">
                <a16:creationId xmlns:a16="http://schemas.microsoft.com/office/drawing/2014/main" id="{CD2B702C-9A51-96A7-4404-D16143471867}"/>
              </a:ext>
            </a:extLst>
          </p:cNvPr>
          <p:cNvSpPr txBox="1"/>
          <p:nvPr/>
        </p:nvSpPr>
        <p:spPr>
          <a:xfrm>
            <a:off x="9220675" y="1042516"/>
            <a:ext cx="2588848" cy="120032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0479B"/>
                </a:solidFill>
                <a:effectLst/>
                <a:uLnTx/>
                <a:uFillTx/>
                <a:latin typeface="Optima"/>
              </a:rPr>
              <a:t>PiLog</a:t>
            </a:r>
            <a:r>
              <a:rPr lang="en-US" sz="1200" b="1">
                <a:solidFill>
                  <a:srgbClr val="10479B"/>
                </a:solidFill>
                <a:latin typeface="Optima"/>
              </a:rPr>
              <a:t> Suite</a:t>
            </a:r>
            <a:r>
              <a:rPr kumimoji="0" lang="en-US" sz="1200" b="1" i="0" u="none" strike="noStrike" kern="1200" cap="none" spc="0" normalizeH="0" baseline="0" noProof="0">
                <a:ln>
                  <a:noFill/>
                </a:ln>
                <a:solidFill>
                  <a:srgbClr val="10479B"/>
                </a:solidFill>
                <a:effectLst/>
                <a:uLnTx/>
                <a:uFillTx/>
                <a:latin typeface="Optima"/>
              </a:rPr>
              <a:t> Application server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a:rPr>
              <a:t>Real time integration with SAP</a:t>
            </a:r>
            <a:endParaRPr lang="en-US" sz="1200" b="0" i="0" u="none" strike="noStrike" kern="1200" cap="none" spc="0" normalizeH="0" baseline="0" noProof="0">
              <a:ln>
                <a:noFill/>
              </a:ln>
              <a:solidFill>
                <a:srgbClr val="10479B"/>
              </a:solidFill>
              <a:effectLst/>
              <a:uLnTx/>
              <a:uFillTx/>
              <a:latin typeface="Optim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a:rPr>
              <a:t>Direct call from PiLog Suite java </a:t>
            </a:r>
            <a:endParaRPr lang="en-US" sz="1200" b="0" i="0" u="none" strike="noStrike" kern="1200" cap="none" spc="0" normalizeH="0" baseline="0" noProof="0">
              <a:ln>
                <a:noFill/>
              </a:ln>
              <a:solidFill>
                <a:srgbClr val="10479B"/>
              </a:solidFill>
              <a:effectLst/>
              <a:uLnTx/>
              <a:uFillTx/>
              <a:latin typeface="Optim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a:rPr>
              <a:t>API to SAP Web service </a:t>
            </a:r>
            <a:endParaRPr lang="en-US" sz="1200" b="0" i="0" u="none" strike="noStrike" kern="1200" cap="none" spc="0" normalizeH="0" baseline="0" noProof="0">
              <a:ln>
                <a:noFill/>
              </a:ln>
              <a:solidFill>
                <a:srgbClr val="10479B"/>
              </a:solidFill>
              <a:effectLst/>
              <a:uLnTx/>
              <a:uFillTx/>
              <a:latin typeface="Optim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a:rPr>
              <a:t>Direct call to SAP web service</a:t>
            </a:r>
            <a:endParaRPr lang="en-US" sz="1200" b="0" i="0" u="none" strike="noStrike" kern="1200" cap="none" spc="0" normalizeH="0" baseline="0" noProof="0">
              <a:ln>
                <a:noFill/>
              </a:ln>
              <a:solidFill>
                <a:srgbClr val="10479B"/>
              </a:solidFill>
              <a:effectLst/>
              <a:uLnTx/>
              <a:uFillTx/>
              <a:latin typeface="Optim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479B"/>
                </a:solidFill>
                <a:effectLst/>
                <a:uLnTx/>
                <a:uFillTx/>
                <a:latin typeface="Optima"/>
              </a:rPr>
              <a:t>Running on SAP PI or PO or CPI</a:t>
            </a:r>
            <a:endParaRPr lang="en-US" sz="1200" b="0" i="0" u="none" strike="noStrike" kern="1200" cap="none" spc="0" normalizeH="0" baseline="0" noProof="0">
              <a:ln>
                <a:noFill/>
              </a:ln>
              <a:solidFill>
                <a:srgbClr val="10479B"/>
              </a:solidFill>
              <a:effectLst/>
              <a:uLnTx/>
              <a:uFillTx/>
              <a:latin typeface="Optima"/>
            </a:endParaRPr>
          </a:p>
        </p:txBody>
      </p:sp>
      <p:sp>
        <p:nvSpPr>
          <p:cNvPr id="104" name="TextBox 183">
            <a:extLst>
              <a:ext uri="{FF2B5EF4-FFF2-40B4-BE49-F238E27FC236}">
                <a16:creationId xmlns:a16="http://schemas.microsoft.com/office/drawing/2014/main" id="{B19CB7F5-4490-F959-44B7-5B178F5774B8}"/>
              </a:ext>
            </a:extLst>
          </p:cNvPr>
          <p:cNvSpPr txBox="1">
            <a:spLocks noChangeArrowheads="1"/>
          </p:cNvSpPr>
          <p:nvPr/>
        </p:nvSpPr>
        <p:spPr bwMode="auto">
          <a:xfrm>
            <a:off x="4567237" y="5241789"/>
            <a:ext cx="6650940" cy="1015663"/>
          </a:xfrm>
          <a:prstGeom prst="rect">
            <a:avLst/>
          </a:prstGeom>
          <a:noFill/>
          <a:ln w="9525">
            <a:noFill/>
            <a:miter lim="800000"/>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PiLog integrates with SAP using SAP web services of SAP PI/PO/CPI component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The SAP web service will be invoked from PiLog using SOAP or ESB</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SAP web services are called synchronous, and a message will be returned to the sender</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Real-time integration would be implemented</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SAP PI/PO/CPI would use the BAPIs developed by PiLog to push the data to SAP ERP</a:t>
            </a:r>
          </a:p>
        </p:txBody>
      </p:sp>
      <p:sp>
        <p:nvSpPr>
          <p:cNvPr id="3" name="Date Placeholder 1">
            <a:extLst>
              <a:ext uri="{FF2B5EF4-FFF2-40B4-BE49-F238E27FC236}">
                <a16:creationId xmlns:a16="http://schemas.microsoft.com/office/drawing/2014/main" id="{587C1880-0DC9-AFDD-37D4-C78C0E937C8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11" name="TextBox 10">
            <a:extLst>
              <a:ext uri="{FF2B5EF4-FFF2-40B4-BE49-F238E27FC236}">
                <a16:creationId xmlns:a16="http://schemas.microsoft.com/office/drawing/2014/main" id="{A2D35D60-5EB8-F742-BB9A-6191772188D3}"/>
              </a:ext>
            </a:extLst>
          </p:cNvPr>
          <p:cNvSpPr txBox="1"/>
          <p:nvPr/>
        </p:nvSpPr>
        <p:spPr>
          <a:xfrm>
            <a:off x="4287854" y="2066914"/>
            <a:ext cx="132656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Transfer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to SAP</a:t>
            </a:r>
          </a:p>
        </p:txBody>
      </p:sp>
      <p:sp>
        <p:nvSpPr>
          <p:cNvPr id="12" name="TextBox 11">
            <a:extLst>
              <a:ext uri="{FF2B5EF4-FFF2-40B4-BE49-F238E27FC236}">
                <a16:creationId xmlns:a16="http://schemas.microsoft.com/office/drawing/2014/main" id="{795C25D7-8157-2E50-CF79-C4BAFA99F3A8}"/>
              </a:ext>
            </a:extLst>
          </p:cNvPr>
          <p:cNvSpPr txBox="1"/>
          <p:nvPr/>
        </p:nvSpPr>
        <p:spPr>
          <a:xfrm>
            <a:off x="5091355" y="4506250"/>
            <a:ext cx="75307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10479B"/>
                </a:solidFill>
                <a:effectLst/>
                <a:uLnTx/>
                <a:uFillTx/>
                <a:latin typeface="Optima" panose="02000503060000020004" pitchFamily="2" charset="0"/>
                <a:ea typeface="+mn-ea"/>
                <a:cs typeface="+mn-cs"/>
              </a:rPr>
              <a:t>Cloud</a:t>
            </a:r>
          </a:p>
        </p:txBody>
      </p:sp>
      <p:cxnSp>
        <p:nvCxnSpPr>
          <p:cNvPr id="4" name="Straight Connector 3">
            <a:extLst>
              <a:ext uri="{FF2B5EF4-FFF2-40B4-BE49-F238E27FC236}">
                <a16:creationId xmlns:a16="http://schemas.microsoft.com/office/drawing/2014/main" id="{262F863F-8E79-2982-3820-458631E0C0A7}"/>
              </a:ext>
            </a:extLst>
          </p:cNvPr>
          <p:cNvCxnSpPr>
            <a:cxnSpLocks/>
          </p:cNvCxnSpPr>
          <p:nvPr/>
        </p:nvCxnSpPr>
        <p:spPr>
          <a:xfrm>
            <a:off x="4481430" y="4739860"/>
            <a:ext cx="484628" cy="0"/>
          </a:xfrm>
          <a:prstGeom prst="line">
            <a:avLst/>
          </a:prstGeom>
          <a:ln>
            <a:solidFill>
              <a:srgbClr val="FF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6021936-2596-4699-ABC0-B6888813686A}"/>
              </a:ext>
            </a:extLst>
          </p:cNvPr>
          <p:cNvCxnSpPr>
            <a:cxnSpLocks/>
          </p:cNvCxnSpPr>
          <p:nvPr/>
        </p:nvCxnSpPr>
        <p:spPr>
          <a:xfrm flipH="1">
            <a:off x="4450838" y="4622442"/>
            <a:ext cx="442658" cy="0"/>
          </a:xfrm>
          <a:prstGeom prst="line">
            <a:avLst/>
          </a:prstGeom>
          <a:ln>
            <a:solidFill>
              <a:schemeClr val="accent1"/>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346CE1B-F147-DC52-980C-3419D2FCA06B}"/>
              </a:ext>
            </a:extLst>
          </p:cNvPr>
          <p:cNvCxnSpPr>
            <a:cxnSpLocks/>
          </p:cNvCxnSpPr>
          <p:nvPr/>
        </p:nvCxnSpPr>
        <p:spPr>
          <a:xfrm flipH="1" flipV="1">
            <a:off x="6857377" y="3593199"/>
            <a:ext cx="12874" cy="1086713"/>
          </a:xfrm>
          <a:prstGeom prst="line">
            <a:avLst/>
          </a:prstGeom>
          <a:ln>
            <a:solidFill>
              <a:srgbClr val="FF0000"/>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AD5DB52-3E17-0C78-BAAC-2697D18A57F1}"/>
              </a:ext>
            </a:extLst>
          </p:cNvPr>
          <p:cNvCxnSpPr>
            <a:cxnSpLocks/>
          </p:cNvCxnSpPr>
          <p:nvPr/>
        </p:nvCxnSpPr>
        <p:spPr>
          <a:xfrm flipH="1">
            <a:off x="5900580" y="4752870"/>
            <a:ext cx="969671" cy="0"/>
          </a:xfrm>
          <a:prstGeom prst="line">
            <a:avLst/>
          </a:prstGeom>
          <a:ln>
            <a:solidFill>
              <a:srgbClr val="FF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EC00D21-D9B3-2B3C-BEA7-B5366F858E07}"/>
              </a:ext>
            </a:extLst>
          </p:cNvPr>
          <p:cNvCxnSpPr>
            <a:cxnSpLocks/>
          </p:cNvCxnSpPr>
          <p:nvPr/>
        </p:nvCxnSpPr>
        <p:spPr>
          <a:xfrm>
            <a:off x="4311211" y="2530567"/>
            <a:ext cx="1458661" cy="7243"/>
          </a:xfrm>
          <a:prstGeom prst="line">
            <a:avLst/>
          </a:prstGeom>
          <a:ln w="19050">
            <a:solidFill>
              <a:schemeClr val="accent1"/>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pic>
        <p:nvPicPr>
          <p:cNvPr id="54" name="Picture 53" descr="A blue and black square with red dots and a black background&#10;&#10;Description automatically generated">
            <a:extLst>
              <a:ext uri="{FF2B5EF4-FFF2-40B4-BE49-F238E27FC236}">
                <a16:creationId xmlns:a16="http://schemas.microsoft.com/office/drawing/2014/main" id="{16AB10F0-DE16-349E-3C77-297B39C5E875}"/>
              </a:ext>
            </a:extLst>
          </p:cNvPr>
          <p:cNvPicPr>
            <a:picLocks noChangeAspect="1"/>
          </p:cNvPicPr>
          <p:nvPr/>
        </p:nvPicPr>
        <p:blipFill>
          <a:blip r:embed="rId3"/>
          <a:stretch>
            <a:fillRect/>
          </a:stretch>
        </p:blipFill>
        <p:spPr>
          <a:xfrm>
            <a:off x="8605275" y="2859990"/>
            <a:ext cx="590423" cy="590423"/>
          </a:xfrm>
          <a:prstGeom prst="rect">
            <a:avLst/>
          </a:prstGeom>
        </p:spPr>
      </p:pic>
      <p:pic>
        <p:nvPicPr>
          <p:cNvPr id="77" name="Picture 76" descr="A blue and red cylinder&#10;&#10;Description automatically generated">
            <a:extLst>
              <a:ext uri="{FF2B5EF4-FFF2-40B4-BE49-F238E27FC236}">
                <a16:creationId xmlns:a16="http://schemas.microsoft.com/office/drawing/2014/main" id="{CB06C5D9-DC75-4629-6683-D2B176E2D8DE}"/>
              </a:ext>
            </a:extLst>
          </p:cNvPr>
          <p:cNvPicPr>
            <a:picLocks noChangeAspect="1"/>
          </p:cNvPicPr>
          <p:nvPr/>
        </p:nvPicPr>
        <p:blipFill>
          <a:blip r:embed="rId5"/>
          <a:stretch>
            <a:fillRect/>
          </a:stretch>
        </p:blipFill>
        <p:spPr>
          <a:xfrm flipH="1">
            <a:off x="8492887" y="1324730"/>
            <a:ext cx="632688" cy="611528"/>
          </a:xfrm>
          <a:prstGeom prst="rect">
            <a:avLst/>
          </a:prstGeom>
        </p:spPr>
      </p:pic>
      <p:grpSp>
        <p:nvGrpSpPr>
          <p:cNvPr id="20" name="Group 19">
            <a:extLst>
              <a:ext uri="{FF2B5EF4-FFF2-40B4-BE49-F238E27FC236}">
                <a16:creationId xmlns:a16="http://schemas.microsoft.com/office/drawing/2014/main" id="{DB41792B-1A46-2CE0-D6CF-23A8338D13B2}"/>
              </a:ext>
            </a:extLst>
          </p:cNvPr>
          <p:cNvGrpSpPr/>
          <p:nvPr/>
        </p:nvGrpSpPr>
        <p:grpSpPr>
          <a:xfrm>
            <a:off x="5554733" y="1603048"/>
            <a:ext cx="2527792" cy="2367009"/>
            <a:chOff x="5717232" y="1622194"/>
            <a:chExt cx="2527792" cy="2367009"/>
          </a:xfrm>
        </p:grpSpPr>
        <p:cxnSp>
          <p:nvCxnSpPr>
            <p:cNvPr id="5" name="Straight Connector 4">
              <a:extLst>
                <a:ext uri="{FF2B5EF4-FFF2-40B4-BE49-F238E27FC236}">
                  <a16:creationId xmlns:a16="http://schemas.microsoft.com/office/drawing/2014/main" id="{19D2C80E-A426-25CD-B618-6BCE118ECE15}"/>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82BD86-3577-3712-20D7-51BB4DC877CD}"/>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65A0758-8DF4-FFF7-264E-1601B5DF8E2E}"/>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B9288CE-51C0-5107-6817-321D946F6D25}"/>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sp>
        <p:nvSpPr>
          <p:cNvPr id="79" name="TextBox 78">
            <a:extLst>
              <a:ext uri="{FF2B5EF4-FFF2-40B4-BE49-F238E27FC236}">
                <a16:creationId xmlns:a16="http://schemas.microsoft.com/office/drawing/2014/main" id="{88554E24-B550-A6D6-2CA9-A725E7492E22}"/>
              </a:ext>
            </a:extLst>
          </p:cNvPr>
          <p:cNvSpPr txBox="1"/>
          <p:nvPr/>
        </p:nvSpPr>
        <p:spPr>
          <a:xfrm>
            <a:off x="5536982" y="1641110"/>
            <a:ext cx="264079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10479B"/>
                </a:solidFill>
                <a:effectLst/>
                <a:uLnTx/>
                <a:uFillTx/>
                <a:latin typeface="Optima" panose="02000503060000020004" pitchFamily="2" charset="0"/>
                <a:ea typeface="+mn-ea"/>
                <a:cs typeface="+mn-cs"/>
              </a:rPr>
              <a:t>SAP (Private Cloud / On-Premise of Client / Public Cloud)</a:t>
            </a:r>
          </a:p>
        </p:txBody>
      </p:sp>
      <p:sp>
        <p:nvSpPr>
          <p:cNvPr id="82" name="TextBox 81">
            <a:extLst>
              <a:ext uri="{FF2B5EF4-FFF2-40B4-BE49-F238E27FC236}">
                <a16:creationId xmlns:a16="http://schemas.microsoft.com/office/drawing/2014/main" id="{5DACB385-7B63-0B4F-7A55-E6E95A70805C}"/>
              </a:ext>
            </a:extLst>
          </p:cNvPr>
          <p:cNvSpPr txBox="1"/>
          <p:nvPr/>
        </p:nvSpPr>
        <p:spPr>
          <a:xfrm>
            <a:off x="9349246" y="4073373"/>
            <a:ext cx="232922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SAP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In both the scenarios SAP will be either on Private Cloud or </a:t>
            </a:r>
            <a:r>
              <a:rPr lang="en-IN" sz="1200">
                <a:solidFill>
                  <a:srgbClr val="10479B"/>
                </a:solidFill>
                <a:latin typeface="Optima" panose="02000503060000020004" pitchFamily="2" charset="0"/>
              </a:rPr>
              <a:t>O</a:t>
            </a:r>
            <a:r>
              <a:rPr kumimoji="0" lang="en-IN" sz="1200" b="0" i="0" u="none" strike="noStrike" kern="1200" cap="none" spc="0" normalizeH="0" baseline="0" noProof="0">
                <a:ln>
                  <a:noFill/>
                </a:ln>
                <a:solidFill>
                  <a:srgbClr val="10479B"/>
                </a:solidFill>
                <a:effectLst/>
                <a:uLnTx/>
                <a:uFillTx/>
                <a:latin typeface="Optima" panose="02000503060000020004" pitchFamily="2" charset="0"/>
                <a:ea typeface="+mn-ea"/>
                <a:cs typeface="+mn-cs"/>
              </a:rPr>
              <a:t>n-Premise of Client or Public</a:t>
            </a:r>
            <a:r>
              <a:rPr lang="en-IN" sz="1200">
                <a:solidFill>
                  <a:srgbClr val="10479B"/>
                </a:solidFill>
                <a:latin typeface="Optima" panose="02000503060000020004" pitchFamily="2" charset="0"/>
              </a:rPr>
              <a:t> Cloud</a:t>
            </a:r>
            <a:endParaRPr kumimoji="0" lang="en-US" sz="1200" b="0" i="0" u="none" strike="noStrike" kern="1200" cap="none" spc="0" normalizeH="0" baseline="0" noProof="0">
              <a:ln>
                <a:noFill/>
              </a:ln>
              <a:solidFill>
                <a:srgbClr val="10479B"/>
              </a:solidFill>
              <a:effectLst/>
              <a:uLnTx/>
              <a:uFillTx/>
              <a:latin typeface="Optima" panose="02000503060000020004" pitchFamily="2" charset="0"/>
              <a:ea typeface="+mn-ea"/>
              <a:cs typeface="+mn-cs"/>
            </a:endParaRPr>
          </a:p>
        </p:txBody>
      </p:sp>
      <p:pic>
        <p:nvPicPr>
          <p:cNvPr id="1026" name="Picture 2" descr="Sap b1 server icon | Premium AI ...">
            <a:extLst>
              <a:ext uri="{FF2B5EF4-FFF2-40B4-BE49-F238E27FC236}">
                <a16:creationId xmlns:a16="http://schemas.microsoft.com/office/drawing/2014/main" id="{157EA2D8-B705-B85E-0092-21F0B5C7BD8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flipH="1">
            <a:off x="8570646" y="4063774"/>
            <a:ext cx="778599" cy="778599"/>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4">
            <a:extLst>
              <a:ext uri="{FF2B5EF4-FFF2-40B4-BE49-F238E27FC236}">
                <a16:creationId xmlns:a16="http://schemas.microsoft.com/office/drawing/2014/main" id="{7ECFFFEB-A22B-62D6-4C3A-A3859863814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52" name="Footer Placeholder 4">
            <a:extLst>
              <a:ext uri="{FF2B5EF4-FFF2-40B4-BE49-F238E27FC236}">
                <a16:creationId xmlns:a16="http://schemas.microsoft.com/office/drawing/2014/main" id="{6644BD19-02F6-4965-B088-07482033E3AF}"/>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74" name="TextBox 73">
            <a:extLst>
              <a:ext uri="{FF2B5EF4-FFF2-40B4-BE49-F238E27FC236}">
                <a16:creationId xmlns:a16="http://schemas.microsoft.com/office/drawing/2014/main" id="{7AE4FC45-61B0-7A55-006C-59B17227D9EB}"/>
              </a:ext>
            </a:extLst>
          </p:cNvPr>
          <p:cNvSpPr txBox="1"/>
          <p:nvPr/>
        </p:nvSpPr>
        <p:spPr>
          <a:xfrm>
            <a:off x="990004" y="990188"/>
            <a:ext cx="3577233" cy="307777"/>
          </a:xfrm>
          <a:prstGeom prst="rect">
            <a:avLst/>
          </a:prstGeom>
          <a:noFill/>
        </p:spPr>
        <p:txBody>
          <a:bodyPr wrap="square" rtlCol="0">
            <a:spAutoFit/>
          </a:bodyPr>
          <a:lstStyle/>
          <a:p>
            <a:pPr algn="ctr"/>
            <a:r>
              <a:rPr lang="en-IN" sz="1400" b="1">
                <a:solidFill>
                  <a:srgbClr val="10479B"/>
                </a:solidFill>
                <a:latin typeface="Optima" panose="02000503060000020004" pitchFamily="2" charset="0"/>
              </a:rPr>
              <a:t>PiLog System Landscape (On-Premise)</a:t>
            </a:r>
          </a:p>
        </p:txBody>
      </p:sp>
      <p:grpSp>
        <p:nvGrpSpPr>
          <p:cNvPr id="101" name="Group 100">
            <a:extLst>
              <a:ext uri="{FF2B5EF4-FFF2-40B4-BE49-F238E27FC236}">
                <a16:creationId xmlns:a16="http://schemas.microsoft.com/office/drawing/2014/main" id="{4B3DBBE4-9DA6-4A6B-8A32-63E6996FC4DC}"/>
              </a:ext>
            </a:extLst>
          </p:cNvPr>
          <p:cNvGrpSpPr/>
          <p:nvPr/>
        </p:nvGrpSpPr>
        <p:grpSpPr>
          <a:xfrm>
            <a:off x="1320794" y="1348412"/>
            <a:ext cx="3290350" cy="1278458"/>
            <a:chOff x="3596250" y="3678496"/>
            <a:chExt cx="3290350" cy="1278458"/>
          </a:xfrm>
        </p:grpSpPr>
        <p:grpSp>
          <p:nvGrpSpPr>
            <p:cNvPr id="105" name="Group 104">
              <a:extLst>
                <a:ext uri="{FF2B5EF4-FFF2-40B4-BE49-F238E27FC236}">
                  <a16:creationId xmlns:a16="http://schemas.microsoft.com/office/drawing/2014/main" id="{2CB361B6-0BC3-3AFA-8B2E-B9B8CD4A25F0}"/>
                </a:ext>
              </a:extLst>
            </p:cNvPr>
            <p:cNvGrpSpPr/>
            <p:nvPr/>
          </p:nvGrpSpPr>
          <p:grpSpPr>
            <a:xfrm>
              <a:off x="3596250" y="3678496"/>
              <a:ext cx="3132233" cy="1278458"/>
              <a:chOff x="5717232" y="1622194"/>
              <a:chExt cx="2527792" cy="2367009"/>
            </a:xfrm>
          </p:grpSpPr>
          <p:cxnSp>
            <p:nvCxnSpPr>
              <p:cNvPr id="1029" name="Straight Connector 1028">
                <a:extLst>
                  <a:ext uri="{FF2B5EF4-FFF2-40B4-BE49-F238E27FC236}">
                    <a16:creationId xmlns:a16="http://schemas.microsoft.com/office/drawing/2014/main" id="{A39F1667-ECD0-CA07-CA7D-11E1DC443047}"/>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30" name="Straight Connector 1029">
                <a:extLst>
                  <a:ext uri="{FF2B5EF4-FFF2-40B4-BE49-F238E27FC236}">
                    <a16:creationId xmlns:a16="http://schemas.microsoft.com/office/drawing/2014/main" id="{B7487867-9987-4B74-67D2-937F8DC0312A}"/>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31" name="Straight Connector 1030">
                <a:extLst>
                  <a:ext uri="{FF2B5EF4-FFF2-40B4-BE49-F238E27FC236}">
                    <a16:creationId xmlns:a16="http://schemas.microsoft.com/office/drawing/2014/main" id="{96C8A199-F6C7-360B-3906-E4FA60022415}"/>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32" name="Straight Connector 1031">
                <a:extLst>
                  <a:ext uri="{FF2B5EF4-FFF2-40B4-BE49-F238E27FC236}">
                    <a16:creationId xmlns:a16="http://schemas.microsoft.com/office/drawing/2014/main" id="{3745EA55-4DC2-DDCB-50F7-D8A4C672BC13}"/>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nvGrpSpPr>
            <p:cNvPr id="109" name="Group 108">
              <a:extLst>
                <a:ext uri="{FF2B5EF4-FFF2-40B4-BE49-F238E27FC236}">
                  <a16:creationId xmlns:a16="http://schemas.microsoft.com/office/drawing/2014/main" id="{E5EDD350-D86B-BD00-7CC9-2BAC9906A69E}"/>
                </a:ext>
              </a:extLst>
            </p:cNvPr>
            <p:cNvGrpSpPr/>
            <p:nvPr/>
          </p:nvGrpSpPr>
          <p:grpSpPr>
            <a:xfrm>
              <a:off x="3861847" y="3914759"/>
              <a:ext cx="942904" cy="874770"/>
              <a:chOff x="5472332" y="2672862"/>
              <a:chExt cx="5500468" cy="2757268"/>
            </a:xfrm>
          </p:grpSpPr>
          <p:cxnSp>
            <p:nvCxnSpPr>
              <p:cNvPr id="1024" name="Straight Connector 1023">
                <a:extLst>
                  <a:ext uri="{FF2B5EF4-FFF2-40B4-BE49-F238E27FC236}">
                    <a16:creationId xmlns:a16="http://schemas.microsoft.com/office/drawing/2014/main" id="{BC4D7E2B-616A-E9C9-CA3A-1BFB1A23B4D3}"/>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25" name="Straight Connector 1024">
                <a:extLst>
                  <a:ext uri="{FF2B5EF4-FFF2-40B4-BE49-F238E27FC236}">
                    <a16:creationId xmlns:a16="http://schemas.microsoft.com/office/drawing/2014/main" id="{418F45FC-0281-FB78-C46D-1280A84443A4}"/>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27" name="Straight Connector 1026">
                <a:extLst>
                  <a:ext uri="{FF2B5EF4-FFF2-40B4-BE49-F238E27FC236}">
                    <a16:creationId xmlns:a16="http://schemas.microsoft.com/office/drawing/2014/main" id="{157F5FC3-044B-30DA-D2B9-E74C5B26E84F}"/>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28" name="Straight Connector 1027">
                <a:extLst>
                  <a:ext uri="{FF2B5EF4-FFF2-40B4-BE49-F238E27FC236}">
                    <a16:creationId xmlns:a16="http://schemas.microsoft.com/office/drawing/2014/main" id="{C6E65210-93CD-BF18-BC73-023EEFBAC416}"/>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2643B39B-FE63-3CA8-60BC-4AF3ED73A276}"/>
                </a:ext>
              </a:extLst>
            </p:cNvPr>
            <p:cNvGrpSpPr/>
            <p:nvPr/>
          </p:nvGrpSpPr>
          <p:grpSpPr>
            <a:xfrm>
              <a:off x="5391151" y="3914759"/>
              <a:ext cx="942904" cy="874770"/>
              <a:chOff x="5472332" y="2672862"/>
              <a:chExt cx="5500468" cy="2757268"/>
            </a:xfrm>
          </p:grpSpPr>
          <p:cxnSp>
            <p:nvCxnSpPr>
              <p:cNvPr id="124" name="Straight Connector 123">
                <a:extLst>
                  <a:ext uri="{FF2B5EF4-FFF2-40B4-BE49-F238E27FC236}">
                    <a16:creationId xmlns:a16="http://schemas.microsoft.com/office/drawing/2014/main" id="{06825B3B-C9BF-2586-10DF-F36E1BB1B196}"/>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0E36C6D2-F1CD-01E5-19A0-4D9871DD54CE}"/>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1BC21E63-86A7-BFFE-A3CC-6EF81B55CEA1}"/>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899259FF-D78E-E798-5A7C-9F8971655BBE}"/>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pic>
          <p:nvPicPr>
            <p:cNvPr id="111" name="Picture 110" descr="A blue and red logo with a key&#10;&#10;Description automatically generated">
              <a:extLst>
                <a:ext uri="{FF2B5EF4-FFF2-40B4-BE49-F238E27FC236}">
                  <a16:creationId xmlns:a16="http://schemas.microsoft.com/office/drawing/2014/main" id="{185F5C88-4A67-B7D2-6FAD-CDAA2354B281}"/>
                </a:ext>
              </a:extLst>
            </p:cNvPr>
            <p:cNvPicPr>
              <a:picLocks noChangeAspect="1"/>
            </p:cNvPicPr>
            <p:nvPr/>
          </p:nvPicPr>
          <p:blipFill>
            <a:blip r:embed="rId7"/>
            <a:stretch>
              <a:fillRect/>
            </a:stretch>
          </p:blipFill>
          <p:spPr>
            <a:xfrm>
              <a:off x="6241680" y="3728945"/>
              <a:ext cx="350734" cy="350734"/>
            </a:xfrm>
            <a:prstGeom prst="rect">
              <a:avLst/>
            </a:prstGeom>
          </p:spPr>
        </p:pic>
        <p:sp>
          <p:nvSpPr>
            <p:cNvPr id="112" name="TextBox 111">
              <a:extLst>
                <a:ext uri="{FF2B5EF4-FFF2-40B4-BE49-F238E27FC236}">
                  <a16:creationId xmlns:a16="http://schemas.microsoft.com/office/drawing/2014/main" id="{6FDAA721-D706-B1B4-728B-86ECE7885735}"/>
                </a:ext>
              </a:extLst>
            </p:cNvPr>
            <p:cNvSpPr txBox="1"/>
            <p:nvPr/>
          </p:nvSpPr>
          <p:spPr>
            <a:xfrm>
              <a:off x="6333912" y="4056115"/>
              <a:ext cx="552688" cy="261610"/>
            </a:xfrm>
            <a:prstGeom prst="rect">
              <a:avLst/>
            </a:prstGeom>
            <a:noFill/>
          </p:spPr>
          <p:txBody>
            <a:bodyPr wrap="square" rtlCol="0">
              <a:spAutoFit/>
            </a:bodyPr>
            <a:lstStyle/>
            <a:p>
              <a:r>
                <a:rPr lang="en-IN" sz="1100">
                  <a:solidFill>
                    <a:srgbClr val="10479B"/>
                  </a:solidFill>
                  <a:latin typeface="Optima" panose="02000503060000020004" pitchFamily="2" charset="0"/>
                </a:rPr>
                <a:t>SSL</a:t>
              </a:r>
            </a:p>
          </p:txBody>
        </p:sp>
        <p:cxnSp>
          <p:nvCxnSpPr>
            <p:cNvPr id="113" name="Straight Connector 112">
              <a:extLst>
                <a:ext uri="{FF2B5EF4-FFF2-40B4-BE49-F238E27FC236}">
                  <a16:creationId xmlns:a16="http://schemas.microsoft.com/office/drawing/2014/main" id="{C0387E08-80A2-05F1-B735-7591DD1BE1D9}"/>
                </a:ext>
              </a:extLst>
            </p:cNvPr>
            <p:cNvCxnSpPr>
              <a:cxnSpLocks/>
            </p:cNvCxnSpPr>
            <p:nvPr/>
          </p:nvCxnSpPr>
          <p:spPr>
            <a:xfrm>
              <a:off x="4836718" y="4411931"/>
              <a:ext cx="586400" cy="0"/>
            </a:xfrm>
            <a:prstGeom prst="line">
              <a:avLst/>
            </a:prstGeom>
            <a:ln>
              <a:solidFill>
                <a:srgbClr val="FF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AEC88569-81E5-12BB-9E2A-C3DCE96CFE8F}"/>
                </a:ext>
              </a:extLst>
            </p:cNvPr>
            <p:cNvSpPr txBox="1"/>
            <p:nvPr/>
          </p:nvSpPr>
          <p:spPr>
            <a:xfrm>
              <a:off x="4790542" y="4006822"/>
              <a:ext cx="632686" cy="261610"/>
            </a:xfrm>
            <a:prstGeom prst="rect">
              <a:avLst/>
            </a:prstGeom>
            <a:noFill/>
          </p:spPr>
          <p:txBody>
            <a:bodyPr wrap="square" rtlCol="0">
              <a:spAutoFit/>
            </a:bodyPr>
            <a:lstStyle/>
            <a:p>
              <a:pPr algn="ctr"/>
              <a:r>
                <a:rPr lang="en-IN" sz="1100">
                  <a:solidFill>
                    <a:srgbClr val="10479B"/>
                  </a:solidFill>
                  <a:latin typeface="Optima" panose="02000503060000020004" pitchFamily="2" charset="0"/>
                </a:rPr>
                <a:t>1521</a:t>
              </a:r>
            </a:p>
          </p:txBody>
        </p:sp>
        <p:cxnSp>
          <p:nvCxnSpPr>
            <p:cNvPr id="119" name="Straight Connector 118">
              <a:extLst>
                <a:ext uri="{FF2B5EF4-FFF2-40B4-BE49-F238E27FC236}">
                  <a16:creationId xmlns:a16="http://schemas.microsoft.com/office/drawing/2014/main" id="{782B66AB-05DD-EAD2-78B5-6F9F5A2669FB}"/>
                </a:ext>
              </a:extLst>
            </p:cNvPr>
            <p:cNvCxnSpPr>
              <a:cxnSpLocks/>
            </p:cNvCxnSpPr>
            <p:nvPr/>
          </p:nvCxnSpPr>
          <p:spPr>
            <a:xfrm flipH="1">
              <a:off x="4827817" y="4328392"/>
              <a:ext cx="535616" cy="0"/>
            </a:xfrm>
            <a:prstGeom prst="line">
              <a:avLst/>
            </a:prstGeom>
            <a:ln>
              <a:solidFill>
                <a:schemeClr val="accent1"/>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pic>
          <p:nvPicPr>
            <p:cNvPr id="120" name="Picture 119" descr="A blue and red cylinder&#10;&#10;Description automatically generated">
              <a:extLst>
                <a:ext uri="{FF2B5EF4-FFF2-40B4-BE49-F238E27FC236}">
                  <a16:creationId xmlns:a16="http://schemas.microsoft.com/office/drawing/2014/main" id="{BD796299-E325-84AE-689E-30F38D7DAE72}"/>
                </a:ext>
              </a:extLst>
            </p:cNvPr>
            <p:cNvPicPr>
              <a:picLocks noChangeAspect="1"/>
            </p:cNvPicPr>
            <p:nvPr/>
          </p:nvPicPr>
          <p:blipFill>
            <a:blip r:embed="rId5"/>
            <a:stretch>
              <a:fillRect/>
            </a:stretch>
          </p:blipFill>
          <p:spPr>
            <a:xfrm flipH="1">
              <a:off x="4042470" y="3986846"/>
              <a:ext cx="548097" cy="529766"/>
            </a:xfrm>
            <a:prstGeom prst="rect">
              <a:avLst/>
            </a:prstGeom>
          </p:spPr>
        </p:pic>
        <p:sp>
          <p:nvSpPr>
            <p:cNvPr id="121" name="TextBox 120">
              <a:extLst>
                <a:ext uri="{FF2B5EF4-FFF2-40B4-BE49-F238E27FC236}">
                  <a16:creationId xmlns:a16="http://schemas.microsoft.com/office/drawing/2014/main" id="{9ECF15B7-33C6-6745-C018-A559A0899B6F}"/>
                </a:ext>
              </a:extLst>
            </p:cNvPr>
            <p:cNvSpPr txBox="1"/>
            <p:nvPr/>
          </p:nvSpPr>
          <p:spPr>
            <a:xfrm>
              <a:off x="3857461" y="4477178"/>
              <a:ext cx="906629" cy="261606"/>
            </a:xfrm>
            <a:prstGeom prst="rect">
              <a:avLst/>
            </a:prstGeom>
            <a:noFill/>
          </p:spPr>
          <p:txBody>
            <a:bodyPr wrap="square" rtlCol="0">
              <a:spAutoFit/>
            </a:bodyPr>
            <a:lstStyle/>
            <a:p>
              <a:pPr algn="ctr"/>
              <a:r>
                <a:rPr lang="en-IN" sz="1100">
                  <a:solidFill>
                    <a:srgbClr val="10479B"/>
                  </a:solidFill>
                  <a:latin typeface="Optima" panose="02000503060000020004" pitchFamily="2" charset="0"/>
                </a:rPr>
                <a:t>DB</a:t>
              </a:r>
            </a:p>
          </p:txBody>
        </p:sp>
        <p:pic>
          <p:nvPicPr>
            <p:cNvPr id="122" name="Picture 121" descr="A blue and black square with red dots and a black background&#10;&#10;Description automatically generated">
              <a:extLst>
                <a:ext uri="{FF2B5EF4-FFF2-40B4-BE49-F238E27FC236}">
                  <a16:creationId xmlns:a16="http://schemas.microsoft.com/office/drawing/2014/main" id="{2BE6A353-561A-3475-8147-44FCAC041D53}"/>
                </a:ext>
              </a:extLst>
            </p:cNvPr>
            <p:cNvPicPr>
              <a:picLocks noChangeAspect="1"/>
            </p:cNvPicPr>
            <p:nvPr/>
          </p:nvPicPr>
          <p:blipFill>
            <a:blip r:embed="rId3"/>
            <a:stretch>
              <a:fillRect/>
            </a:stretch>
          </p:blipFill>
          <p:spPr>
            <a:xfrm>
              <a:off x="5699276" y="4065719"/>
              <a:ext cx="377572" cy="377572"/>
            </a:xfrm>
            <a:prstGeom prst="rect">
              <a:avLst/>
            </a:prstGeom>
          </p:spPr>
        </p:pic>
        <p:sp>
          <p:nvSpPr>
            <p:cNvPr id="123" name="TextBox 122">
              <a:extLst>
                <a:ext uri="{FF2B5EF4-FFF2-40B4-BE49-F238E27FC236}">
                  <a16:creationId xmlns:a16="http://schemas.microsoft.com/office/drawing/2014/main" id="{9A1CB375-6961-90D3-E6BD-906ED06E0107}"/>
                </a:ext>
              </a:extLst>
            </p:cNvPr>
            <p:cNvSpPr txBox="1"/>
            <p:nvPr/>
          </p:nvSpPr>
          <p:spPr>
            <a:xfrm>
              <a:off x="5399995" y="4460101"/>
              <a:ext cx="1052902" cy="259907"/>
            </a:xfrm>
            <a:prstGeom prst="rect">
              <a:avLst/>
            </a:prstGeom>
            <a:noFill/>
          </p:spPr>
          <p:txBody>
            <a:bodyPr wrap="square" rtlCol="0">
              <a:spAutoFit/>
            </a:bodyPr>
            <a:lstStyle/>
            <a:p>
              <a:pPr algn="ctr"/>
              <a:r>
                <a:rPr lang="en-IN" sz="1100" err="1">
                  <a:solidFill>
                    <a:srgbClr val="10479B"/>
                  </a:solidFill>
                  <a:latin typeface="Optima" panose="02000503060000020004" pitchFamily="2" charset="0"/>
                </a:rPr>
                <a:t>WildFly</a:t>
              </a:r>
              <a:r>
                <a:rPr lang="en-IN" sz="1100">
                  <a:solidFill>
                    <a:srgbClr val="10479B"/>
                  </a:solidFill>
                  <a:latin typeface="Optima" panose="02000503060000020004" pitchFamily="2" charset="0"/>
                </a:rPr>
                <a:t> App</a:t>
              </a:r>
            </a:p>
          </p:txBody>
        </p:sp>
      </p:grpSp>
      <p:sp>
        <p:nvSpPr>
          <p:cNvPr id="1034" name="TextBox 1033">
            <a:extLst>
              <a:ext uri="{FF2B5EF4-FFF2-40B4-BE49-F238E27FC236}">
                <a16:creationId xmlns:a16="http://schemas.microsoft.com/office/drawing/2014/main" id="{F1D5BBFD-0550-9F13-3CA3-8C4E70A5405D}"/>
              </a:ext>
            </a:extLst>
          </p:cNvPr>
          <p:cNvSpPr txBox="1"/>
          <p:nvPr/>
        </p:nvSpPr>
        <p:spPr>
          <a:xfrm>
            <a:off x="906324" y="5502072"/>
            <a:ext cx="3577233" cy="307777"/>
          </a:xfrm>
          <a:prstGeom prst="rect">
            <a:avLst/>
          </a:prstGeom>
          <a:noFill/>
        </p:spPr>
        <p:txBody>
          <a:bodyPr wrap="square" rtlCol="0">
            <a:spAutoFit/>
          </a:bodyPr>
          <a:lstStyle/>
          <a:p>
            <a:pPr algn="ctr"/>
            <a:r>
              <a:rPr lang="en-IN" sz="1400" b="1">
                <a:solidFill>
                  <a:srgbClr val="10479B"/>
                </a:solidFill>
                <a:latin typeface="Optima" panose="02000503060000020004" pitchFamily="2" charset="0"/>
              </a:rPr>
              <a:t>PiLog System Landscape (On-Cloud)</a:t>
            </a:r>
          </a:p>
        </p:txBody>
      </p:sp>
      <p:grpSp>
        <p:nvGrpSpPr>
          <p:cNvPr id="1035" name="Group 1034">
            <a:extLst>
              <a:ext uri="{FF2B5EF4-FFF2-40B4-BE49-F238E27FC236}">
                <a16:creationId xmlns:a16="http://schemas.microsoft.com/office/drawing/2014/main" id="{5C1C4960-457F-4D70-F97A-ADCB6BA407BD}"/>
              </a:ext>
            </a:extLst>
          </p:cNvPr>
          <p:cNvGrpSpPr/>
          <p:nvPr/>
        </p:nvGrpSpPr>
        <p:grpSpPr>
          <a:xfrm>
            <a:off x="1282950" y="4162601"/>
            <a:ext cx="3290350" cy="1278458"/>
            <a:chOff x="3596250" y="3678496"/>
            <a:chExt cx="3290350" cy="1278458"/>
          </a:xfrm>
        </p:grpSpPr>
        <p:grpSp>
          <p:nvGrpSpPr>
            <p:cNvPr id="1036" name="Group 1035">
              <a:extLst>
                <a:ext uri="{FF2B5EF4-FFF2-40B4-BE49-F238E27FC236}">
                  <a16:creationId xmlns:a16="http://schemas.microsoft.com/office/drawing/2014/main" id="{67FADB4D-B3A3-CE5E-050D-659EA7ED2172}"/>
                </a:ext>
              </a:extLst>
            </p:cNvPr>
            <p:cNvGrpSpPr/>
            <p:nvPr/>
          </p:nvGrpSpPr>
          <p:grpSpPr>
            <a:xfrm>
              <a:off x="3596250" y="3678496"/>
              <a:ext cx="3132233" cy="1278458"/>
              <a:chOff x="5717232" y="1622194"/>
              <a:chExt cx="2527792" cy="2367009"/>
            </a:xfrm>
          </p:grpSpPr>
          <p:cxnSp>
            <p:nvCxnSpPr>
              <p:cNvPr id="1056" name="Straight Connector 1055">
                <a:extLst>
                  <a:ext uri="{FF2B5EF4-FFF2-40B4-BE49-F238E27FC236}">
                    <a16:creationId xmlns:a16="http://schemas.microsoft.com/office/drawing/2014/main" id="{8D1018D7-2884-04DD-168C-22527DD9AFFF}"/>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D7FC7C3F-BE9A-647D-3CD4-3F24A9DFD728}"/>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4310AF46-FD5D-E023-FC9E-F876B1F9A537}"/>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59" name="Straight Connector 1058">
                <a:extLst>
                  <a:ext uri="{FF2B5EF4-FFF2-40B4-BE49-F238E27FC236}">
                    <a16:creationId xmlns:a16="http://schemas.microsoft.com/office/drawing/2014/main" id="{7642447B-4AE9-FAF3-6169-FF46A2CAED95}"/>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nvGrpSpPr>
            <p:cNvPr id="1037" name="Group 1036">
              <a:extLst>
                <a:ext uri="{FF2B5EF4-FFF2-40B4-BE49-F238E27FC236}">
                  <a16:creationId xmlns:a16="http://schemas.microsoft.com/office/drawing/2014/main" id="{DE06155D-6FD4-3198-0501-3AE901ABAB47}"/>
                </a:ext>
              </a:extLst>
            </p:cNvPr>
            <p:cNvGrpSpPr/>
            <p:nvPr/>
          </p:nvGrpSpPr>
          <p:grpSpPr>
            <a:xfrm>
              <a:off x="3861847" y="3914759"/>
              <a:ext cx="942904" cy="874770"/>
              <a:chOff x="5472332" y="2672862"/>
              <a:chExt cx="5500468" cy="2757268"/>
            </a:xfrm>
          </p:grpSpPr>
          <p:cxnSp>
            <p:nvCxnSpPr>
              <p:cNvPr id="1052" name="Straight Connector 1051">
                <a:extLst>
                  <a:ext uri="{FF2B5EF4-FFF2-40B4-BE49-F238E27FC236}">
                    <a16:creationId xmlns:a16="http://schemas.microsoft.com/office/drawing/2014/main" id="{9F88BBF6-C763-D179-5FCD-702A681431A5}"/>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0BB6D2EB-1B22-C4E6-B4A8-207A46836190}"/>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4" name="Straight Connector 1053">
                <a:extLst>
                  <a:ext uri="{FF2B5EF4-FFF2-40B4-BE49-F238E27FC236}">
                    <a16:creationId xmlns:a16="http://schemas.microsoft.com/office/drawing/2014/main" id="{350E1C64-830F-CDC0-1BB5-70EAE8C376A4}"/>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5" name="Straight Connector 1054">
                <a:extLst>
                  <a:ext uri="{FF2B5EF4-FFF2-40B4-BE49-F238E27FC236}">
                    <a16:creationId xmlns:a16="http://schemas.microsoft.com/office/drawing/2014/main" id="{49319FC1-A1A3-FAAE-97F9-9228FB7F64CA}"/>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grpSp>
          <p:nvGrpSpPr>
            <p:cNvPr id="1038" name="Group 1037">
              <a:extLst>
                <a:ext uri="{FF2B5EF4-FFF2-40B4-BE49-F238E27FC236}">
                  <a16:creationId xmlns:a16="http://schemas.microsoft.com/office/drawing/2014/main" id="{5359B5A1-010E-FF8D-1CC0-9A31AE3D44A3}"/>
                </a:ext>
              </a:extLst>
            </p:cNvPr>
            <p:cNvGrpSpPr/>
            <p:nvPr/>
          </p:nvGrpSpPr>
          <p:grpSpPr>
            <a:xfrm>
              <a:off x="5391151" y="3914759"/>
              <a:ext cx="942904" cy="874770"/>
              <a:chOff x="5472332" y="2672862"/>
              <a:chExt cx="5500468" cy="2757268"/>
            </a:xfrm>
          </p:grpSpPr>
          <p:cxnSp>
            <p:nvCxnSpPr>
              <p:cNvPr id="1048" name="Straight Connector 1047">
                <a:extLst>
                  <a:ext uri="{FF2B5EF4-FFF2-40B4-BE49-F238E27FC236}">
                    <a16:creationId xmlns:a16="http://schemas.microsoft.com/office/drawing/2014/main" id="{4635E120-07A9-6DF6-3622-92C15B981C62}"/>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C0E998A4-54CD-2F50-FAA7-8DA2B4799A29}"/>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0" name="Straight Connector 1049">
                <a:extLst>
                  <a:ext uri="{FF2B5EF4-FFF2-40B4-BE49-F238E27FC236}">
                    <a16:creationId xmlns:a16="http://schemas.microsoft.com/office/drawing/2014/main" id="{43B72698-E78F-91AC-3CB5-8419A4859CBE}"/>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051" name="Straight Connector 1050">
                <a:extLst>
                  <a:ext uri="{FF2B5EF4-FFF2-40B4-BE49-F238E27FC236}">
                    <a16:creationId xmlns:a16="http://schemas.microsoft.com/office/drawing/2014/main" id="{4258A8A7-E1DF-8F58-F74C-45C55E6338D7}"/>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pic>
          <p:nvPicPr>
            <p:cNvPr id="1039" name="Picture 1038" descr="A blue and red logo with a key&#10;&#10;Description automatically generated">
              <a:extLst>
                <a:ext uri="{FF2B5EF4-FFF2-40B4-BE49-F238E27FC236}">
                  <a16:creationId xmlns:a16="http://schemas.microsoft.com/office/drawing/2014/main" id="{E5B82C1A-667C-D8FC-E60A-01860805B607}"/>
                </a:ext>
              </a:extLst>
            </p:cNvPr>
            <p:cNvPicPr>
              <a:picLocks noChangeAspect="1"/>
            </p:cNvPicPr>
            <p:nvPr/>
          </p:nvPicPr>
          <p:blipFill>
            <a:blip r:embed="rId7"/>
            <a:stretch>
              <a:fillRect/>
            </a:stretch>
          </p:blipFill>
          <p:spPr>
            <a:xfrm>
              <a:off x="6241680" y="3728945"/>
              <a:ext cx="350734" cy="350734"/>
            </a:xfrm>
            <a:prstGeom prst="rect">
              <a:avLst/>
            </a:prstGeom>
          </p:spPr>
        </p:pic>
        <p:sp>
          <p:nvSpPr>
            <p:cNvPr id="1040" name="TextBox 1039">
              <a:extLst>
                <a:ext uri="{FF2B5EF4-FFF2-40B4-BE49-F238E27FC236}">
                  <a16:creationId xmlns:a16="http://schemas.microsoft.com/office/drawing/2014/main" id="{9660D942-7FAF-7E84-6623-E1CBBF45425A}"/>
                </a:ext>
              </a:extLst>
            </p:cNvPr>
            <p:cNvSpPr txBox="1"/>
            <p:nvPr/>
          </p:nvSpPr>
          <p:spPr>
            <a:xfrm>
              <a:off x="6333912" y="4056115"/>
              <a:ext cx="552688" cy="261610"/>
            </a:xfrm>
            <a:prstGeom prst="rect">
              <a:avLst/>
            </a:prstGeom>
            <a:noFill/>
          </p:spPr>
          <p:txBody>
            <a:bodyPr wrap="square" rtlCol="0">
              <a:spAutoFit/>
            </a:bodyPr>
            <a:lstStyle/>
            <a:p>
              <a:r>
                <a:rPr lang="en-IN" sz="1100">
                  <a:solidFill>
                    <a:srgbClr val="10479B"/>
                  </a:solidFill>
                  <a:latin typeface="Optima" panose="02000503060000020004" pitchFamily="2" charset="0"/>
                </a:rPr>
                <a:t>SSL</a:t>
              </a:r>
            </a:p>
          </p:txBody>
        </p:sp>
        <p:cxnSp>
          <p:nvCxnSpPr>
            <p:cNvPr id="1041" name="Straight Connector 1040">
              <a:extLst>
                <a:ext uri="{FF2B5EF4-FFF2-40B4-BE49-F238E27FC236}">
                  <a16:creationId xmlns:a16="http://schemas.microsoft.com/office/drawing/2014/main" id="{AB856FFE-E4D5-EAB2-D0D6-2AF82DCEA858}"/>
                </a:ext>
              </a:extLst>
            </p:cNvPr>
            <p:cNvCxnSpPr>
              <a:cxnSpLocks/>
            </p:cNvCxnSpPr>
            <p:nvPr/>
          </p:nvCxnSpPr>
          <p:spPr>
            <a:xfrm>
              <a:off x="4836718" y="4411931"/>
              <a:ext cx="586400" cy="0"/>
            </a:xfrm>
            <a:prstGeom prst="line">
              <a:avLst/>
            </a:prstGeom>
            <a:ln>
              <a:solidFill>
                <a:srgbClr val="FF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AFDE6C7-3C56-BFAA-F780-65CA1116F6CF}"/>
                </a:ext>
              </a:extLst>
            </p:cNvPr>
            <p:cNvSpPr txBox="1"/>
            <p:nvPr/>
          </p:nvSpPr>
          <p:spPr>
            <a:xfrm>
              <a:off x="4790542" y="4006822"/>
              <a:ext cx="632686" cy="261610"/>
            </a:xfrm>
            <a:prstGeom prst="rect">
              <a:avLst/>
            </a:prstGeom>
            <a:noFill/>
          </p:spPr>
          <p:txBody>
            <a:bodyPr wrap="square" rtlCol="0">
              <a:spAutoFit/>
            </a:bodyPr>
            <a:lstStyle/>
            <a:p>
              <a:pPr algn="ctr"/>
              <a:r>
                <a:rPr lang="en-IN" sz="1100">
                  <a:solidFill>
                    <a:srgbClr val="10479B"/>
                  </a:solidFill>
                  <a:latin typeface="Optima" panose="02000503060000020004" pitchFamily="2" charset="0"/>
                </a:rPr>
                <a:t>1521</a:t>
              </a:r>
            </a:p>
          </p:txBody>
        </p:sp>
        <p:cxnSp>
          <p:nvCxnSpPr>
            <p:cNvPr id="1043" name="Straight Connector 1042">
              <a:extLst>
                <a:ext uri="{FF2B5EF4-FFF2-40B4-BE49-F238E27FC236}">
                  <a16:creationId xmlns:a16="http://schemas.microsoft.com/office/drawing/2014/main" id="{BD9E5E68-C1E6-7AF3-76EE-B4CDC9DD83AD}"/>
                </a:ext>
              </a:extLst>
            </p:cNvPr>
            <p:cNvCxnSpPr>
              <a:cxnSpLocks/>
            </p:cNvCxnSpPr>
            <p:nvPr/>
          </p:nvCxnSpPr>
          <p:spPr>
            <a:xfrm flipH="1">
              <a:off x="4827817" y="4328392"/>
              <a:ext cx="535616" cy="0"/>
            </a:xfrm>
            <a:prstGeom prst="line">
              <a:avLst/>
            </a:prstGeom>
            <a:ln>
              <a:solidFill>
                <a:schemeClr val="accent1"/>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pic>
          <p:nvPicPr>
            <p:cNvPr id="1044" name="Picture 1043" descr="A blue and red cylinder&#10;&#10;Description automatically generated">
              <a:extLst>
                <a:ext uri="{FF2B5EF4-FFF2-40B4-BE49-F238E27FC236}">
                  <a16:creationId xmlns:a16="http://schemas.microsoft.com/office/drawing/2014/main" id="{C1BE2874-95BE-CA38-9FC1-83804EACFA80}"/>
                </a:ext>
              </a:extLst>
            </p:cNvPr>
            <p:cNvPicPr>
              <a:picLocks noChangeAspect="1"/>
            </p:cNvPicPr>
            <p:nvPr/>
          </p:nvPicPr>
          <p:blipFill>
            <a:blip r:embed="rId5"/>
            <a:stretch>
              <a:fillRect/>
            </a:stretch>
          </p:blipFill>
          <p:spPr>
            <a:xfrm flipH="1">
              <a:off x="4042470" y="3986846"/>
              <a:ext cx="548097" cy="529766"/>
            </a:xfrm>
            <a:prstGeom prst="rect">
              <a:avLst/>
            </a:prstGeom>
          </p:spPr>
        </p:pic>
        <p:sp>
          <p:nvSpPr>
            <p:cNvPr id="1045" name="TextBox 1044">
              <a:extLst>
                <a:ext uri="{FF2B5EF4-FFF2-40B4-BE49-F238E27FC236}">
                  <a16:creationId xmlns:a16="http://schemas.microsoft.com/office/drawing/2014/main" id="{32D49CDE-56A7-1BBB-B537-8AB6DCED4437}"/>
                </a:ext>
              </a:extLst>
            </p:cNvPr>
            <p:cNvSpPr txBox="1"/>
            <p:nvPr/>
          </p:nvSpPr>
          <p:spPr>
            <a:xfrm>
              <a:off x="3857461" y="4477178"/>
              <a:ext cx="906629" cy="261606"/>
            </a:xfrm>
            <a:prstGeom prst="rect">
              <a:avLst/>
            </a:prstGeom>
            <a:noFill/>
          </p:spPr>
          <p:txBody>
            <a:bodyPr wrap="square" rtlCol="0">
              <a:spAutoFit/>
            </a:bodyPr>
            <a:lstStyle/>
            <a:p>
              <a:pPr algn="ctr"/>
              <a:r>
                <a:rPr lang="en-IN" sz="1100">
                  <a:solidFill>
                    <a:srgbClr val="10479B"/>
                  </a:solidFill>
                  <a:latin typeface="Optima" panose="02000503060000020004" pitchFamily="2" charset="0"/>
                </a:rPr>
                <a:t>DB</a:t>
              </a:r>
            </a:p>
          </p:txBody>
        </p:sp>
        <p:pic>
          <p:nvPicPr>
            <p:cNvPr id="1046" name="Picture 1045" descr="A blue and black square with red dots and a black background&#10;&#10;Description automatically generated">
              <a:extLst>
                <a:ext uri="{FF2B5EF4-FFF2-40B4-BE49-F238E27FC236}">
                  <a16:creationId xmlns:a16="http://schemas.microsoft.com/office/drawing/2014/main" id="{1246EACB-D5E1-0C42-B36B-944249F20EA2}"/>
                </a:ext>
              </a:extLst>
            </p:cNvPr>
            <p:cNvPicPr>
              <a:picLocks noChangeAspect="1"/>
            </p:cNvPicPr>
            <p:nvPr/>
          </p:nvPicPr>
          <p:blipFill>
            <a:blip r:embed="rId3"/>
            <a:stretch>
              <a:fillRect/>
            </a:stretch>
          </p:blipFill>
          <p:spPr>
            <a:xfrm>
              <a:off x="5699276" y="4065719"/>
              <a:ext cx="377572" cy="377572"/>
            </a:xfrm>
            <a:prstGeom prst="rect">
              <a:avLst/>
            </a:prstGeom>
          </p:spPr>
        </p:pic>
        <p:sp>
          <p:nvSpPr>
            <p:cNvPr id="1047" name="TextBox 1046">
              <a:extLst>
                <a:ext uri="{FF2B5EF4-FFF2-40B4-BE49-F238E27FC236}">
                  <a16:creationId xmlns:a16="http://schemas.microsoft.com/office/drawing/2014/main" id="{1CB79178-7B4E-9B0B-2BE7-4AF8D4CFC047}"/>
                </a:ext>
              </a:extLst>
            </p:cNvPr>
            <p:cNvSpPr txBox="1"/>
            <p:nvPr/>
          </p:nvSpPr>
          <p:spPr>
            <a:xfrm>
              <a:off x="5399995" y="4460101"/>
              <a:ext cx="1052902" cy="259907"/>
            </a:xfrm>
            <a:prstGeom prst="rect">
              <a:avLst/>
            </a:prstGeom>
            <a:noFill/>
          </p:spPr>
          <p:txBody>
            <a:bodyPr wrap="square" rtlCol="0">
              <a:spAutoFit/>
            </a:bodyPr>
            <a:lstStyle/>
            <a:p>
              <a:pPr algn="ctr"/>
              <a:r>
                <a:rPr lang="en-IN" sz="1100" err="1">
                  <a:solidFill>
                    <a:srgbClr val="10479B"/>
                  </a:solidFill>
                  <a:latin typeface="Optima" panose="02000503060000020004" pitchFamily="2" charset="0"/>
                </a:rPr>
                <a:t>WildFly</a:t>
              </a:r>
              <a:r>
                <a:rPr lang="en-IN" sz="1100">
                  <a:solidFill>
                    <a:srgbClr val="10479B"/>
                  </a:solidFill>
                  <a:latin typeface="Optima" panose="02000503060000020004" pitchFamily="2" charset="0"/>
                </a:rPr>
                <a:t> App</a:t>
              </a:r>
            </a:p>
          </p:txBody>
        </p:sp>
      </p:grpSp>
      <p:sp>
        <p:nvSpPr>
          <p:cNvPr id="1096" name="TextBox 183">
            <a:extLst>
              <a:ext uri="{FF2B5EF4-FFF2-40B4-BE49-F238E27FC236}">
                <a16:creationId xmlns:a16="http://schemas.microsoft.com/office/drawing/2014/main" id="{CD981AFE-0DC1-00AA-E9B8-28458CD5AFD2}"/>
              </a:ext>
            </a:extLst>
          </p:cNvPr>
          <p:cNvSpPr txBox="1">
            <a:spLocks noChangeArrowheads="1"/>
          </p:cNvSpPr>
          <p:nvPr/>
        </p:nvSpPr>
        <p:spPr bwMode="auto">
          <a:xfrm>
            <a:off x="308237" y="3191482"/>
            <a:ext cx="980462" cy="461665"/>
          </a:xfrm>
          <a:prstGeom prst="rect">
            <a:avLst/>
          </a:prstGeom>
          <a:noFill/>
          <a:ln w="9525">
            <a:noFill/>
            <a:miter lim="800000"/>
          </a:ln>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1" i="0" u="none" strike="noStrike" kern="1200" cap="none" spc="0" normalizeH="0" baseline="0" noProof="0">
                <a:ln>
                  <a:noFill/>
                </a:ln>
                <a:solidFill>
                  <a:srgbClr val="10479B"/>
                </a:solidFill>
                <a:effectLst/>
                <a:uLnTx/>
                <a:uFillTx/>
                <a:latin typeface="Optima" panose="02000503060000020004" pitchFamily="2" charset="0"/>
                <a:ea typeface="+mn-ea"/>
                <a:cs typeface="+mn-cs"/>
              </a:rPr>
              <a:t>AI Powered Processes</a:t>
            </a:r>
          </a:p>
        </p:txBody>
      </p:sp>
      <p:grpSp>
        <p:nvGrpSpPr>
          <p:cNvPr id="1097" name="Group 1096">
            <a:extLst>
              <a:ext uri="{FF2B5EF4-FFF2-40B4-BE49-F238E27FC236}">
                <a16:creationId xmlns:a16="http://schemas.microsoft.com/office/drawing/2014/main" id="{7668A987-64B1-020D-7946-D7B880517571}"/>
              </a:ext>
            </a:extLst>
          </p:cNvPr>
          <p:cNvGrpSpPr/>
          <p:nvPr/>
        </p:nvGrpSpPr>
        <p:grpSpPr>
          <a:xfrm>
            <a:off x="1252783" y="3044259"/>
            <a:ext cx="3261133" cy="677803"/>
            <a:chOff x="4353868" y="5055580"/>
            <a:chExt cx="3261133" cy="677803"/>
          </a:xfrm>
        </p:grpSpPr>
        <p:grpSp>
          <p:nvGrpSpPr>
            <p:cNvPr id="1098" name="Group 1097">
              <a:extLst>
                <a:ext uri="{FF2B5EF4-FFF2-40B4-BE49-F238E27FC236}">
                  <a16:creationId xmlns:a16="http://schemas.microsoft.com/office/drawing/2014/main" id="{D83EE4CA-01C9-46EA-D3CB-E4FD7B8B0107}"/>
                </a:ext>
              </a:extLst>
            </p:cNvPr>
            <p:cNvGrpSpPr/>
            <p:nvPr/>
          </p:nvGrpSpPr>
          <p:grpSpPr>
            <a:xfrm>
              <a:off x="4488793" y="5173210"/>
              <a:ext cx="674558" cy="461665"/>
              <a:chOff x="1274164" y="4661942"/>
              <a:chExt cx="674558" cy="461665"/>
            </a:xfrm>
          </p:grpSpPr>
          <p:grpSp>
            <p:nvGrpSpPr>
              <p:cNvPr id="1125" name="Group 1124">
                <a:extLst>
                  <a:ext uri="{FF2B5EF4-FFF2-40B4-BE49-F238E27FC236}">
                    <a16:creationId xmlns:a16="http://schemas.microsoft.com/office/drawing/2014/main" id="{7A1FD349-DE85-F5F2-DA3E-CD874A06EFE8}"/>
                  </a:ext>
                </a:extLst>
              </p:cNvPr>
              <p:cNvGrpSpPr/>
              <p:nvPr/>
            </p:nvGrpSpPr>
            <p:grpSpPr>
              <a:xfrm>
                <a:off x="1274164" y="4661942"/>
                <a:ext cx="674557" cy="461665"/>
                <a:chOff x="5472332" y="2672862"/>
                <a:chExt cx="5500468" cy="2757268"/>
              </a:xfrm>
            </p:grpSpPr>
            <p:cxnSp>
              <p:nvCxnSpPr>
                <p:cNvPr id="1127" name="Straight Connector 1126">
                  <a:extLst>
                    <a:ext uri="{FF2B5EF4-FFF2-40B4-BE49-F238E27FC236}">
                      <a16:creationId xmlns:a16="http://schemas.microsoft.com/office/drawing/2014/main" id="{709ED812-4529-1B54-1ECC-8BA6F2CDB445}"/>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8" name="Straight Connector 1127">
                  <a:extLst>
                    <a:ext uri="{FF2B5EF4-FFF2-40B4-BE49-F238E27FC236}">
                      <a16:creationId xmlns:a16="http://schemas.microsoft.com/office/drawing/2014/main" id="{E18BA1AA-8D22-61BA-818B-CD18580A495E}"/>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9" name="Straight Connector 1128">
                  <a:extLst>
                    <a:ext uri="{FF2B5EF4-FFF2-40B4-BE49-F238E27FC236}">
                      <a16:creationId xmlns:a16="http://schemas.microsoft.com/office/drawing/2014/main" id="{D724BE7C-E5CB-8A84-06AD-95D95376B41D}"/>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30" name="Straight Connector 1129">
                  <a:extLst>
                    <a:ext uri="{FF2B5EF4-FFF2-40B4-BE49-F238E27FC236}">
                      <a16:creationId xmlns:a16="http://schemas.microsoft.com/office/drawing/2014/main" id="{6D0972E3-724B-5D65-B98B-29591C563FE8}"/>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26" name="TextBox 1125">
                <a:extLst>
                  <a:ext uri="{FF2B5EF4-FFF2-40B4-BE49-F238E27FC236}">
                    <a16:creationId xmlns:a16="http://schemas.microsoft.com/office/drawing/2014/main" id="{5A4D3466-9F12-6245-0B0B-F6D59444EBD3}"/>
                  </a:ext>
                </a:extLst>
              </p:cNvPr>
              <p:cNvSpPr txBox="1"/>
              <p:nvPr/>
            </p:nvSpPr>
            <p:spPr>
              <a:xfrm>
                <a:off x="1274164" y="4765837"/>
                <a:ext cx="674558" cy="276998"/>
              </a:xfrm>
              <a:prstGeom prst="rect">
                <a:avLst/>
              </a:prstGeom>
              <a:noFill/>
            </p:spPr>
            <p:txBody>
              <a:bodyPr wrap="square" rtlCol="0">
                <a:spAutoFit/>
              </a:bodyPr>
              <a:lstStyle/>
              <a:p>
                <a:pPr algn="ctr"/>
                <a:r>
                  <a:rPr lang="en-IN" sz="1200">
                    <a:solidFill>
                      <a:srgbClr val="10479B"/>
                    </a:solidFill>
                    <a:latin typeface="Optima" panose="02000503060000020004" pitchFamily="2" charset="0"/>
                  </a:rPr>
                  <a:t>LLM</a:t>
                </a:r>
              </a:p>
            </p:txBody>
          </p:sp>
        </p:grpSp>
        <p:grpSp>
          <p:nvGrpSpPr>
            <p:cNvPr id="1099" name="Group 1098">
              <a:extLst>
                <a:ext uri="{FF2B5EF4-FFF2-40B4-BE49-F238E27FC236}">
                  <a16:creationId xmlns:a16="http://schemas.microsoft.com/office/drawing/2014/main" id="{88156922-9DDE-AA26-ABFC-89C243CB7488}"/>
                </a:ext>
              </a:extLst>
            </p:cNvPr>
            <p:cNvGrpSpPr/>
            <p:nvPr/>
          </p:nvGrpSpPr>
          <p:grpSpPr>
            <a:xfrm>
              <a:off x="5256900" y="5169375"/>
              <a:ext cx="674558" cy="461665"/>
              <a:chOff x="1274164" y="4661942"/>
              <a:chExt cx="674558" cy="461665"/>
            </a:xfrm>
          </p:grpSpPr>
          <p:grpSp>
            <p:nvGrpSpPr>
              <p:cNvPr id="1119" name="Group 1118">
                <a:extLst>
                  <a:ext uri="{FF2B5EF4-FFF2-40B4-BE49-F238E27FC236}">
                    <a16:creationId xmlns:a16="http://schemas.microsoft.com/office/drawing/2014/main" id="{C0B3E072-CFF1-6EF8-0F51-3E4FD6DC4610}"/>
                  </a:ext>
                </a:extLst>
              </p:cNvPr>
              <p:cNvGrpSpPr/>
              <p:nvPr/>
            </p:nvGrpSpPr>
            <p:grpSpPr>
              <a:xfrm>
                <a:off x="1274164" y="4661942"/>
                <a:ext cx="674557" cy="461665"/>
                <a:chOff x="5472332" y="2672862"/>
                <a:chExt cx="5500468" cy="2757268"/>
              </a:xfrm>
            </p:grpSpPr>
            <p:cxnSp>
              <p:nvCxnSpPr>
                <p:cNvPr id="1121" name="Straight Connector 1120">
                  <a:extLst>
                    <a:ext uri="{FF2B5EF4-FFF2-40B4-BE49-F238E27FC236}">
                      <a16:creationId xmlns:a16="http://schemas.microsoft.com/office/drawing/2014/main" id="{C6C27FBE-616B-D605-7EC6-C258ABD598DB}"/>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2" name="Straight Connector 1121">
                  <a:extLst>
                    <a:ext uri="{FF2B5EF4-FFF2-40B4-BE49-F238E27FC236}">
                      <a16:creationId xmlns:a16="http://schemas.microsoft.com/office/drawing/2014/main" id="{94EF11B0-56C3-7F33-8E15-B0288D91608A}"/>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3" name="Straight Connector 1122">
                  <a:extLst>
                    <a:ext uri="{FF2B5EF4-FFF2-40B4-BE49-F238E27FC236}">
                      <a16:creationId xmlns:a16="http://schemas.microsoft.com/office/drawing/2014/main" id="{C6C37D32-57D0-ADF0-BB3B-09D9598586BF}"/>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24" name="Straight Connector 1123">
                  <a:extLst>
                    <a:ext uri="{FF2B5EF4-FFF2-40B4-BE49-F238E27FC236}">
                      <a16:creationId xmlns:a16="http://schemas.microsoft.com/office/drawing/2014/main" id="{2BF29DE6-70B1-FF3F-4C74-BD8534EE4EA6}"/>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20" name="TextBox 1119">
                <a:extLst>
                  <a:ext uri="{FF2B5EF4-FFF2-40B4-BE49-F238E27FC236}">
                    <a16:creationId xmlns:a16="http://schemas.microsoft.com/office/drawing/2014/main" id="{5583A01A-C149-3EE5-8F49-C4A871A5C768}"/>
                  </a:ext>
                </a:extLst>
              </p:cNvPr>
              <p:cNvSpPr txBox="1"/>
              <p:nvPr/>
            </p:nvSpPr>
            <p:spPr>
              <a:xfrm>
                <a:off x="1274164" y="4765837"/>
                <a:ext cx="674558" cy="276998"/>
              </a:xfrm>
              <a:prstGeom prst="rect">
                <a:avLst/>
              </a:prstGeom>
              <a:noFill/>
            </p:spPr>
            <p:txBody>
              <a:bodyPr wrap="square" rtlCol="0">
                <a:spAutoFit/>
              </a:bodyPr>
              <a:lstStyle/>
              <a:p>
                <a:pPr algn="ctr"/>
                <a:r>
                  <a:rPr lang="en-IN" sz="1200">
                    <a:solidFill>
                      <a:srgbClr val="10479B"/>
                    </a:solidFill>
                    <a:latin typeface="Optima" panose="02000503060000020004" pitchFamily="2" charset="0"/>
                  </a:rPr>
                  <a:t>LAM</a:t>
                </a:r>
              </a:p>
            </p:txBody>
          </p:sp>
        </p:grpSp>
        <p:grpSp>
          <p:nvGrpSpPr>
            <p:cNvPr id="1100" name="Group 1099">
              <a:extLst>
                <a:ext uri="{FF2B5EF4-FFF2-40B4-BE49-F238E27FC236}">
                  <a16:creationId xmlns:a16="http://schemas.microsoft.com/office/drawing/2014/main" id="{EE54CE1C-99DA-4C1E-F9D5-F34A1016525A}"/>
                </a:ext>
              </a:extLst>
            </p:cNvPr>
            <p:cNvGrpSpPr/>
            <p:nvPr/>
          </p:nvGrpSpPr>
          <p:grpSpPr>
            <a:xfrm>
              <a:off x="6022052" y="5175193"/>
              <a:ext cx="674558" cy="473152"/>
              <a:chOff x="1274164" y="4661942"/>
              <a:chExt cx="674558" cy="473152"/>
            </a:xfrm>
          </p:grpSpPr>
          <p:grpSp>
            <p:nvGrpSpPr>
              <p:cNvPr id="1113" name="Group 1112">
                <a:extLst>
                  <a:ext uri="{FF2B5EF4-FFF2-40B4-BE49-F238E27FC236}">
                    <a16:creationId xmlns:a16="http://schemas.microsoft.com/office/drawing/2014/main" id="{4EE80708-8DA6-C64A-BF49-55CC05C503A2}"/>
                  </a:ext>
                </a:extLst>
              </p:cNvPr>
              <p:cNvGrpSpPr/>
              <p:nvPr/>
            </p:nvGrpSpPr>
            <p:grpSpPr>
              <a:xfrm>
                <a:off x="1274164" y="4661942"/>
                <a:ext cx="674557" cy="461665"/>
                <a:chOff x="5472332" y="2672862"/>
                <a:chExt cx="5500468" cy="2757268"/>
              </a:xfrm>
            </p:grpSpPr>
            <p:cxnSp>
              <p:nvCxnSpPr>
                <p:cNvPr id="1115" name="Straight Connector 1114">
                  <a:extLst>
                    <a:ext uri="{FF2B5EF4-FFF2-40B4-BE49-F238E27FC236}">
                      <a16:creationId xmlns:a16="http://schemas.microsoft.com/office/drawing/2014/main" id="{FCDB5C69-D51D-14A3-8AD0-BEAEEF8AFD17}"/>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6" name="Straight Connector 1115">
                  <a:extLst>
                    <a:ext uri="{FF2B5EF4-FFF2-40B4-BE49-F238E27FC236}">
                      <a16:creationId xmlns:a16="http://schemas.microsoft.com/office/drawing/2014/main" id="{55C44BCF-445A-743F-950A-34F036B79752}"/>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7" name="Straight Connector 1116">
                  <a:extLst>
                    <a:ext uri="{FF2B5EF4-FFF2-40B4-BE49-F238E27FC236}">
                      <a16:creationId xmlns:a16="http://schemas.microsoft.com/office/drawing/2014/main" id="{E7AD588B-0DB5-7280-04D4-0017AB193202}"/>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8" name="Straight Connector 1117">
                  <a:extLst>
                    <a:ext uri="{FF2B5EF4-FFF2-40B4-BE49-F238E27FC236}">
                      <a16:creationId xmlns:a16="http://schemas.microsoft.com/office/drawing/2014/main" id="{A6AD822F-D691-E76D-1E58-191054F150B0}"/>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14" name="TextBox 1113">
                <a:extLst>
                  <a:ext uri="{FF2B5EF4-FFF2-40B4-BE49-F238E27FC236}">
                    <a16:creationId xmlns:a16="http://schemas.microsoft.com/office/drawing/2014/main" id="{49C3DF2D-C2E7-89CC-4215-86FEADCD36EA}"/>
                  </a:ext>
                </a:extLst>
              </p:cNvPr>
              <p:cNvSpPr txBox="1"/>
              <p:nvPr/>
            </p:nvSpPr>
            <p:spPr>
              <a:xfrm>
                <a:off x="1274164" y="4673429"/>
                <a:ext cx="674558" cy="461665"/>
              </a:xfrm>
              <a:prstGeom prst="rect">
                <a:avLst/>
              </a:prstGeom>
              <a:noFill/>
            </p:spPr>
            <p:txBody>
              <a:bodyPr wrap="square" rtlCol="0">
                <a:spAutoFit/>
              </a:bodyPr>
              <a:lstStyle/>
              <a:p>
                <a:pPr algn="ctr"/>
                <a:r>
                  <a:rPr lang="en-IN" sz="1200">
                    <a:solidFill>
                      <a:srgbClr val="10479B"/>
                    </a:solidFill>
                    <a:latin typeface="Optima" panose="02000503060000020004" pitchFamily="2" charset="0"/>
                  </a:rPr>
                  <a:t>AI/ML Models</a:t>
                </a:r>
              </a:p>
            </p:txBody>
          </p:sp>
        </p:grpSp>
        <p:grpSp>
          <p:nvGrpSpPr>
            <p:cNvPr id="1101" name="Group 1100">
              <a:extLst>
                <a:ext uri="{FF2B5EF4-FFF2-40B4-BE49-F238E27FC236}">
                  <a16:creationId xmlns:a16="http://schemas.microsoft.com/office/drawing/2014/main" id="{C1634485-281C-F113-1512-8B4EB9C34FB5}"/>
                </a:ext>
              </a:extLst>
            </p:cNvPr>
            <p:cNvGrpSpPr/>
            <p:nvPr/>
          </p:nvGrpSpPr>
          <p:grpSpPr>
            <a:xfrm>
              <a:off x="6802459" y="5178407"/>
              <a:ext cx="674558" cy="461665"/>
              <a:chOff x="1274164" y="4661942"/>
              <a:chExt cx="674558" cy="461665"/>
            </a:xfrm>
          </p:grpSpPr>
          <p:grpSp>
            <p:nvGrpSpPr>
              <p:cNvPr id="1107" name="Group 1106">
                <a:extLst>
                  <a:ext uri="{FF2B5EF4-FFF2-40B4-BE49-F238E27FC236}">
                    <a16:creationId xmlns:a16="http://schemas.microsoft.com/office/drawing/2014/main" id="{FAB4711D-C71E-E10A-EAB6-2F956EB0A74F}"/>
                  </a:ext>
                </a:extLst>
              </p:cNvPr>
              <p:cNvGrpSpPr/>
              <p:nvPr/>
            </p:nvGrpSpPr>
            <p:grpSpPr>
              <a:xfrm>
                <a:off x="1274164" y="4661942"/>
                <a:ext cx="674557" cy="461665"/>
                <a:chOff x="5472332" y="2672862"/>
                <a:chExt cx="5500468" cy="2757268"/>
              </a:xfrm>
            </p:grpSpPr>
            <p:cxnSp>
              <p:nvCxnSpPr>
                <p:cNvPr id="1109" name="Straight Connector 1108">
                  <a:extLst>
                    <a:ext uri="{FF2B5EF4-FFF2-40B4-BE49-F238E27FC236}">
                      <a16:creationId xmlns:a16="http://schemas.microsoft.com/office/drawing/2014/main" id="{122705AF-A223-4D6C-3BFA-8DBCF27DD3C2}"/>
                    </a:ext>
                  </a:extLst>
                </p:cNvPr>
                <p:cNvCxnSpPr/>
                <p:nvPr/>
              </p:nvCxnSpPr>
              <p:spPr>
                <a:xfrm>
                  <a:off x="5472332" y="2672862"/>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0" name="Straight Connector 1109">
                  <a:extLst>
                    <a:ext uri="{FF2B5EF4-FFF2-40B4-BE49-F238E27FC236}">
                      <a16:creationId xmlns:a16="http://schemas.microsoft.com/office/drawing/2014/main" id="{4811B180-482F-BF74-3623-E6025C0F6736}"/>
                    </a:ext>
                  </a:extLst>
                </p:cNvPr>
                <p:cNvCxnSpPr/>
                <p:nvPr/>
              </p:nvCxnSpPr>
              <p:spPr>
                <a:xfrm>
                  <a:off x="5472332" y="5430130"/>
                  <a:ext cx="5500468" cy="0"/>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1" name="Straight Connector 1110">
                  <a:extLst>
                    <a:ext uri="{FF2B5EF4-FFF2-40B4-BE49-F238E27FC236}">
                      <a16:creationId xmlns:a16="http://schemas.microsoft.com/office/drawing/2014/main" id="{56D40DD3-C0ED-6F8C-2DA3-7C5A87CF0F09}"/>
                    </a:ext>
                  </a:extLst>
                </p:cNvPr>
                <p:cNvCxnSpPr/>
                <p:nvPr/>
              </p:nvCxnSpPr>
              <p:spPr>
                <a:xfrm>
                  <a:off x="5472332"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112" name="Straight Connector 1111">
                  <a:extLst>
                    <a:ext uri="{FF2B5EF4-FFF2-40B4-BE49-F238E27FC236}">
                      <a16:creationId xmlns:a16="http://schemas.microsoft.com/office/drawing/2014/main" id="{48C01FA1-EF01-E4C5-050B-5F1EF0A738AE}"/>
                    </a:ext>
                  </a:extLst>
                </p:cNvPr>
                <p:cNvCxnSpPr/>
                <p:nvPr/>
              </p:nvCxnSpPr>
              <p:spPr>
                <a:xfrm>
                  <a:off x="10972800" y="2672862"/>
                  <a:ext cx="0" cy="2757268"/>
                </a:xfrm>
                <a:prstGeom prst="line">
                  <a:avLst/>
                </a:prstGeom>
                <a:ln w="19050">
                  <a:solidFill>
                    <a:schemeClr val="accent1"/>
                  </a:solidFill>
                  <a:prstDash val="dash"/>
                </a:ln>
              </p:spPr>
              <p:style>
                <a:lnRef idx="2">
                  <a:schemeClr val="accent1"/>
                </a:lnRef>
                <a:fillRef idx="0">
                  <a:schemeClr val="accent1"/>
                </a:fillRef>
                <a:effectRef idx="1">
                  <a:schemeClr val="accent1"/>
                </a:effectRef>
                <a:fontRef idx="minor">
                  <a:schemeClr val="tx1"/>
                </a:fontRef>
              </p:style>
            </p:cxnSp>
          </p:grpSp>
          <p:sp>
            <p:nvSpPr>
              <p:cNvPr id="1108" name="TextBox 1107">
                <a:extLst>
                  <a:ext uri="{FF2B5EF4-FFF2-40B4-BE49-F238E27FC236}">
                    <a16:creationId xmlns:a16="http://schemas.microsoft.com/office/drawing/2014/main" id="{C672DAA7-EB88-8BE1-FE37-9CC45ADE4514}"/>
                  </a:ext>
                </a:extLst>
              </p:cNvPr>
              <p:cNvSpPr txBox="1"/>
              <p:nvPr/>
            </p:nvSpPr>
            <p:spPr>
              <a:xfrm>
                <a:off x="1274164" y="4765837"/>
                <a:ext cx="674558" cy="276998"/>
              </a:xfrm>
              <a:prstGeom prst="rect">
                <a:avLst/>
              </a:prstGeom>
              <a:noFill/>
            </p:spPr>
            <p:txBody>
              <a:bodyPr wrap="square" rtlCol="0">
                <a:spAutoFit/>
              </a:bodyPr>
              <a:lstStyle/>
              <a:p>
                <a:pPr algn="ctr"/>
                <a:r>
                  <a:rPr lang="en-IN" sz="1200">
                    <a:solidFill>
                      <a:srgbClr val="10479B"/>
                    </a:solidFill>
                    <a:latin typeface="Optima" panose="02000503060000020004" pitchFamily="2" charset="0"/>
                  </a:rPr>
                  <a:t>APIs</a:t>
                </a:r>
              </a:p>
            </p:txBody>
          </p:sp>
        </p:grpSp>
        <p:grpSp>
          <p:nvGrpSpPr>
            <p:cNvPr id="1102" name="Group 1101">
              <a:extLst>
                <a:ext uri="{FF2B5EF4-FFF2-40B4-BE49-F238E27FC236}">
                  <a16:creationId xmlns:a16="http://schemas.microsoft.com/office/drawing/2014/main" id="{B957557C-3659-04F5-0047-616F25839CD3}"/>
                </a:ext>
              </a:extLst>
            </p:cNvPr>
            <p:cNvGrpSpPr/>
            <p:nvPr/>
          </p:nvGrpSpPr>
          <p:grpSpPr>
            <a:xfrm>
              <a:off x="4353868" y="5055580"/>
              <a:ext cx="3261133" cy="677803"/>
              <a:chOff x="5717232" y="1622194"/>
              <a:chExt cx="2527792" cy="2367009"/>
            </a:xfrm>
          </p:grpSpPr>
          <p:cxnSp>
            <p:nvCxnSpPr>
              <p:cNvPr id="1103" name="Straight Connector 1102">
                <a:extLst>
                  <a:ext uri="{FF2B5EF4-FFF2-40B4-BE49-F238E27FC236}">
                    <a16:creationId xmlns:a16="http://schemas.microsoft.com/office/drawing/2014/main" id="{2C09A011-DF6E-1E5F-B81D-5C43B7C2BF0A}"/>
                  </a:ext>
                </a:extLst>
              </p:cNvPr>
              <p:cNvCxnSpPr>
                <a:cxnSpLocks/>
              </p:cNvCxnSpPr>
              <p:nvPr/>
            </p:nvCxnSpPr>
            <p:spPr>
              <a:xfrm>
                <a:off x="5717232" y="1622194"/>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04" name="Straight Connector 1103">
                <a:extLst>
                  <a:ext uri="{FF2B5EF4-FFF2-40B4-BE49-F238E27FC236}">
                    <a16:creationId xmlns:a16="http://schemas.microsoft.com/office/drawing/2014/main" id="{AEB0C9EB-5F9E-46EC-D5EE-BC69FD56F6DB}"/>
                  </a:ext>
                </a:extLst>
              </p:cNvPr>
              <p:cNvCxnSpPr/>
              <p:nvPr/>
            </p:nvCxnSpPr>
            <p:spPr>
              <a:xfrm>
                <a:off x="5717232"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05" name="Straight Connector 1104">
                <a:extLst>
                  <a:ext uri="{FF2B5EF4-FFF2-40B4-BE49-F238E27FC236}">
                    <a16:creationId xmlns:a16="http://schemas.microsoft.com/office/drawing/2014/main" id="{51D7615A-F7B8-D925-6548-4AAD71C4EF91}"/>
                  </a:ext>
                </a:extLst>
              </p:cNvPr>
              <p:cNvCxnSpPr/>
              <p:nvPr/>
            </p:nvCxnSpPr>
            <p:spPr>
              <a:xfrm>
                <a:off x="8245024" y="1622194"/>
                <a:ext cx="0" cy="2367009"/>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106" name="Straight Connector 1105">
                <a:extLst>
                  <a:ext uri="{FF2B5EF4-FFF2-40B4-BE49-F238E27FC236}">
                    <a16:creationId xmlns:a16="http://schemas.microsoft.com/office/drawing/2014/main" id="{0F457C52-F4A0-D874-3915-894770F849C6}"/>
                  </a:ext>
                </a:extLst>
              </p:cNvPr>
              <p:cNvCxnSpPr>
                <a:cxnSpLocks/>
              </p:cNvCxnSpPr>
              <p:nvPr/>
            </p:nvCxnSpPr>
            <p:spPr>
              <a:xfrm>
                <a:off x="5717232" y="3989203"/>
                <a:ext cx="2527792" cy="0"/>
              </a:xfrm>
              <a:prstGeom prst="line">
                <a:avLst/>
              </a:prstGeom>
              <a:ln w="19050">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pic>
        <p:nvPicPr>
          <p:cNvPr id="1131" name="Picture 1130" descr="A blue and black logo&#10;&#10;AI-generated content may be incorrect.">
            <a:extLst>
              <a:ext uri="{FF2B5EF4-FFF2-40B4-BE49-F238E27FC236}">
                <a16:creationId xmlns:a16="http://schemas.microsoft.com/office/drawing/2014/main" id="{CDF0E353-FB8C-EEAA-C630-6CC130B195E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644927" y="2638590"/>
            <a:ext cx="441768" cy="441768"/>
          </a:xfrm>
          <a:prstGeom prst="rect">
            <a:avLst/>
          </a:prstGeom>
        </p:spPr>
      </p:pic>
      <p:pic>
        <p:nvPicPr>
          <p:cNvPr id="1132" name="Picture 1131" descr="A blue and black logo&#10;&#10;AI-generated content may be incorrect.">
            <a:extLst>
              <a:ext uri="{FF2B5EF4-FFF2-40B4-BE49-F238E27FC236}">
                <a16:creationId xmlns:a16="http://schemas.microsoft.com/office/drawing/2014/main" id="{4B70A840-679F-A1F0-94B1-7C002CF5366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644927" y="3752263"/>
            <a:ext cx="441768" cy="441768"/>
          </a:xfrm>
          <a:prstGeom prst="rect">
            <a:avLst/>
          </a:prstGeom>
        </p:spPr>
      </p:pic>
      <p:pic>
        <p:nvPicPr>
          <p:cNvPr id="7" name="Graphic 6">
            <a:extLst>
              <a:ext uri="{FF2B5EF4-FFF2-40B4-BE49-F238E27FC236}">
                <a16:creationId xmlns:a16="http://schemas.microsoft.com/office/drawing/2014/main" id="{889AC8D6-D010-2FF4-3826-7A7F51077B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19420857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7613F-5EA9-04F4-5FE6-21E01E56029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9E970FD-2875-AD05-044C-71BC070A592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8D436160-4052-66C3-4A21-7292317019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1D26FBB9-F937-CC84-1844-967A3DF7812F}"/>
              </a:ext>
            </a:extLst>
          </p:cNvPr>
          <p:cNvSpPr>
            <a:spLocks noGrp="1"/>
          </p:cNvSpPr>
          <p:nvPr>
            <p:ph type="title"/>
          </p:nvPr>
        </p:nvSpPr>
        <p:spPr>
          <a:xfrm>
            <a:off x="367749" y="20872"/>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Implementation </a:t>
            </a:r>
            <a:r>
              <a:rPr lang="en-US" sz="2400" b="1">
                <a:solidFill>
                  <a:srgbClr val="10479B"/>
                </a:solidFill>
                <a:latin typeface="Optima"/>
                <a:cs typeface="+mj-cs"/>
              </a:rPr>
              <a:t>Approach</a:t>
            </a:r>
            <a:endParaRPr lang="en-US" sz="2400" b="1">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00B17050-46E6-52A3-995F-4AF79A8EB87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5B37CCA4-E168-98E2-E4F3-7AA42DABF38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
        <p:nvSpPr>
          <p:cNvPr id="77" name="Rectangle: Rounded Corners 76">
            <a:extLst>
              <a:ext uri="{FF2B5EF4-FFF2-40B4-BE49-F238E27FC236}">
                <a16:creationId xmlns:a16="http://schemas.microsoft.com/office/drawing/2014/main" id="{5AECBF24-4725-26D3-CF4A-57D907DB090F}"/>
              </a:ext>
            </a:extLst>
          </p:cNvPr>
          <p:cNvSpPr/>
          <p:nvPr/>
        </p:nvSpPr>
        <p:spPr>
          <a:xfrm>
            <a:off x="397382" y="941713"/>
            <a:ext cx="11266904" cy="220345"/>
          </a:xfrm>
          <a:prstGeom prst="roundRect">
            <a:avLst>
              <a:gd name="adj" fmla="val 50000"/>
            </a:avLst>
          </a:prstGeom>
          <a:solidFill>
            <a:srgbClr val="A1AAB2"/>
          </a:solidFill>
          <a:effectLst>
            <a:outerShdw dist="114300" dir="8400000" algn="tr" rotWithShape="0">
              <a:prstClr val="black">
                <a:alpha val="4000"/>
              </a:prstClr>
            </a:outerShdw>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914400" rtl="0"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78" name="Freeform 13">
            <a:extLst>
              <a:ext uri="{FF2B5EF4-FFF2-40B4-BE49-F238E27FC236}">
                <a16:creationId xmlns:a16="http://schemas.microsoft.com/office/drawing/2014/main" id="{221459A5-93E0-A36D-78D5-0E9AD46A2EBD}"/>
              </a:ext>
            </a:extLst>
          </p:cNvPr>
          <p:cNvSpPr/>
          <p:nvPr/>
        </p:nvSpPr>
        <p:spPr>
          <a:xfrm>
            <a:off x="735794"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noFill/>
          <a:ln w="38100" cap="rnd">
            <a:solidFill>
              <a:srgbClr val="000000">
                <a:alpha val="23922"/>
              </a:srgbClr>
            </a:solidFill>
            <a:prstDash val="solid"/>
            <a:round/>
          </a:ln>
        </p:spPr>
        <p:txBody>
          <a:bodyPr/>
          <a:lstStyle/>
          <a:p>
            <a:endParaRPr lang="en-IN">
              <a:latin typeface="Optima"/>
            </a:endParaRPr>
          </a:p>
        </p:txBody>
      </p:sp>
      <p:sp>
        <p:nvSpPr>
          <p:cNvPr id="79" name="Rectangle: Rounded Corners 78">
            <a:extLst>
              <a:ext uri="{FF2B5EF4-FFF2-40B4-BE49-F238E27FC236}">
                <a16:creationId xmlns:a16="http://schemas.microsoft.com/office/drawing/2014/main" id="{A472E291-7CB0-3CEB-12DA-D49096E4CF44}"/>
              </a:ext>
            </a:extLst>
          </p:cNvPr>
          <p:cNvSpPr/>
          <p:nvPr/>
        </p:nvSpPr>
        <p:spPr>
          <a:xfrm flipH="1">
            <a:off x="686652" y="784588"/>
            <a:ext cx="1451899" cy="487433"/>
          </a:xfrm>
          <a:prstGeom prst="roundRect">
            <a:avLst>
              <a:gd name="adj" fmla="val 50000"/>
            </a:avLst>
          </a:prstGeom>
          <a:solidFill>
            <a:srgbClr val="7F7F7F"/>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80" name="Freeform 13">
            <a:extLst>
              <a:ext uri="{FF2B5EF4-FFF2-40B4-BE49-F238E27FC236}">
                <a16:creationId xmlns:a16="http://schemas.microsoft.com/office/drawing/2014/main" id="{D85A3A1C-E897-D815-44B8-83FAE59DFF0D}"/>
              </a:ext>
            </a:extLst>
          </p:cNvPr>
          <p:cNvSpPr/>
          <p:nvPr/>
        </p:nvSpPr>
        <p:spPr>
          <a:xfrm>
            <a:off x="2270396"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81" name="TextBox 14">
            <a:extLst>
              <a:ext uri="{FF2B5EF4-FFF2-40B4-BE49-F238E27FC236}">
                <a16:creationId xmlns:a16="http://schemas.microsoft.com/office/drawing/2014/main" id="{B52EB278-2842-03B0-F017-1B9EB9C803C5}"/>
              </a:ext>
            </a:extLst>
          </p:cNvPr>
          <p:cNvSpPr txBox="1"/>
          <p:nvPr/>
        </p:nvSpPr>
        <p:spPr>
          <a:xfrm>
            <a:off x="2270396"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82" name="Rectangle: Rounded Corners 81">
            <a:extLst>
              <a:ext uri="{FF2B5EF4-FFF2-40B4-BE49-F238E27FC236}">
                <a16:creationId xmlns:a16="http://schemas.microsoft.com/office/drawing/2014/main" id="{827D102B-2DD7-1CCC-3B8D-63CB986F5B61}"/>
              </a:ext>
            </a:extLst>
          </p:cNvPr>
          <p:cNvSpPr/>
          <p:nvPr/>
        </p:nvSpPr>
        <p:spPr>
          <a:xfrm flipH="1">
            <a:off x="2221254" y="784589"/>
            <a:ext cx="1451899" cy="487433"/>
          </a:xfrm>
          <a:prstGeom prst="roundRect">
            <a:avLst>
              <a:gd name="adj" fmla="val 50000"/>
            </a:avLst>
          </a:prstGeom>
          <a:solidFill>
            <a:srgbClr val="00A7E2"/>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83" name="Freeform 13">
            <a:extLst>
              <a:ext uri="{FF2B5EF4-FFF2-40B4-BE49-F238E27FC236}">
                <a16:creationId xmlns:a16="http://schemas.microsoft.com/office/drawing/2014/main" id="{2BF6BE72-23C9-6957-D10C-0DEF3728199E}"/>
              </a:ext>
            </a:extLst>
          </p:cNvPr>
          <p:cNvSpPr/>
          <p:nvPr/>
        </p:nvSpPr>
        <p:spPr>
          <a:xfrm>
            <a:off x="3844755"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84" name="TextBox 49">
            <a:extLst>
              <a:ext uri="{FF2B5EF4-FFF2-40B4-BE49-F238E27FC236}">
                <a16:creationId xmlns:a16="http://schemas.microsoft.com/office/drawing/2014/main" id="{CF0A3AF2-328F-3F9F-4C23-9A84C0E0C3B2}"/>
              </a:ext>
            </a:extLst>
          </p:cNvPr>
          <p:cNvSpPr txBox="1"/>
          <p:nvPr/>
        </p:nvSpPr>
        <p:spPr>
          <a:xfrm>
            <a:off x="3844755"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85" name="Rectangle: Rounded Corners 84">
            <a:extLst>
              <a:ext uri="{FF2B5EF4-FFF2-40B4-BE49-F238E27FC236}">
                <a16:creationId xmlns:a16="http://schemas.microsoft.com/office/drawing/2014/main" id="{02C41475-5748-96CB-EEA7-0B37116322AF}"/>
              </a:ext>
            </a:extLst>
          </p:cNvPr>
          <p:cNvSpPr/>
          <p:nvPr/>
        </p:nvSpPr>
        <p:spPr>
          <a:xfrm flipH="1">
            <a:off x="3795613" y="784589"/>
            <a:ext cx="1451899" cy="487433"/>
          </a:xfrm>
          <a:prstGeom prst="roundRect">
            <a:avLst>
              <a:gd name="adj" fmla="val 50000"/>
            </a:avLst>
          </a:prstGeom>
          <a:solidFill>
            <a:srgbClr val="0070C0"/>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86" name="Freeform 13">
            <a:extLst>
              <a:ext uri="{FF2B5EF4-FFF2-40B4-BE49-F238E27FC236}">
                <a16:creationId xmlns:a16="http://schemas.microsoft.com/office/drawing/2014/main" id="{822EBF23-7D67-E151-6626-C3D79FAD0306}"/>
              </a:ext>
            </a:extLst>
          </p:cNvPr>
          <p:cNvSpPr/>
          <p:nvPr/>
        </p:nvSpPr>
        <p:spPr>
          <a:xfrm>
            <a:off x="6867134"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87" name="TextBox 14">
            <a:extLst>
              <a:ext uri="{FF2B5EF4-FFF2-40B4-BE49-F238E27FC236}">
                <a16:creationId xmlns:a16="http://schemas.microsoft.com/office/drawing/2014/main" id="{78F6D0C4-B0A8-D4F5-CC25-66ABC62B5C18}"/>
              </a:ext>
            </a:extLst>
          </p:cNvPr>
          <p:cNvSpPr txBox="1"/>
          <p:nvPr/>
        </p:nvSpPr>
        <p:spPr>
          <a:xfrm>
            <a:off x="6867134" y="1028306"/>
            <a:ext cx="1353617" cy="30006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88" name="Rectangle: Rounded Corners 87">
            <a:extLst>
              <a:ext uri="{FF2B5EF4-FFF2-40B4-BE49-F238E27FC236}">
                <a16:creationId xmlns:a16="http://schemas.microsoft.com/office/drawing/2014/main" id="{372083D9-D5C8-1178-517F-66986259B342}"/>
              </a:ext>
            </a:extLst>
          </p:cNvPr>
          <p:cNvSpPr/>
          <p:nvPr/>
        </p:nvSpPr>
        <p:spPr>
          <a:xfrm flipH="1">
            <a:off x="6817992" y="784589"/>
            <a:ext cx="1451899" cy="487433"/>
          </a:xfrm>
          <a:prstGeom prst="roundRect">
            <a:avLst>
              <a:gd name="adj" fmla="val 50000"/>
            </a:avLst>
          </a:prstGeom>
          <a:solidFill>
            <a:srgbClr val="03A88B"/>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89" name="Freeform 13">
            <a:extLst>
              <a:ext uri="{FF2B5EF4-FFF2-40B4-BE49-F238E27FC236}">
                <a16:creationId xmlns:a16="http://schemas.microsoft.com/office/drawing/2014/main" id="{F9C9A0E8-ACCE-046E-37F0-E38DA7BC9A20}"/>
              </a:ext>
            </a:extLst>
          </p:cNvPr>
          <p:cNvSpPr/>
          <p:nvPr/>
        </p:nvSpPr>
        <p:spPr>
          <a:xfrm>
            <a:off x="8385833"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90" name="TextBox 14">
            <a:extLst>
              <a:ext uri="{FF2B5EF4-FFF2-40B4-BE49-F238E27FC236}">
                <a16:creationId xmlns:a16="http://schemas.microsoft.com/office/drawing/2014/main" id="{71E1A2C3-B5DF-C6E7-F0A3-C69E579E3CB8}"/>
              </a:ext>
            </a:extLst>
          </p:cNvPr>
          <p:cNvSpPr txBox="1"/>
          <p:nvPr/>
        </p:nvSpPr>
        <p:spPr>
          <a:xfrm>
            <a:off x="8385833"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91" name="Rectangle: Rounded Corners 90">
            <a:extLst>
              <a:ext uri="{FF2B5EF4-FFF2-40B4-BE49-F238E27FC236}">
                <a16:creationId xmlns:a16="http://schemas.microsoft.com/office/drawing/2014/main" id="{1D201D4A-758F-C10F-1762-B9443599ADCF}"/>
              </a:ext>
            </a:extLst>
          </p:cNvPr>
          <p:cNvSpPr/>
          <p:nvPr/>
        </p:nvSpPr>
        <p:spPr>
          <a:xfrm flipH="1">
            <a:off x="8324341" y="784589"/>
            <a:ext cx="1498990" cy="487433"/>
          </a:xfrm>
          <a:prstGeom prst="roundRect">
            <a:avLst>
              <a:gd name="adj" fmla="val 50000"/>
            </a:avLst>
          </a:prstGeom>
          <a:solidFill>
            <a:srgbClr val="1F4E79"/>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92" name="Freeform 13">
            <a:extLst>
              <a:ext uri="{FF2B5EF4-FFF2-40B4-BE49-F238E27FC236}">
                <a16:creationId xmlns:a16="http://schemas.microsoft.com/office/drawing/2014/main" id="{F228E6E8-3E25-2A89-7B1E-F769242A0DFA}"/>
              </a:ext>
            </a:extLst>
          </p:cNvPr>
          <p:cNvSpPr/>
          <p:nvPr/>
        </p:nvSpPr>
        <p:spPr>
          <a:xfrm>
            <a:off x="9935453"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93" name="TextBox 14">
            <a:extLst>
              <a:ext uri="{FF2B5EF4-FFF2-40B4-BE49-F238E27FC236}">
                <a16:creationId xmlns:a16="http://schemas.microsoft.com/office/drawing/2014/main" id="{E5B6661E-61E4-35C2-352C-776CB99ACCDD}"/>
              </a:ext>
            </a:extLst>
          </p:cNvPr>
          <p:cNvSpPr txBox="1"/>
          <p:nvPr/>
        </p:nvSpPr>
        <p:spPr>
          <a:xfrm>
            <a:off x="9935453"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94" name="Rectangle: Rounded Corners 93">
            <a:extLst>
              <a:ext uri="{FF2B5EF4-FFF2-40B4-BE49-F238E27FC236}">
                <a16:creationId xmlns:a16="http://schemas.microsoft.com/office/drawing/2014/main" id="{1AA30FC3-F69B-24EC-BA94-35450F5015D9}"/>
              </a:ext>
            </a:extLst>
          </p:cNvPr>
          <p:cNvSpPr/>
          <p:nvPr/>
        </p:nvSpPr>
        <p:spPr>
          <a:xfrm flipH="1">
            <a:off x="9886311" y="784589"/>
            <a:ext cx="1451899" cy="487433"/>
          </a:xfrm>
          <a:prstGeom prst="roundRect">
            <a:avLst>
              <a:gd name="adj" fmla="val 50000"/>
            </a:avLst>
          </a:prstGeom>
          <a:solidFill>
            <a:srgbClr val="7F7F7F"/>
          </a:solidFill>
          <a:ln>
            <a:solidFill>
              <a:srgbClr val="7F7F7F"/>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95" name="TextBox 70">
            <a:extLst>
              <a:ext uri="{FF2B5EF4-FFF2-40B4-BE49-F238E27FC236}">
                <a16:creationId xmlns:a16="http://schemas.microsoft.com/office/drawing/2014/main" id="{C1CA9646-C453-D38B-5926-B7A607C59AD3}"/>
              </a:ext>
            </a:extLst>
          </p:cNvPr>
          <p:cNvSpPr txBox="1"/>
          <p:nvPr/>
        </p:nvSpPr>
        <p:spPr>
          <a:xfrm>
            <a:off x="901194" y="807973"/>
            <a:ext cx="954593"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a:lnSpc>
                <a:spcPct val="100000"/>
              </a:lnSpc>
              <a:spcBef>
                <a:spcPts val="0"/>
              </a:spcBef>
              <a:spcAft>
                <a:spcPts val="0"/>
              </a:spcAft>
              <a:buClr>
                <a:srgbClr val="FFFFFF"/>
              </a:buClr>
              <a:buSzPts val="1200"/>
            </a:pPr>
            <a:r>
              <a:rPr lang="en-US" sz="1100" b="1">
                <a:solidFill>
                  <a:schemeClr val="bg1"/>
                </a:solidFill>
                <a:latin typeface="Optima"/>
                <a:cs typeface="Arial" panose="020B0604020202020204" pitchFamily="34" charset="0"/>
                <a:sym typeface="Arial" panose="020B0604020202020204"/>
              </a:rPr>
              <a:t>Plan </a:t>
            </a:r>
          </a:p>
          <a:p>
            <a:pPr marR="0" lvl="0" algn="ctr">
              <a:lnSpc>
                <a:spcPct val="100000"/>
              </a:lnSpc>
              <a:spcBef>
                <a:spcPts val="0"/>
              </a:spcBef>
              <a:spcAft>
                <a:spcPts val="0"/>
              </a:spcAft>
              <a:buClr>
                <a:srgbClr val="FFFFFF"/>
              </a:buClr>
              <a:buSzPts val="1200"/>
            </a:pPr>
            <a:r>
              <a:rPr lang="en-US" sz="1100" b="1">
                <a:solidFill>
                  <a:schemeClr val="bg1"/>
                </a:solidFill>
                <a:latin typeface="Optima"/>
                <a:cs typeface="Arial" panose="020B0604020202020204" pitchFamily="34" charset="0"/>
                <a:sym typeface="Arial" panose="020B0604020202020204"/>
              </a:rPr>
              <a:t>&amp; Prepare</a:t>
            </a:r>
          </a:p>
          <a:p>
            <a:endParaRPr lang="en-US" sz="1100">
              <a:solidFill>
                <a:schemeClr val="tx2">
                  <a:lumMod val="75000"/>
                  <a:lumOff val="25000"/>
                </a:schemeClr>
              </a:solidFill>
              <a:latin typeface="Optima"/>
            </a:endParaRPr>
          </a:p>
        </p:txBody>
      </p:sp>
      <p:sp>
        <p:nvSpPr>
          <p:cNvPr id="96" name="TextBox 71">
            <a:extLst>
              <a:ext uri="{FF2B5EF4-FFF2-40B4-BE49-F238E27FC236}">
                <a16:creationId xmlns:a16="http://schemas.microsoft.com/office/drawing/2014/main" id="{3C0ACEF6-5A4C-D23C-E1B8-039C7BC09783}"/>
              </a:ext>
            </a:extLst>
          </p:cNvPr>
          <p:cNvSpPr txBox="1"/>
          <p:nvPr/>
        </p:nvSpPr>
        <p:spPr>
          <a:xfrm>
            <a:off x="2143906" y="841134"/>
            <a:ext cx="1601688"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FFFF"/>
              </a:buClr>
              <a:buSzPts val="1200"/>
            </a:pPr>
            <a:r>
              <a:rPr lang="en-US" sz="1100" b="1">
                <a:solidFill>
                  <a:schemeClr val="bg1"/>
                </a:solidFill>
                <a:latin typeface="Optima"/>
                <a:cs typeface="Arial" panose="020B0604020202020204" pitchFamily="34" charset="0"/>
              </a:rPr>
              <a:t>Business Analysis &amp;</a:t>
            </a:r>
          </a:p>
          <a:p>
            <a:pPr algn="ctr">
              <a:buClr>
                <a:srgbClr val="FFFFFF"/>
              </a:buClr>
              <a:buSzPts val="1200"/>
            </a:pPr>
            <a:r>
              <a:rPr lang="en-US" sz="1100" b="1">
                <a:solidFill>
                  <a:schemeClr val="bg1"/>
                </a:solidFill>
                <a:latin typeface="Optima"/>
                <a:cs typeface="Arial" panose="020B0604020202020204" pitchFamily="34" charset="0"/>
              </a:rPr>
              <a:t> Blueprint</a:t>
            </a:r>
          </a:p>
        </p:txBody>
      </p:sp>
      <p:sp>
        <p:nvSpPr>
          <p:cNvPr id="97" name="TextBox 72">
            <a:extLst>
              <a:ext uri="{FF2B5EF4-FFF2-40B4-BE49-F238E27FC236}">
                <a16:creationId xmlns:a16="http://schemas.microsoft.com/office/drawing/2014/main" id="{56B072C4-00B8-5BE6-1593-A73CC1539880}"/>
              </a:ext>
            </a:extLst>
          </p:cNvPr>
          <p:cNvSpPr txBox="1"/>
          <p:nvPr/>
        </p:nvSpPr>
        <p:spPr>
          <a:xfrm>
            <a:off x="3462906" y="879496"/>
            <a:ext cx="2165245"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a:lnSpc>
                <a:spcPct val="100000"/>
              </a:lnSpc>
              <a:spcBef>
                <a:spcPts val="0"/>
              </a:spcBef>
              <a:spcAft>
                <a:spcPts val="0"/>
              </a:spcAft>
              <a:buClr>
                <a:srgbClr val="FFFFFF"/>
              </a:buClr>
              <a:buSzPts val="1200"/>
              <a:buFont typeface="Noto Sans Symbols"/>
              <a:buNone/>
            </a:pPr>
            <a:r>
              <a:rPr lang="en-GB" sz="1100" b="1">
                <a:solidFill>
                  <a:schemeClr val="bg1"/>
                </a:solidFill>
                <a:latin typeface="Optima"/>
                <a:cs typeface="Arial" panose="020B0604020202020204" pitchFamily="34" charset="0"/>
              </a:rPr>
              <a:t>Configure&amp; Realize</a:t>
            </a:r>
            <a:endParaRPr lang="en-GB" sz="1100" b="1">
              <a:solidFill>
                <a:schemeClr val="bg1"/>
              </a:solidFill>
              <a:latin typeface="Optima"/>
              <a:cs typeface="Arial" panose="020B0604020202020204" pitchFamily="34" charset="0"/>
              <a:sym typeface="Arial" panose="020B0604020202020204"/>
            </a:endParaRPr>
          </a:p>
        </p:txBody>
      </p:sp>
      <p:sp>
        <p:nvSpPr>
          <p:cNvPr id="98" name="TextBox 73">
            <a:extLst>
              <a:ext uri="{FF2B5EF4-FFF2-40B4-BE49-F238E27FC236}">
                <a16:creationId xmlns:a16="http://schemas.microsoft.com/office/drawing/2014/main" id="{970E81DB-E978-E4DD-4643-A90D6DD8B4CC}"/>
              </a:ext>
            </a:extLst>
          </p:cNvPr>
          <p:cNvSpPr txBox="1"/>
          <p:nvPr/>
        </p:nvSpPr>
        <p:spPr>
          <a:xfrm>
            <a:off x="6932286" y="836441"/>
            <a:ext cx="1205386"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a:lnSpc>
                <a:spcPct val="100000"/>
              </a:lnSpc>
              <a:spcBef>
                <a:spcPts val="0"/>
              </a:spcBef>
              <a:spcAft>
                <a:spcPts val="0"/>
              </a:spcAft>
              <a:buClr>
                <a:srgbClr val="FFFFFF"/>
              </a:buClr>
              <a:buSzPts val="1200"/>
              <a:buFont typeface="Noto Sans Symbols"/>
              <a:buNone/>
            </a:pPr>
            <a:r>
              <a:rPr lang="en-GB" sz="1100" b="1">
                <a:solidFill>
                  <a:schemeClr val="bg1"/>
                </a:solidFill>
                <a:latin typeface="Optima"/>
                <a:cs typeface="Arial" panose="020B0604020202020204" pitchFamily="34" charset="0"/>
              </a:rPr>
              <a:t>Transform &amp; Validate (Data)</a:t>
            </a:r>
          </a:p>
        </p:txBody>
      </p:sp>
      <p:sp>
        <p:nvSpPr>
          <p:cNvPr id="99" name="TextBox 74">
            <a:extLst>
              <a:ext uri="{FF2B5EF4-FFF2-40B4-BE49-F238E27FC236}">
                <a16:creationId xmlns:a16="http://schemas.microsoft.com/office/drawing/2014/main" id="{2FD57BFB-42E9-DE42-0EF1-DC06F1642C4C}"/>
              </a:ext>
            </a:extLst>
          </p:cNvPr>
          <p:cNvSpPr txBox="1"/>
          <p:nvPr/>
        </p:nvSpPr>
        <p:spPr>
          <a:xfrm>
            <a:off x="8162243" y="885619"/>
            <a:ext cx="1824622"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
                <a:srgbClr val="FFFFFF"/>
              </a:buClr>
              <a:buSzPts val="1200"/>
            </a:pPr>
            <a:r>
              <a:rPr lang="en-GB" sz="1100" b="1">
                <a:solidFill>
                  <a:schemeClr val="bg1"/>
                </a:solidFill>
                <a:latin typeface="Optima"/>
                <a:ea typeface="Arial" panose="020B0604020202020204"/>
                <a:cs typeface="Arial" panose="020B0604020202020204" pitchFamily="34" charset="0"/>
                <a:sym typeface="Arial" panose="020B0604020202020204"/>
              </a:rPr>
              <a:t>Go-Live &amp; Hyper Care Support</a:t>
            </a:r>
            <a:endParaRPr lang="en-US" sz="1100">
              <a:solidFill>
                <a:schemeClr val="bg1"/>
              </a:solidFill>
              <a:latin typeface="Optima"/>
              <a:ea typeface="Arial" panose="020B0604020202020204"/>
              <a:cs typeface="Arial" panose="020B0604020202020204" pitchFamily="34" charset="0"/>
              <a:sym typeface="Arial" panose="020B0604020202020204"/>
            </a:endParaRPr>
          </a:p>
        </p:txBody>
      </p:sp>
      <p:sp>
        <p:nvSpPr>
          <p:cNvPr id="100" name="TextBox 76">
            <a:extLst>
              <a:ext uri="{FF2B5EF4-FFF2-40B4-BE49-F238E27FC236}">
                <a16:creationId xmlns:a16="http://schemas.microsoft.com/office/drawing/2014/main" id="{D0423D66-0332-4297-6E9C-EB816898278D}"/>
              </a:ext>
            </a:extLst>
          </p:cNvPr>
          <p:cNvSpPr txBox="1"/>
          <p:nvPr/>
        </p:nvSpPr>
        <p:spPr>
          <a:xfrm>
            <a:off x="9670180" y="910730"/>
            <a:ext cx="187098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FFFFFF"/>
              </a:buClr>
              <a:buSzPts val="1200"/>
              <a:buFont typeface="Noto Sans Symbols"/>
              <a:buNone/>
            </a:pPr>
            <a:r>
              <a:rPr lang="en-GB" sz="1100" b="1">
                <a:solidFill>
                  <a:schemeClr val="bg1"/>
                </a:solidFill>
                <a:latin typeface="Optima"/>
                <a:ea typeface="Arial" panose="020B0604020202020204"/>
                <a:cs typeface="Arial" panose="020B0604020202020204" pitchFamily="34" charset="0"/>
                <a:sym typeface="Arial" panose="020B0604020202020204"/>
              </a:rPr>
              <a:t>Steady State Support</a:t>
            </a:r>
            <a:endParaRPr lang="en-US" sz="1100" b="0" i="0" u="none" strike="noStrike" cap="none">
              <a:solidFill>
                <a:schemeClr val="bg1"/>
              </a:solidFill>
              <a:latin typeface="Optima"/>
              <a:ea typeface="Arial" panose="020B0604020202020204"/>
              <a:cs typeface="Arial" panose="020B0604020202020204" pitchFamily="34" charset="0"/>
              <a:sym typeface="Arial" panose="020B0604020202020204"/>
            </a:endParaRPr>
          </a:p>
        </p:txBody>
      </p:sp>
      <p:sp>
        <p:nvSpPr>
          <p:cNvPr id="101" name="TextBox 77">
            <a:extLst>
              <a:ext uri="{FF2B5EF4-FFF2-40B4-BE49-F238E27FC236}">
                <a16:creationId xmlns:a16="http://schemas.microsoft.com/office/drawing/2014/main" id="{BFD63BEC-F433-1FEA-982F-50766C5F8C53}"/>
              </a:ext>
            </a:extLst>
          </p:cNvPr>
          <p:cNvSpPr txBox="1"/>
          <p:nvPr/>
        </p:nvSpPr>
        <p:spPr>
          <a:xfrm>
            <a:off x="683078" y="1397443"/>
            <a:ext cx="1366576" cy="29392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Kick-off Meeting </a:t>
            </a:r>
            <a:r>
              <a:rPr lang="en-US" sz="1000">
                <a:solidFill>
                  <a:srgbClr val="003F82"/>
                </a:solidFill>
                <a:latin typeface="Optima"/>
                <a:cs typeface="Arial" panose="020B0604020202020204" pitchFamily="34" charset="0"/>
                <a:sym typeface="Arial" panose="020B0604020202020204"/>
              </a:rPr>
              <a:t>Project.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Project Governance</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Team setup</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Project Charter</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Business Requirements</a:t>
            </a:r>
          </a:p>
          <a:p>
            <a:pPr marR="0" lvl="0" rtl="0">
              <a:spcBef>
                <a:spcPts val="0"/>
              </a:spcBef>
              <a:spcAft>
                <a:spcPts val="0"/>
              </a:spcAft>
              <a:buClr>
                <a:srgbClr val="000000"/>
              </a:buClr>
              <a:buSzPts val="800"/>
            </a:pPr>
            <a:endParaRPr lang="en-US" sz="500">
              <a:solidFill>
                <a:srgbClr val="003F82"/>
              </a:solidFill>
              <a:latin typeface="Optima"/>
              <a:ea typeface="Arial" panose="020B0604020202020204"/>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VPN Access, Access to </a:t>
            </a:r>
            <a:r>
              <a:rPr lang="en-US" sz="1000">
                <a:solidFill>
                  <a:srgbClr val="003F82"/>
                </a:solidFill>
                <a:latin typeface="Optima"/>
                <a:ea typeface="Arial" panose="020B0604020202020204"/>
                <a:cs typeface="Arial" panose="020B0604020202020204" pitchFamily="34" charset="0"/>
                <a:sym typeface="Arial" panose="020B0604020202020204"/>
              </a:rPr>
              <a:t>Customer </a:t>
            </a: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Network</a:t>
            </a:r>
            <a:r>
              <a:rPr lang="en-US" sz="1000">
                <a:solidFill>
                  <a:srgbClr val="003F82"/>
                </a:solidFill>
                <a:latin typeface="Optima"/>
                <a:ea typeface="Arial" panose="020B0604020202020204"/>
                <a:cs typeface="Arial" panose="020B0604020202020204" pitchFamily="34" charset="0"/>
                <a:sym typeface="Arial" panose="020B0604020202020204"/>
              </a:rPr>
              <a:t>.</a:t>
            </a:r>
            <a:endParaRPr lang="en-US" sz="1000" b="0" i="0" u="none" strike="noStrike" cap="none">
              <a:solidFill>
                <a:srgbClr val="003F82"/>
              </a:solidFill>
              <a:latin typeface="Optima"/>
              <a:ea typeface="Arial" panose="020B0604020202020204"/>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endParaRPr lang="en-US" sz="500">
              <a:solidFill>
                <a:srgbClr val="003F82"/>
              </a:solidFill>
              <a:latin typeface="Optima"/>
              <a:ea typeface="Arial" panose="020B0604020202020204"/>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Infra readiness</a:t>
            </a:r>
          </a:p>
          <a:p>
            <a:pPr marL="171450" indent="-171450">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ea typeface="Arial" panose="020B0604020202020204"/>
                <a:cs typeface="Arial" panose="020B0604020202020204" pitchFamily="34" charset="0"/>
                <a:sym typeface="Arial" panose="020B0604020202020204"/>
              </a:rPr>
              <a:t>D</a:t>
            </a: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atabase &amp; </a:t>
            </a:r>
            <a:r>
              <a:rPr lang="en-US" sz="1000">
                <a:solidFill>
                  <a:srgbClr val="003F82"/>
                </a:solidFill>
                <a:latin typeface="Optima"/>
                <a:ea typeface="Arial" panose="020B0604020202020204"/>
                <a:cs typeface="Arial" panose="020B0604020202020204" pitchFamily="34" charset="0"/>
                <a:sym typeface="Arial" panose="020B0604020202020204"/>
              </a:rPr>
              <a:t>PiLog Suite</a:t>
            </a: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 Servers</a:t>
            </a:r>
          </a:p>
        </p:txBody>
      </p:sp>
      <p:sp>
        <p:nvSpPr>
          <p:cNvPr id="102" name="TextBox 79">
            <a:extLst>
              <a:ext uri="{FF2B5EF4-FFF2-40B4-BE49-F238E27FC236}">
                <a16:creationId xmlns:a16="http://schemas.microsoft.com/office/drawing/2014/main" id="{CEFF7680-7055-D7B3-9B87-B42C94116D50}"/>
              </a:ext>
            </a:extLst>
          </p:cNvPr>
          <p:cNvSpPr txBox="1"/>
          <p:nvPr/>
        </p:nvSpPr>
        <p:spPr>
          <a:xfrm>
            <a:off x="2260605" y="1420215"/>
            <a:ext cx="1357226"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BBP Document (AS IS TO BE, GAP)</a:t>
            </a:r>
          </a:p>
          <a:p>
            <a:pPr marL="171450" marR="0" lvl="0" indent="-171450">
              <a:spcBef>
                <a:spcPts val="0"/>
              </a:spcBef>
              <a:spcAft>
                <a:spcPts val="0"/>
              </a:spcAft>
              <a:buClr>
                <a:srgbClr val="000000"/>
              </a:buClr>
              <a:buSzPts val="800"/>
              <a:buFont typeface="Wingdings" panose="05000000000000000000" pitchFamily="2" charset="2"/>
              <a:buChar char="Ø"/>
            </a:pPr>
            <a:endParaRPr lang="en-US" sz="500">
              <a:solidFill>
                <a:srgbClr val="1F4E79"/>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SAP KDS Fields </a:t>
            </a:r>
          </a:p>
          <a:p>
            <a:pPr marL="171450" marR="0" lvl="0" indent="-171450">
              <a:spcBef>
                <a:spcPts val="0"/>
              </a:spcBef>
              <a:spcAft>
                <a:spcPts val="0"/>
              </a:spcAft>
              <a:buClr>
                <a:srgbClr val="000000"/>
              </a:buClr>
              <a:buSzPts val="800"/>
              <a:buFont typeface="Wingdings" panose="05000000000000000000" pitchFamily="2" charset="2"/>
              <a:buChar char="Ø"/>
            </a:pPr>
            <a:endParaRPr lang="en-US" sz="500">
              <a:solidFill>
                <a:srgbClr val="1F4E79"/>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(Template will be shared by PiLog)</a:t>
            </a:r>
          </a:p>
          <a:p>
            <a:pPr marR="0" lvl="0">
              <a:spcBef>
                <a:spcPts val="0"/>
              </a:spcBef>
              <a:spcAft>
                <a:spcPts val="0"/>
              </a:spcAft>
              <a:buClr>
                <a:srgbClr val="000000"/>
              </a:buClr>
              <a:buSzPts val="800"/>
            </a:pPr>
            <a:endParaRPr lang="en-US" sz="500">
              <a:solidFill>
                <a:srgbClr val="1F4E79"/>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Sign-Off BBP from specific/all the respective stakeholders</a:t>
            </a:r>
          </a:p>
          <a:p>
            <a:pPr marL="171450" marR="0" lvl="0" indent="-171450">
              <a:spcBef>
                <a:spcPts val="0"/>
              </a:spcBef>
              <a:spcAft>
                <a:spcPts val="0"/>
              </a:spcAft>
              <a:buClr>
                <a:srgbClr val="000000"/>
              </a:buClr>
              <a:buSzPts val="800"/>
              <a:buFont typeface="Wingdings" panose="05000000000000000000" pitchFamily="2" charset="2"/>
              <a:buChar char="Ø"/>
            </a:pPr>
            <a:endParaRPr lang="en-US" sz="500">
              <a:solidFill>
                <a:srgbClr val="1F4E79"/>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US" sz="1000">
                <a:solidFill>
                  <a:srgbClr val="1F4E79"/>
                </a:solidFill>
                <a:latin typeface="Optima"/>
                <a:cs typeface="Arial" panose="020B0604020202020204" pitchFamily="34" charset="0"/>
                <a:sym typeface="Arial" panose="020B0604020202020204"/>
              </a:rPr>
              <a:t>DEV &amp; Quality Environment readiness &amp; Deployment</a:t>
            </a:r>
          </a:p>
        </p:txBody>
      </p:sp>
      <p:sp>
        <p:nvSpPr>
          <p:cNvPr id="103" name="TextBox 80">
            <a:extLst>
              <a:ext uri="{FF2B5EF4-FFF2-40B4-BE49-F238E27FC236}">
                <a16:creationId xmlns:a16="http://schemas.microsoft.com/office/drawing/2014/main" id="{24290B0B-9BDD-41C2-DB2C-9384030CC83C}"/>
              </a:ext>
            </a:extLst>
          </p:cNvPr>
          <p:cNvSpPr txBox="1"/>
          <p:nvPr/>
        </p:nvSpPr>
        <p:spPr>
          <a:xfrm>
            <a:off x="3813834" y="1433805"/>
            <a:ext cx="1354942" cy="29392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Setup, Create, and Configure Oracle database instance for DQG Quality System</a:t>
            </a: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Migrate  Group 1 data into DQG schema for Development </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Business Rules, Validations,  Workflows etc. Configuration</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Configure the Create, Change, Interfaces for dev &amp; testing</a:t>
            </a:r>
          </a:p>
        </p:txBody>
      </p:sp>
      <p:sp>
        <p:nvSpPr>
          <p:cNvPr id="104" name="TextBox 81">
            <a:extLst>
              <a:ext uri="{FF2B5EF4-FFF2-40B4-BE49-F238E27FC236}">
                <a16:creationId xmlns:a16="http://schemas.microsoft.com/office/drawing/2014/main" id="{0C06B0BB-D801-3AC1-6268-707380BB5D21}"/>
              </a:ext>
            </a:extLst>
          </p:cNvPr>
          <p:cNvSpPr txBox="1"/>
          <p:nvPr/>
        </p:nvSpPr>
        <p:spPr>
          <a:xfrm>
            <a:off x="6848489" y="1452432"/>
            <a:ext cx="1382422" cy="24776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Base Tables Data</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Operational Tables Data</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Data Access Layer</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Dictionary Tables </a:t>
            </a: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 Configuration Tables Data</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,Roles &amp; Authorizations</a:t>
            </a:r>
          </a:p>
          <a:p>
            <a:pPr marL="171450" indent="-171450">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Integration, Functional, Performance &amp; Full Cycle Testing (Prod)</a:t>
            </a:r>
          </a:p>
        </p:txBody>
      </p:sp>
      <p:sp>
        <p:nvSpPr>
          <p:cNvPr id="105" name="TextBox 82">
            <a:extLst>
              <a:ext uri="{FF2B5EF4-FFF2-40B4-BE49-F238E27FC236}">
                <a16:creationId xmlns:a16="http://schemas.microsoft.com/office/drawing/2014/main" id="{4E879B60-B5BF-1992-5797-E6FDBFBBD415}"/>
              </a:ext>
            </a:extLst>
          </p:cNvPr>
          <p:cNvSpPr txBox="1"/>
          <p:nvPr/>
        </p:nvSpPr>
        <p:spPr>
          <a:xfrm>
            <a:off x="8450914" y="1433805"/>
            <a:ext cx="1195754"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Mock</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Go Live Decisions</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Data Loads Validation</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Hypercare Support</a:t>
            </a:r>
          </a:p>
        </p:txBody>
      </p:sp>
      <p:sp>
        <p:nvSpPr>
          <p:cNvPr id="106" name="TextBox 84">
            <a:extLst>
              <a:ext uri="{FF2B5EF4-FFF2-40B4-BE49-F238E27FC236}">
                <a16:creationId xmlns:a16="http://schemas.microsoft.com/office/drawing/2014/main" id="{5C40AD27-31B1-81BB-F671-2154C352D60E}"/>
              </a:ext>
            </a:extLst>
          </p:cNvPr>
          <p:cNvSpPr txBox="1"/>
          <p:nvPr/>
        </p:nvSpPr>
        <p:spPr>
          <a:xfrm>
            <a:off x="9935453" y="1433805"/>
            <a:ext cx="1405965"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Techno-Functional as per SLAs</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Value AMS for CI</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Production Support post Go Live</a:t>
            </a:r>
          </a:p>
          <a:p>
            <a:pPr marL="171450" indent="-171450">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indent="-171450">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Identify any customizations or changes for further improvements</a:t>
            </a:r>
          </a:p>
        </p:txBody>
      </p:sp>
      <p:sp>
        <p:nvSpPr>
          <p:cNvPr id="107" name="Freeform 13">
            <a:extLst>
              <a:ext uri="{FF2B5EF4-FFF2-40B4-BE49-F238E27FC236}">
                <a16:creationId xmlns:a16="http://schemas.microsoft.com/office/drawing/2014/main" id="{B23E546A-D048-97CD-B62C-72852001615D}"/>
              </a:ext>
            </a:extLst>
          </p:cNvPr>
          <p:cNvSpPr/>
          <p:nvPr/>
        </p:nvSpPr>
        <p:spPr>
          <a:xfrm>
            <a:off x="5323697" y="1108056"/>
            <a:ext cx="1353617" cy="3188071"/>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solidFill>
            <a:srgbClr val="000000">
              <a:alpha val="0"/>
            </a:srgbClr>
          </a:solidFill>
          <a:ln w="38100" cap="rnd">
            <a:solidFill>
              <a:srgbClr val="000000">
                <a:alpha val="23922"/>
              </a:srgbClr>
            </a:solidFill>
            <a:prstDash val="solid"/>
            <a:round/>
          </a:ln>
        </p:spPr>
        <p:txBody>
          <a:bodyPr/>
          <a:lstStyle/>
          <a:p>
            <a:endParaRPr lang="en-IN">
              <a:latin typeface="Optima"/>
            </a:endParaRPr>
          </a:p>
        </p:txBody>
      </p:sp>
      <p:sp>
        <p:nvSpPr>
          <p:cNvPr id="108" name="TextBox 14">
            <a:extLst>
              <a:ext uri="{FF2B5EF4-FFF2-40B4-BE49-F238E27FC236}">
                <a16:creationId xmlns:a16="http://schemas.microsoft.com/office/drawing/2014/main" id="{1341ABA8-29D5-2F1B-FE8C-42DF2F13F5BD}"/>
              </a:ext>
            </a:extLst>
          </p:cNvPr>
          <p:cNvSpPr txBox="1"/>
          <p:nvPr/>
        </p:nvSpPr>
        <p:spPr>
          <a:xfrm>
            <a:off x="5323697" y="1028306"/>
            <a:ext cx="1353617" cy="423942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latin typeface="Optima"/>
            </a:endParaRPr>
          </a:p>
        </p:txBody>
      </p:sp>
      <p:sp>
        <p:nvSpPr>
          <p:cNvPr id="109" name="Rectangle: Rounded Corners 108">
            <a:extLst>
              <a:ext uri="{FF2B5EF4-FFF2-40B4-BE49-F238E27FC236}">
                <a16:creationId xmlns:a16="http://schemas.microsoft.com/office/drawing/2014/main" id="{3C0C7438-0FEB-7D49-29D3-48449687BD4F}"/>
              </a:ext>
            </a:extLst>
          </p:cNvPr>
          <p:cNvSpPr/>
          <p:nvPr/>
        </p:nvSpPr>
        <p:spPr>
          <a:xfrm flipH="1">
            <a:off x="5274555" y="784589"/>
            <a:ext cx="1451899" cy="487433"/>
          </a:xfrm>
          <a:prstGeom prst="roundRect">
            <a:avLst>
              <a:gd name="adj" fmla="val 50000"/>
            </a:avLst>
          </a:prstGeom>
          <a:solidFill>
            <a:srgbClr val="00A7E2"/>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110" name="TextBox 65">
            <a:extLst>
              <a:ext uri="{FF2B5EF4-FFF2-40B4-BE49-F238E27FC236}">
                <a16:creationId xmlns:a16="http://schemas.microsoft.com/office/drawing/2014/main" id="{40B586EA-14F0-61DC-2700-D51284217FCB}"/>
              </a:ext>
            </a:extLst>
          </p:cNvPr>
          <p:cNvSpPr txBox="1"/>
          <p:nvPr/>
        </p:nvSpPr>
        <p:spPr>
          <a:xfrm>
            <a:off x="5419114" y="887022"/>
            <a:ext cx="116560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FFFF"/>
              </a:buClr>
              <a:buSzPts val="1200"/>
            </a:pPr>
            <a:r>
              <a:rPr lang="en-US" sz="1100" b="1">
                <a:solidFill>
                  <a:schemeClr val="bg1"/>
                </a:solidFill>
                <a:latin typeface="Optima"/>
                <a:cs typeface="Arial" panose="020B0604020202020204" pitchFamily="34" charset="0"/>
                <a:sym typeface="+mn-ea"/>
              </a:rPr>
              <a:t>Deploy &amp; Test</a:t>
            </a:r>
          </a:p>
        </p:txBody>
      </p:sp>
      <p:sp>
        <p:nvSpPr>
          <p:cNvPr id="111" name="TextBox 66">
            <a:extLst>
              <a:ext uri="{FF2B5EF4-FFF2-40B4-BE49-F238E27FC236}">
                <a16:creationId xmlns:a16="http://schemas.microsoft.com/office/drawing/2014/main" id="{81B24D78-83AE-2419-483F-42F6A49BA63A}"/>
              </a:ext>
            </a:extLst>
          </p:cNvPr>
          <p:cNvSpPr txBox="1"/>
          <p:nvPr/>
        </p:nvSpPr>
        <p:spPr>
          <a:xfrm>
            <a:off x="5323697" y="1415384"/>
            <a:ext cx="1324812"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Full Cycle Test</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Performance Test (Stress &amp; Benchmarking)</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Interface Test</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Integration Testing (SIT)</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Create the DQG Schema in Prod. System</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DQG to ERP Interface testing in Production</a:t>
            </a:r>
          </a:p>
          <a:p>
            <a:pPr marL="171450" marR="0" lvl="0" indent="-171450">
              <a:spcBef>
                <a:spcPts val="0"/>
              </a:spcBef>
              <a:spcAft>
                <a:spcPts val="0"/>
              </a:spcAft>
              <a:buClr>
                <a:srgbClr val="000000"/>
              </a:buClr>
              <a:buSzPts val="800"/>
              <a:buFont typeface="Wingdings" panose="05000000000000000000" pitchFamily="2" charset="2"/>
              <a:buChar char="Ø"/>
            </a:pPr>
            <a:endParaRPr lang="en-GB" sz="500">
              <a:solidFill>
                <a:srgbClr val="003F82"/>
              </a:solidFill>
              <a:latin typeface="Optima"/>
              <a:cs typeface="Arial" panose="020B0604020202020204" pitchFamily="34" charset="0"/>
              <a:sym typeface="Arial" panose="020B0604020202020204"/>
            </a:endParaRPr>
          </a:p>
          <a:p>
            <a:pPr marL="171450" marR="0" lvl="0" indent="-171450">
              <a:spcBef>
                <a:spcPts val="0"/>
              </a:spcBef>
              <a:spcAft>
                <a:spcPts val="0"/>
              </a:spcAft>
              <a:buClr>
                <a:srgbClr val="000000"/>
              </a:buClr>
              <a:buSzPts val="800"/>
              <a:buFont typeface="Wingdings" panose="05000000000000000000" pitchFamily="2" charset="2"/>
              <a:buChar char="Ø"/>
            </a:pPr>
            <a:r>
              <a:rPr lang="en-GB" sz="1000">
                <a:solidFill>
                  <a:srgbClr val="003F82"/>
                </a:solidFill>
                <a:latin typeface="Optima"/>
                <a:cs typeface="Arial" panose="020B0604020202020204" pitchFamily="34" charset="0"/>
                <a:sym typeface="Arial" panose="020B0604020202020204"/>
              </a:rPr>
              <a:t>Cutover planning</a:t>
            </a:r>
          </a:p>
          <a:p>
            <a:pPr marL="171450" indent="-171450">
              <a:buFont typeface="Wingdings" panose="05000000000000000000" pitchFamily="2" charset="2"/>
              <a:buChar char="Ø"/>
            </a:pPr>
            <a:endParaRPr lang="en-US" sz="1000">
              <a:latin typeface="Optima"/>
            </a:endParaRPr>
          </a:p>
        </p:txBody>
      </p:sp>
      <p:sp>
        <p:nvSpPr>
          <p:cNvPr id="112" name="Rectangle: Rounded Corners 111">
            <a:extLst>
              <a:ext uri="{FF2B5EF4-FFF2-40B4-BE49-F238E27FC236}">
                <a16:creationId xmlns:a16="http://schemas.microsoft.com/office/drawing/2014/main" id="{593AFBF1-0DE7-FE90-1DDF-96B1A049283B}"/>
              </a:ext>
            </a:extLst>
          </p:cNvPr>
          <p:cNvSpPr/>
          <p:nvPr/>
        </p:nvSpPr>
        <p:spPr>
          <a:xfrm>
            <a:off x="419138" y="4532426"/>
            <a:ext cx="11266904" cy="220345"/>
          </a:xfrm>
          <a:prstGeom prst="roundRect">
            <a:avLst>
              <a:gd name="adj" fmla="val 50000"/>
            </a:avLst>
          </a:prstGeom>
          <a:solidFill>
            <a:srgbClr val="A1AAB2"/>
          </a:solidFill>
          <a:effectLst>
            <a:outerShdw dist="114300" dir="8400000" algn="tr" rotWithShape="0">
              <a:prstClr val="black">
                <a:alpha val="4000"/>
              </a:prstClr>
            </a:outerShdw>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914400" rtl="0"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113" name="Rectangle: Rounded Corners 112">
            <a:extLst>
              <a:ext uri="{FF2B5EF4-FFF2-40B4-BE49-F238E27FC236}">
                <a16:creationId xmlns:a16="http://schemas.microsoft.com/office/drawing/2014/main" id="{01F267E1-31E3-3F30-247C-8B58C7C03A2F}"/>
              </a:ext>
            </a:extLst>
          </p:cNvPr>
          <p:cNvSpPr/>
          <p:nvPr/>
        </p:nvSpPr>
        <p:spPr>
          <a:xfrm flipH="1">
            <a:off x="3337907" y="4389286"/>
            <a:ext cx="5203597" cy="487433"/>
          </a:xfrm>
          <a:prstGeom prst="roundRect">
            <a:avLst>
              <a:gd name="adj" fmla="val 50000"/>
            </a:avLst>
          </a:prstGeom>
          <a:solidFill>
            <a:schemeClr val="accent5">
              <a:lumMod val="75000"/>
            </a:schemeClr>
          </a:solidFill>
          <a:ln>
            <a:solidFill>
              <a:schemeClr val="bg1">
                <a:lumMod val="65000"/>
              </a:schemeClr>
            </a:solidFill>
          </a:ln>
          <a:effectLst/>
        </p:spPr>
        <p:txBody>
          <a:bodyPr vert="horz" wrap="square" lIns="252000" tIns="39600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1" eaLnBrk="1" latinLnBrk="0" hangingPunct="1">
              <a:lnSpc>
                <a:spcPct val="90000"/>
              </a:lnSpc>
              <a:spcBef>
                <a:spcPts val="1000"/>
              </a:spcBef>
            </a:pPr>
            <a:endParaRPr lang="en-ID" sz="2400">
              <a:solidFill>
                <a:srgbClr val="272525"/>
              </a:solidFill>
              <a:latin typeface="Optima"/>
              <a:cs typeface="Dubai Light" panose="020B0303030403030204" pitchFamily="34" charset="-78"/>
            </a:endParaRPr>
          </a:p>
        </p:txBody>
      </p:sp>
      <p:sp>
        <p:nvSpPr>
          <p:cNvPr id="114" name="TextBox 72">
            <a:extLst>
              <a:ext uri="{FF2B5EF4-FFF2-40B4-BE49-F238E27FC236}">
                <a16:creationId xmlns:a16="http://schemas.microsoft.com/office/drawing/2014/main" id="{244684C4-2ADA-60A4-88A4-8DCC4F94B3BC}"/>
              </a:ext>
            </a:extLst>
          </p:cNvPr>
          <p:cNvSpPr txBox="1"/>
          <p:nvPr/>
        </p:nvSpPr>
        <p:spPr>
          <a:xfrm>
            <a:off x="3591855" y="4411208"/>
            <a:ext cx="4545817"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FFFFFF"/>
              </a:buClr>
              <a:buSzPts val="1200"/>
            </a:pPr>
            <a:r>
              <a:rPr lang="en-US" sz="1100" b="1">
                <a:solidFill>
                  <a:schemeClr val="bg1"/>
                </a:solidFill>
                <a:latin typeface="Optima"/>
                <a:cs typeface="Arial" panose="020B0604020202020204" pitchFamily="34" charset="0"/>
                <a:sym typeface="+mn-ea"/>
              </a:rPr>
              <a:t>Change </a:t>
            </a:r>
          </a:p>
          <a:p>
            <a:pPr algn="ctr">
              <a:buClr>
                <a:srgbClr val="FFFFFF"/>
              </a:buClr>
              <a:buSzPts val="1200"/>
            </a:pPr>
            <a:r>
              <a:rPr lang="en-US" sz="1100" b="1">
                <a:solidFill>
                  <a:schemeClr val="bg1"/>
                </a:solidFill>
                <a:latin typeface="Optima"/>
                <a:cs typeface="Arial" panose="020B0604020202020204" pitchFamily="34" charset="0"/>
                <a:sym typeface="+mn-ea"/>
              </a:rPr>
              <a:t>Management &amp; Training</a:t>
            </a:r>
            <a:endParaRPr lang="en-US" sz="1100" b="1">
              <a:solidFill>
                <a:schemeClr val="bg1"/>
              </a:solidFill>
              <a:latin typeface="Optima"/>
              <a:cs typeface="Arial" panose="020B0604020202020204" pitchFamily="34" charset="0"/>
              <a:sym typeface="Arial" panose="020B0604020202020204"/>
            </a:endParaRPr>
          </a:p>
        </p:txBody>
      </p:sp>
      <p:sp>
        <p:nvSpPr>
          <p:cNvPr id="115" name="Freeform 13">
            <a:extLst>
              <a:ext uri="{FF2B5EF4-FFF2-40B4-BE49-F238E27FC236}">
                <a16:creationId xmlns:a16="http://schemas.microsoft.com/office/drawing/2014/main" id="{BA7561DE-70F6-7E06-550C-7DEA82D57D20}"/>
              </a:ext>
            </a:extLst>
          </p:cNvPr>
          <p:cNvSpPr/>
          <p:nvPr/>
        </p:nvSpPr>
        <p:spPr>
          <a:xfrm>
            <a:off x="3812150" y="4953523"/>
            <a:ext cx="1353617" cy="1463483"/>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noFill/>
          <a:ln w="38100" cap="rnd">
            <a:solidFill>
              <a:srgbClr val="000000">
                <a:alpha val="23922"/>
              </a:srgbClr>
            </a:solidFill>
            <a:prstDash val="solid"/>
            <a:round/>
          </a:ln>
        </p:spPr>
        <p:txBody>
          <a:bodyPr/>
          <a:lstStyle/>
          <a:p>
            <a:endParaRPr lang="en-IN">
              <a:latin typeface="Optima"/>
            </a:endParaRPr>
          </a:p>
        </p:txBody>
      </p:sp>
      <p:sp>
        <p:nvSpPr>
          <p:cNvPr id="116" name="TextBox 77">
            <a:extLst>
              <a:ext uri="{FF2B5EF4-FFF2-40B4-BE49-F238E27FC236}">
                <a16:creationId xmlns:a16="http://schemas.microsoft.com/office/drawing/2014/main" id="{C27DBF63-201A-648D-9645-1A101A60B477}"/>
              </a:ext>
            </a:extLst>
          </p:cNvPr>
          <p:cNvSpPr txBox="1"/>
          <p:nvPr/>
        </p:nvSpPr>
        <p:spPr>
          <a:xfrm>
            <a:off x="3820016" y="5019859"/>
            <a:ext cx="1366576" cy="14003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Communication Plan</a:t>
            </a:r>
            <a:r>
              <a:rPr lang="en-US" sz="1000">
                <a:solidFill>
                  <a:srgbClr val="003F82"/>
                </a:solidFill>
                <a:latin typeface="Optima"/>
                <a:cs typeface="Arial" panose="020B0604020202020204" pitchFamily="34" charset="0"/>
                <a:sym typeface="Arial" panose="020B0604020202020204"/>
              </a:rPr>
              <a: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Change Governance</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Training Plan</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10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Events Plan</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p:txBody>
      </p:sp>
      <p:sp>
        <p:nvSpPr>
          <p:cNvPr id="117" name="Freeform 13">
            <a:extLst>
              <a:ext uri="{FF2B5EF4-FFF2-40B4-BE49-F238E27FC236}">
                <a16:creationId xmlns:a16="http://schemas.microsoft.com/office/drawing/2014/main" id="{D1ADBB31-E061-76BC-CF8E-6C2A4C0A8054}"/>
              </a:ext>
            </a:extLst>
          </p:cNvPr>
          <p:cNvSpPr/>
          <p:nvPr/>
        </p:nvSpPr>
        <p:spPr>
          <a:xfrm>
            <a:off x="5294892" y="4953523"/>
            <a:ext cx="1353617" cy="1463483"/>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noFill/>
          <a:ln w="38100" cap="rnd">
            <a:solidFill>
              <a:srgbClr val="000000">
                <a:alpha val="23922"/>
              </a:srgbClr>
            </a:solidFill>
            <a:prstDash val="solid"/>
            <a:round/>
          </a:ln>
        </p:spPr>
        <p:txBody>
          <a:bodyPr/>
          <a:lstStyle/>
          <a:p>
            <a:endParaRPr lang="en-IN">
              <a:latin typeface="Optima"/>
            </a:endParaRPr>
          </a:p>
        </p:txBody>
      </p:sp>
      <p:sp>
        <p:nvSpPr>
          <p:cNvPr id="118" name="TextBox 77">
            <a:extLst>
              <a:ext uri="{FF2B5EF4-FFF2-40B4-BE49-F238E27FC236}">
                <a16:creationId xmlns:a16="http://schemas.microsoft.com/office/drawing/2014/main" id="{E9DF48D5-8D24-B641-ED56-ED30682A08D3}"/>
              </a:ext>
            </a:extLst>
          </p:cNvPr>
          <p:cNvSpPr txBox="1"/>
          <p:nvPr/>
        </p:nvSpPr>
        <p:spPr>
          <a:xfrm>
            <a:off x="6866767" y="4985235"/>
            <a:ext cx="1366576" cy="14003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Measurements of Improvement</a:t>
            </a:r>
            <a:endParaRPr lang="en-US" sz="10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Change Impacts</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 Corrective &amp; Preventive Measures</a:t>
            </a: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Closure Report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p:txBody>
      </p:sp>
      <p:sp>
        <p:nvSpPr>
          <p:cNvPr id="119" name="Freeform 13">
            <a:extLst>
              <a:ext uri="{FF2B5EF4-FFF2-40B4-BE49-F238E27FC236}">
                <a16:creationId xmlns:a16="http://schemas.microsoft.com/office/drawing/2014/main" id="{BA5A8ABC-7BC9-7559-C87A-F1B56F8EBB27}"/>
              </a:ext>
            </a:extLst>
          </p:cNvPr>
          <p:cNvSpPr/>
          <p:nvPr/>
        </p:nvSpPr>
        <p:spPr>
          <a:xfrm>
            <a:off x="6870016" y="4935769"/>
            <a:ext cx="1353617" cy="1463483"/>
          </a:xfrm>
          <a:custGeom>
            <a:avLst/>
            <a:gdLst/>
            <a:ahLst/>
            <a:cxnLst/>
            <a:rect l="l" t="t" r="r" b="b"/>
            <a:pathLst>
              <a:path w="586467" h="1490438">
                <a:moveTo>
                  <a:pt x="124565" y="0"/>
                </a:moveTo>
                <a:lnTo>
                  <a:pt x="461902" y="0"/>
                </a:lnTo>
                <a:cubicBezTo>
                  <a:pt x="530697" y="0"/>
                  <a:pt x="586467" y="55770"/>
                  <a:pt x="586467" y="124565"/>
                </a:cubicBezTo>
                <a:lnTo>
                  <a:pt x="586467" y="1365873"/>
                </a:lnTo>
                <a:cubicBezTo>
                  <a:pt x="586467" y="1398910"/>
                  <a:pt x="573343" y="1430593"/>
                  <a:pt x="549983" y="1453954"/>
                </a:cubicBezTo>
                <a:cubicBezTo>
                  <a:pt x="526622" y="1477314"/>
                  <a:pt x="494939" y="1490438"/>
                  <a:pt x="461902" y="1490438"/>
                </a:cubicBezTo>
                <a:lnTo>
                  <a:pt x="124565" y="1490438"/>
                </a:lnTo>
                <a:cubicBezTo>
                  <a:pt x="91529" y="1490438"/>
                  <a:pt x="59845" y="1477314"/>
                  <a:pt x="36484" y="1453954"/>
                </a:cubicBezTo>
                <a:cubicBezTo>
                  <a:pt x="13124" y="1430593"/>
                  <a:pt x="0" y="1398910"/>
                  <a:pt x="0" y="1365873"/>
                </a:cubicBezTo>
                <a:lnTo>
                  <a:pt x="0" y="124565"/>
                </a:lnTo>
                <a:cubicBezTo>
                  <a:pt x="0" y="55770"/>
                  <a:pt x="55770" y="0"/>
                  <a:pt x="124565" y="0"/>
                </a:cubicBezTo>
                <a:close/>
              </a:path>
            </a:pathLst>
          </a:custGeom>
          <a:noFill/>
          <a:ln w="38100" cap="rnd">
            <a:solidFill>
              <a:srgbClr val="000000">
                <a:alpha val="23922"/>
              </a:srgbClr>
            </a:solidFill>
            <a:prstDash val="solid"/>
            <a:round/>
          </a:ln>
        </p:spPr>
        <p:txBody>
          <a:bodyPr/>
          <a:lstStyle/>
          <a:p>
            <a:endParaRPr lang="en-IN">
              <a:latin typeface="Optima"/>
            </a:endParaRPr>
          </a:p>
        </p:txBody>
      </p:sp>
      <p:sp>
        <p:nvSpPr>
          <p:cNvPr id="121" name="TextBox 77">
            <a:extLst>
              <a:ext uri="{FF2B5EF4-FFF2-40B4-BE49-F238E27FC236}">
                <a16:creationId xmlns:a16="http://schemas.microsoft.com/office/drawing/2014/main" id="{10421E13-95D2-BDFA-43CE-512921FB0741}"/>
              </a:ext>
            </a:extLst>
          </p:cNvPr>
          <p:cNvSpPr txBox="1"/>
          <p:nvPr/>
        </p:nvSpPr>
        <p:spPr>
          <a:xfrm>
            <a:off x="5274555" y="4932439"/>
            <a:ext cx="1366576" cy="155427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rtl="0">
              <a:spcBef>
                <a:spcPts val="0"/>
              </a:spcBef>
              <a:spcAft>
                <a:spcPts val="0"/>
              </a:spcAft>
              <a:buClr>
                <a:srgbClr val="000000"/>
              </a:buClr>
              <a:buSzPts val="800"/>
              <a:buFont typeface="Wingdings" panose="05000000000000000000" pitchFamily="2" charset="2"/>
              <a:buChar char="Ø"/>
            </a:pPr>
            <a:r>
              <a:rPr lang="en-US" sz="1000" b="0" i="0" u="none" strike="noStrike" cap="none">
                <a:solidFill>
                  <a:srgbClr val="003F82"/>
                </a:solidFill>
                <a:latin typeface="Optima"/>
                <a:ea typeface="Arial" panose="020B0604020202020204"/>
                <a:cs typeface="Arial" panose="020B0604020202020204" pitchFamily="34" charset="0"/>
                <a:sym typeface="Arial" panose="020B0604020202020204"/>
              </a:rPr>
              <a:t>Internal &amp; External Communication</a:t>
            </a:r>
            <a:r>
              <a:rPr lang="en-US" sz="1000">
                <a:solidFill>
                  <a:srgbClr val="003F82"/>
                </a:solidFill>
                <a:latin typeface="Optima"/>
                <a:cs typeface="Arial" panose="020B0604020202020204" pitchFamily="34" charset="0"/>
                <a:sym typeface="Arial" panose="020B0604020202020204"/>
              </a:rPr>
              <a: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Train the Trainer Program Management</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a:solidFill>
                <a:srgbClr val="003F82"/>
              </a:solidFill>
              <a:latin typeface="Optima"/>
              <a:cs typeface="Arial" panose="020B0604020202020204" pitchFamily="34" charset="0"/>
              <a:sym typeface="Arial" panose="020B0604020202020204"/>
            </a:endParaRPr>
          </a:p>
          <a:p>
            <a:pPr marL="171450" marR="0" lvl="0" indent="-171450" rtl="0">
              <a:spcBef>
                <a:spcPts val="0"/>
              </a:spcBef>
              <a:spcAft>
                <a:spcPts val="0"/>
              </a:spcAft>
              <a:buClr>
                <a:srgbClr val="000000"/>
              </a:buClr>
              <a:buSzPts val="800"/>
              <a:buFont typeface="Wingdings" panose="05000000000000000000" pitchFamily="2" charset="2"/>
              <a:buChar char="Ø"/>
            </a:pPr>
            <a:r>
              <a:rPr lang="en-US" sz="1000">
                <a:solidFill>
                  <a:srgbClr val="003F82"/>
                </a:solidFill>
                <a:latin typeface="Optima"/>
                <a:cs typeface="Arial" panose="020B0604020202020204" pitchFamily="34" charset="0"/>
                <a:sym typeface="Arial" panose="020B0604020202020204"/>
              </a:rPr>
              <a:t> Change Mgmt. Events</a:t>
            </a:r>
          </a:p>
          <a:p>
            <a:pPr marL="171450" marR="0" lvl="0" indent="-171450" rtl="0">
              <a:spcBef>
                <a:spcPts val="0"/>
              </a:spcBef>
              <a:spcAft>
                <a:spcPts val="0"/>
              </a:spcAft>
              <a:buClr>
                <a:srgbClr val="000000"/>
              </a:buClr>
              <a:buSzPts val="800"/>
              <a:buFont typeface="Wingdings" panose="05000000000000000000" pitchFamily="2" charset="2"/>
              <a:buChar char="Ø"/>
            </a:pPr>
            <a:endParaRPr lang="en-US" sz="500" b="0" i="0" u="none" strike="noStrike" cap="none">
              <a:solidFill>
                <a:srgbClr val="003F82"/>
              </a:solidFill>
              <a:latin typeface="Optima"/>
              <a:ea typeface="Arial" panose="020B0604020202020204"/>
              <a:cs typeface="Arial" panose="020B0604020202020204" pitchFamily="34" charset="0"/>
              <a:sym typeface="Arial" panose="020B0604020202020204"/>
            </a:endParaRPr>
          </a:p>
        </p:txBody>
      </p:sp>
      <p:pic>
        <p:nvPicPr>
          <p:cNvPr id="3" name="Graphic 2">
            <a:extLst>
              <a:ext uri="{FF2B5EF4-FFF2-40B4-BE49-F238E27FC236}">
                <a16:creationId xmlns:a16="http://schemas.microsoft.com/office/drawing/2014/main" id="{844F2D3C-3FE9-F1DF-7339-622E8BC165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3195178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6488F-D6B5-2E67-ADA9-B5B6A4D6462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2B0C3A2-123E-CD67-BC41-D66EA3340E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02DECCE0-CF16-33A3-F7B6-250DFF9F81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F3228BA0-DEB5-909C-ADDF-3A688B386FC8}"/>
              </a:ext>
            </a:extLst>
          </p:cNvPr>
          <p:cNvSpPr>
            <a:spLocks noGrp="1"/>
          </p:cNvSpPr>
          <p:nvPr>
            <p:ph type="title"/>
          </p:nvPr>
        </p:nvSpPr>
        <p:spPr>
          <a:xfrm>
            <a:off x="367749" y="20872"/>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PiLog Implementation Timelines</a:t>
            </a:r>
            <a:endParaRPr lang="en-US" sz="2400" b="1">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D8DC91D3-A7C8-8137-F3F7-4C5AFE0EB65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9EE5E483-839F-33E0-E327-D2B0E9CA5264}"/>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9E0A957B-CD7E-9CC4-BB17-9603C5F751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sp>
        <p:nvSpPr>
          <p:cNvPr id="5" name="Line 416">
            <a:extLst>
              <a:ext uri="{FF2B5EF4-FFF2-40B4-BE49-F238E27FC236}">
                <a16:creationId xmlns:a16="http://schemas.microsoft.com/office/drawing/2014/main" id="{2BC40767-D13E-DC8C-D414-6BDE1800BD86}"/>
              </a:ext>
            </a:extLst>
          </p:cNvPr>
          <p:cNvSpPr>
            <a:spLocks noChangeShapeType="1"/>
          </p:cNvSpPr>
          <p:nvPr/>
        </p:nvSpPr>
        <p:spPr bwMode="gray">
          <a:xfrm flipH="1" flipV="1">
            <a:off x="7272960" y="1922926"/>
            <a:ext cx="0" cy="3924740"/>
          </a:xfrm>
          <a:prstGeom prst="line">
            <a:avLst/>
          </a:prstGeom>
          <a:noFill/>
          <a:ln w="15875" cap="rnd">
            <a:solidFill>
              <a:sysClr val="window" lastClr="FFFFFF"/>
            </a:solidFill>
            <a:prstDash val="sysDot"/>
            <a:round/>
            <a:headEnd/>
            <a:tailEnd/>
          </a:ln>
          <a:effectLst/>
        </p:spPr>
        <p:txBody>
          <a:bodyPr vert="horz" wrap="none" lIns="91419" tIns="45709" rIns="91419" bIns="45709" numCol="1" anchor="ctr" anchorCtr="0" compatLnSpc="1">
            <a:prstTxWarp prst="textNoShape">
              <a:avLst/>
            </a:prstTxWarp>
          </a:bodyPr>
          <a:lstStyle/>
          <a:p>
            <a:pPr marL="0" marR="0" lvl="0" indent="0" defTabSz="91421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8" name="Gerade Verbindung mit Pfeil 5">
            <a:extLst>
              <a:ext uri="{FF2B5EF4-FFF2-40B4-BE49-F238E27FC236}">
                <a16:creationId xmlns:a16="http://schemas.microsoft.com/office/drawing/2014/main" id="{F0C6B879-9B93-AB31-FECB-6FE03D2BE09B}"/>
              </a:ext>
            </a:extLst>
          </p:cNvPr>
          <p:cNvCxnSpPr>
            <a:cxnSpLocks/>
          </p:cNvCxnSpPr>
          <p:nvPr/>
        </p:nvCxnSpPr>
        <p:spPr bwMode="gray">
          <a:xfrm flipV="1">
            <a:off x="3538831" y="2255777"/>
            <a:ext cx="0" cy="1692000"/>
          </a:xfrm>
          <a:prstGeom prst="straightConnector1">
            <a:avLst/>
          </a:prstGeom>
          <a:noFill/>
          <a:ln w="12700">
            <a:solidFill>
              <a:srgbClr val="10479B"/>
            </a:solidFill>
            <a:prstDash val="sysDot"/>
            <a:round/>
            <a:headEnd/>
            <a:tailEnd type="stealth" w="lg" len="lg"/>
          </a:ln>
          <a:effectLst/>
        </p:spPr>
      </p:cxnSp>
      <p:sp>
        <p:nvSpPr>
          <p:cNvPr id="9" name="Raute 17">
            <a:extLst>
              <a:ext uri="{FF2B5EF4-FFF2-40B4-BE49-F238E27FC236}">
                <a16:creationId xmlns:a16="http://schemas.microsoft.com/office/drawing/2014/main" id="{EEA030EA-196E-340A-5AE4-8E5F0A1EF847}"/>
              </a:ext>
            </a:extLst>
          </p:cNvPr>
          <p:cNvSpPr/>
          <p:nvPr/>
        </p:nvSpPr>
        <p:spPr bwMode="gray">
          <a:xfrm>
            <a:off x="9412042" y="5749505"/>
            <a:ext cx="471691" cy="471691"/>
          </a:xfrm>
          <a:prstGeom prst="diamond">
            <a:avLst/>
          </a:prstGeom>
          <a:solidFill>
            <a:srgbClr val="CC0000"/>
          </a:solidFill>
          <a:ln w="12700">
            <a:noFill/>
            <a:miter lim="800000"/>
            <a:headEnd/>
            <a:tailEnd/>
          </a:ln>
          <a:effectLst/>
          <a:scene3d>
            <a:camera prst="orthographicFront"/>
            <a:lightRig rig="threePt" dir="t"/>
          </a:scene3d>
          <a:sp3d extrusionH="254000"/>
        </p:spPr>
        <p:txBody>
          <a:bodyPr lIns="180000" tIns="72000" rIns="0" bIns="72000" anchor="ctr"/>
          <a:lstStyle/>
          <a:p>
            <a:pPr marL="0" marR="0" lvl="0" indent="0" defTabSz="914264" eaLnBrk="1" fontAlgn="auto" latinLnBrk="0" hangingPunct="1">
              <a:lnSpc>
                <a:spcPct val="80000"/>
              </a:lnSpc>
              <a:spcBef>
                <a:spcPts val="0"/>
              </a:spcBef>
              <a:spcAft>
                <a:spcPts val="1000"/>
              </a:spcAft>
              <a:buClrTx/>
              <a:buSzTx/>
              <a:buFontTx/>
              <a:buNone/>
              <a:tabLst/>
              <a:defRPr/>
            </a:pPr>
            <a:endParaRPr kumimoji="0" lang="en-US" sz="2000" b="1" i="0" u="none" strike="noStrike" kern="0" cap="none" spc="0" normalizeH="0" baseline="0" noProof="0">
              <a:ln>
                <a:noFill/>
              </a:ln>
              <a:solidFill>
                <a:prstClr val="white"/>
              </a:solidFill>
              <a:effectLst>
                <a:outerShdw blurRad="190500" algn="ctr" rotWithShape="0">
                  <a:prstClr val="black">
                    <a:alpha val="50000"/>
                  </a:prstClr>
                </a:outerShdw>
              </a:effectLst>
              <a:uLnTx/>
              <a:uFillTx/>
              <a:latin typeface="Optima" panose="02000503060000020004" pitchFamily="2" charset="0"/>
            </a:endParaRPr>
          </a:p>
        </p:txBody>
      </p:sp>
      <p:sp>
        <p:nvSpPr>
          <p:cNvPr id="10" name="Textfeld 20">
            <a:extLst>
              <a:ext uri="{FF2B5EF4-FFF2-40B4-BE49-F238E27FC236}">
                <a16:creationId xmlns:a16="http://schemas.microsoft.com/office/drawing/2014/main" id="{5275F0B8-A88E-6B53-1AAC-EB82022F2BFE}"/>
              </a:ext>
            </a:extLst>
          </p:cNvPr>
          <p:cNvSpPr txBox="1"/>
          <p:nvPr/>
        </p:nvSpPr>
        <p:spPr bwMode="gray">
          <a:xfrm>
            <a:off x="10782958" y="3936205"/>
            <a:ext cx="1387733" cy="653238"/>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Hypercare Support</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Business Continuity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&amp; Sustenance</a:t>
            </a:r>
          </a:p>
        </p:txBody>
      </p:sp>
      <p:sp>
        <p:nvSpPr>
          <p:cNvPr id="11" name="Textfeld 21">
            <a:extLst>
              <a:ext uri="{FF2B5EF4-FFF2-40B4-BE49-F238E27FC236}">
                <a16:creationId xmlns:a16="http://schemas.microsoft.com/office/drawing/2014/main" id="{D5F5CDA0-181B-98E1-BE19-0F8E6D184BAA}"/>
              </a:ext>
            </a:extLst>
          </p:cNvPr>
          <p:cNvSpPr txBox="1"/>
          <p:nvPr/>
        </p:nvSpPr>
        <p:spPr bwMode="gray">
          <a:xfrm>
            <a:off x="9626812" y="4865956"/>
            <a:ext cx="724091" cy="483960"/>
          </a:xfrm>
          <a:prstGeom prst="rect">
            <a:avLst/>
          </a:prstGeom>
          <a:noFill/>
          <a:effectLst/>
        </p:spPr>
        <p:txBody>
          <a:bodyPr wrap="none" lIns="72000" tIns="72000" rIns="72000" bIns="72000" rtlCol="0">
            <a:spAutoFit/>
          </a:bodyPr>
          <a:lstStyle/>
          <a:p>
            <a:pPr algn="ctr" defTabSz="914264"/>
            <a:r>
              <a:rPr lang="en-US" sz="1100" b="1">
                <a:solidFill>
                  <a:srgbClr val="10479B"/>
                </a:solidFill>
                <a:latin typeface="Optima"/>
                <a:cs typeface="Futura"/>
              </a:rPr>
              <a:t>Data </a:t>
            </a:r>
          </a:p>
          <a:p>
            <a:pPr algn="ctr" defTabSz="914264"/>
            <a:r>
              <a:rPr lang="en-US" sz="1100" b="1">
                <a:solidFill>
                  <a:srgbClr val="10479B"/>
                </a:solidFill>
                <a:latin typeface="Optima"/>
                <a:cs typeface="Futura"/>
              </a:rPr>
              <a:t>Cut-Over</a:t>
            </a:r>
          </a:p>
        </p:txBody>
      </p:sp>
      <p:sp>
        <p:nvSpPr>
          <p:cNvPr id="13" name="Textfeld 24">
            <a:extLst>
              <a:ext uri="{FF2B5EF4-FFF2-40B4-BE49-F238E27FC236}">
                <a16:creationId xmlns:a16="http://schemas.microsoft.com/office/drawing/2014/main" id="{5E0A7AEA-4A78-8BF6-13DB-0BF313343E78}"/>
              </a:ext>
            </a:extLst>
          </p:cNvPr>
          <p:cNvSpPr txBox="1"/>
          <p:nvPr/>
        </p:nvSpPr>
        <p:spPr bwMode="gray">
          <a:xfrm>
            <a:off x="8311459" y="1981608"/>
            <a:ext cx="841110" cy="483960"/>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UAT &amp; SIT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Completed</a:t>
            </a:r>
          </a:p>
        </p:txBody>
      </p:sp>
      <p:sp>
        <p:nvSpPr>
          <p:cNvPr id="14" name="Textfeld 25">
            <a:extLst>
              <a:ext uri="{FF2B5EF4-FFF2-40B4-BE49-F238E27FC236}">
                <a16:creationId xmlns:a16="http://schemas.microsoft.com/office/drawing/2014/main" id="{BFD5E789-FE8A-107B-67D1-3DF75E2A7546}"/>
              </a:ext>
            </a:extLst>
          </p:cNvPr>
          <p:cNvSpPr txBox="1"/>
          <p:nvPr/>
        </p:nvSpPr>
        <p:spPr bwMode="gray">
          <a:xfrm>
            <a:off x="6915324" y="1623193"/>
            <a:ext cx="936402" cy="497747"/>
          </a:xfrm>
          <a:prstGeom prst="rect">
            <a:avLst/>
          </a:prstGeom>
          <a:noFill/>
          <a:effectLst/>
        </p:spPr>
        <p:txBody>
          <a:bodyPr wrap="square" lIns="72000" tIns="72000" rIns="72000" bIns="72000" rtlCol="0">
            <a:spAutoFit/>
          </a:bodyPr>
          <a:lstStyle/>
          <a:p>
            <a:pPr algn="ctr" defTabSz="914264">
              <a:lnSpc>
                <a:spcPts val="1400"/>
              </a:lnSpc>
              <a:spcAft>
                <a:spcPts val="1000"/>
              </a:spcAft>
            </a:pPr>
            <a:r>
              <a:rPr lang="en-US" sz="1100" b="1">
                <a:solidFill>
                  <a:srgbClr val="10479B"/>
                </a:solidFill>
                <a:latin typeface="Optima"/>
                <a:cs typeface="Futura"/>
              </a:rPr>
              <a:t>Realization Complete</a:t>
            </a:r>
          </a:p>
        </p:txBody>
      </p:sp>
      <p:sp>
        <p:nvSpPr>
          <p:cNvPr id="15" name="Textfeld 27">
            <a:extLst>
              <a:ext uri="{FF2B5EF4-FFF2-40B4-BE49-F238E27FC236}">
                <a16:creationId xmlns:a16="http://schemas.microsoft.com/office/drawing/2014/main" id="{AC9C76BA-9DC3-31D0-2DF7-7EF711236061}"/>
              </a:ext>
            </a:extLst>
          </p:cNvPr>
          <p:cNvSpPr txBox="1"/>
          <p:nvPr/>
        </p:nvSpPr>
        <p:spPr bwMode="gray">
          <a:xfrm>
            <a:off x="2968508" y="3894336"/>
            <a:ext cx="1160107" cy="487488"/>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Business Design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Complete</a:t>
            </a:r>
          </a:p>
        </p:txBody>
      </p:sp>
      <p:cxnSp>
        <p:nvCxnSpPr>
          <p:cNvPr id="16" name="Gerade Verbindung mit Pfeil 28">
            <a:extLst>
              <a:ext uri="{FF2B5EF4-FFF2-40B4-BE49-F238E27FC236}">
                <a16:creationId xmlns:a16="http://schemas.microsoft.com/office/drawing/2014/main" id="{ABDEBC39-24C5-6AA6-85EC-DD8AEF199D32}"/>
              </a:ext>
            </a:extLst>
          </p:cNvPr>
          <p:cNvCxnSpPr>
            <a:cxnSpLocks/>
          </p:cNvCxnSpPr>
          <p:nvPr/>
        </p:nvCxnSpPr>
        <p:spPr bwMode="gray">
          <a:xfrm flipV="1">
            <a:off x="363866" y="1466312"/>
            <a:ext cx="1" cy="1476000"/>
          </a:xfrm>
          <a:prstGeom prst="straightConnector1">
            <a:avLst/>
          </a:prstGeom>
          <a:noFill/>
          <a:ln w="12700">
            <a:solidFill>
              <a:srgbClr val="10479B"/>
            </a:solidFill>
            <a:prstDash val="sysDot"/>
            <a:round/>
            <a:headEnd/>
            <a:tailEnd type="stealth" w="lg" len="lg"/>
          </a:ln>
          <a:effectLst/>
        </p:spPr>
      </p:cxnSp>
      <p:sp>
        <p:nvSpPr>
          <p:cNvPr id="17" name="Textfeld 29">
            <a:extLst>
              <a:ext uri="{FF2B5EF4-FFF2-40B4-BE49-F238E27FC236}">
                <a16:creationId xmlns:a16="http://schemas.microsoft.com/office/drawing/2014/main" id="{28173770-AE23-098E-6F18-EDA80CE469A3}"/>
              </a:ext>
            </a:extLst>
          </p:cNvPr>
          <p:cNvSpPr txBox="1"/>
          <p:nvPr/>
        </p:nvSpPr>
        <p:spPr bwMode="gray">
          <a:xfrm>
            <a:off x="397405" y="2555102"/>
            <a:ext cx="621498" cy="487488"/>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Project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kick off</a:t>
            </a:r>
          </a:p>
        </p:txBody>
      </p:sp>
      <p:cxnSp>
        <p:nvCxnSpPr>
          <p:cNvPr id="18" name="Gerade Verbindung mit Pfeil 30">
            <a:extLst>
              <a:ext uri="{FF2B5EF4-FFF2-40B4-BE49-F238E27FC236}">
                <a16:creationId xmlns:a16="http://schemas.microsoft.com/office/drawing/2014/main" id="{90534665-67EF-62CD-A5AA-28D709669205}"/>
              </a:ext>
            </a:extLst>
          </p:cNvPr>
          <p:cNvCxnSpPr>
            <a:cxnSpLocks/>
          </p:cNvCxnSpPr>
          <p:nvPr/>
        </p:nvCxnSpPr>
        <p:spPr bwMode="gray">
          <a:xfrm flipH="1">
            <a:off x="2412861" y="1270659"/>
            <a:ext cx="1154470" cy="0"/>
          </a:xfrm>
          <a:prstGeom prst="straightConnector1">
            <a:avLst/>
          </a:prstGeom>
          <a:noFill/>
          <a:ln w="12700">
            <a:solidFill>
              <a:srgbClr val="10479B"/>
            </a:solidFill>
            <a:prstDash val="sysDot"/>
            <a:round/>
            <a:headEnd/>
            <a:tailEnd type="stealth" w="lg" len="lg"/>
          </a:ln>
          <a:effectLst/>
        </p:spPr>
      </p:cxnSp>
      <p:sp>
        <p:nvSpPr>
          <p:cNvPr id="19" name="Textfeld 31">
            <a:extLst>
              <a:ext uri="{FF2B5EF4-FFF2-40B4-BE49-F238E27FC236}">
                <a16:creationId xmlns:a16="http://schemas.microsoft.com/office/drawing/2014/main" id="{E0623663-A335-88F2-0390-FD688B219F98}"/>
              </a:ext>
            </a:extLst>
          </p:cNvPr>
          <p:cNvSpPr txBox="1"/>
          <p:nvPr/>
        </p:nvSpPr>
        <p:spPr bwMode="gray">
          <a:xfrm>
            <a:off x="3591419" y="1047014"/>
            <a:ext cx="1154470" cy="497747"/>
          </a:xfrm>
          <a:prstGeom prst="rect">
            <a:avLst/>
          </a:prstGeom>
          <a:noFill/>
          <a:effectLst/>
        </p:spPr>
        <p:txBody>
          <a:bodyPr wrap="square" lIns="72000" tIns="72000" rIns="72000" bIns="72000" rtlCol="0">
            <a:spAutoFit/>
          </a:bodyPr>
          <a:lstStyle/>
          <a:p>
            <a:pPr algn="ctr" defTabSz="914264">
              <a:lnSpc>
                <a:spcPts val="1400"/>
              </a:lnSpc>
              <a:spcAft>
                <a:spcPts val="1000"/>
              </a:spcAft>
            </a:pPr>
            <a:r>
              <a:rPr lang="en-US" sz="1100" b="1">
                <a:solidFill>
                  <a:srgbClr val="10479B"/>
                </a:solidFill>
                <a:latin typeface="Optima"/>
                <a:cs typeface="Futura"/>
              </a:rPr>
              <a:t>Execution Plan Completed</a:t>
            </a:r>
          </a:p>
        </p:txBody>
      </p:sp>
      <p:sp>
        <p:nvSpPr>
          <p:cNvPr id="20" name="Rounded Rectangle 51">
            <a:extLst>
              <a:ext uri="{FF2B5EF4-FFF2-40B4-BE49-F238E27FC236}">
                <a16:creationId xmlns:a16="http://schemas.microsoft.com/office/drawing/2014/main" id="{916DAD1D-B420-BCA4-E368-60FB33F3C0D4}"/>
              </a:ext>
            </a:extLst>
          </p:cNvPr>
          <p:cNvSpPr/>
          <p:nvPr/>
        </p:nvSpPr>
        <p:spPr>
          <a:xfrm>
            <a:off x="592268" y="1019302"/>
            <a:ext cx="1421493"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1) Plan &amp; Prepare</a:t>
            </a:r>
          </a:p>
        </p:txBody>
      </p:sp>
      <p:sp>
        <p:nvSpPr>
          <p:cNvPr id="21" name="Rounded Rectangle 52">
            <a:extLst>
              <a:ext uri="{FF2B5EF4-FFF2-40B4-BE49-F238E27FC236}">
                <a16:creationId xmlns:a16="http://schemas.microsoft.com/office/drawing/2014/main" id="{5C2B5139-1215-BCBC-7060-49714ACDE25E}"/>
              </a:ext>
            </a:extLst>
          </p:cNvPr>
          <p:cNvSpPr/>
          <p:nvPr/>
        </p:nvSpPr>
        <p:spPr>
          <a:xfrm>
            <a:off x="1646129" y="1753058"/>
            <a:ext cx="1683451"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2) Business Analysis &amp; Blueprint</a:t>
            </a:r>
            <a:endParaRPr kumimoji="0" lang="en-US" sz="1200" b="0"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2" name="Rounded Rectangle 53">
            <a:extLst>
              <a:ext uri="{FF2B5EF4-FFF2-40B4-BE49-F238E27FC236}">
                <a16:creationId xmlns:a16="http://schemas.microsoft.com/office/drawing/2014/main" id="{093CB2A0-F99B-97C7-8F3B-77C02CA915E9}"/>
              </a:ext>
            </a:extLst>
          </p:cNvPr>
          <p:cNvSpPr/>
          <p:nvPr/>
        </p:nvSpPr>
        <p:spPr>
          <a:xfrm>
            <a:off x="3163182" y="2549369"/>
            <a:ext cx="3581196"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3) Configure &amp; Realize</a:t>
            </a:r>
          </a:p>
        </p:txBody>
      </p:sp>
      <p:sp>
        <p:nvSpPr>
          <p:cNvPr id="23" name="Rounded Rectangle 54">
            <a:extLst>
              <a:ext uri="{FF2B5EF4-FFF2-40B4-BE49-F238E27FC236}">
                <a16:creationId xmlns:a16="http://schemas.microsoft.com/office/drawing/2014/main" id="{2FDC1DD8-0FD6-D028-1281-B9FFEBC794CB}"/>
              </a:ext>
            </a:extLst>
          </p:cNvPr>
          <p:cNvSpPr/>
          <p:nvPr/>
        </p:nvSpPr>
        <p:spPr>
          <a:xfrm>
            <a:off x="5123615" y="3305448"/>
            <a:ext cx="2973403"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4) Deploy &amp; Test</a:t>
            </a:r>
          </a:p>
        </p:txBody>
      </p:sp>
      <p:sp>
        <p:nvSpPr>
          <p:cNvPr id="24" name="Rounded Rectangle 55">
            <a:extLst>
              <a:ext uri="{FF2B5EF4-FFF2-40B4-BE49-F238E27FC236}">
                <a16:creationId xmlns:a16="http://schemas.microsoft.com/office/drawing/2014/main" id="{746421AB-B335-3F37-F395-41760205E8C9}"/>
              </a:ext>
            </a:extLst>
          </p:cNvPr>
          <p:cNvSpPr/>
          <p:nvPr/>
        </p:nvSpPr>
        <p:spPr>
          <a:xfrm>
            <a:off x="7025720" y="4079018"/>
            <a:ext cx="2818695"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5) Transform &amp; Validate</a:t>
            </a:r>
          </a:p>
        </p:txBody>
      </p:sp>
      <p:sp>
        <p:nvSpPr>
          <p:cNvPr id="25" name="Rounded Rectangle 56">
            <a:extLst>
              <a:ext uri="{FF2B5EF4-FFF2-40B4-BE49-F238E27FC236}">
                <a16:creationId xmlns:a16="http://schemas.microsoft.com/office/drawing/2014/main" id="{E1A2117F-0160-90D3-B25C-DA5C336A0A91}"/>
              </a:ext>
            </a:extLst>
          </p:cNvPr>
          <p:cNvSpPr/>
          <p:nvPr/>
        </p:nvSpPr>
        <p:spPr>
          <a:xfrm>
            <a:off x="9656781" y="5738494"/>
            <a:ext cx="1682751"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7) Go-Live &amp; Support</a:t>
            </a:r>
            <a:endParaRPr kumimoji="0" lang="en-US" sz="1200" b="0"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6" name="Oval 25">
            <a:extLst>
              <a:ext uri="{FF2B5EF4-FFF2-40B4-BE49-F238E27FC236}">
                <a16:creationId xmlns:a16="http://schemas.microsoft.com/office/drawing/2014/main" id="{EF71B413-9FC7-CDED-9C6D-909867899D66}"/>
              </a:ext>
            </a:extLst>
          </p:cNvPr>
          <p:cNvSpPr>
            <a:spLocks noChangeAspect="1"/>
          </p:cNvSpPr>
          <p:nvPr/>
        </p:nvSpPr>
        <p:spPr>
          <a:xfrm rot="607695">
            <a:off x="207074" y="1093809"/>
            <a:ext cx="356616" cy="356616"/>
          </a:xfrm>
          <a:prstGeom prst="ellipse">
            <a:avLst/>
          </a:prstGeom>
          <a:gradFill flip="none" rotWithShape="1">
            <a:gsLst>
              <a:gs pos="28000">
                <a:srgbClr val="8064A2"/>
              </a:gs>
              <a:gs pos="47000">
                <a:srgbClr val="BFBFBF"/>
              </a:gs>
              <a:gs pos="86000">
                <a:srgbClr val="EEECE1"/>
              </a:gs>
              <a:gs pos="67000">
                <a:srgbClr val="4BACC6"/>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7" name="Oval 26">
            <a:extLst>
              <a:ext uri="{FF2B5EF4-FFF2-40B4-BE49-F238E27FC236}">
                <a16:creationId xmlns:a16="http://schemas.microsoft.com/office/drawing/2014/main" id="{E51D1398-7E98-D8D3-ABBB-3ED5907363DF}"/>
              </a:ext>
            </a:extLst>
          </p:cNvPr>
          <p:cNvSpPr/>
          <p:nvPr/>
        </p:nvSpPr>
        <p:spPr>
          <a:xfrm rot="5976955">
            <a:off x="2043512" y="1094112"/>
            <a:ext cx="360593" cy="360593"/>
          </a:xfrm>
          <a:prstGeom prst="ellipse">
            <a:avLst/>
          </a:prstGeom>
          <a:gradFill flip="none" rotWithShape="1">
            <a:gsLst>
              <a:gs pos="38000">
                <a:srgbClr val="94B9CF"/>
              </a:gs>
              <a:gs pos="0">
                <a:srgbClr val="10479B"/>
              </a:gs>
              <a:gs pos="86000">
                <a:srgbClr val="EEECE1"/>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8" name="Oval 27">
            <a:extLst>
              <a:ext uri="{FF2B5EF4-FFF2-40B4-BE49-F238E27FC236}">
                <a16:creationId xmlns:a16="http://schemas.microsoft.com/office/drawing/2014/main" id="{A5304FE9-2D3A-3848-AD43-F36C61C1F367}"/>
              </a:ext>
            </a:extLst>
          </p:cNvPr>
          <p:cNvSpPr/>
          <p:nvPr/>
        </p:nvSpPr>
        <p:spPr>
          <a:xfrm>
            <a:off x="3356972" y="1822577"/>
            <a:ext cx="360593" cy="360593"/>
          </a:xfrm>
          <a:prstGeom prst="ellipse">
            <a:avLst/>
          </a:prstGeom>
          <a:gradFill flip="none" rotWithShape="1">
            <a:gsLst>
              <a:gs pos="38000">
                <a:srgbClr val="94B9CF"/>
              </a:gs>
              <a:gs pos="0">
                <a:srgbClr val="10479B"/>
              </a:gs>
              <a:gs pos="86000">
                <a:srgbClr val="EEECE1"/>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9" name="Oval 28">
            <a:extLst>
              <a:ext uri="{FF2B5EF4-FFF2-40B4-BE49-F238E27FC236}">
                <a16:creationId xmlns:a16="http://schemas.microsoft.com/office/drawing/2014/main" id="{8FAF97F1-0159-C20D-9DD8-F8854458A977}"/>
              </a:ext>
            </a:extLst>
          </p:cNvPr>
          <p:cNvSpPr>
            <a:spLocks noChangeAspect="1"/>
          </p:cNvSpPr>
          <p:nvPr/>
        </p:nvSpPr>
        <p:spPr>
          <a:xfrm rot="19823196">
            <a:off x="6775813" y="2598345"/>
            <a:ext cx="356616" cy="356616"/>
          </a:xfrm>
          <a:prstGeom prst="ellipse">
            <a:avLst/>
          </a:prstGeom>
          <a:gradFill flip="none" rotWithShape="1">
            <a:gsLst>
              <a:gs pos="28000">
                <a:srgbClr val="8064A2"/>
              </a:gs>
              <a:gs pos="47000">
                <a:srgbClr val="BFBFBF"/>
              </a:gs>
              <a:gs pos="86000">
                <a:srgbClr val="EEECE1"/>
              </a:gs>
              <a:gs pos="67000">
                <a:srgbClr val="4BACC6"/>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0" name="Oval 29">
            <a:extLst>
              <a:ext uri="{FF2B5EF4-FFF2-40B4-BE49-F238E27FC236}">
                <a16:creationId xmlns:a16="http://schemas.microsoft.com/office/drawing/2014/main" id="{93AA010D-EE2A-ED4B-BF16-8F4160B708EC}"/>
              </a:ext>
            </a:extLst>
          </p:cNvPr>
          <p:cNvSpPr/>
          <p:nvPr/>
        </p:nvSpPr>
        <p:spPr>
          <a:xfrm rot="6440961">
            <a:off x="8129950" y="3357293"/>
            <a:ext cx="360593" cy="360593"/>
          </a:xfrm>
          <a:prstGeom prst="ellipse">
            <a:avLst/>
          </a:prstGeom>
          <a:gradFill flip="none" rotWithShape="1">
            <a:gsLst>
              <a:gs pos="38000">
                <a:srgbClr val="94B9CF"/>
              </a:gs>
              <a:gs pos="0">
                <a:srgbClr val="10479B"/>
              </a:gs>
              <a:gs pos="86000">
                <a:srgbClr val="EEECE1"/>
              </a:gs>
            </a:gsLst>
            <a:path path="circle">
              <a:fillToRect r="100000" b="100000"/>
            </a:path>
            <a:tileRect l="-100000" t="-100000"/>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cxnSp>
        <p:nvCxnSpPr>
          <p:cNvPr id="31" name="Gerade Verbindung mit Pfeil 26">
            <a:extLst>
              <a:ext uri="{FF2B5EF4-FFF2-40B4-BE49-F238E27FC236}">
                <a16:creationId xmlns:a16="http://schemas.microsoft.com/office/drawing/2014/main" id="{76EDFEFB-755F-0B1B-4BE1-1269E91B7E75}"/>
              </a:ext>
            </a:extLst>
          </p:cNvPr>
          <p:cNvCxnSpPr>
            <a:cxnSpLocks/>
          </p:cNvCxnSpPr>
          <p:nvPr/>
        </p:nvCxnSpPr>
        <p:spPr bwMode="gray">
          <a:xfrm flipH="1">
            <a:off x="6958947" y="1677366"/>
            <a:ext cx="0" cy="867201"/>
          </a:xfrm>
          <a:prstGeom prst="straightConnector1">
            <a:avLst/>
          </a:prstGeom>
          <a:noFill/>
          <a:ln w="12700">
            <a:solidFill>
              <a:srgbClr val="10479B"/>
            </a:solidFill>
            <a:prstDash val="sysDot"/>
            <a:round/>
            <a:headEnd/>
            <a:tailEnd type="stealth" w="lg" len="lg"/>
          </a:ln>
          <a:effectLst/>
        </p:spPr>
      </p:cxnSp>
      <p:cxnSp>
        <p:nvCxnSpPr>
          <p:cNvPr id="32" name="Gerade Verbindung mit Pfeil 23">
            <a:extLst>
              <a:ext uri="{FF2B5EF4-FFF2-40B4-BE49-F238E27FC236}">
                <a16:creationId xmlns:a16="http://schemas.microsoft.com/office/drawing/2014/main" id="{B690755A-3211-5278-A922-CC2D1EB64AB7}"/>
              </a:ext>
            </a:extLst>
          </p:cNvPr>
          <p:cNvCxnSpPr>
            <a:cxnSpLocks/>
          </p:cNvCxnSpPr>
          <p:nvPr/>
        </p:nvCxnSpPr>
        <p:spPr bwMode="gray">
          <a:xfrm>
            <a:off x="8310246" y="2027329"/>
            <a:ext cx="1" cy="1296000"/>
          </a:xfrm>
          <a:prstGeom prst="straightConnector1">
            <a:avLst/>
          </a:prstGeom>
          <a:noFill/>
          <a:ln w="12700">
            <a:solidFill>
              <a:srgbClr val="10479B"/>
            </a:solidFill>
            <a:prstDash val="sysDot"/>
            <a:round/>
            <a:headEnd/>
            <a:tailEnd type="stealth" w="lg" len="lg"/>
          </a:ln>
          <a:effectLst/>
        </p:spPr>
      </p:cxnSp>
      <p:cxnSp>
        <p:nvCxnSpPr>
          <p:cNvPr id="33" name="Gerade Verbindung mit Pfeil 22">
            <a:extLst>
              <a:ext uri="{FF2B5EF4-FFF2-40B4-BE49-F238E27FC236}">
                <a16:creationId xmlns:a16="http://schemas.microsoft.com/office/drawing/2014/main" id="{A7C9C705-B101-2921-6CD0-7116868A5099}"/>
              </a:ext>
            </a:extLst>
          </p:cNvPr>
          <p:cNvCxnSpPr>
            <a:cxnSpLocks/>
          </p:cNvCxnSpPr>
          <p:nvPr/>
        </p:nvCxnSpPr>
        <p:spPr bwMode="gray">
          <a:xfrm>
            <a:off x="9629930" y="4943503"/>
            <a:ext cx="0" cy="756000"/>
          </a:xfrm>
          <a:prstGeom prst="straightConnector1">
            <a:avLst/>
          </a:prstGeom>
          <a:noFill/>
          <a:ln w="12700">
            <a:solidFill>
              <a:srgbClr val="10479B"/>
            </a:solidFill>
            <a:prstDash val="sysDot"/>
            <a:round/>
            <a:headEnd/>
            <a:tailEnd type="stealth" w="lg" len="lg"/>
          </a:ln>
          <a:effectLst/>
        </p:spPr>
      </p:cxnSp>
      <p:cxnSp>
        <p:nvCxnSpPr>
          <p:cNvPr id="34" name="Gerade Verbindung mit Pfeil 19">
            <a:extLst>
              <a:ext uri="{FF2B5EF4-FFF2-40B4-BE49-F238E27FC236}">
                <a16:creationId xmlns:a16="http://schemas.microsoft.com/office/drawing/2014/main" id="{BD4AC4BF-94E7-1CFD-8DA9-2A7A0B2F725D}"/>
              </a:ext>
            </a:extLst>
          </p:cNvPr>
          <p:cNvCxnSpPr>
            <a:cxnSpLocks/>
          </p:cNvCxnSpPr>
          <p:nvPr/>
        </p:nvCxnSpPr>
        <p:spPr bwMode="gray">
          <a:xfrm>
            <a:off x="11533260" y="4403677"/>
            <a:ext cx="0" cy="1358926"/>
          </a:xfrm>
          <a:prstGeom prst="straightConnector1">
            <a:avLst/>
          </a:prstGeom>
          <a:noFill/>
          <a:ln w="12700">
            <a:solidFill>
              <a:srgbClr val="10479B"/>
            </a:solidFill>
            <a:prstDash val="sysDot"/>
            <a:round/>
            <a:headEnd w="lg" len="lg"/>
            <a:tailEnd type="stealth" w="lg" len="lg"/>
          </a:ln>
          <a:effectLst/>
        </p:spPr>
      </p:cxnSp>
      <p:sp>
        <p:nvSpPr>
          <p:cNvPr id="35" name="Rounded Rectangle 66">
            <a:extLst>
              <a:ext uri="{FF2B5EF4-FFF2-40B4-BE49-F238E27FC236}">
                <a16:creationId xmlns:a16="http://schemas.microsoft.com/office/drawing/2014/main" id="{1E3D9B24-B337-5DCF-BD57-099DFFF25B45}"/>
              </a:ext>
            </a:extLst>
          </p:cNvPr>
          <p:cNvSpPr/>
          <p:nvPr/>
        </p:nvSpPr>
        <p:spPr>
          <a:xfrm>
            <a:off x="4151614" y="4959707"/>
            <a:ext cx="4806826" cy="477055"/>
          </a:xfrm>
          <a:prstGeom prst="roundRect">
            <a:avLst/>
          </a:prstGeom>
          <a:solidFill>
            <a:srgbClr val="EEECE1"/>
          </a:solidFill>
          <a:ln w="44450" cap="flat" cmpd="sng" algn="ctr">
            <a:gradFill flip="none" rotWithShape="1">
              <a:gsLst>
                <a:gs pos="0">
                  <a:srgbClr val="4BACC6"/>
                </a:gs>
                <a:gs pos="28000">
                  <a:srgbClr val="BFBFBF"/>
                </a:gs>
                <a:gs pos="65000">
                  <a:srgbClr val="8064A2"/>
                </a:gs>
              </a:gsLst>
              <a:lin ang="2700000" scaled="1"/>
              <a:tileRect/>
            </a:grad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0479B"/>
                </a:solidFill>
                <a:effectLst/>
                <a:uLnTx/>
                <a:uFillTx/>
                <a:latin typeface="Optima"/>
                <a:ea typeface="+mn-ea"/>
                <a:cs typeface="Futura"/>
              </a:rPr>
              <a:t>6) Change Management &amp; Training</a:t>
            </a:r>
          </a:p>
        </p:txBody>
      </p:sp>
      <p:sp>
        <p:nvSpPr>
          <p:cNvPr id="36" name="Textfeld 24">
            <a:extLst>
              <a:ext uri="{FF2B5EF4-FFF2-40B4-BE49-F238E27FC236}">
                <a16:creationId xmlns:a16="http://schemas.microsoft.com/office/drawing/2014/main" id="{768995D2-CED6-169F-81D2-DCE5CE7B31E8}"/>
              </a:ext>
            </a:extLst>
          </p:cNvPr>
          <p:cNvSpPr txBox="1"/>
          <p:nvPr/>
        </p:nvSpPr>
        <p:spPr bwMode="gray">
          <a:xfrm>
            <a:off x="10072259" y="2316915"/>
            <a:ext cx="865155" cy="487488"/>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Production </a:t>
            </a:r>
          </a:p>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Ready</a:t>
            </a:r>
          </a:p>
        </p:txBody>
      </p:sp>
      <p:sp>
        <p:nvSpPr>
          <p:cNvPr id="37" name="Oval 36">
            <a:extLst>
              <a:ext uri="{FF2B5EF4-FFF2-40B4-BE49-F238E27FC236}">
                <a16:creationId xmlns:a16="http://schemas.microsoft.com/office/drawing/2014/main" id="{B536EE74-F112-37FB-679C-06B470DC4145}"/>
              </a:ext>
            </a:extLst>
          </p:cNvPr>
          <p:cNvSpPr/>
          <p:nvPr/>
        </p:nvSpPr>
        <p:spPr>
          <a:xfrm rot="9646548">
            <a:off x="9885373" y="4141874"/>
            <a:ext cx="360593" cy="360593"/>
          </a:xfrm>
          <a:prstGeom prst="ellipse">
            <a:avLst/>
          </a:prstGeom>
          <a:gradFill flip="none" rotWithShape="1">
            <a:gsLst>
              <a:gs pos="38000">
                <a:srgbClr val="94B9CF"/>
              </a:gs>
              <a:gs pos="0">
                <a:srgbClr val="10479B"/>
              </a:gs>
              <a:gs pos="86000">
                <a:srgbClr val="EEECE1"/>
              </a:gs>
            </a:gsLst>
            <a:lin ang="16200000" scaled="1"/>
            <a:tileRect/>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cxnSp>
        <p:nvCxnSpPr>
          <p:cNvPr id="38" name="Gerade Verbindung mit Pfeil 23">
            <a:extLst>
              <a:ext uri="{FF2B5EF4-FFF2-40B4-BE49-F238E27FC236}">
                <a16:creationId xmlns:a16="http://schemas.microsoft.com/office/drawing/2014/main" id="{2F18710A-7C5C-9F25-E187-C58A7DBA06CE}"/>
              </a:ext>
            </a:extLst>
          </p:cNvPr>
          <p:cNvCxnSpPr>
            <a:cxnSpLocks/>
          </p:cNvCxnSpPr>
          <p:nvPr/>
        </p:nvCxnSpPr>
        <p:spPr bwMode="gray">
          <a:xfrm>
            <a:off x="10065669" y="2371639"/>
            <a:ext cx="1" cy="1738009"/>
          </a:xfrm>
          <a:prstGeom prst="straightConnector1">
            <a:avLst/>
          </a:prstGeom>
          <a:noFill/>
          <a:ln w="12700">
            <a:solidFill>
              <a:srgbClr val="10479B"/>
            </a:solidFill>
            <a:prstDash val="sysDot"/>
            <a:round/>
            <a:headEnd/>
            <a:tailEnd type="stealth" w="lg" len="lg"/>
          </a:ln>
          <a:effectLst/>
        </p:spPr>
      </p:cxnSp>
      <p:cxnSp>
        <p:nvCxnSpPr>
          <p:cNvPr id="39" name="Gerade Verbindung mit Pfeil 28">
            <a:extLst>
              <a:ext uri="{FF2B5EF4-FFF2-40B4-BE49-F238E27FC236}">
                <a16:creationId xmlns:a16="http://schemas.microsoft.com/office/drawing/2014/main" id="{3810984D-40E5-2B37-5BBC-0898E97C4EDC}"/>
              </a:ext>
            </a:extLst>
          </p:cNvPr>
          <p:cNvCxnSpPr>
            <a:cxnSpLocks/>
          </p:cNvCxnSpPr>
          <p:nvPr/>
        </p:nvCxnSpPr>
        <p:spPr bwMode="gray">
          <a:xfrm flipV="1">
            <a:off x="9174744" y="5377581"/>
            <a:ext cx="1" cy="864000"/>
          </a:xfrm>
          <a:prstGeom prst="straightConnector1">
            <a:avLst/>
          </a:prstGeom>
          <a:noFill/>
          <a:ln w="12700">
            <a:solidFill>
              <a:srgbClr val="10479B"/>
            </a:solidFill>
            <a:prstDash val="sysDot"/>
            <a:round/>
            <a:headEnd/>
            <a:tailEnd type="stealth" w="lg" len="lg"/>
          </a:ln>
          <a:effectLst/>
        </p:spPr>
      </p:cxnSp>
      <p:sp>
        <p:nvSpPr>
          <p:cNvPr id="40" name="Oval 39">
            <a:extLst>
              <a:ext uri="{FF2B5EF4-FFF2-40B4-BE49-F238E27FC236}">
                <a16:creationId xmlns:a16="http://schemas.microsoft.com/office/drawing/2014/main" id="{E5759564-9EB5-5E0E-2F1C-D1A7A0E7F90B}"/>
              </a:ext>
            </a:extLst>
          </p:cNvPr>
          <p:cNvSpPr/>
          <p:nvPr/>
        </p:nvSpPr>
        <p:spPr>
          <a:xfrm rot="12924205">
            <a:off x="8995484" y="5004749"/>
            <a:ext cx="360593" cy="360593"/>
          </a:xfrm>
          <a:prstGeom prst="ellipse">
            <a:avLst/>
          </a:prstGeom>
          <a:gradFill flip="none" rotWithShape="1">
            <a:gsLst>
              <a:gs pos="38000">
                <a:srgbClr val="94B9CF"/>
              </a:gs>
              <a:gs pos="0">
                <a:srgbClr val="10479B"/>
              </a:gs>
              <a:gs pos="86000">
                <a:srgbClr val="EEECE1"/>
              </a:gs>
            </a:gsLst>
            <a:lin ang="0" scaled="1"/>
            <a:tileRect/>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41" name="Oval 40">
            <a:extLst>
              <a:ext uri="{FF2B5EF4-FFF2-40B4-BE49-F238E27FC236}">
                <a16:creationId xmlns:a16="http://schemas.microsoft.com/office/drawing/2014/main" id="{D09029BE-6D9C-F4E6-7AF0-F5F60CFE3D2A}"/>
              </a:ext>
            </a:extLst>
          </p:cNvPr>
          <p:cNvSpPr>
            <a:spLocks noChangeAspect="1"/>
          </p:cNvSpPr>
          <p:nvPr/>
        </p:nvSpPr>
        <p:spPr>
          <a:xfrm rot="19823196">
            <a:off x="11377730" y="5785727"/>
            <a:ext cx="356616" cy="356616"/>
          </a:xfrm>
          <a:prstGeom prst="ellipse">
            <a:avLst/>
          </a:prstGeom>
          <a:gradFill flip="none" rotWithShape="1">
            <a:gsLst>
              <a:gs pos="28000">
                <a:srgbClr val="8064A2"/>
              </a:gs>
              <a:gs pos="47000">
                <a:srgbClr val="BFBFBF"/>
              </a:gs>
              <a:gs pos="86000">
                <a:srgbClr val="EEECE1"/>
              </a:gs>
              <a:gs pos="67000">
                <a:srgbClr val="4BACC6"/>
              </a:gs>
            </a:gsLst>
            <a:path path="circle">
              <a:fillToRect l="50000" t="50000" r="50000" b="50000"/>
            </a:path>
            <a:tileRect/>
          </a:gradFill>
          <a:ln w="25400" cap="flat" cmpd="sng" algn="ctr">
            <a:noFill/>
            <a:prstDash val="solid"/>
          </a:ln>
          <a:effectLst/>
        </p:spPr>
        <p:txBody>
          <a:bodyPr rtlCol="0" anchor="ctr"/>
          <a:lstStyle/>
          <a:p>
            <a:pPr marL="0" marR="0" lvl="0" indent="0" algn="ctr" defTabSz="914264"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Optima" panose="02000503060000020004" pitchFamily="2" charset="0"/>
              <a:ea typeface="+mn-ea"/>
              <a:cs typeface="+mn-cs"/>
            </a:endParaRPr>
          </a:p>
        </p:txBody>
      </p:sp>
      <p:cxnSp>
        <p:nvCxnSpPr>
          <p:cNvPr id="43" name="Straight Arrow Connector 42">
            <a:extLst>
              <a:ext uri="{FF2B5EF4-FFF2-40B4-BE49-F238E27FC236}">
                <a16:creationId xmlns:a16="http://schemas.microsoft.com/office/drawing/2014/main" id="{5570DC81-A573-F2D4-6A29-697876084D42}"/>
              </a:ext>
            </a:extLst>
          </p:cNvPr>
          <p:cNvCxnSpPr/>
          <p:nvPr/>
        </p:nvCxnSpPr>
        <p:spPr>
          <a:xfrm>
            <a:off x="573276" y="1593213"/>
            <a:ext cx="1407167"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D6293E0-F3B5-4B27-389B-0396B424DD3A}"/>
              </a:ext>
            </a:extLst>
          </p:cNvPr>
          <p:cNvCxnSpPr/>
          <p:nvPr/>
        </p:nvCxnSpPr>
        <p:spPr>
          <a:xfrm>
            <a:off x="1654300" y="2341659"/>
            <a:ext cx="1702672"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BD728E0-9ACE-45F1-E014-E8EFA6C68F67}"/>
              </a:ext>
            </a:extLst>
          </p:cNvPr>
          <p:cNvCxnSpPr>
            <a:cxnSpLocks/>
          </p:cNvCxnSpPr>
          <p:nvPr/>
        </p:nvCxnSpPr>
        <p:spPr>
          <a:xfrm>
            <a:off x="3163182" y="3138636"/>
            <a:ext cx="3547811"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feld 29">
            <a:extLst>
              <a:ext uri="{FF2B5EF4-FFF2-40B4-BE49-F238E27FC236}">
                <a16:creationId xmlns:a16="http://schemas.microsoft.com/office/drawing/2014/main" id="{E4FB5262-8F39-55F4-562F-A43E22E77D49}"/>
              </a:ext>
            </a:extLst>
          </p:cNvPr>
          <p:cNvSpPr txBox="1"/>
          <p:nvPr/>
        </p:nvSpPr>
        <p:spPr bwMode="gray">
          <a:xfrm>
            <a:off x="973259" y="1515795"/>
            <a:ext cx="669589"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2 Weeks</a:t>
            </a:r>
          </a:p>
        </p:txBody>
      </p:sp>
      <p:sp>
        <p:nvSpPr>
          <p:cNvPr id="48" name="Textfeld 29">
            <a:extLst>
              <a:ext uri="{FF2B5EF4-FFF2-40B4-BE49-F238E27FC236}">
                <a16:creationId xmlns:a16="http://schemas.microsoft.com/office/drawing/2014/main" id="{DDF472A1-D242-5701-FABE-2C7711DE867E}"/>
              </a:ext>
            </a:extLst>
          </p:cNvPr>
          <p:cNvSpPr txBox="1"/>
          <p:nvPr/>
        </p:nvSpPr>
        <p:spPr bwMode="gray">
          <a:xfrm>
            <a:off x="2173351" y="2263839"/>
            <a:ext cx="669589"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2 Weeks</a:t>
            </a:r>
          </a:p>
        </p:txBody>
      </p:sp>
      <p:sp>
        <p:nvSpPr>
          <p:cNvPr id="49" name="Textfeld 29">
            <a:extLst>
              <a:ext uri="{FF2B5EF4-FFF2-40B4-BE49-F238E27FC236}">
                <a16:creationId xmlns:a16="http://schemas.microsoft.com/office/drawing/2014/main" id="{92F4E91D-4E56-7AEF-F1BA-D6D95B518124}"/>
              </a:ext>
            </a:extLst>
          </p:cNvPr>
          <p:cNvSpPr txBox="1"/>
          <p:nvPr/>
        </p:nvSpPr>
        <p:spPr bwMode="gray">
          <a:xfrm>
            <a:off x="4540175" y="3064701"/>
            <a:ext cx="903626"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lang="en-US" kern="0">
                <a:solidFill>
                  <a:srgbClr val="10479B"/>
                </a:solidFill>
              </a:rPr>
              <a:t>2 to 4 </a:t>
            </a:r>
            <a:r>
              <a:rPr kumimoji="0" lang="en-US" sz="1100" b="1" i="0" u="none" strike="noStrike" kern="0" cap="none" spc="0" normalizeH="0" baseline="0" noProof="0">
                <a:ln>
                  <a:noFill/>
                </a:ln>
                <a:solidFill>
                  <a:srgbClr val="10479B"/>
                </a:solidFill>
                <a:effectLst/>
                <a:uLnTx/>
                <a:uFillTx/>
                <a:latin typeface="Optima"/>
                <a:ea typeface="+mj-ea"/>
                <a:cs typeface="Futura"/>
              </a:rPr>
              <a:t>Weeks</a:t>
            </a:r>
          </a:p>
        </p:txBody>
      </p:sp>
      <p:sp>
        <p:nvSpPr>
          <p:cNvPr id="50" name="Textfeld 29">
            <a:extLst>
              <a:ext uri="{FF2B5EF4-FFF2-40B4-BE49-F238E27FC236}">
                <a16:creationId xmlns:a16="http://schemas.microsoft.com/office/drawing/2014/main" id="{5861B220-473C-6A6A-5B62-D8B6AA300900}"/>
              </a:ext>
            </a:extLst>
          </p:cNvPr>
          <p:cNvSpPr txBox="1"/>
          <p:nvPr/>
        </p:nvSpPr>
        <p:spPr bwMode="gray">
          <a:xfrm>
            <a:off x="6313748" y="3808575"/>
            <a:ext cx="669589"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2 Weeks</a:t>
            </a:r>
          </a:p>
        </p:txBody>
      </p:sp>
      <p:cxnSp>
        <p:nvCxnSpPr>
          <p:cNvPr id="51" name="Straight Arrow Connector 50">
            <a:extLst>
              <a:ext uri="{FF2B5EF4-FFF2-40B4-BE49-F238E27FC236}">
                <a16:creationId xmlns:a16="http://schemas.microsoft.com/office/drawing/2014/main" id="{233FD639-66AF-914C-A519-57AD3095660F}"/>
              </a:ext>
            </a:extLst>
          </p:cNvPr>
          <p:cNvCxnSpPr>
            <a:cxnSpLocks/>
          </p:cNvCxnSpPr>
          <p:nvPr/>
        </p:nvCxnSpPr>
        <p:spPr>
          <a:xfrm>
            <a:off x="5123615" y="3864356"/>
            <a:ext cx="2973403"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feld 29">
            <a:extLst>
              <a:ext uri="{FF2B5EF4-FFF2-40B4-BE49-F238E27FC236}">
                <a16:creationId xmlns:a16="http://schemas.microsoft.com/office/drawing/2014/main" id="{5B7DC079-A1BD-FD64-A05B-773DF4629774}"/>
              </a:ext>
            </a:extLst>
          </p:cNvPr>
          <p:cNvSpPr txBox="1"/>
          <p:nvPr/>
        </p:nvSpPr>
        <p:spPr bwMode="gray">
          <a:xfrm>
            <a:off x="6229324" y="5494898"/>
            <a:ext cx="586233"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lang="en-US" kern="0">
                <a:solidFill>
                  <a:srgbClr val="10479B"/>
                </a:solidFill>
              </a:rPr>
              <a:t>1</a:t>
            </a:r>
            <a:r>
              <a:rPr kumimoji="0" lang="en-US" sz="1100" b="1" i="0" u="none" strike="noStrike" kern="0" cap="none" spc="0" normalizeH="0" baseline="0" noProof="0">
                <a:ln>
                  <a:noFill/>
                </a:ln>
                <a:solidFill>
                  <a:srgbClr val="10479B"/>
                </a:solidFill>
                <a:effectLst/>
                <a:uLnTx/>
                <a:uFillTx/>
                <a:latin typeface="Optima"/>
                <a:ea typeface="+mj-ea"/>
                <a:cs typeface="Futura"/>
              </a:rPr>
              <a:t> Week</a:t>
            </a:r>
          </a:p>
        </p:txBody>
      </p:sp>
      <p:cxnSp>
        <p:nvCxnSpPr>
          <p:cNvPr id="54" name="Straight Arrow Connector 53">
            <a:extLst>
              <a:ext uri="{FF2B5EF4-FFF2-40B4-BE49-F238E27FC236}">
                <a16:creationId xmlns:a16="http://schemas.microsoft.com/office/drawing/2014/main" id="{F7771B3D-DB52-F3DD-D0B1-54FDB2EAC022}"/>
              </a:ext>
            </a:extLst>
          </p:cNvPr>
          <p:cNvCxnSpPr>
            <a:cxnSpLocks/>
          </p:cNvCxnSpPr>
          <p:nvPr/>
        </p:nvCxnSpPr>
        <p:spPr>
          <a:xfrm>
            <a:off x="4158075" y="5529647"/>
            <a:ext cx="4788695"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feld 29">
            <a:extLst>
              <a:ext uri="{FF2B5EF4-FFF2-40B4-BE49-F238E27FC236}">
                <a16:creationId xmlns:a16="http://schemas.microsoft.com/office/drawing/2014/main" id="{DEB739FC-7589-70E7-8B9D-CF58061DE5EB}"/>
              </a:ext>
            </a:extLst>
          </p:cNvPr>
          <p:cNvSpPr txBox="1"/>
          <p:nvPr/>
        </p:nvSpPr>
        <p:spPr bwMode="gray">
          <a:xfrm>
            <a:off x="8186418" y="4583591"/>
            <a:ext cx="586233"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lang="en-US" kern="0">
                <a:solidFill>
                  <a:srgbClr val="10479B"/>
                </a:solidFill>
              </a:rPr>
              <a:t>1</a:t>
            </a:r>
            <a:r>
              <a:rPr kumimoji="0" lang="en-US" sz="1100" b="1" i="0" u="none" strike="noStrike" kern="0" cap="none" spc="0" normalizeH="0" baseline="0" noProof="0">
                <a:ln>
                  <a:noFill/>
                </a:ln>
                <a:solidFill>
                  <a:srgbClr val="10479B"/>
                </a:solidFill>
                <a:effectLst/>
                <a:uLnTx/>
                <a:uFillTx/>
                <a:latin typeface="Optima"/>
                <a:ea typeface="+mj-ea"/>
                <a:cs typeface="Futura"/>
              </a:rPr>
              <a:t> Week</a:t>
            </a:r>
          </a:p>
        </p:txBody>
      </p:sp>
      <p:cxnSp>
        <p:nvCxnSpPr>
          <p:cNvPr id="56" name="Straight Arrow Connector 55">
            <a:extLst>
              <a:ext uri="{FF2B5EF4-FFF2-40B4-BE49-F238E27FC236}">
                <a16:creationId xmlns:a16="http://schemas.microsoft.com/office/drawing/2014/main" id="{DE41491B-5761-F13B-B598-ECCA9AA822E1}"/>
              </a:ext>
            </a:extLst>
          </p:cNvPr>
          <p:cNvCxnSpPr>
            <a:cxnSpLocks/>
          </p:cNvCxnSpPr>
          <p:nvPr/>
        </p:nvCxnSpPr>
        <p:spPr>
          <a:xfrm>
            <a:off x="7079469" y="4632210"/>
            <a:ext cx="2703094"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9C56359-9AC0-165E-96B2-1C60554F0489}"/>
              </a:ext>
            </a:extLst>
          </p:cNvPr>
          <p:cNvCxnSpPr/>
          <p:nvPr/>
        </p:nvCxnSpPr>
        <p:spPr>
          <a:xfrm>
            <a:off x="9626812" y="6314662"/>
            <a:ext cx="1702672"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feld 29">
            <a:extLst>
              <a:ext uri="{FF2B5EF4-FFF2-40B4-BE49-F238E27FC236}">
                <a16:creationId xmlns:a16="http://schemas.microsoft.com/office/drawing/2014/main" id="{3AD1E729-A83D-3CA4-AD00-1A4CED3F152C}"/>
              </a:ext>
            </a:extLst>
          </p:cNvPr>
          <p:cNvSpPr txBox="1"/>
          <p:nvPr/>
        </p:nvSpPr>
        <p:spPr bwMode="gray">
          <a:xfrm>
            <a:off x="10145863" y="6236842"/>
            <a:ext cx="669589" cy="314683"/>
          </a:xfrm>
          <a:prstGeom prst="rect">
            <a:avLst/>
          </a:prstGeom>
          <a:noFill/>
          <a:effectLst/>
        </p:spPr>
        <p:txBody>
          <a:bodyPr wrap="none" lIns="72000" tIns="72000" rIns="72000" bIns="72000" rtlCol="0">
            <a:spAutoFit/>
          </a:bodyPr>
          <a:lstStyle>
            <a:defPPr>
              <a:defRPr lang="en-US"/>
            </a:defPPr>
            <a:lvl1pPr algn="ctr">
              <a:defRPr sz="1100" b="1">
                <a:solidFill>
                  <a:schemeClr val="accent1"/>
                </a:solidFill>
                <a:latin typeface="Optima"/>
                <a:ea typeface="+mj-ea"/>
                <a:cs typeface="Futura"/>
              </a:defRPr>
            </a:lvl1pPr>
          </a:lstStyle>
          <a:p>
            <a:pPr marL="0" marR="0" lvl="0" indent="0" algn="ctr" defTabSz="91426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0479B"/>
                </a:solidFill>
                <a:effectLst/>
                <a:uLnTx/>
                <a:uFillTx/>
                <a:latin typeface="Optima"/>
                <a:ea typeface="+mj-ea"/>
                <a:cs typeface="Futura"/>
              </a:rPr>
              <a:t>2 Weeks</a:t>
            </a:r>
          </a:p>
        </p:txBody>
      </p:sp>
    </p:spTree>
    <p:extLst>
      <p:ext uri="{BB962C8B-B14F-4D97-AF65-F5344CB8AC3E}">
        <p14:creationId xmlns:p14="http://schemas.microsoft.com/office/powerpoint/2010/main" val="1126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p:tgtEl>
                                          <p:spTgt spid="26"/>
                                        </p:tgtEl>
                                        <p:attrNameLst>
                                          <p:attrName>ppt_x</p:attrName>
                                        </p:attrNameLst>
                                      </p:cBhvr>
                                      <p:tavLst>
                                        <p:tav tm="0">
                                          <p:val>
                                            <p:strVal val="#ppt_x+#ppt_w*1.125000"/>
                                          </p:val>
                                        </p:tav>
                                        <p:tav tm="100000">
                                          <p:val>
                                            <p:strVal val="#ppt_x"/>
                                          </p:val>
                                        </p:tav>
                                      </p:tavLst>
                                    </p:anim>
                                    <p:animEffect transition="in" filter="wipe(left)">
                                      <p:cBhvr>
                                        <p:cTn id="8" dur="1000"/>
                                        <p:tgtEl>
                                          <p:spTgt spid="26"/>
                                        </p:tgtEl>
                                      </p:cBhvr>
                                    </p:animEffect>
                                  </p:childTnLst>
                                </p:cTn>
                              </p:par>
                              <p:par>
                                <p:cTn id="9" presetID="8" presetClass="emph" presetSubtype="0" fill="hold" grpId="1" nodeType="withEffect">
                                  <p:stCondLst>
                                    <p:cond delay="0"/>
                                  </p:stCondLst>
                                  <p:childTnLst>
                                    <p:animRot by="21600000">
                                      <p:cBhvr>
                                        <p:cTn id="10" dur="1000" fill="hold"/>
                                        <p:tgtEl>
                                          <p:spTgt spid="26"/>
                                        </p:tgtEl>
                                        <p:attrNameLst>
                                          <p:attrName>r</p:attrName>
                                        </p:attrNameLst>
                                      </p:cBhvr>
                                    </p:animRot>
                                  </p:childTnLst>
                                </p:cTn>
                              </p:par>
                              <p:par>
                                <p:cTn id="11" presetID="1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000"/>
                                        <p:tgtEl>
                                          <p:spTgt spid="16"/>
                                        </p:tgtEl>
                                        <p:attrNameLst>
                                          <p:attrName>ppt_y</p:attrName>
                                        </p:attrNameLst>
                                      </p:cBhvr>
                                      <p:tavLst>
                                        <p:tav tm="0">
                                          <p:val>
                                            <p:strVal val="#ppt_y+#ppt_h*1.125000"/>
                                          </p:val>
                                        </p:tav>
                                        <p:tav tm="100000">
                                          <p:val>
                                            <p:strVal val="#ppt_y"/>
                                          </p:val>
                                        </p:tav>
                                      </p:tavLst>
                                    </p:anim>
                                    <p:animEffect transition="in" filter="wipe(up)">
                                      <p:cBhvr>
                                        <p:cTn id="14" dur="10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1000"/>
                                        <p:tgtEl>
                                          <p:spTgt spid="27"/>
                                        </p:tgtEl>
                                        <p:attrNameLst>
                                          <p:attrName>ppt_x</p:attrName>
                                        </p:attrNameLst>
                                      </p:cBhvr>
                                      <p:tavLst>
                                        <p:tav tm="0">
                                          <p:val>
                                            <p:strVal val="#ppt_x-#ppt_w*1.125000"/>
                                          </p:val>
                                        </p:tav>
                                        <p:tav tm="100000">
                                          <p:val>
                                            <p:strVal val="#ppt_x"/>
                                          </p:val>
                                        </p:tav>
                                      </p:tavLst>
                                    </p:anim>
                                    <p:animEffect transition="in" filter="wipe(right)">
                                      <p:cBhvr>
                                        <p:cTn id="21" dur="1000"/>
                                        <p:tgtEl>
                                          <p:spTgt spid="27"/>
                                        </p:tgtEl>
                                      </p:cBhvr>
                                    </p:animEffect>
                                  </p:childTnLst>
                                </p:cTn>
                              </p:par>
                              <p:par>
                                <p:cTn id="22" presetID="8" presetClass="emph" presetSubtype="0" fill="hold" grpId="1" nodeType="withEffect">
                                  <p:stCondLst>
                                    <p:cond delay="0"/>
                                  </p:stCondLst>
                                  <p:childTnLst>
                                    <p:animRot by="21600000">
                                      <p:cBhvr>
                                        <p:cTn id="23" dur="1000" fill="hold"/>
                                        <p:tgtEl>
                                          <p:spTgt spid="27"/>
                                        </p:tgtEl>
                                        <p:attrNameLst>
                                          <p:attrName>r</p:attrName>
                                        </p:attrNameLst>
                                      </p:cBhvr>
                                    </p:animRot>
                                  </p:childTnLst>
                                </p:cTn>
                              </p:par>
                              <p:par>
                                <p:cTn id="24" presetID="12" presetClass="entr" presetSubtype="2"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1000"/>
                                        <p:tgtEl>
                                          <p:spTgt spid="18"/>
                                        </p:tgtEl>
                                        <p:attrNameLst>
                                          <p:attrName>ppt_x</p:attrName>
                                        </p:attrNameLst>
                                      </p:cBhvr>
                                      <p:tavLst>
                                        <p:tav tm="0">
                                          <p:val>
                                            <p:strVal val="#ppt_x+#ppt_w*1.125000"/>
                                          </p:val>
                                        </p:tav>
                                        <p:tav tm="100000">
                                          <p:val>
                                            <p:strVal val="#ppt_x"/>
                                          </p:val>
                                        </p:tav>
                                      </p:tavLst>
                                    </p:anim>
                                    <p:animEffect transition="in" filter="wipe(left)">
                                      <p:cBhvr>
                                        <p:cTn id="27" dur="10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childTnLst>
                                </p:cTn>
                              </p:par>
                            </p:childTnLst>
                          </p:cTn>
                        </p:par>
                        <p:par>
                          <p:cTn id="31" fill="hold">
                            <p:stCondLst>
                              <p:cond delay="1000"/>
                            </p:stCondLst>
                            <p:childTnLst>
                              <p:par>
                                <p:cTn id="32" presetID="1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1000"/>
                                        <p:tgtEl>
                                          <p:spTgt spid="28"/>
                                        </p:tgtEl>
                                        <p:attrNameLst>
                                          <p:attrName>ppt_x</p:attrName>
                                        </p:attrNameLst>
                                      </p:cBhvr>
                                      <p:tavLst>
                                        <p:tav tm="0">
                                          <p:val>
                                            <p:strVal val="#ppt_x-#ppt_w*1.125000"/>
                                          </p:val>
                                        </p:tav>
                                        <p:tav tm="100000">
                                          <p:val>
                                            <p:strVal val="#ppt_x"/>
                                          </p:val>
                                        </p:tav>
                                      </p:tavLst>
                                    </p:anim>
                                    <p:animEffect transition="in" filter="wipe(right)">
                                      <p:cBhvr>
                                        <p:cTn id="35" dur="1000"/>
                                        <p:tgtEl>
                                          <p:spTgt spid="28"/>
                                        </p:tgtEl>
                                      </p:cBhvr>
                                    </p:animEffect>
                                  </p:childTnLst>
                                </p:cTn>
                              </p:par>
                              <p:par>
                                <p:cTn id="36" presetID="8" presetClass="emph" presetSubtype="0" fill="hold" grpId="1" nodeType="withEffect">
                                  <p:stCondLst>
                                    <p:cond delay="0"/>
                                  </p:stCondLst>
                                  <p:childTnLst>
                                    <p:animRot by="21600000">
                                      <p:cBhvr>
                                        <p:cTn id="37" dur="1000" fill="hold"/>
                                        <p:tgtEl>
                                          <p:spTgt spid="28"/>
                                        </p:tgtEl>
                                        <p:attrNameLst>
                                          <p:attrName>r</p:attrName>
                                        </p:attrNameLst>
                                      </p:cBhvr>
                                    </p:animRot>
                                  </p:childTnLst>
                                </p:cTn>
                              </p:par>
                              <p:par>
                                <p:cTn id="38" presetID="1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1000"/>
                                        <p:tgtEl>
                                          <p:spTgt spid="8"/>
                                        </p:tgtEl>
                                        <p:attrNameLst>
                                          <p:attrName>ppt_y</p:attrName>
                                        </p:attrNameLst>
                                      </p:cBhvr>
                                      <p:tavLst>
                                        <p:tav tm="0">
                                          <p:val>
                                            <p:strVal val="#ppt_y+#ppt_h*1.125000"/>
                                          </p:val>
                                        </p:tav>
                                        <p:tav tm="100000">
                                          <p:val>
                                            <p:strVal val="#ppt_y"/>
                                          </p:val>
                                        </p:tav>
                                      </p:tavLst>
                                    </p:anim>
                                    <p:animEffect transition="in" filter="wipe(up)">
                                      <p:cBhvr>
                                        <p:cTn id="41" dur="10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childTnLst>
                                </p:cTn>
                              </p:par>
                            </p:childTnLst>
                          </p:cTn>
                        </p:par>
                        <p:par>
                          <p:cTn id="45" fill="hold">
                            <p:stCondLst>
                              <p:cond delay="2000"/>
                            </p:stCondLst>
                            <p:childTnLst>
                              <p:par>
                                <p:cTn id="46" presetID="12"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1000"/>
                                        <p:tgtEl>
                                          <p:spTgt spid="29"/>
                                        </p:tgtEl>
                                        <p:attrNameLst>
                                          <p:attrName>ppt_x</p:attrName>
                                        </p:attrNameLst>
                                      </p:cBhvr>
                                      <p:tavLst>
                                        <p:tav tm="0">
                                          <p:val>
                                            <p:strVal val="#ppt_x-#ppt_w*1.125000"/>
                                          </p:val>
                                        </p:tav>
                                        <p:tav tm="100000">
                                          <p:val>
                                            <p:strVal val="#ppt_x"/>
                                          </p:val>
                                        </p:tav>
                                      </p:tavLst>
                                    </p:anim>
                                    <p:animEffect transition="in" filter="wipe(right)">
                                      <p:cBhvr>
                                        <p:cTn id="49" dur="1000"/>
                                        <p:tgtEl>
                                          <p:spTgt spid="29"/>
                                        </p:tgtEl>
                                      </p:cBhvr>
                                    </p:animEffect>
                                  </p:childTnLst>
                                </p:cTn>
                              </p:par>
                              <p:par>
                                <p:cTn id="50" presetID="8" presetClass="emph" presetSubtype="0" fill="hold" grpId="1" nodeType="withEffect">
                                  <p:stCondLst>
                                    <p:cond delay="0"/>
                                  </p:stCondLst>
                                  <p:childTnLst>
                                    <p:animRot by="21600000">
                                      <p:cBhvr>
                                        <p:cTn id="51" dur="1000" fill="hold"/>
                                        <p:tgtEl>
                                          <p:spTgt spid="29"/>
                                        </p:tgtEl>
                                        <p:attrNameLst>
                                          <p:attrName>r</p:attrName>
                                        </p:attrNameLst>
                                      </p:cBhvr>
                                    </p:animRot>
                                  </p:childTnLst>
                                </p:cTn>
                              </p:par>
                              <p:par>
                                <p:cTn id="52" presetID="12" presetClass="entr" presetSubtype="1"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1000"/>
                                        <p:tgtEl>
                                          <p:spTgt spid="31"/>
                                        </p:tgtEl>
                                        <p:attrNameLst>
                                          <p:attrName>ppt_y</p:attrName>
                                        </p:attrNameLst>
                                      </p:cBhvr>
                                      <p:tavLst>
                                        <p:tav tm="0">
                                          <p:val>
                                            <p:strVal val="#ppt_y-#ppt_h*1.125000"/>
                                          </p:val>
                                        </p:tav>
                                        <p:tav tm="100000">
                                          <p:val>
                                            <p:strVal val="#ppt_y"/>
                                          </p:val>
                                        </p:tav>
                                      </p:tavLst>
                                    </p:anim>
                                    <p:animEffect transition="in" filter="wipe(down)">
                                      <p:cBhvr>
                                        <p:cTn id="55" dur="10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childTnLst>
                                </p:cTn>
                              </p:par>
                            </p:childTnLst>
                          </p:cTn>
                        </p:par>
                        <p:par>
                          <p:cTn id="59" fill="hold">
                            <p:stCondLst>
                              <p:cond delay="3000"/>
                            </p:stCondLst>
                            <p:childTnLst>
                              <p:par>
                                <p:cTn id="60" presetID="12" presetClass="entr" presetSubtype="8"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p:tgtEl>
                                          <p:spTgt spid="30"/>
                                        </p:tgtEl>
                                        <p:attrNameLst>
                                          <p:attrName>ppt_x</p:attrName>
                                        </p:attrNameLst>
                                      </p:cBhvr>
                                      <p:tavLst>
                                        <p:tav tm="0">
                                          <p:val>
                                            <p:strVal val="#ppt_x-#ppt_w*1.125000"/>
                                          </p:val>
                                        </p:tav>
                                        <p:tav tm="100000">
                                          <p:val>
                                            <p:strVal val="#ppt_x"/>
                                          </p:val>
                                        </p:tav>
                                      </p:tavLst>
                                    </p:anim>
                                    <p:animEffect transition="in" filter="wipe(right)">
                                      <p:cBhvr>
                                        <p:cTn id="63" dur="1000"/>
                                        <p:tgtEl>
                                          <p:spTgt spid="30"/>
                                        </p:tgtEl>
                                      </p:cBhvr>
                                    </p:animEffect>
                                  </p:childTnLst>
                                </p:cTn>
                              </p:par>
                              <p:par>
                                <p:cTn id="64" presetID="8" presetClass="emph" presetSubtype="0" fill="hold" grpId="1" nodeType="withEffect">
                                  <p:stCondLst>
                                    <p:cond delay="0"/>
                                  </p:stCondLst>
                                  <p:childTnLst>
                                    <p:animRot by="21600000">
                                      <p:cBhvr>
                                        <p:cTn id="65" dur="1000" fill="hold"/>
                                        <p:tgtEl>
                                          <p:spTgt spid="30"/>
                                        </p:tgtEl>
                                        <p:attrNameLst>
                                          <p:attrName>r</p:attrName>
                                        </p:attrNameLst>
                                      </p:cBhvr>
                                    </p:animRot>
                                  </p:childTnLst>
                                </p:cTn>
                              </p:par>
                              <p:par>
                                <p:cTn id="66" presetID="12" presetClass="entr" presetSubtype="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additive="base">
                                        <p:cTn id="68" dur="500"/>
                                        <p:tgtEl>
                                          <p:spTgt spid="32"/>
                                        </p:tgtEl>
                                        <p:attrNameLst>
                                          <p:attrName>ppt_y</p:attrName>
                                        </p:attrNameLst>
                                      </p:cBhvr>
                                      <p:tavLst>
                                        <p:tav tm="0">
                                          <p:val>
                                            <p:strVal val="#ppt_y-#ppt_h*1.125000"/>
                                          </p:val>
                                        </p:tav>
                                        <p:tav tm="100000">
                                          <p:val>
                                            <p:strVal val="#ppt_y"/>
                                          </p:val>
                                        </p:tav>
                                      </p:tavLst>
                                    </p:anim>
                                    <p:animEffect transition="in" filter="wipe(down)">
                                      <p:cBhvr>
                                        <p:cTn id="69" dur="500"/>
                                        <p:tgtEl>
                                          <p:spTgt spid="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childTnLst>
                                </p:cTn>
                              </p:par>
                              <p:par>
                                <p:cTn id="73" presetID="12" presetClass="entr" presetSubtype="1"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000"/>
                                        <p:tgtEl>
                                          <p:spTgt spid="33"/>
                                        </p:tgtEl>
                                        <p:attrNameLst>
                                          <p:attrName>ppt_y</p:attrName>
                                        </p:attrNameLst>
                                      </p:cBhvr>
                                      <p:tavLst>
                                        <p:tav tm="0">
                                          <p:val>
                                            <p:strVal val="#ppt_y-#ppt_h*1.125000"/>
                                          </p:val>
                                        </p:tav>
                                        <p:tav tm="100000">
                                          <p:val>
                                            <p:strVal val="#ppt_y"/>
                                          </p:val>
                                        </p:tav>
                                      </p:tavLst>
                                    </p:anim>
                                    <p:animEffect transition="in" filter="wipe(down)">
                                      <p:cBhvr>
                                        <p:cTn id="76" dur="10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1000"/>
                                        <p:tgtEl>
                                          <p:spTgt spid="11"/>
                                        </p:tgtEl>
                                      </p:cBhvr>
                                    </p:animEffect>
                                  </p:childTnLst>
                                </p:cTn>
                              </p:par>
                              <p:par>
                                <p:cTn id="80" presetID="12" presetClass="entr" presetSubtype="1"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additive="base">
                                        <p:cTn id="82" dur="1000"/>
                                        <p:tgtEl>
                                          <p:spTgt spid="34"/>
                                        </p:tgtEl>
                                        <p:attrNameLst>
                                          <p:attrName>ppt_y</p:attrName>
                                        </p:attrNameLst>
                                      </p:cBhvr>
                                      <p:tavLst>
                                        <p:tav tm="0">
                                          <p:val>
                                            <p:strVal val="#ppt_y-#ppt_h*1.125000"/>
                                          </p:val>
                                        </p:tav>
                                        <p:tav tm="100000">
                                          <p:val>
                                            <p:strVal val="#ppt_y"/>
                                          </p:val>
                                        </p:tav>
                                      </p:tavLst>
                                    </p:anim>
                                    <p:animEffect transition="in" filter="wipe(down)">
                                      <p:cBhvr>
                                        <p:cTn id="83" dur="10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1000"/>
                                        <p:tgtEl>
                                          <p:spTgt spid="10"/>
                                        </p:tgtEl>
                                      </p:cBhvr>
                                    </p:animEffect>
                                  </p:childTnLst>
                                </p:cTn>
                              </p:par>
                            </p:childTnLst>
                          </p:cTn>
                        </p:par>
                        <p:par>
                          <p:cTn id="87" fill="hold">
                            <p:stCondLst>
                              <p:cond delay="4000"/>
                            </p:stCondLst>
                            <p:childTnLst>
                              <p:par>
                                <p:cTn id="88" presetID="12" presetClass="entr" presetSubtype="8"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additive="base">
                                        <p:cTn id="90" dur="1000"/>
                                        <p:tgtEl>
                                          <p:spTgt spid="37"/>
                                        </p:tgtEl>
                                        <p:attrNameLst>
                                          <p:attrName>ppt_x</p:attrName>
                                        </p:attrNameLst>
                                      </p:cBhvr>
                                      <p:tavLst>
                                        <p:tav tm="0">
                                          <p:val>
                                            <p:strVal val="#ppt_x-#ppt_w*1.125000"/>
                                          </p:val>
                                        </p:tav>
                                        <p:tav tm="100000">
                                          <p:val>
                                            <p:strVal val="#ppt_x"/>
                                          </p:val>
                                        </p:tav>
                                      </p:tavLst>
                                    </p:anim>
                                    <p:animEffect transition="in" filter="wipe(right)">
                                      <p:cBhvr>
                                        <p:cTn id="91" dur="1000"/>
                                        <p:tgtEl>
                                          <p:spTgt spid="37"/>
                                        </p:tgtEl>
                                      </p:cBhvr>
                                    </p:animEffect>
                                  </p:childTnLst>
                                </p:cTn>
                              </p:par>
                              <p:par>
                                <p:cTn id="92" presetID="8" presetClass="emph" presetSubtype="0" fill="hold" grpId="1" nodeType="withEffect">
                                  <p:stCondLst>
                                    <p:cond delay="0"/>
                                  </p:stCondLst>
                                  <p:childTnLst>
                                    <p:animRot by="21600000">
                                      <p:cBhvr>
                                        <p:cTn id="93" dur="1000" fill="hold"/>
                                        <p:tgtEl>
                                          <p:spTgt spid="37"/>
                                        </p:tgtEl>
                                        <p:attrNameLst>
                                          <p:attrName>r</p:attrName>
                                        </p:attrNameLst>
                                      </p:cBhvr>
                                    </p:animRot>
                                  </p:childTnLst>
                                </p:cTn>
                              </p:par>
                              <p:par>
                                <p:cTn id="94" presetID="12" presetClass="entr" presetSubtype="1" fill="hold" nodeType="with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additive="base">
                                        <p:cTn id="96" dur="500"/>
                                        <p:tgtEl>
                                          <p:spTgt spid="38"/>
                                        </p:tgtEl>
                                        <p:attrNameLst>
                                          <p:attrName>ppt_y</p:attrName>
                                        </p:attrNameLst>
                                      </p:cBhvr>
                                      <p:tavLst>
                                        <p:tav tm="0">
                                          <p:val>
                                            <p:strVal val="#ppt_y-#ppt_h*1.125000"/>
                                          </p:val>
                                        </p:tav>
                                        <p:tav tm="100000">
                                          <p:val>
                                            <p:strVal val="#ppt_y"/>
                                          </p:val>
                                        </p:tav>
                                      </p:tavLst>
                                    </p:anim>
                                    <p:animEffect transition="in" filter="wipe(down)">
                                      <p:cBhvr>
                                        <p:cTn id="97" dur="500"/>
                                        <p:tgtEl>
                                          <p:spTgt spid="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1000"/>
                                        <p:tgtEl>
                                          <p:spTgt spid="36"/>
                                        </p:tgtEl>
                                      </p:cBhvr>
                                    </p:animEffect>
                                  </p:childTnLst>
                                </p:cTn>
                              </p:par>
                              <p:par>
                                <p:cTn id="101" presetID="12" presetClass="entr" presetSubtype="4"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1000"/>
                                        <p:tgtEl>
                                          <p:spTgt spid="39"/>
                                        </p:tgtEl>
                                        <p:attrNameLst>
                                          <p:attrName>ppt_y</p:attrName>
                                        </p:attrNameLst>
                                      </p:cBhvr>
                                      <p:tavLst>
                                        <p:tav tm="0">
                                          <p:val>
                                            <p:strVal val="#ppt_y+#ppt_h*1.125000"/>
                                          </p:val>
                                        </p:tav>
                                        <p:tav tm="100000">
                                          <p:val>
                                            <p:strVal val="#ppt_y"/>
                                          </p:val>
                                        </p:tav>
                                      </p:tavLst>
                                    </p:anim>
                                    <p:animEffect transition="in" filter="wipe(up)">
                                      <p:cBhvr>
                                        <p:cTn id="104" dur="1000"/>
                                        <p:tgtEl>
                                          <p:spTgt spid="39"/>
                                        </p:tgtEl>
                                      </p:cBhvr>
                                    </p:animEffect>
                                  </p:childTnLst>
                                </p:cTn>
                              </p:par>
                            </p:childTnLst>
                          </p:cTn>
                        </p:par>
                        <p:par>
                          <p:cTn id="105" fill="hold">
                            <p:stCondLst>
                              <p:cond delay="5000"/>
                            </p:stCondLst>
                            <p:childTnLst>
                              <p:par>
                                <p:cTn id="106" presetID="12" presetClass="entr" presetSubtype="8" fill="hold" grpId="0" nodeType="after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additive="base">
                                        <p:cTn id="108" dur="1000"/>
                                        <p:tgtEl>
                                          <p:spTgt spid="40"/>
                                        </p:tgtEl>
                                        <p:attrNameLst>
                                          <p:attrName>ppt_x</p:attrName>
                                        </p:attrNameLst>
                                      </p:cBhvr>
                                      <p:tavLst>
                                        <p:tav tm="0">
                                          <p:val>
                                            <p:strVal val="#ppt_x-#ppt_w*1.125000"/>
                                          </p:val>
                                        </p:tav>
                                        <p:tav tm="100000">
                                          <p:val>
                                            <p:strVal val="#ppt_x"/>
                                          </p:val>
                                        </p:tav>
                                      </p:tavLst>
                                    </p:anim>
                                    <p:animEffect transition="in" filter="wipe(right)">
                                      <p:cBhvr>
                                        <p:cTn id="109" dur="1000"/>
                                        <p:tgtEl>
                                          <p:spTgt spid="40"/>
                                        </p:tgtEl>
                                      </p:cBhvr>
                                    </p:animEffect>
                                  </p:childTnLst>
                                </p:cTn>
                              </p:par>
                              <p:par>
                                <p:cTn id="110" presetID="8" presetClass="emph" presetSubtype="0" fill="hold" grpId="1" nodeType="withEffect">
                                  <p:stCondLst>
                                    <p:cond delay="0"/>
                                  </p:stCondLst>
                                  <p:childTnLst>
                                    <p:animRot by="21600000">
                                      <p:cBhvr>
                                        <p:cTn id="111" dur="1000" fill="hold"/>
                                        <p:tgtEl>
                                          <p:spTgt spid="40"/>
                                        </p:tgtEl>
                                        <p:attrNameLst>
                                          <p:attrName>r</p:attrName>
                                        </p:attrNameLst>
                                      </p:cBhvr>
                                    </p:animRot>
                                  </p:childTnLst>
                                </p:cTn>
                              </p:par>
                            </p:childTnLst>
                          </p:cTn>
                        </p:par>
                        <p:par>
                          <p:cTn id="112" fill="hold">
                            <p:stCondLst>
                              <p:cond delay="6000"/>
                            </p:stCondLst>
                            <p:childTnLst>
                              <p:par>
                                <p:cTn id="113" presetID="12" presetClass="entr" presetSubtype="8" fill="hold" grpId="0" nodeType="afterEffect">
                                  <p:stCondLst>
                                    <p:cond delay="0"/>
                                  </p:stCondLst>
                                  <p:childTnLst>
                                    <p:set>
                                      <p:cBhvr>
                                        <p:cTn id="114" dur="1" fill="hold">
                                          <p:stCondLst>
                                            <p:cond delay="0"/>
                                          </p:stCondLst>
                                        </p:cTn>
                                        <p:tgtEl>
                                          <p:spTgt spid="41"/>
                                        </p:tgtEl>
                                        <p:attrNameLst>
                                          <p:attrName>style.visibility</p:attrName>
                                        </p:attrNameLst>
                                      </p:cBhvr>
                                      <p:to>
                                        <p:strVal val="visible"/>
                                      </p:to>
                                    </p:set>
                                    <p:anim calcmode="lin" valueType="num">
                                      <p:cBhvr additive="base">
                                        <p:cTn id="115" dur="1000"/>
                                        <p:tgtEl>
                                          <p:spTgt spid="41"/>
                                        </p:tgtEl>
                                        <p:attrNameLst>
                                          <p:attrName>ppt_x</p:attrName>
                                        </p:attrNameLst>
                                      </p:cBhvr>
                                      <p:tavLst>
                                        <p:tav tm="0">
                                          <p:val>
                                            <p:strVal val="#ppt_x-#ppt_w*1.125000"/>
                                          </p:val>
                                        </p:tav>
                                        <p:tav tm="100000">
                                          <p:val>
                                            <p:strVal val="#ppt_x"/>
                                          </p:val>
                                        </p:tav>
                                      </p:tavLst>
                                    </p:anim>
                                    <p:animEffect transition="in" filter="wipe(right)">
                                      <p:cBhvr>
                                        <p:cTn id="116" dur="1000"/>
                                        <p:tgtEl>
                                          <p:spTgt spid="41"/>
                                        </p:tgtEl>
                                      </p:cBhvr>
                                    </p:animEffect>
                                  </p:childTnLst>
                                </p:cTn>
                              </p:par>
                              <p:par>
                                <p:cTn id="117" presetID="8" presetClass="emph" presetSubtype="0" fill="hold" grpId="1" nodeType="withEffect">
                                  <p:stCondLst>
                                    <p:cond delay="0"/>
                                  </p:stCondLst>
                                  <p:childTnLst>
                                    <p:animRot by="21600000">
                                      <p:cBhvr>
                                        <p:cTn id="118" dur="1000" fill="hold"/>
                                        <p:tgtEl>
                                          <p:spTgt spid="41"/>
                                        </p:tgtEl>
                                        <p:attrNameLst>
                                          <p:attrName>r</p:attrName>
                                        </p:attrNameLst>
                                      </p:cBhvr>
                                    </p:animRot>
                                  </p:childTnLst>
                                </p:cTn>
                              </p:par>
                              <p:par>
                                <p:cTn id="119" presetID="10" presetClass="entr" presetSubtype="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fade">
                                      <p:cBhvr>
                                        <p:cTn id="121" dur="1000"/>
                                        <p:tgtEl>
                                          <p:spTgt spid="4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fade">
                                      <p:cBhvr>
                                        <p:cTn id="124" dur="1000"/>
                                        <p:tgtEl>
                                          <p:spTgt spid="48"/>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fade">
                                      <p:cBhvr>
                                        <p:cTn id="127" dur="1000"/>
                                        <p:tgtEl>
                                          <p:spTgt spid="4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fade">
                                      <p:cBhvr>
                                        <p:cTn id="130" dur="1000"/>
                                        <p:tgtEl>
                                          <p:spTgt spid="5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3"/>
                                        </p:tgtEl>
                                        <p:attrNameLst>
                                          <p:attrName>style.visibility</p:attrName>
                                        </p:attrNameLst>
                                      </p:cBhvr>
                                      <p:to>
                                        <p:strVal val="visible"/>
                                      </p:to>
                                    </p:set>
                                    <p:animEffect transition="in" filter="fade">
                                      <p:cBhvr>
                                        <p:cTn id="133" dur="1000"/>
                                        <p:tgtEl>
                                          <p:spTgt spid="5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fade">
                                      <p:cBhvr>
                                        <p:cTn id="136" dur="1000"/>
                                        <p:tgtEl>
                                          <p:spTgt spid="5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17" grpId="0"/>
      <p:bldP spid="19" grpId="0"/>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6" grpId="0"/>
      <p:bldP spid="37" grpId="0" animBg="1"/>
      <p:bldP spid="37" grpId="1" animBg="1"/>
      <p:bldP spid="40" grpId="0" animBg="1"/>
      <p:bldP spid="40" grpId="1" animBg="1"/>
      <p:bldP spid="41" grpId="0" animBg="1"/>
      <p:bldP spid="41" grpId="1" animBg="1"/>
      <p:bldP spid="47" grpId="0"/>
      <p:bldP spid="48" grpId="0"/>
      <p:bldP spid="49" grpId="0"/>
      <p:bldP spid="50" grpId="0"/>
      <p:bldP spid="53" grpId="0"/>
      <p:bldP spid="55" grpId="0"/>
      <p:bldP spid="6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241301" y="95825"/>
            <a:ext cx="10105852" cy="674688"/>
          </a:xfrm>
          <a:noFill/>
          <a:ln w="9525">
            <a:noFill/>
            <a:miter lim="800000"/>
          </a:ln>
          <a:effectLst/>
        </p:spPr>
        <p:txBody>
          <a:bodyPr vert="horz" lIns="68580" tIns="34291" rIns="68580" bIns="34291" rtlCol="0" anchor="ctr">
            <a:noAutofit/>
          </a:bodyPr>
          <a:lstStyle/>
          <a:p>
            <a:pPr defTabSz="914400" fontAlgn="base">
              <a:spcAft>
                <a:spcPct val="0"/>
              </a:spcAft>
            </a:pPr>
            <a:r>
              <a:rPr lang="en-US" sz="2400" b="1">
                <a:solidFill>
                  <a:srgbClr val="10479B"/>
                </a:solidFill>
                <a:latin typeface="Optima" charset="0"/>
                <a:cs typeface="Arial" panose="020B0604020202020204" pitchFamily="34" charset="0"/>
              </a:rPr>
              <a:t>Knowledge Transfer &amp; Continual Support to Governance Solution System Changes </a:t>
            </a:r>
            <a:r>
              <a:rPr lang="en-US" sz="2400" b="1">
                <a:solidFill>
                  <a:srgbClr val="10479B"/>
                </a:solidFill>
                <a:latin typeface="Optima" pitchFamily="2" charset="0"/>
                <a:cs typeface="Arial" panose="020B0604020202020204" pitchFamily="34" charset="0"/>
              </a:rPr>
              <a:t>(Optional)</a:t>
            </a:r>
            <a:r>
              <a:rPr lang="en-US" sz="2400" b="1">
                <a:solidFill>
                  <a:srgbClr val="10479B"/>
                </a:solidFill>
                <a:latin typeface="Optima" charset="0"/>
                <a:cs typeface="Arial" panose="020B0604020202020204" pitchFamily="34" charset="0"/>
              </a:rPr>
              <a:t> </a:t>
            </a:r>
            <a:endParaRPr lang="en-US" sz="2400" b="1">
              <a:solidFill>
                <a:srgbClr val="10479B"/>
              </a:solidFill>
              <a:latin typeface="Optima" charset="0"/>
              <a:ea typeface="+mn-ea"/>
              <a:cs typeface="Arial" panose="020B0604020202020204" pitchFamily="34" charset="0"/>
            </a:endParaRPr>
          </a:p>
        </p:txBody>
      </p:sp>
      <p:graphicFrame>
        <p:nvGraphicFramePr>
          <p:cNvPr id="19" name="Diagram 18">
            <a:extLst>
              <a:ext uri="{FF2B5EF4-FFF2-40B4-BE49-F238E27FC236}">
                <a16:creationId xmlns:a16="http://schemas.microsoft.com/office/drawing/2014/main" id="{CB17CA32-A2EC-4267-BCA6-C12E15398074}"/>
              </a:ext>
            </a:extLst>
          </p:cNvPr>
          <p:cNvGraphicFramePr/>
          <p:nvPr/>
        </p:nvGraphicFramePr>
        <p:xfrm>
          <a:off x="282120" y="979548"/>
          <a:ext cx="11532706" cy="7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FD18FA7-05A9-4C4B-8C8E-52C5F92FF650}"/>
              </a:ext>
            </a:extLst>
          </p:cNvPr>
          <p:cNvPicPr>
            <a:picLocks noChangeAspect="1"/>
          </p:cNvPicPr>
          <p:nvPr/>
        </p:nvPicPr>
        <p:blipFill>
          <a:blip r:embed="rId7"/>
          <a:stretch>
            <a:fillRect/>
          </a:stretch>
        </p:blipFill>
        <p:spPr>
          <a:xfrm>
            <a:off x="2120148" y="5631448"/>
            <a:ext cx="7914806" cy="742950"/>
          </a:xfrm>
          <a:prstGeom prst="rect">
            <a:avLst/>
          </a:prstGeom>
        </p:spPr>
      </p:pic>
      <p:sp>
        <p:nvSpPr>
          <p:cNvPr id="25" name="TextBox 24">
            <a:extLst>
              <a:ext uri="{FF2B5EF4-FFF2-40B4-BE49-F238E27FC236}">
                <a16:creationId xmlns:a16="http://schemas.microsoft.com/office/drawing/2014/main" id="{3EAA5CF9-8FFB-43E7-BC17-976F85AD0F87}"/>
              </a:ext>
            </a:extLst>
          </p:cNvPr>
          <p:cNvSpPr txBox="1"/>
          <p:nvPr/>
        </p:nvSpPr>
        <p:spPr>
          <a:xfrm>
            <a:off x="307795" y="1765453"/>
            <a:ext cx="2765189" cy="2677656"/>
          </a:xfrm>
          <a:prstGeom prst="rect">
            <a:avLst/>
          </a:prstGeom>
          <a:noFill/>
        </p:spPr>
        <p:txBody>
          <a:bodyPr wrap="square" rtlCol="0">
            <a:spAutoFit/>
          </a:bodyPr>
          <a:lstStyle/>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Determine Objectives, SLAs and program charter</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Prepare Transition </a:t>
            </a:r>
            <a:r>
              <a:rPr lang="en-US" b="1">
                <a:solidFill>
                  <a:schemeClr val="bg1"/>
                </a:solidFill>
                <a:latin typeface="Optima" panose="02000503060000020004"/>
              </a:rPr>
              <a:t>Plan</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Resource identification &amp; onboarding with SABIC and PiLog</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Training Content Build with Self Help and Knowledge Repository</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Certification &amp; Accreditation alignment </a:t>
            </a:r>
          </a:p>
        </p:txBody>
      </p:sp>
      <p:sp>
        <p:nvSpPr>
          <p:cNvPr id="27" name="TextBox 26">
            <a:extLst>
              <a:ext uri="{FF2B5EF4-FFF2-40B4-BE49-F238E27FC236}">
                <a16:creationId xmlns:a16="http://schemas.microsoft.com/office/drawing/2014/main" id="{4A7757A1-96EC-480D-8278-711ABC9334E4}"/>
              </a:ext>
            </a:extLst>
          </p:cNvPr>
          <p:cNvSpPr txBox="1"/>
          <p:nvPr/>
        </p:nvSpPr>
        <p:spPr>
          <a:xfrm>
            <a:off x="3045502" y="1765453"/>
            <a:ext cx="2765189" cy="2400657"/>
          </a:xfrm>
          <a:prstGeom prst="rect">
            <a:avLst/>
          </a:prstGeom>
          <a:noFill/>
        </p:spPr>
        <p:txBody>
          <a:bodyPr wrap="square" rtlCol="0">
            <a:spAutoFit/>
          </a:bodyPr>
          <a:lstStyle/>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Pre Read Content review</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Training Execution</a:t>
            </a:r>
          </a:p>
          <a:p>
            <a:pPr marL="742950" lvl="1" indent="-285750">
              <a:buFont typeface="Courier New" panose="02070309020205020404" pitchFamily="49" charset="0"/>
              <a:buChar char="o"/>
            </a:pPr>
            <a:r>
              <a:rPr lang="en-US" sz="1500">
                <a:solidFill>
                  <a:srgbClr val="2A4A8D"/>
                </a:solidFill>
                <a:latin typeface="Optima" panose="02000503060000020004" pitchFamily="2" charset="0"/>
                <a:cs typeface="Arial" panose="020B0604020202020204" pitchFamily="34" charset="0"/>
              </a:rPr>
              <a:t>On job</a:t>
            </a:r>
          </a:p>
          <a:p>
            <a:pPr marL="742950" lvl="1" indent="-285750">
              <a:buFont typeface="Courier New" panose="02070309020205020404" pitchFamily="49" charset="0"/>
              <a:buChar char="o"/>
            </a:pPr>
            <a:r>
              <a:rPr lang="en-US" sz="1500">
                <a:solidFill>
                  <a:srgbClr val="2A4A8D"/>
                </a:solidFill>
                <a:latin typeface="Optima" panose="02000503060000020004" pitchFamily="2" charset="0"/>
                <a:cs typeface="Arial" panose="020B0604020202020204" pitchFamily="34" charset="0"/>
              </a:rPr>
              <a:t>Classroom</a:t>
            </a:r>
          </a:p>
          <a:p>
            <a:pPr marL="742950" lvl="1" indent="-285750">
              <a:buFont typeface="Courier New" panose="02070309020205020404" pitchFamily="49" charset="0"/>
              <a:buChar char="o"/>
            </a:pPr>
            <a:r>
              <a:rPr lang="en-US" sz="1500">
                <a:solidFill>
                  <a:srgbClr val="2A4A8D"/>
                </a:solidFill>
                <a:latin typeface="Optima" panose="02000503060000020004" pitchFamily="2" charset="0"/>
                <a:cs typeface="Arial" panose="020B0604020202020204" pitchFamily="34" charset="0"/>
              </a:rPr>
              <a:t>Simulations</a:t>
            </a:r>
          </a:p>
          <a:p>
            <a:pPr marL="742950" lvl="1" indent="-285750">
              <a:buFont typeface="Courier New" panose="02070309020205020404" pitchFamily="49" charset="0"/>
              <a:buChar char="o"/>
            </a:pPr>
            <a:r>
              <a:rPr lang="en-US" sz="1500">
                <a:solidFill>
                  <a:srgbClr val="2A4A8D"/>
                </a:solidFill>
                <a:latin typeface="Optima" panose="02000503060000020004" pitchFamily="2" charset="0"/>
                <a:cs typeface="Arial" panose="020B0604020202020204" pitchFamily="34" charset="0"/>
              </a:rPr>
              <a:t>Self Help driven online </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Mocks and Trail Runs</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Certification Preparation</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Tests &amp; Accreditations to Tasnee standards</a:t>
            </a:r>
          </a:p>
        </p:txBody>
      </p:sp>
      <p:sp>
        <p:nvSpPr>
          <p:cNvPr id="30" name="TextBox 29">
            <a:extLst>
              <a:ext uri="{FF2B5EF4-FFF2-40B4-BE49-F238E27FC236}">
                <a16:creationId xmlns:a16="http://schemas.microsoft.com/office/drawing/2014/main" id="{4E8C780A-D577-4237-A708-C15A571B6D9E}"/>
              </a:ext>
            </a:extLst>
          </p:cNvPr>
          <p:cNvSpPr txBox="1"/>
          <p:nvPr/>
        </p:nvSpPr>
        <p:spPr>
          <a:xfrm>
            <a:off x="5783209" y="1719327"/>
            <a:ext cx="2765189" cy="2862322"/>
          </a:xfrm>
          <a:prstGeom prst="rect">
            <a:avLst/>
          </a:prstGeom>
          <a:noFill/>
        </p:spPr>
        <p:txBody>
          <a:bodyPr wrap="square" rtlCol="0">
            <a:spAutoFit/>
          </a:bodyPr>
          <a:lstStyle/>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SLAs for Shadow or Lead Phase</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Shadow Phase with due guidance from  SMEs from PiLog and / or industry experts</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Lead Phase with due supervision from  SMEs from PiLog and / or industry experts</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Measure &amp; Control Performance &amp; Quality</a:t>
            </a:r>
          </a:p>
        </p:txBody>
      </p:sp>
      <p:sp>
        <p:nvSpPr>
          <p:cNvPr id="31" name="TextBox 30">
            <a:extLst>
              <a:ext uri="{FF2B5EF4-FFF2-40B4-BE49-F238E27FC236}">
                <a16:creationId xmlns:a16="http://schemas.microsoft.com/office/drawing/2014/main" id="{3C5C20D3-A007-4A89-AD30-4A5E15D5DDBD}"/>
              </a:ext>
            </a:extLst>
          </p:cNvPr>
          <p:cNvSpPr txBox="1"/>
          <p:nvPr/>
        </p:nvSpPr>
        <p:spPr>
          <a:xfrm>
            <a:off x="8493434" y="1735426"/>
            <a:ext cx="2929071" cy="3093154"/>
          </a:xfrm>
          <a:prstGeom prst="rect">
            <a:avLst/>
          </a:prstGeom>
          <a:noFill/>
        </p:spPr>
        <p:txBody>
          <a:bodyPr wrap="square" rtlCol="0">
            <a:spAutoFit/>
          </a:bodyPr>
          <a:lstStyle/>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SLAs for Continual Support</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Performance measurement &amp; reporting</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ALM Process Management, SAP PM Optimization, PiLog iMDRM Stabilization</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Knowledge Management</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Value improvement in augmented process</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CI Initiatives</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Shift Left Models deployment</a:t>
            </a:r>
          </a:p>
          <a:p>
            <a:pPr marL="285750" indent="-285750">
              <a:buFont typeface="Wingdings" panose="05000000000000000000" pitchFamily="2" charset="2"/>
              <a:buChar char="ü"/>
            </a:pPr>
            <a:r>
              <a:rPr lang="en-US" sz="1500">
                <a:solidFill>
                  <a:srgbClr val="2A4A8D"/>
                </a:solidFill>
                <a:latin typeface="Optima" panose="02000503060000020004" pitchFamily="2" charset="0"/>
                <a:cs typeface="Arial" panose="020B0604020202020204" pitchFamily="34" charset="0"/>
              </a:rPr>
              <a:t>Cross skill and upskill of resources</a:t>
            </a:r>
          </a:p>
        </p:txBody>
      </p:sp>
      <p:pic>
        <p:nvPicPr>
          <p:cNvPr id="5" name="Picture 4">
            <a:extLst>
              <a:ext uri="{FF2B5EF4-FFF2-40B4-BE49-F238E27FC236}">
                <a16:creationId xmlns:a16="http://schemas.microsoft.com/office/drawing/2014/main" id="{55504905-2142-4D05-840F-94DA8A0F2ACD}"/>
              </a:ext>
            </a:extLst>
          </p:cNvPr>
          <p:cNvPicPr>
            <a:picLocks noChangeAspect="1"/>
          </p:cNvPicPr>
          <p:nvPr/>
        </p:nvPicPr>
        <p:blipFill>
          <a:blip r:embed="rId8"/>
          <a:stretch>
            <a:fillRect/>
          </a:stretch>
        </p:blipFill>
        <p:spPr>
          <a:xfrm>
            <a:off x="7165803" y="4766066"/>
            <a:ext cx="3181350" cy="704850"/>
          </a:xfrm>
          <a:prstGeom prst="rect">
            <a:avLst/>
          </a:prstGeom>
        </p:spPr>
      </p:pic>
      <p:pic>
        <p:nvPicPr>
          <p:cNvPr id="7" name="Picture 6">
            <a:extLst>
              <a:ext uri="{FF2B5EF4-FFF2-40B4-BE49-F238E27FC236}">
                <a16:creationId xmlns:a16="http://schemas.microsoft.com/office/drawing/2014/main" id="{A8B0F4A5-9DF6-480F-AD72-340DB7FBF7F9}"/>
              </a:ext>
            </a:extLst>
          </p:cNvPr>
          <p:cNvPicPr>
            <a:picLocks noChangeAspect="1"/>
          </p:cNvPicPr>
          <p:nvPr/>
        </p:nvPicPr>
        <p:blipFill>
          <a:blip r:embed="rId9"/>
          <a:stretch>
            <a:fillRect/>
          </a:stretch>
        </p:blipFill>
        <p:spPr>
          <a:xfrm>
            <a:off x="2189964" y="4597748"/>
            <a:ext cx="1438275" cy="676275"/>
          </a:xfrm>
          <a:prstGeom prst="rect">
            <a:avLst/>
          </a:prstGeom>
        </p:spPr>
      </p:pic>
      <p:pic>
        <p:nvPicPr>
          <p:cNvPr id="2" name="Graphic 1">
            <a:extLst>
              <a:ext uri="{FF2B5EF4-FFF2-40B4-BE49-F238E27FC236}">
                <a16:creationId xmlns:a16="http://schemas.microsoft.com/office/drawing/2014/main" id="{E347D29B-DC34-9D14-813D-75288D1C1B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49896" y="1"/>
            <a:ext cx="673734" cy="333597"/>
          </a:xfrm>
          <a:prstGeom prst="rect">
            <a:avLst/>
          </a:prstGeom>
        </p:spPr>
      </p:pic>
      <p:sp>
        <p:nvSpPr>
          <p:cNvPr id="4" name="Date Placeholder 3">
            <a:extLst>
              <a:ext uri="{FF2B5EF4-FFF2-40B4-BE49-F238E27FC236}">
                <a16:creationId xmlns:a16="http://schemas.microsoft.com/office/drawing/2014/main" id="{57A0A11A-64BA-1D9F-D21C-7EE29119912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D63861E4-F9B4-730B-6406-F239F988CC39}"/>
              </a:ext>
            </a:extLst>
          </p:cNvPr>
          <p:cNvSpPr>
            <a:spLocks noGrp="1"/>
          </p:cNvSpPr>
          <p:nvPr>
            <p:ph type="sldNum" sz="quarter" idx="12"/>
          </p:nvPr>
        </p:nvSpPr>
        <p:spPr>
          <a:xfrm>
            <a:off x="9254490" y="657923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8" name="Footer Placeholder 4">
            <a:extLst>
              <a:ext uri="{FF2B5EF4-FFF2-40B4-BE49-F238E27FC236}">
                <a16:creationId xmlns:a16="http://schemas.microsoft.com/office/drawing/2014/main" id="{1759BD3F-48A8-96DB-6CF5-37E1DF8DB917}"/>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9" name="Footer Placeholder 4">
            <a:extLst>
              <a:ext uri="{FF2B5EF4-FFF2-40B4-BE49-F238E27FC236}">
                <a16:creationId xmlns:a16="http://schemas.microsoft.com/office/drawing/2014/main" id="{51BC8CCF-0F3A-05C0-FAB2-1A79288E6DD2}"/>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5256343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D29E5-B9B0-3C86-E4A6-3F9B133FB64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BA4B240-E445-CB21-9F05-B93F4CF4301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0B23CF13-B897-FFA6-40AE-97D3C2F12B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5880FCA0-0B11-0110-74AF-BF8C6D8E250E}"/>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panose="02000503060000020004"/>
                <a:cs typeface="+mj-cs"/>
              </a:rPr>
              <a:t>Key aspects of Data Governance</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FB0F8B0A-496E-307E-AEFA-CB455D85388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2CE586CE-F579-5D18-B723-A361F602E966}"/>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16" name="Picture 15" descr="silde-2">
            <a:extLst>
              <a:ext uri="{FF2B5EF4-FFF2-40B4-BE49-F238E27FC236}">
                <a16:creationId xmlns:a16="http://schemas.microsoft.com/office/drawing/2014/main" id="{79E13BA0-BB12-A889-E6BA-CD0344731383}"/>
              </a:ext>
            </a:extLst>
          </p:cNvPr>
          <p:cNvPicPr>
            <a:picLocks noChangeAspect="1"/>
          </p:cNvPicPr>
          <p:nvPr/>
        </p:nvPicPr>
        <p:blipFill>
          <a:blip r:embed="rId3"/>
          <a:stretch>
            <a:fillRect/>
          </a:stretch>
        </p:blipFill>
        <p:spPr>
          <a:xfrm>
            <a:off x="2240014" y="914817"/>
            <a:ext cx="7708798" cy="5327533"/>
          </a:xfrm>
          <a:prstGeom prst="rect">
            <a:avLst/>
          </a:prstGeom>
        </p:spPr>
      </p:pic>
      <p:sp>
        <p:nvSpPr>
          <p:cNvPr id="17" name="Text Box 1">
            <a:extLst>
              <a:ext uri="{FF2B5EF4-FFF2-40B4-BE49-F238E27FC236}">
                <a16:creationId xmlns:a16="http://schemas.microsoft.com/office/drawing/2014/main" id="{56141523-913D-8550-9632-48D3166897CE}"/>
              </a:ext>
            </a:extLst>
          </p:cNvPr>
          <p:cNvSpPr txBox="1"/>
          <p:nvPr/>
        </p:nvSpPr>
        <p:spPr>
          <a:xfrm>
            <a:off x="8634069" y="1648685"/>
            <a:ext cx="2517754" cy="412643"/>
          </a:xfrm>
          <a:prstGeom prst="rect">
            <a:avLst/>
          </a:prstGeom>
          <a:noFill/>
        </p:spPr>
        <p:txBody>
          <a:bodyPr wrap="square" rtlCol="0" anchor="t">
            <a:noAutofit/>
          </a:bodyPr>
          <a:lstStyle>
            <a:defPPr>
              <a:defRPr lang="en-US"/>
            </a:defPPr>
            <a:lvl1pPr lvl="0" algn="ctr">
              <a:buClrTx/>
              <a:buSzTx/>
              <a:buFontTx/>
              <a:defRPr sz="1200" b="1">
                <a:solidFill>
                  <a:srgbClr val="0B4A99"/>
                </a:solidFill>
                <a:latin typeface="Optima" charset="0"/>
                <a:cs typeface="Optima"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Value &amp; Vision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(KPIs &amp; KRAs)</a:t>
            </a:r>
          </a:p>
        </p:txBody>
      </p:sp>
      <p:sp>
        <p:nvSpPr>
          <p:cNvPr id="18" name="Text Box 2">
            <a:extLst>
              <a:ext uri="{FF2B5EF4-FFF2-40B4-BE49-F238E27FC236}">
                <a16:creationId xmlns:a16="http://schemas.microsoft.com/office/drawing/2014/main" id="{E2E08C00-2011-0360-264A-D3296A3C9E1A}"/>
              </a:ext>
            </a:extLst>
          </p:cNvPr>
          <p:cNvSpPr txBox="1"/>
          <p:nvPr/>
        </p:nvSpPr>
        <p:spPr>
          <a:xfrm>
            <a:off x="1540427" y="1639163"/>
            <a:ext cx="2404119" cy="498980"/>
          </a:xfrm>
          <a:prstGeom prst="rect">
            <a:avLst/>
          </a:prstGeom>
          <a:noFill/>
        </p:spPr>
        <p:txBody>
          <a:bodyPr wrap="square" rtlCol="0" anchor="t">
            <a:noAutofit/>
          </a:bodyPr>
          <a:lstStyle>
            <a:defPPr>
              <a:defRPr lang="en-US"/>
            </a:defPPr>
            <a:lvl1pPr lvl="0" algn="ctr">
              <a:buClrTx/>
              <a:buSzTx/>
              <a:buFontTx/>
              <a:defRPr sz="1200" b="1">
                <a:solidFill>
                  <a:srgbClr val="0B4A99"/>
                </a:solidFill>
                <a:latin typeface="Optima" charset="0"/>
                <a:cs typeface="Optima"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Continual Improvement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Initiatives</a:t>
            </a:r>
          </a:p>
        </p:txBody>
      </p:sp>
      <p:sp>
        <p:nvSpPr>
          <p:cNvPr id="19" name="Text Box 4">
            <a:extLst>
              <a:ext uri="{FF2B5EF4-FFF2-40B4-BE49-F238E27FC236}">
                <a16:creationId xmlns:a16="http://schemas.microsoft.com/office/drawing/2014/main" id="{34580E71-9013-2457-1C46-0DCC4A5E48AF}"/>
              </a:ext>
            </a:extLst>
          </p:cNvPr>
          <p:cNvSpPr txBox="1"/>
          <p:nvPr/>
        </p:nvSpPr>
        <p:spPr>
          <a:xfrm>
            <a:off x="1891490" y="3959484"/>
            <a:ext cx="2130505" cy="412643"/>
          </a:xfrm>
          <a:prstGeom prst="rect">
            <a:avLst/>
          </a:prstGeom>
          <a:noFill/>
        </p:spPr>
        <p:txBody>
          <a:bodyPr wrap="square" rtlCol="0" anchor="t">
            <a:noAutofit/>
          </a:bodyPr>
          <a:lstStyle>
            <a:defPPr>
              <a:defRPr lang="en-US"/>
            </a:defPPr>
            <a:lvl1pPr lvl="0" algn="ctr">
              <a:buClrTx/>
              <a:buSzTx/>
              <a:buFontTx/>
              <a:defRPr sz="1200" b="1">
                <a:solidFill>
                  <a:srgbClr val="0B4A99"/>
                </a:solidFill>
                <a:latin typeface="Optima" charset="0"/>
                <a:cs typeface="Optima"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Change Management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(Learning, Communication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Collaboration)</a:t>
            </a:r>
          </a:p>
        </p:txBody>
      </p:sp>
      <p:sp>
        <p:nvSpPr>
          <p:cNvPr id="20" name="Text Box 6">
            <a:extLst>
              <a:ext uri="{FF2B5EF4-FFF2-40B4-BE49-F238E27FC236}">
                <a16:creationId xmlns:a16="http://schemas.microsoft.com/office/drawing/2014/main" id="{57EEB7E3-36CD-7711-1143-8039C675E5C9}"/>
              </a:ext>
            </a:extLst>
          </p:cNvPr>
          <p:cNvSpPr txBox="1"/>
          <p:nvPr/>
        </p:nvSpPr>
        <p:spPr>
          <a:xfrm>
            <a:off x="6681318" y="5959848"/>
            <a:ext cx="2251759" cy="412643"/>
          </a:xfrm>
          <a:prstGeom prst="rect">
            <a:avLst/>
          </a:prstGeom>
          <a:noFill/>
        </p:spPr>
        <p:txBody>
          <a:bodyPr wrap="square" rtlCol="0" anchor="t">
            <a:noAutofit/>
          </a:bodyPr>
          <a:lstStyle>
            <a:defPPr>
              <a:defRPr lang="en-US"/>
            </a:defPPr>
            <a:lvl1pPr lvl="0" algn="ctr">
              <a:buClrTx/>
              <a:buSzTx/>
              <a:buFontTx/>
              <a:defRPr sz="1200" b="1">
                <a:solidFill>
                  <a:srgbClr val="0B4A99"/>
                </a:solidFill>
                <a:latin typeface="Optima" charset="0"/>
                <a:cs typeface="Optima"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Technology Adoption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Data Science, AI/ML , IoT, RPA</a:t>
            </a:r>
          </a:p>
        </p:txBody>
      </p:sp>
      <p:sp>
        <p:nvSpPr>
          <p:cNvPr id="21" name="Text Box 7">
            <a:extLst>
              <a:ext uri="{FF2B5EF4-FFF2-40B4-BE49-F238E27FC236}">
                <a16:creationId xmlns:a16="http://schemas.microsoft.com/office/drawing/2014/main" id="{D0D87303-C5B9-6453-DCEF-64C2E55A72B7}"/>
              </a:ext>
            </a:extLst>
          </p:cNvPr>
          <p:cNvSpPr txBox="1"/>
          <p:nvPr/>
        </p:nvSpPr>
        <p:spPr>
          <a:xfrm>
            <a:off x="8269039" y="4041377"/>
            <a:ext cx="1772458" cy="412643"/>
          </a:xfrm>
          <a:prstGeom prst="rect">
            <a:avLst/>
          </a:prstGeom>
          <a:noFill/>
        </p:spPr>
        <p:txBody>
          <a:bodyPr wrap="square" rtlCol="0" anchor="t">
            <a:noAutofit/>
          </a:bodyPr>
          <a:lstStyle>
            <a:defPPr>
              <a:defRPr lang="en-US"/>
            </a:defPPr>
            <a:lvl1pPr lvl="0" algn="ctr">
              <a:buClrTx/>
              <a:buSzTx/>
              <a:buFontTx/>
              <a:defRPr sz="1200" b="1">
                <a:solidFill>
                  <a:srgbClr val="0B4A99"/>
                </a:solidFill>
                <a:latin typeface="Optima" charset="0"/>
                <a:cs typeface="Optima"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Process, Standards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&amp; Procedures</a:t>
            </a:r>
          </a:p>
        </p:txBody>
      </p:sp>
      <p:sp>
        <p:nvSpPr>
          <p:cNvPr id="22" name="Text Box 8">
            <a:extLst>
              <a:ext uri="{FF2B5EF4-FFF2-40B4-BE49-F238E27FC236}">
                <a16:creationId xmlns:a16="http://schemas.microsoft.com/office/drawing/2014/main" id="{0A6AFAA6-1FA7-F36E-23E9-73781E6E90AB}"/>
              </a:ext>
            </a:extLst>
          </p:cNvPr>
          <p:cNvSpPr txBox="1"/>
          <p:nvPr/>
        </p:nvSpPr>
        <p:spPr>
          <a:xfrm>
            <a:off x="2922462" y="6066500"/>
            <a:ext cx="2866913" cy="412643"/>
          </a:xfrm>
          <a:prstGeom prst="rect">
            <a:avLst/>
          </a:prstGeom>
          <a:noFill/>
        </p:spPr>
        <p:txBody>
          <a:bodyPr wrap="square" rtlCol="0" anchor="t">
            <a:noAutofit/>
          </a:bodyPr>
          <a:lstStyle>
            <a:defPPr>
              <a:defRPr lang="en-US"/>
            </a:defPPr>
            <a:lvl1pPr lvl="0" algn="ctr">
              <a:buClrTx/>
              <a:buSzTx/>
              <a:buFontTx/>
              <a:defRPr sz="1200" b="1">
                <a:solidFill>
                  <a:srgbClr val="0B4A99"/>
                </a:solidFill>
                <a:latin typeface="Optima" charset="0"/>
                <a:cs typeface="Optima"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Reusable Content,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B4A99"/>
                </a:solidFill>
                <a:effectLst/>
                <a:uLnTx/>
                <a:uFillTx/>
                <a:latin typeface="Optima" panose="02000503060000020004"/>
                <a:sym typeface="+mn-ea"/>
              </a:rPr>
              <a:t>Repository &amp; Dictionary</a:t>
            </a:r>
          </a:p>
        </p:txBody>
      </p:sp>
      <p:sp>
        <p:nvSpPr>
          <p:cNvPr id="23" name="Text Box 11">
            <a:extLst>
              <a:ext uri="{FF2B5EF4-FFF2-40B4-BE49-F238E27FC236}">
                <a16:creationId xmlns:a16="http://schemas.microsoft.com/office/drawing/2014/main" id="{5DD25384-7B09-1EC5-1FE3-6A2C2EABF960}"/>
              </a:ext>
            </a:extLst>
          </p:cNvPr>
          <p:cNvSpPr txBox="1"/>
          <p:nvPr/>
        </p:nvSpPr>
        <p:spPr>
          <a:xfrm>
            <a:off x="4630167" y="2592689"/>
            <a:ext cx="2810413" cy="412643"/>
          </a:xfrm>
          <a:prstGeom prst="rect">
            <a:avLst/>
          </a:prstGeom>
          <a:noFill/>
        </p:spPr>
        <p:txBody>
          <a:bodyPr wrap="square" rtlCol="0" anchor="t">
            <a:noAutofit/>
          </a:bodyPr>
          <a:lstStyle/>
          <a:p>
            <a:pPr algn="ctr"/>
            <a:r>
              <a:rPr lang="en-US" sz="2200" b="1">
                <a:solidFill>
                  <a:srgbClr val="10479B"/>
                </a:solidFill>
                <a:latin typeface="Optima"/>
                <a:sym typeface="+mn-ea"/>
              </a:rPr>
              <a:t>PiLog </a:t>
            </a:r>
          </a:p>
          <a:p>
            <a:pPr algn="ctr"/>
            <a:r>
              <a:rPr lang="en-US" sz="2200" b="1">
                <a:solidFill>
                  <a:srgbClr val="10479B"/>
                </a:solidFill>
                <a:latin typeface="Optima"/>
                <a:sym typeface="+mn-ea"/>
              </a:rPr>
              <a:t>Data </a:t>
            </a:r>
          </a:p>
          <a:p>
            <a:pPr algn="ctr"/>
            <a:r>
              <a:rPr lang="en-US" sz="2200" b="1">
                <a:solidFill>
                  <a:srgbClr val="10479B"/>
                </a:solidFill>
                <a:latin typeface="Optima"/>
                <a:sym typeface="+mn-ea"/>
              </a:rPr>
              <a:t>Governance</a:t>
            </a:r>
          </a:p>
        </p:txBody>
      </p:sp>
      <p:sp>
        <p:nvSpPr>
          <p:cNvPr id="24" name="Title 1">
            <a:extLst>
              <a:ext uri="{FF2B5EF4-FFF2-40B4-BE49-F238E27FC236}">
                <a16:creationId xmlns:a16="http://schemas.microsoft.com/office/drawing/2014/main" id="{C50826E5-218E-0B6A-FD71-4819948E1B27}"/>
              </a:ext>
            </a:extLst>
          </p:cNvPr>
          <p:cNvSpPr txBox="1">
            <a:spLocks/>
          </p:cNvSpPr>
          <p:nvPr/>
        </p:nvSpPr>
        <p:spPr bwMode="auto">
          <a:xfrm>
            <a:off x="317225" y="761624"/>
            <a:ext cx="11335711" cy="52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r>
              <a:rPr lang="en-IN" sz="1500" b="0" i="0">
                <a:solidFill>
                  <a:srgbClr val="0B4A99"/>
                </a:solidFill>
              </a:rPr>
              <a:t>This conceptual approach is forged into a powerful product suite that has a complete set of tools to serve the event and data driven digital transformation that contemporary enterprises seek </a:t>
            </a:r>
          </a:p>
        </p:txBody>
      </p:sp>
      <p:pic>
        <p:nvPicPr>
          <p:cNvPr id="3" name="Graphic 2">
            <a:extLst>
              <a:ext uri="{FF2B5EF4-FFF2-40B4-BE49-F238E27FC236}">
                <a16:creationId xmlns:a16="http://schemas.microsoft.com/office/drawing/2014/main" id="{AC36F970-1A9B-3643-D778-53EEB5CD8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4037952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AA81E-8C6B-03B0-66AE-AB05E4B4AC1A}"/>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9C958C5C-7FC1-883C-8ABF-0115C415DC32}"/>
              </a:ext>
            </a:extLst>
          </p:cNvPr>
          <p:cNvSpPr txBox="1"/>
          <p:nvPr/>
        </p:nvSpPr>
        <p:spPr>
          <a:xfrm>
            <a:off x="492369" y="95346"/>
            <a:ext cx="11253861" cy="461665"/>
          </a:xfrm>
          <a:prstGeom prst="rect">
            <a:avLst/>
          </a:prstGeom>
          <a:noFill/>
        </p:spPr>
        <p:txBody>
          <a:bodyPr wrap="square" rtlCol="0" anchor="t">
            <a:spAutoFit/>
          </a:bodyPr>
          <a:lstStyle/>
          <a:p>
            <a:r>
              <a:rPr lang="en-IN" sz="2400" b="1">
                <a:solidFill>
                  <a:srgbClr val="0B4A99"/>
                </a:solidFill>
                <a:latin typeface="Optima" charset="0"/>
              </a:rPr>
              <a:t>Design to Operate – SAP + PiLog Emulating Value (1/3)</a:t>
            </a:r>
          </a:p>
        </p:txBody>
      </p:sp>
      <p:sp>
        <p:nvSpPr>
          <p:cNvPr id="26" name="Slide Number Placeholder 3">
            <a:extLst>
              <a:ext uri="{FF2B5EF4-FFF2-40B4-BE49-F238E27FC236}">
                <a16:creationId xmlns:a16="http://schemas.microsoft.com/office/drawing/2014/main" id="{1ACC25FC-DFDC-45F8-7078-F6C406C83769}"/>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latin typeface="Optima" panose="02000503060000020004"/>
              </a:rPr>
              <a:t>87</a:t>
            </a:fld>
            <a:endParaRPr lang="en-US">
              <a:latin typeface="Optima" panose="02000503060000020004"/>
            </a:endParaRPr>
          </a:p>
        </p:txBody>
      </p:sp>
      <p:pic>
        <p:nvPicPr>
          <p:cNvPr id="28" name="Graphic 27">
            <a:extLst>
              <a:ext uri="{FF2B5EF4-FFF2-40B4-BE49-F238E27FC236}">
                <a16:creationId xmlns:a16="http://schemas.microsoft.com/office/drawing/2014/main" id="{AC2DF559-733F-CB6E-0184-D814363858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
        <p:nvSpPr>
          <p:cNvPr id="29" name="Footer Placeholder 4">
            <a:extLst>
              <a:ext uri="{FF2B5EF4-FFF2-40B4-BE49-F238E27FC236}">
                <a16:creationId xmlns:a16="http://schemas.microsoft.com/office/drawing/2014/main" id="{C67F7331-4618-C6A8-2D1A-34B7BEF22A3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1" name="Footer Placeholder 4">
            <a:extLst>
              <a:ext uri="{FF2B5EF4-FFF2-40B4-BE49-F238E27FC236}">
                <a16:creationId xmlns:a16="http://schemas.microsoft.com/office/drawing/2014/main" id="{4ABB135F-9E6D-8298-3BF6-B81A8D737BA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pic>
        <p:nvPicPr>
          <p:cNvPr id="27" name="Picture 26" descr="A blue line on a black background&#10;&#10;AI-generated content may be incorrect.">
            <a:extLst>
              <a:ext uri="{FF2B5EF4-FFF2-40B4-BE49-F238E27FC236}">
                <a16:creationId xmlns:a16="http://schemas.microsoft.com/office/drawing/2014/main" id="{2B352F52-1D39-D951-1FFC-F02B344626A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7800" y="2561949"/>
            <a:ext cx="11900236" cy="1606751"/>
          </a:xfrm>
          <a:prstGeom prst="rect">
            <a:avLst/>
          </a:prstGeom>
        </p:spPr>
      </p:pic>
      <p:sp>
        <p:nvSpPr>
          <p:cNvPr id="30" name="Rectangle 3">
            <a:extLst>
              <a:ext uri="{FF2B5EF4-FFF2-40B4-BE49-F238E27FC236}">
                <a16:creationId xmlns:a16="http://schemas.microsoft.com/office/drawing/2014/main" id="{01FD7814-1733-0171-56CE-D3C3B5DD3F35}"/>
              </a:ext>
            </a:extLst>
          </p:cNvPr>
          <p:cNvSpPr/>
          <p:nvPr/>
        </p:nvSpPr>
        <p:spPr>
          <a:xfrm>
            <a:off x="690667" y="639527"/>
            <a:ext cx="5797155"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Design</a:t>
            </a:r>
          </a:p>
        </p:txBody>
      </p:sp>
      <p:sp>
        <p:nvSpPr>
          <p:cNvPr id="32" name="Rectangle 4">
            <a:extLst>
              <a:ext uri="{FF2B5EF4-FFF2-40B4-BE49-F238E27FC236}">
                <a16:creationId xmlns:a16="http://schemas.microsoft.com/office/drawing/2014/main" id="{1102FB09-1132-A61E-27DA-FA8D61B0B7D5}"/>
              </a:ext>
            </a:extLst>
          </p:cNvPr>
          <p:cNvSpPr/>
          <p:nvPr/>
        </p:nvSpPr>
        <p:spPr>
          <a:xfrm>
            <a:off x="6650988" y="639526"/>
            <a:ext cx="5118607"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Plan</a:t>
            </a:r>
          </a:p>
        </p:txBody>
      </p:sp>
      <p:sp>
        <p:nvSpPr>
          <p:cNvPr id="33" name="Rectangle 5">
            <a:extLst>
              <a:ext uri="{FF2B5EF4-FFF2-40B4-BE49-F238E27FC236}">
                <a16:creationId xmlns:a16="http://schemas.microsoft.com/office/drawing/2014/main" id="{10850273-F0ED-EEB2-D6F8-9FE09D6F5C65}"/>
              </a:ext>
            </a:extLst>
          </p:cNvPr>
          <p:cNvSpPr/>
          <p:nvPr/>
        </p:nvSpPr>
        <p:spPr>
          <a:xfrm>
            <a:off x="762981" y="3555558"/>
            <a:ext cx="5530160"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Procure</a:t>
            </a:r>
          </a:p>
        </p:txBody>
      </p:sp>
      <p:sp>
        <p:nvSpPr>
          <p:cNvPr id="34" name="Rectangle 6">
            <a:extLst>
              <a:ext uri="{FF2B5EF4-FFF2-40B4-BE49-F238E27FC236}">
                <a16:creationId xmlns:a16="http://schemas.microsoft.com/office/drawing/2014/main" id="{BA070A75-5EB5-9DEE-4B51-FDDB0C0E8AE1}"/>
              </a:ext>
            </a:extLst>
          </p:cNvPr>
          <p:cNvSpPr/>
          <p:nvPr/>
        </p:nvSpPr>
        <p:spPr>
          <a:xfrm>
            <a:off x="6445541" y="3555557"/>
            <a:ext cx="5396368"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Manufacture (Subassemblies)</a:t>
            </a:r>
          </a:p>
        </p:txBody>
      </p:sp>
      <p:sp>
        <p:nvSpPr>
          <p:cNvPr id="52" name="TextBox 10">
            <a:extLst>
              <a:ext uri="{FF2B5EF4-FFF2-40B4-BE49-F238E27FC236}">
                <a16:creationId xmlns:a16="http://schemas.microsoft.com/office/drawing/2014/main" id="{767CCF70-AE5E-FFC5-E9CD-2F21BE538187}"/>
              </a:ext>
            </a:extLst>
          </p:cNvPr>
          <p:cNvSpPr txBox="1"/>
          <p:nvPr/>
        </p:nvSpPr>
        <p:spPr>
          <a:xfrm>
            <a:off x="643829" y="973670"/>
            <a:ext cx="1758950" cy="1015663"/>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cs typeface="Arial" panose="020B0604020202020204"/>
              </a:rPr>
              <a:t>Receive </a:t>
            </a:r>
            <a:r>
              <a:rPr lang="en-US" sz="1200">
                <a:solidFill>
                  <a:srgbClr val="10479B"/>
                </a:solidFill>
                <a:latin typeface="Optima" charset="0"/>
                <a:cs typeface="Arial" panose="020B0604020202020204"/>
              </a:rPr>
              <a:t>customer</a:t>
            </a:r>
            <a:r>
              <a:rPr lang="en-US" sz="1200">
                <a:solidFill>
                  <a:srgbClr val="0B4A99"/>
                </a:solidFill>
                <a:latin typeface="Optima" charset="0"/>
                <a:cs typeface="Arial" panose="020B0604020202020204"/>
              </a:rPr>
              <a:t> feedback</a:t>
            </a:r>
          </a:p>
          <a:p>
            <a:r>
              <a:rPr lang="en-US" sz="1200">
                <a:solidFill>
                  <a:srgbClr val="0B4A99"/>
                </a:solidFill>
                <a:latin typeface="Optima" charset="0"/>
                <a:cs typeface="Arial" panose="020B0604020202020204"/>
              </a:rPr>
              <a:t>- define </a:t>
            </a:r>
            <a:r>
              <a:rPr lang="en-US" sz="1200" b="1">
                <a:solidFill>
                  <a:srgbClr val="0B4A99"/>
                </a:solidFill>
                <a:latin typeface="Optima" charset="0"/>
                <a:cs typeface="Arial" panose="020B0604020202020204"/>
              </a:rPr>
              <a:t>requirement</a:t>
            </a:r>
            <a:r>
              <a:rPr lang="en-US" sz="1200">
                <a:solidFill>
                  <a:srgbClr val="0B4A99"/>
                </a:solidFill>
                <a:latin typeface="Optima" charset="0"/>
                <a:cs typeface="Arial" panose="020B0604020202020204"/>
              </a:rPr>
              <a:t> and </a:t>
            </a:r>
            <a:r>
              <a:rPr lang="en-US" sz="1200" b="1">
                <a:solidFill>
                  <a:srgbClr val="0B4A99"/>
                </a:solidFill>
                <a:latin typeface="Optima" charset="0"/>
                <a:cs typeface="Arial" panose="020B0604020202020204"/>
              </a:rPr>
              <a:t>system concept </a:t>
            </a:r>
            <a:r>
              <a:rPr lang="en-US" sz="1200">
                <a:solidFill>
                  <a:srgbClr val="0B4A99"/>
                </a:solidFill>
                <a:latin typeface="Optima" charset="0"/>
                <a:cs typeface="Arial" panose="020B0604020202020204"/>
              </a:rPr>
              <a:t>for new/changed product </a:t>
            </a:r>
          </a:p>
        </p:txBody>
      </p:sp>
      <p:sp>
        <p:nvSpPr>
          <p:cNvPr id="53" name="TextBox 7">
            <a:extLst>
              <a:ext uri="{FF2B5EF4-FFF2-40B4-BE49-F238E27FC236}">
                <a16:creationId xmlns:a16="http://schemas.microsoft.com/office/drawing/2014/main" id="{18BB5FCB-A5D3-AFA3-165B-1F6262B743D4}"/>
              </a:ext>
            </a:extLst>
          </p:cNvPr>
          <p:cNvSpPr txBox="1"/>
          <p:nvPr/>
        </p:nvSpPr>
        <p:spPr>
          <a:xfrm>
            <a:off x="642832" y="2135933"/>
            <a:ext cx="1986997"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Cloud for</a:t>
            </a:r>
          </a:p>
          <a:p>
            <a:r>
              <a:rPr lang="en-US" sz="1200" b="1">
                <a:solidFill>
                  <a:srgbClr val="26B4E9"/>
                </a:solidFill>
                <a:latin typeface="Optima" panose="02000503060000020004"/>
              </a:rPr>
              <a:t>Intelligent Product Design</a:t>
            </a:r>
          </a:p>
        </p:txBody>
      </p:sp>
      <p:sp>
        <p:nvSpPr>
          <p:cNvPr id="54" name="TextBox 9">
            <a:extLst>
              <a:ext uri="{FF2B5EF4-FFF2-40B4-BE49-F238E27FC236}">
                <a16:creationId xmlns:a16="http://schemas.microsoft.com/office/drawing/2014/main" id="{CC522119-BB81-4467-8690-2A460BEFB2AC}"/>
              </a:ext>
            </a:extLst>
          </p:cNvPr>
          <p:cNvSpPr txBox="1"/>
          <p:nvPr/>
        </p:nvSpPr>
        <p:spPr>
          <a:xfrm>
            <a:off x="2675827" y="960316"/>
            <a:ext cx="1631952"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Create </a:t>
            </a:r>
            <a:r>
              <a:rPr lang="en-US" sz="1200" b="1">
                <a:solidFill>
                  <a:srgbClr val="0B4A99"/>
                </a:solidFill>
                <a:latin typeface="Optima" charset="0"/>
                <a:ea typeface="+mn-lt"/>
                <a:cs typeface="+mn-lt"/>
              </a:rPr>
              <a:t>product design </a:t>
            </a:r>
            <a:r>
              <a:rPr lang="en-US" sz="1200">
                <a:solidFill>
                  <a:srgbClr val="0B4A99"/>
                </a:solidFill>
                <a:latin typeface="Optima" charset="0"/>
                <a:ea typeface="+mn-lt"/>
                <a:cs typeface="+mn-lt"/>
              </a:rPr>
              <a:t>and maintain master data for new/changed product</a:t>
            </a:r>
          </a:p>
        </p:txBody>
      </p:sp>
      <p:sp>
        <p:nvSpPr>
          <p:cNvPr id="56" name="TextBox 12">
            <a:extLst>
              <a:ext uri="{FF2B5EF4-FFF2-40B4-BE49-F238E27FC236}">
                <a16:creationId xmlns:a16="http://schemas.microsoft.com/office/drawing/2014/main" id="{95B98C7C-B514-1DEC-C817-BC27844361EE}"/>
              </a:ext>
            </a:extLst>
          </p:cNvPr>
          <p:cNvSpPr txBox="1"/>
          <p:nvPr/>
        </p:nvSpPr>
        <p:spPr>
          <a:xfrm>
            <a:off x="4692458" y="960316"/>
            <a:ext cx="1758951"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0B4A99"/>
                </a:solidFill>
                <a:latin typeface="Optima" charset="0"/>
                <a:ea typeface="+mn-lt"/>
                <a:cs typeface="+mn-lt"/>
              </a:rPr>
              <a:t>Handover</a:t>
            </a:r>
            <a:r>
              <a:rPr lang="en-US" sz="1200">
                <a:solidFill>
                  <a:srgbClr val="0B4A99"/>
                </a:solidFill>
                <a:latin typeface="Optima" charset="0"/>
                <a:ea typeface="+mn-lt"/>
                <a:cs typeface="+mn-lt"/>
              </a:rPr>
              <a:t> to manufacturing and service to manage BOM and Routing</a:t>
            </a:r>
          </a:p>
        </p:txBody>
      </p:sp>
      <p:sp>
        <p:nvSpPr>
          <p:cNvPr id="58" name="TextBox 15">
            <a:extLst>
              <a:ext uri="{FF2B5EF4-FFF2-40B4-BE49-F238E27FC236}">
                <a16:creationId xmlns:a16="http://schemas.microsoft.com/office/drawing/2014/main" id="{87C334BF-CE46-00B5-6799-27F268EA91A8}"/>
              </a:ext>
            </a:extLst>
          </p:cNvPr>
          <p:cNvSpPr txBox="1"/>
          <p:nvPr/>
        </p:nvSpPr>
        <p:spPr>
          <a:xfrm>
            <a:off x="6819529" y="988104"/>
            <a:ext cx="1250951"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Plan </a:t>
            </a:r>
            <a:r>
              <a:rPr lang="en-US" sz="1200" b="1">
                <a:solidFill>
                  <a:srgbClr val="0B4A99"/>
                </a:solidFill>
                <a:latin typeface="Optima" charset="0"/>
                <a:ea typeface="+mn-lt"/>
                <a:cs typeface="+mn-lt"/>
              </a:rPr>
              <a:t>demand</a:t>
            </a:r>
            <a:r>
              <a:rPr lang="en-US" sz="1200">
                <a:solidFill>
                  <a:srgbClr val="0B4A99"/>
                </a:solidFill>
                <a:latin typeface="Optima" charset="0"/>
                <a:ea typeface="+mn-lt"/>
                <a:cs typeface="+mn-lt"/>
              </a:rPr>
              <a:t> for new/changed components </a:t>
            </a:r>
          </a:p>
        </p:txBody>
      </p:sp>
      <p:sp>
        <p:nvSpPr>
          <p:cNvPr id="60" name="TextBox 17">
            <a:extLst>
              <a:ext uri="{FF2B5EF4-FFF2-40B4-BE49-F238E27FC236}">
                <a16:creationId xmlns:a16="http://schemas.microsoft.com/office/drawing/2014/main" id="{750FE7F9-2222-C7FF-0E80-FA323CA77990}"/>
              </a:ext>
            </a:extLst>
          </p:cNvPr>
          <p:cNvSpPr txBox="1"/>
          <p:nvPr/>
        </p:nvSpPr>
        <p:spPr>
          <a:xfrm>
            <a:off x="8396885" y="1001916"/>
            <a:ext cx="1119288"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Plan </a:t>
            </a:r>
            <a:r>
              <a:rPr lang="en-US" sz="1200" b="1">
                <a:solidFill>
                  <a:srgbClr val="0B4A99"/>
                </a:solidFill>
                <a:latin typeface="Optima" charset="0"/>
                <a:ea typeface="+mn-lt"/>
                <a:cs typeface="+mn-lt"/>
              </a:rPr>
              <a:t>supply</a:t>
            </a:r>
            <a:r>
              <a:rPr lang="en-US" sz="1200">
                <a:solidFill>
                  <a:srgbClr val="0B4A99"/>
                </a:solidFill>
                <a:latin typeface="Optima" charset="0"/>
                <a:ea typeface="+mn-lt"/>
                <a:cs typeface="+mn-lt"/>
              </a:rPr>
              <a:t> for new/changed components </a:t>
            </a:r>
          </a:p>
        </p:txBody>
      </p:sp>
      <p:sp>
        <p:nvSpPr>
          <p:cNvPr id="62" name="TextBox 19">
            <a:extLst>
              <a:ext uri="{FF2B5EF4-FFF2-40B4-BE49-F238E27FC236}">
                <a16:creationId xmlns:a16="http://schemas.microsoft.com/office/drawing/2014/main" id="{75E6084D-68A3-F6D0-0ECA-60CCBF3E73A8}"/>
              </a:ext>
            </a:extLst>
          </p:cNvPr>
          <p:cNvSpPr txBox="1"/>
          <p:nvPr/>
        </p:nvSpPr>
        <p:spPr>
          <a:xfrm>
            <a:off x="9907145" y="969174"/>
            <a:ext cx="1758951"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Create master</a:t>
            </a:r>
          </a:p>
          <a:p>
            <a:r>
              <a:rPr lang="en-US" sz="1200" b="1">
                <a:solidFill>
                  <a:srgbClr val="0B4A99"/>
                </a:solidFill>
                <a:latin typeface="Optima" charset="0"/>
                <a:ea typeface="+mn-lt"/>
                <a:cs typeface="+mn-lt"/>
              </a:rPr>
              <a:t>production schedule </a:t>
            </a:r>
          </a:p>
        </p:txBody>
      </p:sp>
      <p:sp>
        <p:nvSpPr>
          <p:cNvPr id="64" name="TextBox 21">
            <a:extLst>
              <a:ext uri="{FF2B5EF4-FFF2-40B4-BE49-F238E27FC236}">
                <a16:creationId xmlns:a16="http://schemas.microsoft.com/office/drawing/2014/main" id="{09533712-0673-7443-98AA-D8871DF7D7B7}"/>
              </a:ext>
            </a:extLst>
          </p:cNvPr>
          <p:cNvSpPr txBox="1"/>
          <p:nvPr/>
        </p:nvSpPr>
        <p:spPr>
          <a:xfrm>
            <a:off x="771432" y="3952065"/>
            <a:ext cx="1758950"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Procure </a:t>
            </a:r>
            <a:r>
              <a:rPr lang="en-US" sz="1200" b="1">
                <a:solidFill>
                  <a:srgbClr val="0B4A99"/>
                </a:solidFill>
                <a:latin typeface="Optima" charset="0"/>
                <a:ea typeface="+mn-lt"/>
                <a:cs typeface="+mn-lt"/>
              </a:rPr>
              <a:t>components</a:t>
            </a:r>
            <a:r>
              <a:rPr lang="en-US" sz="1200">
                <a:solidFill>
                  <a:srgbClr val="0B4A99"/>
                </a:solidFill>
                <a:latin typeface="Optima" charset="0"/>
                <a:ea typeface="+mn-lt"/>
                <a:cs typeface="+mn-lt"/>
              </a:rPr>
              <a:t> to build subassemblies </a:t>
            </a:r>
          </a:p>
        </p:txBody>
      </p:sp>
      <p:sp>
        <p:nvSpPr>
          <p:cNvPr id="66" name="TextBox 23">
            <a:extLst>
              <a:ext uri="{FF2B5EF4-FFF2-40B4-BE49-F238E27FC236}">
                <a16:creationId xmlns:a16="http://schemas.microsoft.com/office/drawing/2014/main" id="{F145239C-D594-82F0-A2A0-DA3F36EE9979}"/>
              </a:ext>
            </a:extLst>
          </p:cNvPr>
          <p:cNvSpPr txBox="1"/>
          <p:nvPr/>
        </p:nvSpPr>
        <p:spPr>
          <a:xfrm>
            <a:off x="2547707" y="3926329"/>
            <a:ext cx="1631952"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0B4A99"/>
                </a:solidFill>
                <a:latin typeface="Optima" charset="0"/>
                <a:ea typeface="+mn-lt"/>
                <a:cs typeface="+mn-lt"/>
              </a:rPr>
              <a:t>Manage and track </a:t>
            </a:r>
            <a:r>
              <a:rPr lang="en-US" sz="1200">
                <a:solidFill>
                  <a:srgbClr val="0B4A99"/>
                </a:solidFill>
                <a:latin typeface="Optima" charset="0"/>
                <a:ea typeface="+mn-lt"/>
                <a:cs typeface="+mn-lt"/>
              </a:rPr>
              <a:t>Inbound delivery </a:t>
            </a:r>
          </a:p>
        </p:txBody>
      </p:sp>
      <p:sp>
        <p:nvSpPr>
          <p:cNvPr id="68" name="TextBox 25">
            <a:extLst>
              <a:ext uri="{FF2B5EF4-FFF2-40B4-BE49-F238E27FC236}">
                <a16:creationId xmlns:a16="http://schemas.microsoft.com/office/drawing/2014/main" id="{F2A958BF-7CFF-8D9E-83E4-58BD7A48EB23}"/>
              </a:ext>
            </a:extLst>
          </p:cNvPr>
          <p:cNvSpPr txBox="1"/>
          <p:nvPr/>
        </p:nvSpPr>
        <p:spPr>
          <a:xfrm>
            <a:off x="4463405" y="3946425"/>
            <a:ext cx="1758951"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0B4A99"/>
                </a:solidFill>
                <a:latin typeface="Optima" charset="0"/>
                <a:ea typeface="+mn-lt"/>
                <a:cs typeface="+mn-lt"/>
              </a:rPr>
              <a:t>Receive</a:t>
            </a:r>
            <a:r>
              <a:rPr lang="en-US" sz="1200">
                <a:solidFill>
                  <a:srgbClr val="0B4A99"/>
                </a:solidFill>
                <a:latin typeface="Optima" charset="0"/>
                <a:ea typeface="+mn-lt"/>
                <a:cs typeface="+mn-lt"/>
              </a:rPr>
              <a:t> procured components into warehouse</a:t>
            </a:r>
          </a:p>
        </p:txBody>
      </p:sp>
      <p:sp>
        <p:nvSpPr>
          <p:cNvPr id="70" name="TextBox 27">
            <a:extLst>
              <a:ext uri="{FF2B5EF4-FFF2-40B4-BE49-F238E27FC236}">
                <a16:creationId xmlns:a16="http://schemas.microsoft.com/office/drawing/2014/main" id="{BA2BEAEE-BC9A-873B-10B9-D23FC022AB6D}"/>
              </a:ext>
            </a:extLst>
          </p:cNvPr>
          <p:cNvSpPr txBox="1"/>
          <p:nvPr/>
        </p:nvSpPr>
        <p:spPr>
          <a:xfrm>
            <a:off x="6591627" y="3946425"/>
            <a:ext cx="1250951"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0B4A99"/>
                </a:solidFill>
                <a:latin typeface="Optima" charset="0"/>
                <a:ea typeface="+mn-lt"/>
                <a:cs typeface="+mn-lt"/>
              </a:rPr>
              <a:t>Schedule</a:t>
            </a:r>
            <a:r>
              <a:rPr lang="en-US" sz="1200">
                <a:solidFill>
                  <a:srgbClr val="0B4A99"/>
                </a:solidFill>
                <a:latin typeface="Optima" charset="0"/>
                <a:ea typeface="+mn-lt"/>
                <a:cs typeface="+mn-lt"/>
              </a:rPr>
              <a:t> subassembly production </a:t>
            </a:r>
          </a:p>
        </p:txBody>
      </p:sp>
      <p:sp>
        <p:nvSpPr>
          <p:cNvPr id="72" name="TextBox 29">
            <a:extLst>
              <a:ext uri="{FF2B5EF4-FFF2-40B4-BE49-F238E27FC236}">
                <a16:creationId xmlns:a16="http://schemas.microsoft.com/office/drawing/2014/main" id="{40F0687A-BC39-3B54-908F-5602E99B2125}"/>
              </a:ext>
            </a:extLst>
          </p:cNvPr>
          <p:cNvSpPr txBox="1"/>
          <p:nvPr/>
        </p:nvSpPr>
        <p:spPr>
          <a:xfrm>
            <a:off x="8029666" y="3934148"/>
            <a:ext cx="1631952"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0B4A99"/>
                </a:solidFill>
                <a:latin typeface="Optima" charset="0"/>
                <a:ea typeface="+mn-lt"/>
                <a:cs typeface="+mn-lt"/>
              </a:rPr>
              <a:t>Produce</a:t>
            </a:r>
            <a:r>
              <a:rPr lang="en-US" sz="1200">
                <a:solidFill>
                  <a:srgbClr val="0B4A99"/>
                </a:solidFill>
                <a:latin typeface="Optima" charset="0"/>
                <a:ea typeface="+mn-lt"/>
                <a:cs typeface="+mn-lt"/>
              </a:rPr>
              <a:t> subassemblies. and track progress </a:t>
            </a:r>
          </a:p>
        </p:txBody>
      </p:sp>
      <p:sp>
        <p:nvSpPr>
          <p:cNvPr id="74" name="TextBox 31">
            <a:extLst>
              <a:ext uri="{FF2B5EF4-FFF2-40B4-BE49-F238E27FC236}">
                <a16:creationId xmlns:a16="http://schemas.microsoft.com/office/drawing/2014/main" id="{C646B03C-E924-9542-2434-B4C3CE0BE124}"/>
              </a:ext>
            </a:extLst>
          </p:cNvPr>
          <p:cNvSpPr txBox="1"/>
          <p:nvPr/>
        </p:nvSpPr>
        <p:spPr>
          <a:xfrm>
            <a:off x="9958109" y="3946425"/>
            <a:ext cx="1758951"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0B4A99"/>
                </a:solidFill>
                <a:latin typeface="Optima" charset="0"/>
                <a:ea typeface="+mn-lt"/>
                <a:cs typeface="+mn-lt"/>
              </a:rPr>
              <a:t>Receive</a:t>
            </a:r>
            <a:r>
              <a:rPr lang="en-US" sz="1200">
                <a:solidFill>
                  <a:srgbClr val="0B4A99"/>
                </a:solidFill>
                <a:latin typeface="Optima" charset="0"/>
                <a:ea typeface="+mn-lt"/>
                <a:cs typeface="+mn-lt"/>
              </a:rPr>
              <a:t> subassemblies.</a:t>
            </a:r>
          </a:p>
          <a:p>
            <a:r>
              <a:rPr lang="en-US" sz="1200">
                <a:solidFill>
                  <a:srgbClr val="0B4A99"/>
                </a:solidFill>
                <a:latin typeface="Optima" charset="0"/>
                <a:ea typeface="+mn-lt"/>
                <a:cs typeface="+mn-lt"/>
              </a:rPr>
              <a:t>Into warehouse</a:t>
            </a:r>
          </a:p>
        </p:txBody>
      </p:sp>
      <p:pic>
        <p:nvPicPr>
          <p:cNvPr id="116" name="Picture 115" descr="A group of people with check marks&#10;&#10;AI-generated content may be incorrect.">
            <a:extLst>
              <a:ext uri="{FF2B5EF4-FFF2-40B4-BE49-F238E27FC236}">
                <a16:creationId xmlns:a16="http://schemas.microsoft.com/office/drawing/2014/main" id="{066E8621-7B06-EC32-D26B-9AE82D7BF0C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60837" y="1783256"/>
            <a:ext cx="432870" cy="432870"/>
          </a:xfrm>
          <a:prstGeom prst="rect">
            <a:avLst/>
          </a:prstGeom>
        </p:spPr>
      </p:pic>
      <p:pic>
        <p:nvPicPr>
          <p:cNvPr id="117" name="Picture 116" descr="A blue line art of a forklift&#10;&#10;AI-generated content may be incorrect.">
            <a:extLst>
              <a:ext uri="{FF2B5EF4-FFF2-40B4-BE49-F238E27FC236}">
                <a16:creationId xmlns:a16="http://schemas.microsoft.com/office/drawing/2014/main" id="{F3413A2D-3F18-63D1-70F6-4E8E05CB03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6671" y="4490247"/>
            <a:ext cx="482803" cy="482803"/>
          </a:xfrm>
          <a:prstGeom prst="rect">
            <a:avLst/>
          </a:prstGeom>
        </p:spPr>
      </p:pic>
      <p:pic>
        <p:nvPicPr>
          <p:cNvPr id="118" name="Picture 117" descr="A blue line drawing of a light bulb and a pencil&#10;&#10;AI-generated content may be incorrect.">
            <a:extLst>
              <a:ext uri="{FF2B5EF4-FFF2-40B4-BE49-F238E27FC236}">
                <a16:creationId xmlns:a16="http://schemas.microsoft.com/office/drawing/2014/main" id="{D2C8E331-1FB8-6602-370C-1BDC6C0052C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246583" y="1708686"/>
            <a:ext cx="475636" cy="475636"/>
          </a:xfrm>
          <a:prstGeom prst="rect">
            <a:avLst/>
          </a:prstGeom>
        </p:spPr>
      </p:pic>
      <p:pic>
        <p:nvPicPr>
          <p:cNvPr id="119" name="Picture 118" descr="A blue line drawing of a person holding a magnifying glass&#10;&#10;AI-generated content may be incorrect.">
            <a:extLst>
              <a:ext uri="{FF2B5EF4-FFF2-40B4-BE49-F238E27FC236}">
                <a16:creationId xmlns:a16="http://schemas.microsoft.com/office/drawing/2014/main" id="{F6A6667E-0150-DDE9-D771-CA3D536AEE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46400" y="1618581"/>
            <a:ext cx="519113" cy="519113"/>
          </a:xfrm>
          <a:prstGeom prst="rect">
            <a:avLst/>
          </a:prstGeom>
        </p:spPr>
      </p:pic>
      <p:pic>
        <p:nvPicPr>
          <p:cNvPr id="120" name="Picture 119" descr="A blue and black logo&#10;&#10;AI-generated content may be incorrect.">
            <a:extLst>
              <a:ext uri="{FF2B5EF4-FFF2-40B4-BE49-F238E27FC236}">
                <a16:creationId xmlns:a16="http://schemas.microsoft.com/office/drawing/2014/main" id="{86D48B1A-7C88-86FB-FA2E-58139821D69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112838" y="4429908"/>
            <a:ext cx="603481" cy="603481"/>
          </a:xfrm>
          <a:prstGeom prst="rect">
            <a:avLst/>
          </a:prstGeom>
        </p:spPr>
      </p:pic>
      <p:pic>
        <p:nvPicPr>
          <p:cNvPr id="121" name="Picture 120" descr="A blue line drawing of a calendar and clock&#10;&#10;AI-generated content may be incorrect.">
            <a:extLst>
              <a:ext uri="{FF2B5EF4-FFF2-40B4-BE49-F238E27FC236}">
                <a16:creationId xmlns:a16="http://schemas.microsoft.com/office/drawing/2014/main" id="{248FAC17-9FD6-2BEF-16C9-B23303C5CF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587514" y="4524078"/>
            <a:ext cx="417711" cy="415141"/>
          </a:xfrm>
          <a:prstGeom prst="rect">
            <a:avLst/>
          </a:prstGeom>
        </p:spPr>
      </p:pic>
      <p:pic>
        <p:nvPicPr>
          <p:cNvPr id="122" name="Picture 121" descr="A blue line drawing of a factory&#10;&#10;AI-generated content may be incorrect.">
            <a:extLst>
              <a:ext uri="{FF2B5EF4-FFF2-40B4-BE49-F238E27FC236}">
                <a16:creationId xmlns:a16="http://schemas.microsoft.com/office/drawing/2014/main" id="{9237A91F-E58E-6A44-B249-AFEA6B43150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513279" y="4519260"/>
            <a:ext cx="424776" cy="424776"/>
          </a:xfrm>
          <a:prstGeom prst="rect">
            <a:avLst/>
          </a:prstGeom>
        </p:spPr>
      </p:pic>
      <p:pic>
        <p:nvPicPr>
          <p:cNvPr id="123" name="Picture 122" descr="A blue line art of a forklift&#10;&#10;AI-generated content may be incorrect.">
            <a:extLst>
              <a:ext uri="{FF2B5EF4-FFF2-40B4-BE49-F238E27FC236}">
                <a16:creationId xmlns:a16="http://schemas.microsoft.com/office/drawing/2014/main" id="{A6776E2B-DB89-F098-CF15-4511EE9FAF7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366487" y="4491014"/>
            <a:ext cx="481269" cy="481269"/>
          </a:xfrm>
          <a:prstGeom prst="rect">
            <a:avLst/>
          </a:prstGeom>
        </p:spPr>
      </p:pic>
      <p:sp>
        <p:nvSpPr>
          <p:cNvPr id="131" name="Date Placeholder 3">
            <a:extLst>
              <a:ext uri="{FF2B5EF4-FFF2-40B4-BE49-F238E27FC236}">
                <a16:creationId xmlns:a16="http://schemas.microsoft.com/office/drawing/2014/main" id="{4D0C04F1-4DF5-6521-2E4A-C1D704EE2AA6}"/>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cxnSp>
        <p:nvCxnSpPr>
          <p:cNvPr id="23" name="Straight Connector 22">
            <a:extLst>
              <a:ext uri="{FF2B5EF4-FFF2-40B4-BE49-F238E27FC236}">
                <a16:creationId xmlns:a16="http://schemas.microsoft.com/office/drawing/2014/main" id="{9FB26D4E-A542-F459-C920-F28D49982919}"/>
              </a:ext>
            </a:extLst>
          </p:cNvPr>
          <p:cNvCxnSpPr/>
          <p:nvPr/>
        </p:nvCxnSpPr>
        <p:spPr>
          <a:xfrm>
            <a:off x="2324622" y="1276436"/>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690314-2AF3-12A7-B9EA-A1197B2CCB39}"/>
              </a:ext>
            </a:extLst>
          </p:cNvPr>
          <p:cNvCxnSpPr/>
          <p:nvPr/>
        </p:nvCxnSpPr>
        <p:spPr>
          <a:xfrm>
            <a:off x="4307779" y="1266216"/>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82B0A5-ED03-E038-B764-8CB6305DA777}"/>
              </a:ext>
            </a:extLst>
          </p:cNvPr>
          <p:cNvCxnSpPr/>
          <p:nvPr/>
        </p:nvCxnSpPr>
        <p:spPr>
          <a:xfrm>
            <a:off x="6341565" y="1266216"/>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32938CE-7156-7A33-F2C1-9916B20ADFE3}"/>
              </a:ext>
            </a:extLst>
          </p:cNvPr>
          <p:cNvCxnSpPr/>
          <p:nvPr/>
        </p:nvCxnSpPr>
        <p:spPr>
          <a:xfrm>
            <a:off x="8097433" y="1266216"/>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0A71B20-FBD5-BABE-CED4-279CBBFEC7F5}"/>
              </a:ext>
            </a:extLst>
          </p:cNvPr>
          <p:cNvCxnSpPr/>
          <p:nvPr/>
        </p:nvCxnSpPr>
        <p:spPr>
          <a:xfrm>
            <a:off x="9606745" y="1281206"/>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BF09D6B-F11F-F627-38FB-D3361A614577}"/>
              </a:ext>
            </a:extLst>
          </p:cNvPr>
          <p:cNvCxnSpPr/>
          <p:nvPr/>
        </p:nvCxnSpPr>
        <p:spPr>
          <a:xfrm>
            <a:off x="2284263" y="4198355"/>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8177BD7-1122-304C-03E5-271AAEB19C2C}"/>
              </a:ext>
            </a:extLst>
          </p:cNvPr>
          <p:cNvCxnSpPr/>
          <p:nvPr/>
        </p:nvCxnSpPr>
        <p:spPr>
          <a:xfrm>
            <a:off x="4142111" y="4151935"/>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4F828695-47EA-5B4B-FC3B-60F2DD887FF7}"/>
              </a:ext>
            </a:extLst>
          </p:cNvPr>
          <p:cNvCxnSpPr/>
          <p:nvPr/>
        </p:nvCxnSpPr>
        <p:spPr>
          <a:xfrm>
            <a:off x="5966671" y="4156705"/>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78E9F9F-FE42-96AD-C887-9667F7189B40}"/>
              </a:ext>
            </a:extLst>
          </p:cNvPr>
          <p:cNvCxnSpPr/>
          <p:nvPr/>
        </p:nvCxnSpPr>
        <p:spPr>
          <a:xfrm>
            <a:off x="7617025" y="4151935"/>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1EB7C889-F4FA-3D79-77E2-C5EFEFE43E83}"/>
              </a:ext>
            </a:extLst>
          </p:cNvPr>
          <p:cNvCxnSpPr/>
          <p:nvPr/>
        </p:nvCxnSpPr>
        <p:spPr>
          <a:xfrm>
            <a:off x="9545342" y="4151935"/>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69" name="TextBox 11">
            <a:extLst>
              <a:ext uri="{FF2B5EF4-FFF2-40B4-BE49-F238E27FC236}">
                <a16:creationId xmlns:a16="http://schemas.microsoft.com/office/drawing/2014/main" id="{E77DC8C8-2B90-9C03-B857-6A71D4769B33}"/>
              </a:ext>
            </a:extLst>
          </p:cNvPr>
          <p:cNvSpPr txBox="1"/>
          <p:nvPr/>
        </p:nvSpPr>
        <p:spPr>
          <a:xfrm>
            <a:off x="2702909" y="2135933"/>
            <a:ext cx="1888052"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a:t>
            </a:r>
          </a:p>
          <a:p>
            <a:r>
              <a:rPr lang="en-US" sz="1200" b="1">
                <a:solidFill>
                  <a:srgbClr val="26B4E9"/>
                </a:solidFill>
                <a:latin typeface="Optima" panose="02000503060000020004"/>
              </a:rPr>
              <a:t>SAP 30 Visual Enterprise </a:t>
            </a:r>
          </a:p>
          <a:p>
            <a:r>
              <a:rPr lang="en-US" sz="1200" b="1">
                <a:solidFill>
                  <a:srgbClr val="26B4E9"/>
                </a:solidFill>
                <a:latin typeface="Optima" panose="02000503060000020004"/>
              </a:rPr>
              <a:t>SAP Engg. Control Center </a:t>
            </a:r>
          </a:p>
        </p:txBody>
      </p:sp>
      <p:sp>
        <p:nvSpPr>
          <p:cNvPr id="71" name="TextBox 14">
            <a:extLst>
              <a:ext uri="{FF2B5EF4-FFF2-40B4-BE49-F238E27FC236}">
                <a16:creationId xmlns:a16="http://schemas.microsoft.com/office/drawing/2014/main" id="{D881EDD4-02DB-3253-6AF1-21242E95BBCB}"/>
              </a:ext>
            </a:extLst>
          </p:cNvPr>
          <p:cNvSpPr txBox="1"/>
          <p:nvPr/>
        </p:nvSpPr>
        <p:spPr>
          <a:xfrm>
            <a:off x="4641815" y="2135933"/>
            <a:ext cx="2321850"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Engg. Control Center </a:t>
            </a:r>
          </a:p>
          <a:p>
            <a:r>
              <a:rPr lang="en-US" sz="1200" b="1">
                <a:solidFill>
                  <a:srgbClr val="26B4E9"/>
                </a:solidFill>
                <a:latin typeface="Optima" panose="02000503060000020004"/>
              </a:rPr>
              <a:t>SAP Asset Intelligence Network </a:t>
            </a:r>
          </a:p>
        </p:txBody>
      </p:sp>
      <p:sp>
        <p:nvSpPr>
          <p:cNvPr id="73" name="TextBox 16">
            <a:extLst>
              <a:ext uri="{FF2B5EF4-FFF2-40B4-BE49-F238E27FC236}">
                <a16:creationId xmlns:a16="http://schemas.microsoft.com/office/drawing/2014/main" id="{80047FEA-87E3-D229-DBE5-58AB10D7CEDD}"/>
              </a:ext>
            </a:extLst>
          </p:cNvPr>
          <p:cNvSpPr txBox="1"/>
          <p:nvPr/>
        </p:nvSpPr>
        <p:spPr>
          <a:xfrm>
            <a:off x="6845286" y="2135933"/>
            <a:ext cx="1593307"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Integrated Business Planning SAP S/4HANA </a:t>
            </a:r>
          </a:p>
        </p:txBody>
      </p:sp>
      <p:sp>
        <p:nvSpPr>
          <p:cNvPr id="75" name="TextBox 18">
            <a:extLst>
              <a:ext uri="{FF2B5EF4-FFF2-40B4-BE49-F238E27FC236}">
                <a16:creationId xmlns:a16="http://schemas.microsoft.com/office/drawing/2014/main" id="{FAB37BFB-9473-AAFE-68A7-3C9787F55801}"/>
              </a:ext>
            </a:extLst>
          </p:cNvPr>
          <p:cNvSpPr txBox="1"/>
          <p:nvPr/>
        </p:nvSpPr>
        <p:spPr>
          <a:xfrm>
            <a:off x="8416368" y="2135933"/>
            <a:ext cx="1593307"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Integrated Business Planning </a:t>
            </a:r>
          </a:p>
          <a:p>
            <a:r>
              <a:rPr lang="en-US" sz="1200" b="1">
                <a:solidFill>
                  <a:srgbClr val="26B4E9"/>
                </a:solidFill>
                <a:latin typeface="Optima" panose="02000503060000020004"/>
              </a:rPr>
              <a:t>SAP SAHANA </a:t>
            </a:r>
          </a:p>
        </p:txBody>
      </p:sp>
      <p:sp>
        <p:nvSpPr>
          <p:cNvPr id="82" name="TextBox 20">
            <a:extLst>
              <a:ext uri="{FF2B5EF4-FFF2-40B4-BE49-F238E27FC236}">
                <a16:creationId xmlns:a16="http://schemas.microsoft.com/office/drawing/2014/main" id="{DC5D51C2-4EB3-49E1-4D8F-3799733048D0}"/>
              </a:ext>
            </a:extLst>
          </p:cNvPr>
          <p:cNvSpPr txBox="1"/>
          <p:nvPr/>
        </p:nvSpPr>
        <p:spPr>
          <a:xfrm>
            <a:off x="10033503" y="2135933"/>
            <a:ext cx="1210589"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p:txBody>
      </p:sp>
      <p:sp>
        <p:nvSpPr>
          <p:cNvPr id="84" name="TextBox 22">
            <a:extLst>
              <a:ext uri="{FF2B5EF4-FFF2-40B4-BE49-F238E27FC236}">
                <a16:creationId xmlns:a16="http://schemas.microsoft.com/office/drawing/2014/main" id="{A072FD6A-5B6B-38D8-D121-BCE1A448AAEA}"/>
              </a:ext>
            </a:extLst>
          </p:cNvPr>
          <p:cNvSpPr txBox="1"/>
          <p:nvPr/>
        </p:nvSpPr>
        <p:spPr>
          <a:xfrm>
            <a:off x="771432" y="5028837"/>
            <a:ext cx="1196676"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p:txBody>
      </p:sp>
      <p:sp>
        <p:nvSpPr>
          <p:cNvPr id="86" name="TextBox 24">
            <a:extLst>
              <a:ext uri="{FF2B5EF4-FFF2-40B4-BE49-F238E27FC236}">
                <a16:creationId xmlns:a16="http://schemas.microsoft.com/office/drawing/2014/main" id="{4319A7AB-4919-A3A2-EB59-5302C2741240}"/>
              </a:ext>
            </a:extLst>
          </p:cNvPr>
          <p:cNvSpPr txBox="1"/>
          <p:nvPr/>
        </p:nvSpPr>
        <p:spPr>
          <a:xfrm>
            <a:off x="2547149" y="5028837"/>
            <a:ext cx="2056029"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Global Track and Trace </a:t>
            </a:r>
          </a:p>
        </p:txBody>
      </p:sp>
      <p:sp>
        <p:nvSpPr>
          <p:cNvPr id="88" name="TextBox 26">
            <a:extLst>
              <a:ext uri="{FF2B5EF4-FFF2-40B4-BE49-F238E27FC236}">
                <a16:creationId xmlns:a16="http://schemas.microsoft.com/office/drawing/2014/main" id="{F9D8E2AE-8435-1CB0-952C-8B5DA6DF048B}"/>
              </a:ext>
            </a:extLst>
          </p:cNvPr>
          <p:cNvSpPr txBox="1"/>
          <p:nvPr/>
        </p:nvSpPr>
        <p:spPr>
          <a:xfrm>
            <a:off x="4463404" y="5028837"/>
            <a:ext cx="2024417"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Global Track and Trace </a:t>
            </a:r>
          </a:p>
        </p:txBody>
      </p:sp>
      <p:sp>
        <p:nvSpPr>
          <p:cNvPr id="90" name="TextBox 28">
            <a:extLst>
              <a:ext uri="{FF2B5EF4-FFF2-40B4-BE49-F238E27FC236}">
                <a16:creationId xmlns:a16="http://schemas.microsoft.com/office/drawing/2014/main" id="{66E58CDC-885C-80A7-6436-D9047BCF2D5C}"/>
              </a:ext>
            </a:extLst>
          </p:cNvPr>
          <p:cNvSpPr txBox="1"/>
          <p:nvPr/>
        </p:nvSpPr>
        <p:spPr>
          <a:xfrm>
            <a:off x="6675738" y="5028837"/>
            <a:ext cx="1201919"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p:txBody>
      </p:sp>
      <p:sp>
        <p:nvSpPr>
          <p:cNvPr id="92" name="TextBox 30">
            <a:extLst>
              <a:ext uri="{FF2B5EF4-FFF2-40B4-BE49-F238E27FC236}">
                <a16:creationId xmlns:a16="http://schemas.microsoft.com/office/drawing/2014/main" id="{F247CF57-C2CA-FE0B-4E4B-87FD2275C208}"/>
              </a:ext>
            </a:extLst>
          </p:cNvPr>
          <p:cNvSpPr txBox="1"/>
          <p:nvPr/>
        </p:nvSpPr>
        <p:spPr>
          <a:xfrm>
            <a:off x="8105955" y="5028837"/>
            <a:ext cx="1801189"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Digital Manufacturing Cloud </a:t>
            </a:r>
          </a:p>
        </p:txBody>
      </p:sp>
      <p:sp>
        <p:nvSpPr>
          <p:cNvPr id="94" name="TextBox 32">
            <a:extLst>
              <a:ext uri="{FF2B5EF4-FFF2-40B4-BE49-F238E27FC236}">
                <a16:creationId xmlns:a16="http://schemas.microsoft.com/office/drawing/2014/main" id="{98E5E1F2-77C8-320E-6349-4066162AB65E}"/>
              </a:ext>
            </a:extLst>
          </p:cNvPr>
          <p:cNvSpPr txBox="1"/>
          <p:nvPr/>
        </p:nvSpPr>
        <p:spPr>
          <a:xfrm>
            <a:off x="9990820" y="5028837"/>
            <a:ext cx="1755409"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Digital Manufacturing Cloud </a:t>
            </a:r>
          </a:p>
        </p:txBody>
      </p:sp>
      <p:sp>
        <p:nvSpPr>
          <p:cNvPr id="3" name="TextBox 7">
            <a:extLst>
              <a:ext uri="{FF2B5EF4-FFF2-40B4-BE49-F238E27FC236}">
                <a16:creationId xmlns:a16="http://schemas.microsoft.com/office/drawing/2014/main" id="{C505AB2D-700A-7A7E-4828-EC3ABCC6A60B}"/>
              </a:ext>
            </a:extLst>
          </p:cNvPr>
          <p:cNvSpPr txBox="1"/>
          <p:nvPr/>
        </p:nvSpPr>
        <p:spPr>
          <a:xfrm>
            <a:off x="2327675" y="2787947"/>
            <a:ext cx="4771675"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highlight>
                  <a:srgbClr val="000080"/>
                </a:highlight>
                <a:latin typeface="Optima" charset="0"/>
                <a:ea typeface="+mn-lt"/>
                <a:cs typeface="+mn-lt"/>
              </a:rPr>
              <a:t>PiLog iContent Foundry</a:t>
            </a:r>
          </a:p>
          <a:p>
            <a:r>
              <a:rPr lang="en-US" sz="1200">
                <a:solidFill>
                  <a:schemeClr val="bg1"/>
                </a:solidFill>
                <a:highlight>
                  <a:srgbClr val="000080"/>
                </a:highlight>
                <a:latin typeface="Optima" charset="0"/>
                <a:ea typeface="+mn-lt"/>
                <a:cs typeface="+mn-lt"/>
              </a:rPr>
              <a:t>Ready to use Asset, BOMs, MS &amp; Task List, Routing, Work Center etc. </a:t>
            </a:r>
          </a:p>
        </p:txBody>
      </p:sp>
      <p:sp>
        <p:nvSpPr>
          <p:cNvPr id="5" name="TextBox 4">
            <a:extLst>
              <a:ext uri="{FF2B5EF4-FFF2-40B4-BE49-F238E27FC236}">
                <a16:creationId xmlns:a16="http://schemas.microsoft.com/office/drawing/2014/main" id="{1047431B-5D2A-66A8-A1ED-6510E3C621C9}"/>
              </a:ext>
            </a:extLst>
          </p:cNvPr>
          <p:cNvSpPr txBox="1"/>
          <p:nvPr/>
        </p:nvSpPr>
        <p:spPr>
          <a:xfrm>
            <a:off x="6674446" y="2787475"/>
            <a:ext cx="3897139"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 Meta Data Optimizers AI/ML Models</a:t>
            </a:r>
          </a:p>
          <a:p>
            <a:r>
              <a:rPr lang="en-US"/>
              <a:t>iContent Foundry for Assets, Services &amp; Products </a:t>
            </a:r>
          </a:p>
        </p:txBody>
      </p:sp>
      <p:sp>
        <p:nvSpPr>
          <p:cNvPr id="6" name="TextBox 5">
            <a:extLst>
              <a:ext uri="{FF2B5EF4-FFF2-40B4-BE49-F238E27FC236}">
                <a16:creationId xmlns:a16="http://schemas.microsoft.com/office/drawing/2014/main" id="{E03D73A1-285C-D93C-8949-A9C77378C89B}"/>
              </a:ext>
            </a:extLst>
          </p:cNvPr>
          <p:cNvSpPr txBox="1"/>
          <p:nvPr/>
        </p:nvSpPr>
        <p:spPr>
          <a:xfrm>
            <a:off x="442478" y="5524379"/>
            <a:ext cx="4175807"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 Meta Data Optimizers AI/ML Models</a:t>
            </a:r>
          </a:p>
          <a:p>
            <a:r>
              <a:rPr lang="en-US"/>
              <a:t>iContent Foundry for Assets, Products, BoMs, Vendors </a:t>
            </a:r>
          </a:p>
        </p:txBody>
      </p:sp>
      <p:sp>
        <p:nvSpPr>
          <p:cNvPr id="7" name="TextBox 7">
            <a:extLst>
              <a:ext uri="{FF2B5EF4-FFF2-40B4-BE49-F238E27FC236}">
                <a16:creationId xmlns:a16="http://schemas.microsoft.com/office/drawing/2014/main" id="{0AA73328-047A-1133-4157-A69F5194263E}"/>
              </a:ext>
            </a:extLst>
          </p:cNvPr>
          <p:cNvSpPr txBox="1"/>
          <p:nvPr/>
        </p:nvSpPr>
        <p:spPr>
          <a:xfrm>
            <a:off x="6459804" y="5766871"/>
            <a:ext cx="4771675"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highlight>
                  <a:srgbClr val="000080"/>
                </a:highlight>
                <a:latin typeface="Optima" charset="0"/>
                <a:ea typeface="+mn-lt"/>
                <a:cs typeface="+mn-lt"/>
              </a:rPr>
              <a:t>PiLog iContent Foundry</a:t>
            </a:r>
          </a:p>
          <a:p>
            <a:r>
              <a:rPr lang="en-US" sz="1200">
                <a:solidFill>
                  <a:schemeClr val="bg1"/>
                </a:solidFill>
                <a:highlight>
                  <a:srgbClr val="000080"/>
                </a:highlight>
                <a:latin typeface="Optima" charset="0"/>
                <a:ea typeface="+mn-lt"/>
                <a:cs typeface="+mn-lt"/>
              </a:rPr>
              <a:t>Ready to use Asset, BOMs, MS &amp; Task List, Routing, Work Center etc. </a:t>
            </a:r>
          </a:p>
        </p:txBody>
      </p:sp>
      <p:sp>
        <p:nvSpPr>
          <p:cNvPr id="8" name="TextBox 7">
            <a:extLst>
              <a:ext uri="{FF2B5EF4-FFF2-40B4-BE49-F238E27FC236}">
                <a16:creationId xmlns:a16="http://schemas.microsoft.com/office/drawing/2014/main" id="{53000DED-8770-C364-C942-5AA5AFF17EFA}"/>
              </a:ext>
            </a:extLst>
          </p:cNvPr>
          <p:cNvSpPr txBox="1"/>
          <p:nvPr/>
        </p:nvSpPr>
        <p:spPr>
          <a:xfrm>
            <a:off x="1487259" y="6036095"/>
            <a:ext cx="4175807"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 Data Quality &amp; Governance</a:t>
            </a:r>
          </a:p>
          <a:p>
            <a:r>
              <a:rPr lang="en-US"/>
              <a:t>Assets, Products, BoMs, Vendors </a:t>
            </a:r>
          </a:p>
        </p:txBody>
      </p:sp>
    </p:spTree>
    <p:extLst>
      <p:ext uri="{BB962C8B-B14F-4D97-AF65-F5344CB8AC3E}">
        <p14:creationId xmlns:p14="http://schemas.microsoft.com/office/powerpoint/2010/main" val="332643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B47E2-F317-DE02-7956-F58F18A3E727}"/>
            </a:ext>
          </a:extLst>
        </p:cNvPr>
        <p:cNvGrpSpPr/>
        <p:nvPr/>
      </p:nvGrpSpPr>
      <p:grpSpPr>
        <a:xfrm>
          <a:off x="0" y="0"/>
          <a:ext cx="0" cy="0"/>
          <a:chOff x="0" y="0"/>
          <a:chExt cx="0" cy="0"/>
        </a:xfrm>
      </p:grpSpPr>
      <p:pic>
        <p:nvPicPr>
          <p:cNvPr id="130" name="Picture 129" descr="A blue line on a black background&#10;&#10;AI-generated content may be incorrect.">
            <a:extLst>
              <a:ext uri="{FF2B5EF4-FFF2-40B4-BE49-F238E27FC236}">
                <a16:creationId xmlns:a16="http://schemas.microsoft.com/office/drawing/2014/main" id="{FAEC0BC7-77C2-BC29-8C2A-194A4917FD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764" y="2685156"/>
            <a:ext cx="11900236" cy="1606751"/>
          </a:xfrm>
          <a:prstGeom prst="rect">
            <a:avLst/>
          </a:prstGeom>
        </p:spPr>
      </p:pic>
      <p:sp>
        <p:nvSpPr>
          <p:cNvPr id="2" name="Text Box 1">
            <a:extLst>
              <a:ext uri="{FF2B5EF4-FFF2-40B4-BE49-F238E27FC236}">
                <a16:creationId xmlns:a16="http://schemas.microsoft.com/office/drawing/2014/main" id="{5137B54C-1614-C75C-850E-5EE21D5AF4E5}"/>
              </a:ext>
            </a:extLst>
          </p:cNvPr>
          <p:cNvSpPr txBox="1"/>
          <p:nvPr/>
        </p:nvSpPr>
        <p:spPr>
          <a:xfrm>
            <a:off x="492369" y="95346"/>
            <a:ext cx="11253861" cy="461665"/>
          </a:xfrm>
          <a:prstGeom prst="rect">
            <a:avLst/>
          </a:prstGeom>
          <a:noFill/>
        </p:spPr>
        <p:txBody>
          <a:bodyPr wrap="square" rtlCol="0" anchor="t">
            <a:spAutoFit/>
          </a:bodyPr>
          <a:lstStyle/>
          <a:p>
            <a:r>
              <a:rPr lang="en-IN" sz="2400" b="1">
                <a:solidFill>
                  <a:srgbClr val="0B4A99"/>
                </a:solidFill>
                <a:latin typeface="Optima" charset="0"/>
              </a:rPr>
              <a:t>Design to Operate – SAP + PiLog Emulating Value (2/3) </a:t>
            </a:r>
          </a:p>
        </p:txBody>
      </p:sp>
      <p:sp>
        <p:nvSpPr>
          <p:cNvPr id="26" name="Slide Number Placeholder 3">
            <a:extLst>
              <a:ext uri="{FF2B5EF4-FFF2-40B4-BE49-F238E27FC236}">
                <a16:creationId xmlns:a16="http://schemas.microsoft.com/office/drawing/2014/main" id="{C51DF0EC-2DCE-0322-3060-51A42039C6A3}"/>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latin typeface="Optima" panose="02000503060000020004"/>
              </a:rPr>
              <a:t>88</a:t>
            </a:fld>
            <a:endParaRPr lang="en-US">
              <a:latin typeface="Optima" panose="02000503060000020004"/>
            </a:endParaRPr>
          </a:p>
        </p:txBody>
      </p:sp>
      <p:pic>
        <p:nvPicPr>
          <p:cNvPr id="28" name="Graphic 27">
            <a:extLst>
              <a:ext uri="{FF2B5EF4-FFF2-40B4-BE49-F238E27FC236}">
                <a16:creationId xmlns:a16="http://schemas.microsoft.com/office/drawing/2014/main" id="{1C93E899-88ED-53B7-A226-E819E7B36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sp>
        <p:nvSpPr>
          <p:cNvPr id="29" name="Footer Placeholder 4">
            <a:extLst>
              <a:ext uri="{FF2B5EF4-FFF2-40B4-BE49-F238E27FC236}">
                <a16:creationId xmlns:a16="http://schemas.microsoft.com/office/drawing/2014/main" id="{8139D630-90E8-E568-DF66-67FF14464A1B}"/>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1" name="Footer Placeholder 4">
            <a:extLst>
              <a:ext uri="{FF2B5EF4-FFF2-40B4-BE49-F238E27FC236}">
                <a16:creationId xmlns:a16="http://schemas.microsoft.com/office/drawing/2014/main" id="{CF14621C-2A2E-49ED-A7D0-D403505B6229}"/>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39" name="Rectangle 12">
            <a:extLst>
              <a:ext uri="{FF2B5EF4-FFF2-40B4-BE49-F238E27FC236}">
                <a16:creationId xmlns:a16="http://schemas.microsoft.com/office/drawing/2014/main" id="{42C3CE39-582F-F618-2195-9D7296F931CE}"/>
              </a:ext>
            </a:extLst>
          </p:cNvPr>
          <p:cNvSpPr/>
          <p:nvPr/>
        </p:nvSpPr>
        <p:spPr>
          <a:xfrm>
            <a:off x="2442742" y="774391"/>
            <a:ext cx="4773261"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Manufacture (Finished Product)</a:t>
            </a:r>
            <a:endParaRPr lang="en-IN"/>
          </a:p>
        </p:txBody>
      </p:sp>
      <p:sp>
        <p:nvSpPr>
          <p:cNvPr id="40" name="Rectangle 13">
            <a:extLst>
              <a:ext uri="{FF2B5EF4-FFF2-40B4-BE49-F238E27FC236}">
                <a16:creationId xmlns:a16="http://schemas.microsoft.com/office/drawing/2014/main" id="{CF026AAD-74FC-0641-C3B3-A2C60D6D7F22}"/>
              </a:ext>
            </a:extLst>
          </p:cNvPr>
          <p:cNvSpPr/>
          <p:nvPr/>
        </p:nvSpPr>
        <p:spPr>
          <a:xfrm>
            <a:off x="7376155" y="756460"/>
            <a:ext cx="4629582"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Deliver</a:t>
            </a:r>
          </a:p>
        </p:txBody>
      </p:sp>
      <p:sp>
        <p:nvSpPr>
          <p:cNvPr id="43" name="Rectangle 16">
            <a:extLst>
              <a:ext uri="{FF2B5EF4-FFF2-40B4-BE49-F238E27FC236}">
                <a16:creationId xmlns:a16="http://schemas.microsoft.com/office/drawing/2014/main" id="{49206A05-6990-3A59-F3AF-CC6D57C140DA}"/>
              </a:ext>
            </a:extLst>
          </p:cNvPr>
          <p:cNvSpPr/>
          <p:nvPr/>
        </p:nvSpPr>
        <p:spPr>
          <a:xfrm>
            <a:off x="942718" y="767633"/>
            <a:ext cx="1339872"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Sell</a:t>
            </a:r>
          </a:p>
        </p:txBody>
      </p:sp>
      <p:sp>
        <p:nvSpPr>
          <p:cNvPr id="45" name="Rectangle 18">
            <a:extLst>
              <a:ext uri="{FF2B5EF4-FFF2-40B4-BE49-F238E27FC236}">
                <a16:creationId xmlns:a16="http://schemas.microsoft.com/office/drawing/2014/main" id="{5B3B3375-93C3-8D69-8A91-1F1C545E8147}"/>
              </a:ext>
            </a:extLst>
          </p:cNvPr>
          <p:cNvSpPr/>
          <p:nvPr/>
        </p:nvSpPr>
        <p:spPr>
          <a:xfrm>
            <a:off x="994764" y="3552030"/>
            <a:ext cx="11078928"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Operate</a:t>
            </a:r>
          </a:p>
        </p:txBody>
      </p:sp>
      <p:sp>
        <p:nvSpPr>
          <p:cNvPr id="81" name="TextBox 39">
            <a:extLst>
              <a:ext uri="{FF2B5EF4-FFF2-40B4-BE49-F238E27FC236}">
                <a16:creationId xmlns:a16="http://schemas.microsoft.com/office/drawing/2014/main" id="{7225BF09-2F43-F11F-CEA4-2B1322E379B2}"/>
              </a:ext>
            </a:extLst>
          </p:cNvPr>
          <p:cNvSpPr txBox="1"/>
          <p:nvPr/>
        </p:nvSpPr>
        <p:spPr>
          <a:xfrm>
            <a:off x="924907" y="1140549"/>
            <a:ext cx="1758950"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Receive customer</a:t>
            </a:r>
          </a:p>
          <a:p>
            <a:r>
              <a:rPr lang="en-US" sz="1200">
                <a:solidFill>
                  <a:srgbClr val="0B4A99"/>
                </a:solidFill>
                <a:latin typeface="Optima" charset="0"/>
                <a:ea typeface="+mn-lt"/>
                <a:cs typeface="+mn-lt"/>
              </a:rPr>
              <a:t>sales order.</a:t>
            </a:r>
          </a:p>
          <a:p>
            <a:r>
              <a:rPr lang="en-US" sz="1200">
                <a:solidFill>
                  <a:srgbClr val="0B4A99"/>
                </a:solidFill>
                <a:latin typeface="Optima" charset="0"/>
                <a:ea typeface="+mn-lt"/>
                <a:cs typeface="+mn-lt"/>
              </a:rPr>
              <a:t>(Assemble to Order)</a:t>
            </a:r>
          </a:p>
        </p:txBody>
      </p:sp>
      <p:sp>
        <p:nvSpPr>
          <p:cNvPr id="83" name="TextBox 41">
            <a:extLst>
              <a:ext uri="{FF2B5EF4-FFF2-40B4-BE49-F238E27FC236}">
                <a16:creationId xmlns:a16="http://schemas.microsoft.com/office/drawing/2014/main" id="{A8753867-E5BA-785E-6BAF-6EA43D4FC7AD}"/>
              </a:ext>
            </a:extLst>
          </p:cNvPr>
          <p:cNvSpPr txBox="1"/>
          <p:nvPr/>
        </p:nvSpPr>
        <p:spPr>
          <a:xfrm>
            <a:off x="2502486" y="1135720"/>
            <a:ext cx="1349244"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Schedule finished</a:t>
            </a:r>
          </a:p>
          <a:p>
            <a:r>
              <a:rPr lang="en-US" sz="1200">
                <a:solidFill>
                  <a:srgbClr val="0B4A99"/>
                </a:solidFill>
                <a:latin typeface="Optima" charset="0"/>
                <a:ea typeface="+mn-lt"/>
                <a:cs typeface="+mn-lt"/>
              </a:rPr>
              <a:t>product production</a:t>
            </a:r>
          </a:p>
        </p:txBody>
      </p:sp>
      <p:sp>
        <p:nvSpPr>
          <p:cNvPr id="85" name="TextBox 43">
            <a:extLst>
              <a:ext uri="{FF2B5EF4-FFF2-40B4-BE49-F238E27FC236}">
                <a16:creationId xmlns:a16="http://schemas.microsoft.com/office/drawing/2014/main" id="{06A3E71E-1A48-F2D4-CEFD-5F883E9571C1}"/>
              </a:ext>
            </a:extLst>
          </p:cNvPr>
          <p:cNvSpPr txBox="1"/>
          <p:nvPr/>
        </p:nvSpPr>
        <p:spPr>
          <a:xfrm>
            <a:off x="3972578" y="1143120"/>
            <a:ext cx="1572269"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Produce finished product and track progress</a:t>
            </a:r>
          </a:p>
        </p:txBody>
      </p:sp>
      <p:sp>
        <p:nvSpPr>
          <p:cNvPr id="87" name="TextBox 45">
            <a:extLst>
              <a:ext uri="{FF2B5EF4-FFF2-40B4-BE49-F238E27FC236}">
                <a16:creationId xmlns:a16="http://schemas.microsoft.com/office/drawing/2014/main" id="{5AA4FA1E-A6D1-0912-14B3-57AA715A088C}"/>
              </a:ext>
            </a:extLst>
          </p:cNvPr>
          <p:cNvSpPr txBox="1"/>
          <p:nvPr/>
        </p:nvSpPr>
        <p:spPr>
          <a:xfrm>
            <a:off x="5769321" y="1135720"/>
            <a:ext cx="1250951"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Register serialized finished product</a:t>
            </a:r>
          </a:p>
        </p:txBody>
      </p:sp>
      <p:sp>
        <p:nvSpPr>
          <p:cNvPr id="89" name="TextBox 47">
            <a:extLst>
              <a:ext uri="{FF2B5EF4-FFF2-40B4-BE49-F238E27FC236}">
                <a16:creationId xmlns:a16="http://schemas.microsoft.com/office/drawing/2014/main" id="{9DF22181-C233-252A-A428-933A9F020EE3}"/>
              </a:ext>
            </a:extLst>
          </p:cNvPr>
          <p:cNvSpPr txBox="1"/>
          <p:nvPr/>
        </p:nvSpPr>
        <p:spPr>
          <a:xfrm>
            <a:off x="7224071" y="1128890"/>
            <a:ext cx="1528245"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Receivefinished</a:t>
            </a:r>
          </a:p>
          <a:p>
            <a:r>
              <a:rPr lang="en-US" sz="1200">
                <a:solidFill>
                  <a:srgbClr val="0B4A99"/>
                </a:solidFill>
                <a:latin typeface="Optima" charset="0"/>
                <a:ea typeface="+mn-lt"/>
                <a:cs typeface="+mn-lt"/>
              </a:rPr>
              <a:t>product into warehouse</a:t>
            </a:r>
          </a:p>
        </p:txBody>
      </p:sp>
      <p:sp>
        <p:nvSpPr>
          <p:cNvPr id="91" name="TextBox 49">
            <a:extLst>
              <a:ext uri="{FF2B5EF4-FFF2-40B4-BE49-F238E27FC236}">
                <a16:creationId xmlns:a16="http://schemas.microsoft.com/office/drawing/2014/main" id="{7D9D4C62-058C-280A-E6D0-9B4F551501A3}"/>
              </a:ext>
            </a:extLst>
          </p:cNvPr>
          <p:cNvSpPr txBox="1"/>
          <p:nvPr/>
        </p:nvSpPr>
        <p:spPr>
          <a:xfrm>
            <a:off x="8864959" y="1114106"/>
            <a:ext cx="1758951"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Plan transport, pick,</a:t>
            </a:r>
          </a:p>
          <a:p>
            <a:r>
              <a:rPr lang="en-US" sz="1200">
                <a:solidFill>
                  <a:srgbClr val="0B4A99"/>
                </a:solidFill>
                <a:latin typeface="Optima" charset="0"/>
                <a:ea typeface="+mn-lt"/>
                <a:cs typeface="+mn-lt"/>
              </a:rPr>
              <a:t>pack and load product</a:t>
            </a:r>
          </a:p>
          <a:p>
            <a:r>
              <a:rPr lang="en-US" sz="1200">
                <a:solidFill>
                  <a:srgbClr val="0B4A99"/>
                </a:solidFill>
                <a:latin typeface="Optima" charset="0"/>
                <a:ea typeface="+mn-lt"/>
                <a:cs typeface="+mn-lt"/>
              </a:rPr>
              <a:t>for delivery</a:t>
            </a:r>
          </a:p>
        </p:txBody>
      </p:sp>
      <p:sp>
        <p:nvSpPr>
          <p:cNvPr id="93" name="TextBox 53">
            <a:extLst>
              <a:ext uri="{FF2B5EF4-FFF2-40B4-BE49-F238E27FC236}">
                <a16:creationId xmlns:a16="http://schemas.microsoft.com/office/drawing/2014/main" id="{7907C138-12E7-3477-9E7C-4D74EFF668A0}"/>
              </a:ext>
            </a:extLst>
          </p:cNvPr>
          <p:cNvSpPr txBox="1"/>
          <p:nvPr/>
        </p:nvSpPr>
        <p:spPr>
          <a:xfrm>
            <a:off x="10719889" y="1184549"/>
            <a:ext cx="1607409" cy="1015663"/>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Perform &amp; track</a:t>
            </a:r>
          </a:p>
          <a:p>
            <a:r>
              <a:rPr lang="en-US" sz="1200">
                <a:solidFill>
                  <a:srgbClr val="0B4A99"/>
                </a:solidFill>
                <a:latin typeface="Optima" charset="0"/>
                <a:ea typeface="+mn-lt"/>
                <a:cs typeface="+mn-lt"/>
              </a:rPr>
              <a:t>outbound transportation</a:t>
            </a:r>
          </a:p>
          <a:p>
            <a:r>
              <a:rPr lang="en-US" sz="1200">
                <a:solidFill>
                  <a:srgbClr val="0B4A99"/>
                </a:solidFill>
                <a:latin typeface="Optima" charset="0"/>
                <a:ea typeface="+mn-lt"/>
                <a:cs typeface="+mn-lt"/>
              </a:rPr>
              <a:t>and receive proof</a:t>
            </a:r>
          </a:p>
          <a:p>
            <a:r>
              <a:rPr lang="en-US" sz="1200">
                <a:solidFill>
                  <a:srgbClr val="0B4A99"/>
                </a:solidFill>
                <a:latin typeface="Optima" charset="0"/>
                <a:ea typeface="+mn-lt"/>
                <a:cs typeface="+mn-lt"/>
              </a:rPr>
              <a:t>of delivery</a:t>
            </a:r>
          </a:p>
        </p:txBody>
      </p:sp>
      <p:sp>
        <p:nvSpPr>
          <p:cNvPr id="101" name="TextBox 58">
            <a:extLst>
              <a:ext uri="{FF2B5EF4-FFF2-40B4-BE49-F238E27FC236}">
                <a16:creationId xmlns:a16="http://schemas.microsoft.com/office/drawing/2014/main" id="{803B4CA7-37CF-D904-87B1-EAF16471AB2B}"/>
              </a:ext>
            </a:extLst>
          </p:cNvPr>
          <p:cNvSpPr txBox="1"/>
          <p:nvPr/>
        </p:nvSpPr>
        <p:spPr>
          <a:xfrm>
            <a:off x="1175304" y="3920498"/>
            <a:ext cx="1758950"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Receive asset master data, and on-board asset</a:t>
            </a:r>
          </a:p>
        </p:txBody>
      </p:sp>
      <p:sp>
        <p:nvSpPr>
          <p:cNvPr id="103" name="TextBox 60">
            <a:extLst>
              <a:ext uri="{FF2B5EF4-FFF2-40B4-BE49-F238E27FC236}">
                <a16:creationId xmlns:a16="http://schemas.microsoft.com/office/drawing/2014/main" id="{274B61EB-8BE5-5F22-486A-70D8CF4325F2}"/>
              </a:ext>
            </a:extLst>
          </p:cNvPr>
          <p:cNvSpPr txBox="1"/>
          <p:nvPr/>
        </p:nvSpPr>
        <p:spPr>
          <a:xfrm>
            <a:off x="3154032" y="3920169"/>
            <a:ext cx="1631952"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Monitor assets with </a:t>
            </a:r>
            <a:r>
              <a:rPr lang="en-US" sz="1200" err="1">
                <a:solidFill>
                  <a:srgbClr val="0B4A99"/>
                </a:solidFill>
                <a:latin typeface="Optima" charset="0"/>
                <a:ea typeface="+mn-lt"/>
                <a:cs typeface="+mn-lt"/>
              </a:rPr>
              <a:t>loT</a:t>
            </a:r>
            <a:r>
              <a:rPr lang="en-US" sz="1200">
                <a:solidFill>
                  <a:srgbClr val="0B4A99"/>
                </a:solidFill>
                <a:latin typeface="Optima" charset="0"/>
                <a:ea typeface="+mn-lt"/>
                <a:cs typeface="+mn-lt"/>
              </a:rPr>
              <a:t> data, perform analysis. predict asset failure </a:t>
            </a:r>
          </a:p>
        </p:txBody>
      </p:sp>
      <p:sp>
        <p:nvSpPr>
          <p:cNvPr id="105" name="TextBox 62">
            <a:extLst>
              <a:ext uri="{FF2B5EF4-FFF2-40B4-BE49-F238E27FC236}">
                <a16:creationId xmlns:a16="http://schemas.microsoft.com/office/drawing/2014/main" id="{47804AA9-3F13-63D6-DF45-1F5EBDF1E5ED}"/>
              </a:ext>
            </a:extLst>
          </p:cNvPr>
          <p:cNvSpPr txBox="1"/>
          <p:nvPr/>
        </p:nvSpPr>
        <p:spPr>
          <a:xfrm>
            <a:off x="5133470" y="3909910"/>
            <a:ext cx="1621368"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Plan asset maintenance </a:t>
            </a:r>
          </a:p>
        </p:txBody>
      </p:sp>
      <p:sp>
        <p:nvSpPr>
          <p:cNvPr id="107" name="TextBox 64">
            <a:extLst>
              <a:ext uri="{FF2B5EF4-FFF2-40B4-BE49-F238E27FC236}">
                <a16:creationId xmlns:a16="http://schemas.microsoft.com/office/drawing/2014/main" id="{E4D44B32-1FE8-BE2D-01D5-A5275AA32F3B}"/>
              </a:ext>
            </a:extLst>
          </p:cNvPr>
          <p:cNvSpPr txBox="1"/>
          <p:nvPr/>
        </p:nvSpPr>
        <p:spPr>
          <a:xfrm>
            <a:off x="7208180" y="3886250"/>
            <a:ext cx="1526117"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Perform inspection. maintenance and repair </a:t>
            </a:r>
          </a:p>
        </p:txBody>
      </p:sp>
      <p:sp>
        <p:nvSpPr>
          <p:cNvPr id="109" name="TextBox 66">
            <a:extLst>
              <a:ext uri="{FF2B5EF4-FFF2-40B4-BE49-F238E27FC236}">
                <a16:creationId xmlns:a16="http://schemas.microsoft.com/office/drawing/2014/main" id="{FAD4DC2D-AAFC-B612-40C3-7B8AA8B9AC7A}"/>
              </a:ext>
            </a:extLst>
          </p:cNvPr>
          <p:cNvSpPr txBox="1"/>
          <p:nvPr/>
        </p:nvSpPr>
        <p:spPr>
          <a:xfrm>
            <a:off x="9204179" y="3865874"/>
            <a:ext cx="1631952"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Request product improvement</a:t>
            </a:r>
          </a:p>
        </p:txBody>
      </p:sp>
      <p:sp>
        <p:nvSpPr>
          <p:cNvPr id="111" name="TextBox 68">
            <a:extLst>
              <a:ext uri="{FF2B5EF4-FFF2-40B4-BE49-F238E27FC236}">
                <a16:creationId xmlns:a16="http://schemas.microsoft.com/office/drawing/2014/main" id="{1088797C-7964-8E8D-08B7-D4F11D12AC79}"/>
              </a:ext>
            </a:extLst>
          </p:cNvPr>
          <p:cNvSpPr txBox="1"/>
          <p:nvPr/>
        </p:nvSpPr>
        <p:spPr>
          <a:xfrm>
            <a:off x="10568347" y="4145692"/>
            <a:ext cx="1623653"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De-commission asset</a:t>
            </a:r>
          </a:p>
        </p:txBody>
      </p:sp>
      <p:pic>
        <p:nvPicPr>
          <p:cNvPr id="124" name="Picture 123" descr="A blue line drawing of a factory&#10;&#10;AI-generated content may be incorrect.">
            <a:extLst>
              <a:ext uri="{FF2B5EF4-FFF2-40B4-BE49-F238E27FC236}">
                <a16:creationId xmlns:a16="http://schemas.microsoft.com/office/drawing/2014/main" id="{7A3A4B39-2881-27D4-9E58-71A1FF880A7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8496" y="1661980"/>
            <a:ext cx="424776" cy="424776"/>
          </a:xfrm>
          <a:prstGeom prst="rect">
            <a:avLst/>
          </a:prstGeom>
        </p:spPr>
      </p:pic>
      <p:pic>
        <p:nvPicPr>
          <p:cNvPr id="125" name="Picture 124" descr="A blue line art of a forklift&#10;&#10;AI-generated content may be incorrect.">
            <a:extLst>
              <a:ext uri="{FF2B5EF4-FFF2-40B4-BE49-F238E27FC236}">
                <a16:creationId xmlns:a16="http://schemas.microsoft.com/office/drawing/2014/main" id="{78177A05-77C5-B124-3FED-DAD8FB6A19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17340" y="1660661"/>
            <a:ext cx="481269" cy="481269"/>
          </a:xfrm>
          <a:prstGeom prst="rect">
            <a:avLst/>
          </a:prstGeom>
        </p:spPr>
      </p:pic>
      <p:pic>
        <p:nvPicPr>
          <p:cNvPr id="126" name="Picture 125" descr="A blue line drawing of a calendar and clock&#10;&#10;AI-generated content may be incorrect.">
            <a:extLst>
              <a:ext uri="{FF2B5EF4-FFF2-40B4-BE49-F238E27FC236}">
                <a16:creationId xmlns:a16="http://schemas.microsoft.com/office/drawing/2014/main" id="{9E370FC1-26CF-5096-481D-4F836E4D540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59960" y="1678317"/>
            <a:ext cx="415141" cy="415141"/>
          </a:xfrm>
          <a:prstGeom prst="rect">
            <a:avLst/>
          </a:prstGeom>
        </p:spPr>
      </p:pic>
      <p:pic>
        <p:nvPicPr>
          <p:cNvPr id="127" name="Picture 126" descr="A blue line drawing of a credit card and a dollar sign&#10;&#10;AI-generated content may be incorrect.">
            <a:extLst>
              <a:ext uri="{FF2B5EF4-FFF2-40B4-BE49-F238E27FC236}">
                <a16:creationId xmlns:a16="http://schemas.microsoft.com/office/drawing/2014/main" id="{6067598E-73BB-2F77-DF62-DB12F7DB662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382816" y="1699622"/>
            <a:ext cx="375710" cy="375710"/>
          </a:xfrm>
          <a:prstGeom prst="rect">
            <a:avLst/>
          </a:prstGeom>
        </p:spPr>
      </p:pic>
      <p:pic>
        <p:nvPicPr>
          <p:cNvPr id="128" name="Picture 127" descr="A blue line drawing of a calendar and clock&#10;&#10;AI-generated content may be incorrect.">
            <a:extLst>
              <a:ext uri="{FF2B5EF4-FFF2-40B4-BE49-F238E27FC236}">
                <a16:creationId xmlns:a16="http://schemas.microsoft.com/office/drawing/2014/main" id="{12A7AF93-CCA0-8BCC-AD95-8683740E38D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19493" y="4303082"/>
            <a:ext cx="415141" cy="415141"/>
          </a:xfrm>
          <a:prstGeom prst="rect">
            <a:avLst/>
          </a:prstGeom>
        </p:spPr>
      </p:pic>
      <p:pic>
        <p:nvPicPr>
          <p:cNvPr id="129" name="Picture 128" descr="A blue and black logo&#10;&#10;AI-generated content may be incorrect.">
            <a:extLst>
              <a:ext uri="{FF2B5EF4-FFF2-40B4-BE49-F238E27FC236}">
                <a16:creationId xmlns:a16="http://schemas.microsoft.com/office/drawing/2014/main" id="{99B37A82-76B3-CC57-7524-E04AEBCADD3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752316" y="4262240"/>
            <a:ext cx="466200" cy="466200"/>
          </a:xfrm>
          <a:prstGeom prst="rect">
            <a:avLst/>
          </a:prstGeom>
        </p:spPr>
      </p:pic>
      <p:sp>
        <p:nvSpPr>
          <p:cNvPr id="131" name="Date Placeholder 3">
            <a:extLst>
              <a:ext uri="{FF2B5EF4-FFF2-40B4-BE49-F238E27FC236}">
                <a16:creationId xmlns:a16="http://schemas.microsoft.com/office/drawing/2014/main" id="{7370003A-480B-E8A3-EE8B-7468B4D29334}"/>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cxnSp>
        <p:nvCxnSpPr>
          <p:cNvPr id="22" name="Straight Connector 21">
            <a:extLst>
              <a:ext uri="{FF2B5EF4-FFF2-40B4-BE49-F238E27FC236}">
                <a16:creationId xmlns:a16="http://schemas.microsoft.com/office/drawing/2014/main" id="{F138E333-D41B-1564-531F-FA49F86EA167}"/>
              </a:ext>
            </a:extLst>
          </p:cNvPr>
          <p:cNvCxnSpPr/>
          <p:nvPr/>
        </p:nvCxnSpPr>
        <p:spPr>
          <a:xfrm>
            <a:off x="2241853" y="1439005"/>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D47628F-5A1D-35F3-0842-9F67DE76D9F9}"/>
              </a:ext>
            </a:extLst>
          </p:cNvPr>
          <p:cNvCxnSpPr/>
          <p:nvPr/>
        </p:nvCxnSpPr>
        <p:spPr>
          <a:xfrm>
            <a:off x="3662952" y="1501238"/>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4CD176E-62FC-B97D-F82F-72F8FCC44179}"/>
              </a:ext>
            </a:extLst>
          </p:cNvPr>
          <p:cNvCxnSpPr/>
          <p:nvPr/>
        </p:nvCxnSpPr>
        <p:spPr>
          <a:xfrm>
            <a:off x="5284214" y="1501238"/>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F701D79-195A-010F-2FD9-30CC21D23A7F}"/>
              </a:ext>
            </a:extLst>
          </p:cNvPr>
          <p:cNvCxnSpPr/>
          <p:nvPr/>
        </p:nvCxnSpPr>
        <p:spPr>
          <a:xfrm>
            <a:off x="6947547" y="1454327"/>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6FC22B0-5DE7-C9B7-0E20-11EAA7DF5EDE}"/>
              </a:ext>
            </a:extLst>
          </p:cNvPr>
          <p:cNvCxnSpPr/>
          <p:nvPr/>
        </p:nvCxnSpPr>
        <p:spPr>
          <a:xfrm>
            <a:off x="8491683" y="1454327"/>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41E76AC-C679-EDFC-F0DD-EEAED474407B}"/>
              </a:ext>
            </a:extLst>
          </p:cNvPr>
          <p:cNvCxnSpPr/>
          <p:nvPr/>
        </p:nvCxnSpPr>
        <p:spPr>
          <a:xfrm>
            <a:off x="10449895" y="1501238"/>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655FF5BE-1B33-91E6-2B0B-6F909430653E}"/>
              </a:ext>
            </a:extLst>
          </p:cNvPr>
          <p:cNvCxnSpPr/>
          <p:nvPr/>
        </p:nvCxnSpPr>
        <p:spPr>
          <a:xfrm>
            <a:off x="2893399" y="4103845"/>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2DCBFED-B601-9737-FC05-7E705FCA3B71}"/>
              </a:ext>
            </a:extLst>
          </p:cNvPr>
          <p:cNvCxnSpPr/>
          <p:nvPr/>
        </p:nvCxnSpPr>
        <p:spPr>
          <a:xfrm>
            <a:off x="4829372" y="4121107"/>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EECD129-F683-7C90-4794-B0B80ED3C329}"/>
              </a:ext>
            </a:extLst>
          </p:cNvPr>
          <p:cNvCxnSpPr/>
          <p:nvPr/>
        </p:nvCxnSpPr>
        <p:spPr>
          <a:xfrm>
            <a:off x="6673215" y="4095717"/>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87A09F62-8856-F644-BB8C-B27C08B6A00F}"/>
              </a:ext>
            </a:extLst>
          </p:cNvPr>
          <p:cNvCxnSpPr/>
          <p:nvPr/>
        </p:nvCxnSpPr>
        <p:spPr>
          <a:xfrm>
            <a:off x="8734642" y="4063418"/>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69" name="TextBox 59">
            <a:extLst>
              <a:ext uri="{FF2B5EF4-FFF2-40B4-BE49-F238E27FC236}">
                <a16:creationId xmlns:a16="http://schemas.microsoft.com/office/drawing/2014/main" id="{B1610414-F069-B538-9745-E4D6722DFBE6}"/>
              </a:ext>
            </a:extLst>
          </p:cNvPr>
          <p:cNvSpPr txBox="1"/>
          <p:nvPr/>
        </p:nvSpPr>
        <p:spPr>
          <a:xfrm>
            <a:off x="1277530" y="4888043"/>
            <a:ext cx="1907117"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Asset intelligence Network </a:t>
            </a:r>
          </a:p>
        </p:txBody>
      </p:sp>
      <p:sp>
        <p:nvSpPr>
          <p:cNvPr id="71" name="TextBox 61">
            <a:extLst>
              <a:ext uri="{FF2B5EF4-FFF2-40B4-BE49-F238E27FC236}">
                <a16:creationId xmlns:a16="http://schemas.microsoft.com/office/drawing/2014/main" id="{242E450D-5CB4-F463-8E1B-C098EB9CAC56}"/>
              </a:ext>
            </a:extLst>
          </p:cNvPr>
          <p:cNvSpPr txBox="1"/>
          <p:nvPr/>
        </p:nvSpPr>
        <p:spPr>
          <a:xfrm>
            <a:off x="3069366" y="4888043"/>
            <a:ext cx="1801284"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Pred. Maint. and Service SAP Pred. Engg. Insights </a:t>
            </a:r>
          </a:p>
        </p:txBody>
      </p:sp>
      <p:sp>
        <p:nvSpPr>
          <p:cNvPr id="73" name="TextBox 63">
            <a:extLst>
              <a:ext uri="{FF2B5EF4-FFF2-40B4-BE49-F238E27FC236}">
                <a16:creationId xmlns:a16="http://schemas.microsoft.com/office/drawing/2014/main" id="{2B7690FD-7795-57B6-4AA0-1D6597ADD5A9}"/>
              </a:ext>
            </a:extLst>
          </p:cNvPr>
          <p:cNvSpPr txBox="1"/>
          <p:nvPr/>
        </p:nvSpPr>
        <p:spPr>
          <a:xfrm>
            <a:off x="4890054" y="4888043"/>
            <a:ext cx="2108199"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Asset Strategy and Perf. Mgmt. </a:t>
            </a:r>
          </a:p>
          <a:p>
            <a:r>
              <a:rPr lang="en-US" sz="1200" b="1">
                <a:solidFill>
                  <a:srgbClr val="26B4E9"/>
                </a:solidFill>
                <a:latin typeface="Optima" panose="02000503060000020004"/>
              </a:rPr>
              <a:t>SAP Pred. Maint and Service </a:t>
            </a:r>
          </a:p>
        </p:txBody>
      </p:sp>
      <p:sp>
        <p:nvSpPr>
          <p:cNvPr id="75" name="TextBox 65">
            <a:extLst>
              <a:ext uri="{FF2B5EF4-FFF2-40B4-BE49-F238E27FC236}">
                <a16:creationId xmlns:a16="http://schemas.microsoft.com/office/drawing/2014/main" id="{65ED5933-BF75-9AA1-939A-D3D3A2451EE6}"/>
              </a:ext>
            </a:extLst>
          </p:cNvPr>
          <p:cNvSpPr txBox="1"/>
          <p:nvPr/>
        </p:nvSpPr>
        <p:spPr>
          <a:xfrm>
            <a:off x="6970238" y="4888043"/>
            <a:ext cx="2743199"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Asset Manager </a:t>
            </a:r>
          </a:p>
          <a:p>
            <a:r>
              <a:rPr lang="en-US" sz="1200" b="1">
                <a:solidFill>
                  <a:srgbClr val="26B4E9"/>
                </a:solidFill>
                <a:latin typeface="Optima" panose="02000503060000020004"/>
              </a:rPr>
              <a:t>SAP Pred. Maint and Service </a:t>
            </a:r>
          </a:p>
          <a:p>
            <a:r>
              <a:rPr lang="en-US" sz="1200" b="1">
                <a:solidFill>
                  <a:srgbClr val="26B4E9"/>
                </a:solidFill>
                <a:latin typeface="Optima" panose="02000503060000020004"/>
              </a:rPr>
              <a:t>SAP Pred. Engg Insights </a:t>
            </a:r>
          </a:p>
        </p:txBody>
      </p:sp>
      <p:sp>
        <p:nvSpPr>
          <p:cNvPr id="82" name="TextBox 67">
            <a:extLst>
              <a:ext uri="{FF2B5EF4-FFF2-40B4-BE49-F238E27FC236}">
                <a16:creationId xmlns:a16="http://schemas.microsoft.com/office/drawing/2014/main" id="{1B6A1706-3F33-6911-FCD6-CADE10C2FD6D}"/>
              </a:ext>
            </a:extLst>
          </p:cNvPr>
          <p:cNvSpPr txBox="1"/>
          <p:nvPr/>
        </p:nvSpPr>
        <p:spPr>
          <a:xfrm>
            <a:off x="9471007" y="4888043"/>
            <a:ext cx="2514466"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Asset Intelligence Network </a:t>
            </a:r>
          </a:p>
          <a:p>
            <a:r>
              <a:rPr lang="en-US" sz="1200" b="1">
                <a:solidFill>
                  <a:srgbClr val="26B4E9"/>
                </a:solidFill>
                <a:latin typeface="Optima" panose="02000503060000020004"/>
              </a:rPr>
              <a:t>SAP S/4 HANA Cloud for Intelligent Product Design </a:t>
            </a:r>
          </a:p>
        </p:txBody>
      </p:sp>
      <p:sp>
        <p:nvSpPr>
          <p:cNvPr id="84" name="TextBox 22">
            <a:extLst>
              <a:ext uri="{FF2B5EF4-FFF2-40B4-BE49-F238E27FC236}">
                <a16:creationId xmlns:a16="http://schemas.microsoft.com/office/drawing/2014/main" id="{F812615B-9E49-89E2-D637-3179F8F84A18}"/>
              </a:ext>
            </a:extLst>
          </p:cNvPr>
          <p:cNvSpPr txBox="1"/>
          <p:nvPr/>
        </p:nvSpPr>
        <p:spPr>
          <a:xfrm>
            <a:off x="970000" y="2096725"/>
            <a:ext cx="1271853"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p:txBody>
      </p:sp>
      <p:sp>
        <p:nvSpPr>
          <p:cNvPr id="86" name="TextBox 24">
            <a:extLst>
              <a:ext uri="{FF2B5EF4-FFF2-40B4-BE49-F238E27FC236}">
                <a16:creationId xmlns:a16="http://schemas.microsoft.com/office/drawing/2014/main" id="{42FCCB51-8980-902F-5905-AF7D947A1564}"/>
              </a:ext>
            </a:extLst>
          </p:cNvPr>
          <p:cNvSpPr txBox="1"/>
          <p:nvPr/>
        </p:nvSpPr>
        <p:spPr>
          <a:xfrm>
            <a:off x="2396012" y="2096725"/>
            <a:ext cx="1346708"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p:txBody>
      </p:sp>
      <p:sp>
        <p:nvSpPr>
          <p:cNvPr id="88" name="TextBox 26">
            <a:extLst>
              <a:ext uri="{FF2B5EF4-FFF2-40B4-BE49-F238E27FC236}">
                <a16:creationId xmlns:a16="http://schemas.microsoft.com/office/drawing/2014/main" id="{72C76F4F-B5C4-9207-06D2-2B3986FF81DA}"/>
              </a:ext>
            </a:extLst>
          </p:cNvPr>
          <p:cNvSpPr txBox="1"/>
          <p:nvPr/>
        </p:nvSpPr>
        <p:spPr>
          <a:xfrm>
            <a:off x="4254922" y="2096725"/>
            <a:ext cx="2528352"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Digital Manufacturing Cloud</a:t>
            </a:r>
          </a:p>
          <a:p>
            <a:r>
              <a:rPr lang="en-US" sz="1200" b="1">
                <a:solidFill>
                  <a:srgbClr val="26B4E9"/>
                </a:solidFill>
                <a:latin typeface="Optima" panose="02000503060000020004"/>
              </a:rPr>
              <a:t>SAP Asset Intelligence Network </a:t>
            </a:r>
          </a:p>
        </p:txBody>
      </p:sp>
      <p:sp>
        <p:nvSpPr>
          <p:cNvPr id="92" name="TextBox 30">
            <a:extLst>
              <a:ext uri="{FF2B5EF4-FFF2-40B4-BE49-F238E27FC236}">
                <a16:creationId xmlns:a16="http://schemas.microsoft.com/office/drawing/2014/main" id="{C97F1814-FE88-EB3C-B32B-3F24DFC5440D}"/>
              </a:ext>
            </a:extLst>
          </p:cNvPr>
          <p:cNvSpPr txBox="1"/>
          <p:nvPr/>
        </p:nvSpPr>
        <p:spPr>
          <a:xfrm>
            <a:off x="7267636" y="2096725"/>
            <a:ext cx="2528352"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Digital Manufacturing Cloud </a:t>
            </a:r>
          </a:p>
        </p:txBody>
      </p:sp>
      <p:sp>
        <p:nvSpPr>
          <p:cNvPr id="102" name="TextBox 28">
            <a:extLst>
              <a:ext uri="{FF2B5EF4-FFF2-40B4-BE49-F238E27FC236}">
                <a16:creationId xmlns:a16="http://schemas.microsoft.com/office/drawing/2014/main" id="{A2CA4079-0B1D-9890-F293-A253BF8DB447}"/>
              </a:ext>
            </a:extLst>
          </p:cNvPr>
          <p:cNvSpPr txBox="1"/>
          <p:nvPr/>
        </p:nvSpPr>
        <p:spPr>
          <a:xfrm>
            <a:off x="9549100" y="2096725"/>
            <a:ext cx="1209425"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p:txBody>
      </p:sp>
      <p:sp>
        <p:nvSpPr>
          <p:cNvPr id="108" name="TextBox 24">
            <a:extLst>
              <a:ext uri="{FF2B5EF4-FFF2-40B4-BE49-F238E27FC236}">
                <a16:creationId xmlns:a16="http://schemas.microsoft.com/office/drawing/2014/main" id="{87498DD8-B268-50C7-ECB0-0CE291700C8B}"/>
              </a:ext>
            </a:extLst>
          </p:cNvPr>
          <p:cNvSpPr txBox="1"/>
          <p:nvPr/>
        </p:nvSpPr>
        <p:spPr>
          <a:xfrm>
            <a:off x="10710528" y="2173999"/>
            <a:ext cx="1556325"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Global Track and Trace </a:t>
            </a:r>
          </a:p>
        </p:txBody>
      </p:sp>
      <p:sp>
        <p:nvSpPr>
          <p:cNvPr id="3" name="TextBox 7">
            <a:extLst>
              <a:ext uri="{FF2B5EF4-FFF2-40B4-BE49-F238E27FC236}">
                <a16:creationId xmlns:a16="http://schemas.microsoft.com/office/drawing/2014/main" id="{17FC9537-9A53-1C13-FD2E-580D1FE6CDCC}"/>
              </a:ext>
            </a:extLst>
          </p:cNvPr>
          <p:cNvSpPr txBox="1"/>
          <p:nvPr/>
        </p:nvSpPr>
        <p:spPr>
          <a:xfrm>
            <a:off x="2572951" y="2766228"/>
            <a:ext cx="4771675"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highlight>
                  <a:srgbClr val="000080"/>
                </a:highlight>
                <a:latin typeface="Optima" charset="0"/>
                <a:ea typeface="+mn-lt"/>
                <a:cs typeface="+mn-lt"/>
              </a:rPr>
              <a:t>PiLog iContent Foundry</a:t>
            </a:r>
          </a:p>
          <a:p>
            <a:r>
              <a:rPr lang="en-US" sz="1200">
                <a:solidFill>
                  <a:schemeClr val="bg1"/>
                </a:solidFill>
                <a:highlight>
                  <a:srgbClr val="000080"/>
                </a:highlight>
                <a:latin typeface="Optima" charset="0"/>
                <a:ea typeface="+mn-lt"/>
                <a:cs typeface="+mn-lt"/>
              </a:rPr>
              <a:t>Ready to use Asset, BOMs, MS &amp; Task List, Routing, Work Center etc. </a:t>
            </a:r>
          </a:p>
        </p:txBody>
      </p:sp>
      <p:sp>
        <p:nvSpPr>
          <p:cNvPr id="5" name="TextBox 4">
            <a:extLst>
              <a:ext uri="{FF2B5EF4-FFF2-40B4-BE49-F238E27FC236}">
                <a16:creationId xmlns:a16="http://schemas.microsoft.com/office/drawing/2014/main" id="{F4923779-D93D-8FDB-0B14-E8E15A55D842}"/>
              </a:ext>
            </a:extLst>
          </p:cNvPr>
          <p:cNvSpPr txBox="1"/>
          <p:nvPr/>
        </p:nvSpPr>
        <p:spPr>
          <a:xfrm>
            <a:off x="8037666" y="2622785"/>
            <a:ext cx="3162766"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 iContent Foundry</a:t>
            </a:r>
          </a:p>
          <a:p>
            <a:r>
              <a:rPr lang="en-US"/>
              <a:t>Material, Services, Transportation Data</a:t>
            </a:r>
          </a:p>
          <a:p>
            <a:r>
              <a:rPr lang="en-US"/>
              <a:t>Meta Data Optimizers</a:t>
            </a:r>
          </a:p>
        </p:txBody>
      </p:sp>
      <p:sp>
        <p:nvSpPr>
          <p:cNvPr id="7" name="TextBox 6">
            <a:extLst>
              <a:ext uri="{FF2B5EF4-FFF2-40B4-BE49-F238E27FC236}">
                <a16:creationId xmlns:a16="http://schemas.microsoft.com/office/drawing/2014/main" id="{0EE1F7B1-1C71-B7B1-C5A5-AFAD44835FF5}"/>
              </a:ext>
            </a:extLst>
          </p:cNvPr>
          <p:cNvSpPr txBox="1"/>
          <p:nvPr/>
        </p:nvSpPr>
        <p:spPr>
          <a:xfrm>
            <a:off x="2372169" y="5700398"/>
            <a:ext cx="4632259"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 iContent Foundry</a:t>
            </a:r>
          </a:p>
          <a:p>
            <a:r>
              <a:rPr lang="en-US"/>
              <a:t>Ready to use Asset, BOMs,  MS, Task List, FC, RC, IC, CC etc.  </a:t>
            </a:r>
          </a:p>
          <a:p>
            <a:r>
              <a:rPr lang="en-US"/>
              <a:t>Assets, Materials &amp; Services Data</a:t>
            </a:r>
          </a:p>
          <a:p>
            <a:r>
              <a:rPr lang="en-US"/>
              <a:t>Asset Criticality Analyzers </a:t>
            </a:r>
          </a:p>
        </p:txBody>
      </p:sp>
      <p:sp>
        <p:nvSpPr>
          <p:cNvPr id="9" name="TextBox 8">
            <a:extLst>
              <a:ext uri="{FF2B5EF4-FFF2-40B4-BE49-F238E27FC236}">
                <a16:creationId xmlns:a16="http://schemas.microsoft.com/office/drawing/2014/main" id="{5DAE931E-028A-CD6E-EBC4-9E87D2EBB4AB}"/>
              </a:ext>
            </a:extLst>
          </p:cNvPr>
          <p:cNvSpPr txBox="1"/>
          <p:nvPr/>
        </p:nvSpPr>
        <p:spPr>
          <a:xfrm>
            <a:off x="5700024" y="5703787"/>
            <a:ext cx="4435650"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 iContent Foundry</a:t>
            </a:r>
          </a:p>
          <a:p>
            <a:r>
              <a:rPr lang="en-US"/>
              <a:t>MS, Task List, Inspection List, MPC</a:t>
            </a:r>
          </a:p>
          <a:p>
            <a:r>
              <a:rPr lang="en-US"/>
              <a:t>FMEA</a:t>
            </a:r>
          </a:p>
        </p:txBody>
      </p:sp>
      <p:sp>
        <p:nvSpPr>
          <p:cNvPr id="10" name="TextBox 9">
            <a:extLst>
              <a:ext uri="{FF2B5EF4-FFF2-40B4-BE49-F238E27FC236}">
                <a16:creationId xmlns:a16="http://schemas.microsoft.com/office/drawing/2014/main" id="{BBF9A953-9063-7586-F277-D0BFA29944A0}"/>
              </a:ext>
            </a:extLst>
          </p:cNvPr>
          <p:cNvSpPr txBox="1"/>
          <p:nvPr/>
        </p:nvSpPr>
        <p:spPr>
          <a:xfrm>
            <a:off x="-186045" y="6105079"/>
            <a:ext cx="4175807"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PiLog’s Data Quality &amp; Governance</a:t>
            </a:r>
          </a:p>
          <a:p>
            <a:r>
              <a:rPr lang="en-US"/>
              <a:t>Assets, Products, BoMs, Vendors &amp; EAM </a:t>
            </a:r>
          </a:p>
        </p:txBody>
      </p:sp>
      <p:sp>
        <p:nvSpPr>
          <p:cNvPr id="11" name="TextBox 7">
            <a:extLst>
              <a:ext uri="{FF2B5EF4-FFF2-40B4-BE49-F238E27FC236}">
                <a16:creationId xmlns:a16="http://schemas.microsoft.com/office/drawing/2014/main" id="{F1AF6A13-A97E-540B-C924-B3F2C58DB2FD}"/>
              </a:ext>
            </a:extLst>
          </p:cNvPr>
          <p:cNvSpPr txBox="1"/>
          <p:nvPr/>
        </p:nvSpPr>
        <p:spPr>
          <a:xfrm>
            <a:off x="9195755" y="5733639"/>
            <a:ext cx="2448846"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PiLog iContent Foundry</a:t>
            </a:r>
          </a:p>
          <a:p>
            <a:r>
              <a:rPr lang="en-US"/>
              <a:t>Failure Analytics</a:t>
            </a:r>
          </a:p>
          <a:p>
            <a:r>
              <a:rPr lang="en-US"/>
              <a:t>Asset Criticality Reassessment</a:t>
            </a:r>
          </a:p>
        </p:txBody>
      </p:sp>
    </p:spTree>
    <p:extLst>
      <p:ext uri="{BB962C8B-B14F-4D97-AF65-F5344CB8AC3E}">
        <p14:creationId xmlns:p14="http://schemas.microsoft.com/office/powerpoint/2010/main" val="279913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0" grpId="0"/>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E350E-0C4E-8D5D-DB89-A2A2D7626589}"/>
            </a:ext>
          </a:extLst>
        </p:cNvPr>
        <p:cNvGrpSpPr/>
        <p:nvPr/>
      </p:nvGrpSpPr>
      <p:grpSpPr>
        <a:xfrm>
          <a:off x="0" y="0"/>
          <a:ext cx="0" cy="0"/>
          <a:chOff x="0" y="0"/>
          <a:chExt cx="0" cy="0"/>
        </a:xfrm>
      </p:grpSpPr>
      <p:pic>
        <p:nvPicPr>
          <p:cNvPr id="130" name="Picture 129" descr="A blue line on a black background&#10;&#10;AI-generated content may be incorrect.">
            <a:extLst>
              <a:ext uri="{FF2B5EF4-FFF2-40B4-BE49-F238E27FC236}">
                <a16:creationId xmlns:a16="http://schemas.microsoft.com/office/drawing/2014/main" id="{09B20C06-4710-7B17-BE92-97216526EF6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764" y="2685156"/>
            <a:ext cx="11900236" cy="1606751"/>
          </a:xfrm>
          <a:prstGeom prst="rect">
            <a:avLst/>
          </a:prstGeom>
        </p:spPr>
      </p:pic>
      <p:sp>
        <p:nvSpPr>
          <p:cNvPr id="2" name="Text Box 1">
            <a:extLst>
              <a:ext uri="{FF2B5EF4-FFF2-40B4-BE49-F238E27FC236}">
                <a16:creationId xmlns:a16="http://schemas.microsoft.com/office/drawing/2014/main" id="{F7AA1661-255A-855E-F10D-A50971C6FA17}"/>
              </a:ext>
            </a:extLst>
          </p:cNvPr>
          <p:cNvSpPr txBox="1"/>
          <p:nvPr/>
        </p:nvSpPr>
        <p:spPr>
          <a:xfrm>
            <a:off x="492369" y="95346"/>
            <a:ext cx="11253861" cy="461665"/>
          </a:xfrm>
          <a:prstGeom prst="rect">
            <a:avLst/>
          </a:prstGeom>
          <a:noFill/>
        </p:spPr>
        <p:txBody>
          <a:bodyPr wrap="square" rtlCol="0" anchor="t">
            <a:spAutoFit/>
          </a:bodyPr>
          <a:lstStyle/>
          <a:p>
            <a:r>
              <a:rPr lang="en-IN" sz="2400" b="1">
                <a:solidFill>
                  <a:srgbClr val="0B4A99"/>
                </a:solidFill>
                <a:latin typeface="Optima" charset="0"/>
              </a:rPr>
              <a:t>Design to Operate including Service – SAP + PiLog Emulating Value (3/3) </a:t>
            </a:r>
          </a:p>
        </p:txBody>
      </p:sp>
      <p:sp>
        <p:nvSpPr>
          <p:cNvPr id="26" name="Slide Number Placeholder 3">
            <a:extLst>
              <a:ext uri="{FF2B5EF4-FFF2-40B4-BE49-F238E27FC236}">
                <a16:creationId xmlns:a16="http://schemas.microsoft.com/office/drawing/2014/main" id="{0B39B75A-A5A5-2D9C-0ECF-348D27F33FD5}"/>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latin typeface="Optima" panose="02000503060000020004"/>
              </a:rPr>
              <a:t>89</a:t>
            </a:fld>
            <a:endParaRPr lang="en-US">
              <a:latin typeface="Optima" panose="02000503060000020004"/>
            </a:endParaRPr>
          </a:p>
        </p:txBody>
      </p:sp>
      <p:pic>
        <p:nvPicPr>
          <p:cNvPr id="28" name="Graphic 27">
            <a:extLst>
              <a:ext uri="{FF2B5EF4-FFF2-40B4-BE49-F238E27FC236}">
                <a16:creationId xmlns:a16="http://schemas.microsoft.com/office/drawing/2014/main" id="{213995EE-D4ED-2CA4-01DE-3D493E0836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sp>
        <p:nvSpPr>
          <p:cNvPr id="29" name="Footer Placeholder 4">
            <a:extLst>
              <a:ext uri="{FF2B5EF4-FFF2-40B4-BE49-F238E27FC236}">
                <a16:creationId xmlns:a16="http://schemas.microsoft.com/office/drawing/2014/main" id="{AE118599-F188-7330-343D-5969B15064BC}"/>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31" name="Footer Placeholder 4">
            <a:extLst>
              <a:ext uri="{FF2B5EF4-FFF2-40B4-BE49-F238E27FC236}">
                <a16:creationId xmlns:a16="http://schemas.microsoft.com/office/drawing/2014/main" id="{A75C16B9-1FBB-8F9D-C6AF-EA1805E42811}"/>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39" name="Rectangle 12">
            <a:extLst>
              <a:ext uri="{FF2B5EF4-FFF2-40B4-BE49-F238E27FC236}">
                <a16:creationId xmlns:a16="http://schemas.microsoft.com/office/drawing/2014/main" id="{E15F85F0-9AE9-BECB-24B5-EFB47BE0EA6A}"/>
              </a:ext>
            </a:extLst>
          </p:cNvPr>
          <p:cNvSpPr/>
          <p:nvPr/>
        </p:nvSpPr>
        <p:spPr>
          <a:xfrm>
            <a:off x="2442742" y="774391"/>
            <a:ext cx="4773261"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Manufacture (Finished Product)</a:t>
            </a:r>
            <a:endParaRPr lang="en-IN"/>
          </a:p>
        </p:txBody>
      </p:sp>
      <p:sp>
        <p:nvSpPr>
          <p:cNvPr id="40" name="Rectangle 13">
            <a:extLst>
              <a:ext uri="{FF2B5EF4-FFF2-40B4-BE49-F238E27FC236}">
                <a16:creationId xmlns:a16="http://schemas.microsoft.com/office/drawing/2014/main" id="{4A3E0A7B-4B86-2497-B252-A307A69F045D}"/>
              </a:ext>
            </a:extLst>
          </p:cNvPr>
          <p:cNvSpPr/>
          <p:nvPr/>
        </p:nvSpPr>
        <p:spPr>
          <a:xfrm>
            <a:off x="7376155" y="756460"/>
            <a:ext cx="4629582"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Deliver</a:t>
            </a:r>
          </a:p>
        </p:txBody>
      </p:sp>
      <p:sp>
        <p:nvSpPr>
          <p:cNvPr id="43" name="Rectangle 16">
            <a:extLst>
              <a:ext uri="{FF2B5EF4-FFF2-40B4-BE49-F238E27FC236}">
                <a16:creationId xmlns:a16="http://schemas.microsoft.com/office/drawing/2014/main" id="{F42B5502-5F20-B80B-4920-0425ED10E431}"/>
              </a:ext>
            </a:extLst>
          </p:cNvPr>
          <p:cNvSpPr/>
          <p:nvPr/>
        </p:nvSpPr>
        <p:spPr>
          <a:xfrm>
            <a:off x="942718" y="767633"/>
            <a:ext cx="1339872"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Sell</a:t>
            </a:r>
          </a:p>
        </p:txBody>
      </p:sp>
      <p:sp>
        <p:nvSpPr>
          <p:cNvPr id="45" name="Rectangle 18">
            <a:extLst>
              <a:ext uri="{FF2B5EF4-FFF2-40B4-BE49-F238E27FC236}">
                <a16:creationId xmlns:a16="http://schemas.microsoft.com/office/drawing/2014/main" id="{8D47A9F4-1DA9-7C26-8EEA-7C3468BBB6AA}"/>
              </a:ext>
            </a:extLst>
          </p:cNvPr>
          <p:cNvSpPr/>
          <p:nvPr/>
        </p:nvSpPr>
        <p:spPr>
          <a:xfrm>
            <a:off x="994764" y="3552030"/>
            <a:ext cx="11078928" cy="29876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b="1">
                <a:solidFill>
                  <a:srgbClr val="0B4A99"/>
                </a:solidFill>
                <a:latin typeface="Optima" charset="0"/>
              </a:rPr>
              <a:t>Service</a:t>
            </a:r>
          </a:p>
        </p:txBody>
      </p:sp>
      <p:sp>
        <p:nvSpPr>
          <p:cNvPr id="81" name="TextBox 39">
            <a:extLst>
              <a:ext uri="{FF2B5EF4-FFF2-40B4-BE49-F238E27FC236}">
                <a16:creationId xmlns:a16="http://schemas.microsoft.com/office/drawing/2014/main" id="{B4645E32-F96E-575F-A1BB-5B5C0FEF752D}"/>
              </a:ext>
            </a:extLst>
          </p:cNvPr>
          <p:cNvSpPr txBox="1"/>
          <p:nvPr/>
        </p:nvSpPr>
        <p:spPr>
          <a:xfrm>
            <a:off x="924907" y="1140549"/>
            <a:ext cx="1758950"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Receive customer</a:t>
            </a:r>
          </a:p>
          <a:p>
            <a:r>
              <a:rPr lang="en-US" sz="1200">
                <a:solidFill>
                  <a:srgbClr val="0B4A99"/>
                </a:solidFill>
                <a:latin typeface="Optima" charset="0"/>
                <a:ea typeface="+mn-lt"/>
                <a:cs typeface="+mn-lt"/>
              </a:rPr>
              <a:t>sales order.</a:t>
            </a:r>
          </a:p>
          <a:p>
            <a:r>
              <a:rPr lang="en-US" sz="1200">
                <a:solidFill>
                  <a:srgbClr val="0B4A99"/>
                </a:solidFill>
                <a:latin typeface="Optima" charset="0"/>
                <a:ea typeface="+mn-lt"/>
                <a:cs typeface="+mn-lt"/>
              </a:rPr>
              <a:t>(Assemble to Order)</a:t>
            </a:r>
          </a:p>
        </p:txBody>
      </p:sp>
      <p:sp>
        <p:nvSpPr>
          <p:cNvPr id="83" name="TextBox 41">
            <a:extLst>
              <a:ext uri="{FF2B5EF4-FFF2-40B4-BE49-F238E27FC236}">
                <a16:creationId xmlns:a16="http://schemas.microsoft.com/office/drawing/2014/main" id="{D3254745-D3AA-0D11-8A7A-7675036E6A53}"/>
              </a:ext>
            </a:extLst>
          </p:cNvPr>
          <p:cNvSpPr txBox="1"/>
          <p:nvPr/>
        </p:nvSpPr>
        <p:spPr>
          <a:xfrm>
            <a:off x="2502486" y="1135720"/>
            <a:ext cx="1349244"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Schedule finished</a:t>
            </a:r>
          </a:p>
          <a:p>
            <a:r>
              <a:rPr lang="en-US" sz="1200">
                <a:solidFill>
                  <a:srgbClr val="0B4A99"/>
                </a:solidFill>
                <a:latin typeface="Optima" charset="0"/>
                <a:ea typeface="+mn-lt"/>
                <a:cs typeface="+mn-lt"/>
              </a:rPr>
              <a:t>product production</a:t>
            </a:r>
          </a:p>
        </p:txBody>
      </p:sp>
      <p:sp>
        <p:nvSpPr>
          <p:cNvPr id="85" name="TextBox 43">
            <a:extLst>
              <a:ext uri="{FF2B5EF4-FFF2-40B4-BE49-F238E27FC236}">
                <a16:creationId xmlns:a16="http://schemas.microsoft.com/office/drawing/2014/main" id="{882DE0AC-35B0-4FE2-99D8-397F441DC665}"/>
              </a:ext>
            </a:extLst>
          </p:cNvPr>
          <p:cNvSpPr txBox="1"/>
          <p:nvPr/>
        </p:nvSpPr>
        <p:spPr>
          <a:xfrm>
            <a:off x="3972578" y="1143120"/>
            <a:ext cx="1572269"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Produce finished product and track progress</a:t>
            </a:r>
          </a:p>
        </p:txBody>
      </p:sp>
      <p:sp>
        <p:nvSpPr>
          <p:cNvPr id="87" name="TextBox 45">
            <a:extLst>
              <a:ext uri="{FF2B5EF4-FFF2-40B4-BE49-F238E27FC236}">
                <a16:creationId xmlns:a16="http://schemas.microsoft.com/office/drawing/2014/main" id="{A89975B8-71B7-C15B-AAE9-15BAF1395735}"/>
              </a:ext>
            </a:extLst>
          </p:cNvPr>
          <p:cNvSpPr txBox="1"/>
          <p:nvPr/>
        </p:nvSpPr>
        <p:spPr>
          <a:xfrm>
            <a:off x="5769321" y="1135720"/>
            <a:ext cx="1250951"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Register serialized finished product</a:t>
            </a:r>
          </a:p>
        </p:txBody>
      </p:sp>
      <p:sp>
        <p:nvSpPr>
          <p:cNvPr id="89" name="TextBox 47">
            <a:extLst>
              <a:ext uri="{FF2B5EF4-FFF2-40B4-BE49-F238E27FC236}">
                <a16:creationId xmlns:a16="http://schemas.microsoft.com/office/drawing/2014/main" id="{5CA9DF04-35F0-883D-D36C-89968CBA71C7}"/>
              </a:ext>
            </a:extLst>
          </p:cNvPr>
          <p:cNvSpPr txBox="1"/>
          <p:nvPr/>
        </p:nvSpPr>
        <p:spPr>
          <a:xfrm>
            <a:off x="7224071" y="1128890"/>
            <a:ext cx="1528245"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Receivefinished</a:t>
            </a:r>
          </a:p>
          <a:p>
            <a:r>
              <a:rPr lang="en-US" sz="1200">
                <a:solidFill>
                  <a:srgbClr val="0B4A99"/>
                </a:solidFill>
                <a:latin typeface="Optima" charset="0"/>
                <a:ea typeface="+mn-lt"/>
                <a:cs typeface="+mn-lt"/>
              </a:rPr>
              <a:t>product into warehouse</a:t>
            </a:r>
          </a:p>
        </p:txBody>
      </p:sp>
      <p:sp>
        <p:nvSpPr>
          <p:cNvPr id="91" name="TextBox 49">
            <a:extLst>
              <a:ext uri="{FF2B5EF4-FFF2-40B4-BE49-F238E27FC236}">
                <a16:creationId xmlns:a16="http://schemas.microsoft.com/office/drawing/2014/main" id="{6AF98EB6-C6B8-E0C5-14F1-E82AC341F4AE}"/>
              </a:ext>
            </a:extLst>
          </p:cNvPr>
          <p:cNvSpPr txBox="1"/>
          <p:nvPr/>
        </p:nvSpPr>
        <p:spPr>
          <a:xfrm>
            <a:off x="8864959" y="1114106"/>
            <a:ext cx="1758951"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Plan transport, pick,</a:t>
            </a:r>
          </a:p>
          <a:p>
            <a:r>
              <a:rPr lang="en-US" sz="1200">
                <a:solidFill>
                  <a:srgbClr val="0B4A99"/>
                </a:solidFill>
                <a:latin typeface="Optima" charset="0"/>
                <a:ea typeface="+mn-lt"/>
                <a:cs typeface="+mn-lt"/>
              </a:rPr>
              <a:t>pack and load product</a:t>
            </a:r>
          </a:p>
          <a:p>
            <a:r>
              <a:rPr lang="en-US" sz="1200">
                <a:solidFill>
                  <a:srgbClr val="0B4A99"/>
                </a:solidFill>
                <a:latin typeface="Optima" charset="0"/>
                <a:ea typeface="+mn-lt"/>
                <a:cs typeface="+mn-lt"/>
              </a:rPr>
              <a:t>for delivery</a:t>
            </a:r>
          </a:p>
        </p:txBody>
      </p:sp>
      <p:sp>
        <p:nvSpPr>
          <p:cNvPr id="93" name="TextBox 53">
            <a:extLst>
              <a:ext uri="{FF2B5EF4-FFF2-40B4-BE49-F238E27FC236}">
                <a16:creationId xmlns:a16="http://schemas.microsoft.com/office/drawing/2014/main" id="{4B0C6D3C-A167-C991-B930-3EF7895BC6A1}"/>
              </a:ext>
            </a:extLst>
          </p:cNvPr>
          <p:cNvSpPr txBox="1"/>
          <p:nvPr/>
        </p:nvSpPr>
        <p:spPr>
          <a:xfrm>
            <a:off x="10719889" y="1184549"/>
            <a:ext cx="1607409" cy="1015663"/>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Perform &amp; track</a:t>
            </a:r>
          </a:p>
          <a:p>
            <a:r>
              <a:rPr lang="en-US" sz="1200">
                <a:solidFill>
                  <a:srgbClr val="0B4A99"/>
                </a:solidFill>
                <a:latin typeface="Optima" charset="0"/>
                <a:ea typeface="+mn-lt"/>
                <a:cs typeface="+mn-lt"/>
              </a:rPr>
              <a:t>outbound transportation</a:t>
            </a:r>
          </a:p>
          <a:p>
            <a:r>
              <a:rPr lang="en-US" sz="1200">
                <a:solidFill>
                  <a:srgbClr val="0B4A99"/>
                </a:solidFill>
                <a:latin typeface="Optima" charset="0"/>
                <a:ea typeface="+mn-lt"/>
                <a:cs typeface="+mn-lt"/>
              </a:rPr>
              <a:t>and receive proof</a:t>
            </a:r>
          </a:p>
          <a:p>
            <a:r>
              <a:rPr lang="en-US" sz="1200">
                <a:solidFill>
                  <a:srgbClr val="0B4A99"/>
                </a:solidFill>
                <a:latin typeface="Optima" charset="0"/>
                <a:ea typeface="+mn-lt"/>
                <a:cs typeface="+mn-lt"/>
              </a:rPr>
              <a:t>of delivery</a:t>
            </a:r>
          </a:p>
        </p:txBody>
      </p:sp>
      <p:sp>
        <p:nvSpPr>
          <p:cNvPr id="101" name="TextBox 58">
            <a:extLst>
              <a:ext uri="{FF2B5EF4-FFF2-40B4-BE49-F238E27FC236}">
                <a16:creationId xmlns:a16="http://schemas.microsoft.com/office/drawing/2014/main" id="{C5723122-D092-679C-D311-43FA570ED15F}"/>
              </a:ext>
            </a:extLst>
          </p:cNvPr>
          <p:cNvSpPr txBox="1"/>
          <p:nvPr/>
        </p:nvSpPr>
        <p:spPr>
          <a:xfrm>
            <a:off x="1175304" y="3920498"/>
            <a:ext cx="1758950"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Receive asset master data, and on-board asset</a:t>
            </a:r>
          </a:p>
        </p:txBody>
      </p:sp>
      <p:sp>
        <p:nvSpPr>
          <p:cNvPr id="103" name="TextBox 60">
            <a:extLst>
              <a:ext uri="{FF2B5EF4-FFF2-40B4-BE49-F238E27FC236}">
                <a16:creationId xmlns:a16="http://schemas.microsoft.com/office/drawing/2014/main" id="{CDCF26B0-439E-3FF0-2CF3-F8988CB48EBC}"/>
              </a:ext>
            </a:extLst>
          </p:cNvPr>
          <p:cNvSpPr txBox="1"/>
          <p:nvPr/>
        </p:nvSpPr>
        <p:spPr>
          <a:xfrm>
            <a:off x="3154032" y="3920169"/>
            <a:ext cx="1631952"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Monitor assets with </a:t>
            </a:r>
            <a:r>
              <a:rPr lang="en-US" sz="1200" err="1">
                <a:solidFill>
                  <a:srgbClr val="0B4A99"/>
                </a:solidFill>
                <a:latin typeface="Optima" charset="0"/>
                <a:ea typeface="+mn-lt"/>
                <a:cs typeface="+mn-lt"/>
              </a:rPr>
              <a:t>loT</a:t>
            </a:r>
            <a:r>
              <a:rPr lang="en-US" sz="1200">
                <a:solidFill>
                  <a:srgbClr val="0B4A99"/>
                </a:solidFill>
                <a:latin typeface="Optima" charset="0"/>
                <a:ea typeface="+mn-lt"/>
                <a:cs typeface="+mn-lt"/>
              </a:rPr>
              <a:t> data, perform analysis. predict asset failure </a:t>
            </a:r>
          </a:p>
        </p:txBody>
      </p:sp>
      <p:sp>
        <p:nvSpPr>
          <p:cNvPr id="105" name="TextBox 62">
            <a:extLst>
              <a:ext uri="{FF2B5EF4-FFF2-40B4-BE49-F238E27FC236}">
                <a16:creationId xmlns:a16="http://schemas.microsoft.com/office/drawing/2014/main" id="{D03F7B4F-F71F-EDDB-89EE-3C884359264D}"/>
              </a:ext>
            </a:extLst>
          </p:cNvPr>
          <p:cNvSpPr txBox="1"/>
          <p:nvPr/>
        </p:nvSpPr>
        <p:spPr>
          <a:xfrm>
            <a:off x="5133470" y="3909910"/>
            <a:ext cx="1621368"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Plan asset maintenance </a:t>
            </a:r>
          </a:p>
        </p:txBody>
      </p:sp>
      <p:sp>
        <p:nvSpPr>
          <p:cNvPr id="107" name="TextBox 64">
            <a:extLst>
              <a:ext uri="{FF2B5EF4-FFF2-40B4-BE49-F238E27FC236}">
                <a16:creationId xmlns:a16="http://schemas.microsoft.com/office/drawing/2014/main" id="{CE369C5E-EE84-2116-3D90-38505477601B}"/>
              </a:ext>
            </a:extLst>
          </p:cNvPr>
          <p:cNvSpPr txBox="1"/>
          <p:nvPr/>
        </p:nvSpPr>
        <p:spPr>
          <a:xfrm>
            <a:off x="7208180" y="3886250"/>
            <a:ext cx="1526117"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Perform inspection. maintenance and repair </a:t>
            </a:r>
          </a:p>
        </p:txBody>
      </p:sp>
      <p:sp>
        <p:nvSpPr>
          <p:cNvPr id="109" name="TextBox 66">
            <a:extLst>
              <a:ext uri="{FF2B5EF4-FFF2-40B4-BE49-F238E27FC236}">
                <a16:creationId xmlns:a16="http://schemas.microsoft.com/office/drawing/2014/main" id="{7C9A9048-E543-EC96-9899-0BDF6FE003F3}"/>
              </a:ext>
            </a:extLst>
          </p:cNvPr>
          <p:cNvSpPr txBox="1"/>
          <p:nvPr/>
        </p:nvSpPr>
        <p:spPr>
          <a:xfrm>
            <a:off x="9204179" y="3865874"/>
            <a:ext cx="1631952"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B4A99"/>
                </a:solidFill>
                <a:latin typeface="Optima" charset="0"/>
                <a:ea typeface="+mn-lt"/>
                <a:cs typeface="+mn-lt"/>
              </a:rPr>
              <a:t>Request product improvement</a:t>
            </a:r>
          </a:p>
        </p:txBody>
      </p:sp>
      <p:sp>
        <p:nvSpPr>
          <p:cNvPr id="111" name="TextBox 68">
            <a:extLst>
              <a:ext uri="{FF2B5EF4-FFF2-40B4-BE49-F238E27FC236}">
                <a16:creationId xmlns:a16="http://schemas.microsoft.com/office/drawing/2014/main" id="{F38467A5-3AE7-C8A2-AF42-597B61AD2B3F}"/>
              </a:ext>
            </a:extLst>
          </p:cNvPr>
          <p:cNvSpPr txBox="1"/>
          <p:nvPr/>
        </p:nvSpPr>
        <p:spPr>
          <a:xfrm>
            <a:off x="10568347" y="4145692"/>
            <a:ext cx="1623653"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De-commission asset</a:t>
            </a:r>
          </a:p>
        </p:txBody>
      </p:sp>
      <p:pic>
        <p:nvPicPr>
          <p:cNvPr id="124" name="Picture 123" descr="A blue line drawing of a factory&#10;&#10;AI-generated content may be incorrect.">
            <a:extLst>
              <a:ext uri="{FF2B5EF4-FFF2-40B4-BE49-F238E27FC236}">
                <a16:creationId xmlns:a16="http://schemas.microsoft.com/office/drawing/2014/main" id="{376A92D4-A731-979A-DAE0-BEBE8E9A8A6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8496" y="1661980"/>
            <a:ext cx="424776" cy="424776"/>
          </a:xfrm>
          <a:prstGeom prst="rect">
            <a:avLst/>
          </a:prstGeom>
        </p:spPr>
      </p:pic>
      <p:pic>
        <p:nvPicPr>
          <p:cNvPr id="125" name="Picture 124" descr="A blue line art of a forklift&#10;&#10;AI-generated content may be incorrect.">
            <a:extLst>
              <a:ext uri="{FF2B5EF4-FFF2-40B4-BE49-F238E27FC236}">
                <a16:creationId xmlns:a16="http://schemas.microsoft.com/office/drawing/2014/main" id="{5CA71C02-0813-FCD2-5B48-01F1CE26446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17340" y="1660661"/>
            <a:ext cx="481269" cy="481269"/>
          </a:xfrm>
          <a:prstGeom prst="rect">
            <a:avLst/>
          </a:prstGeom>
        </p:spPr>
      </p:pic>
      <p:pic>
        <p:nvPicPr>
          <p:cNvPr id="126" name="Picture 125" descr="A blue line drawing of a calendar and clock&#10;&#10;AI-generated content may be incorrect.">
            <a:extLst>
              <a:ext uri="{FF2B5EF4-FFF2-40B4-BE49-F238E27FC236}">
                <a16:creationId xmlns:a16="http://schemas.microsoft.com/office/drawing/2014/main" id="{96D8F15E-6BA6-E6B4-8BD9-37105DD8466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59960" y="1678317"/>
            <a:ext cx="415141" cy="415141"/>
          </a:xfrm>
          <a:prstGeom prst="rect">
            <a:avLst/>
          </a:prstGeom>
        </p:spPr>
      </p:pic>
      <p:pic>
        <p:nvPicPr>
          <p:cNvPr id="127" name="Picture 126" descr="A blue line drawing of a credit card and a dollar sign&#10;&#10;AI-generated content may be incorrect.">
            <a:extLst>
              <a:ext uri="{FF2B5EF4-FFF2-40B4-BE49-F238E27FC236}">
                <a16:creationId xmlns:a16="http://schemas.microsoft.com/office/drawing/2014/main" id="{BC9D1B54-5E5F-D1ED-38E3-91C41D0C249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382816" y="1699622"/>
            <a:ext cx="375710" cy="375710"/>
          </a:xfrm>
          <a:prstGeom prst="rect">
            <a:avLst/>
          </a:prstGeom>
        </p:spPr>
      </p:pic>
      <p:pic>
        <p:nvPicPr>
          <p:cNvPr id="128" name="Picture 127" descr="A blue line drawing of a calendar and clock&#10;&#10;AI-generated content may be incorrect.">
            <a:extLst>
              <a:ext uri="{FF2B5EF4-FFF2-40B4-BE49-F238E27FC236}">
                <a16:creationId xmlns:a16="http://schemas.microsoft.com/office/drawing/2014/main" id="{651D4B5D-9068-B25B-E515-A3D590580E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19493" y="4303082"/>
            <a:ext cx="415141" cy="415141"/>
          </a:xfrm>
          <a:prstGeom prst="rect">
            <a:avLst/>
          </a:prstGeom>
        </p:spPr>
      </p:pic>
      <p:pic>
        <p:nvPicPr>
          <p:cNvPr id="129" name="Picture 128" descr="A blue and black logo&#10;&#10;AI-generated content may be incorrect.">
            <a:extLst>
              <a:ext uri="{FF2B5EF4-FFF2-40B4-BE49-F238E27FC236}">
                <a16:creationId xmlns:a16="http://schemas.microsoft.com/office/drawing/2014/main" id="{2FD296E8-485D-A5FC-9832-E39E392C224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752316" y="4262240"/>
            <a:ext cx="466200" cy="466200"/>
          </a:xfrm>
          <a:prstGeom prst="rect">
            <a:avLst/>
          </a:prstGeom>
        </p:spPr>
      </p:pic>
      <p:sp>
        <p:nvSpPr>
          <p:cNvPr id="131" name="Date Placeholder 3">
            <a:extLst>
              <a:ext uri="{FF2B5EF4-FFF2-40B4-BE49-F238E27FC236}">
                <a16:creationId xmlns:a16="http://schemas.microsoft.com/office/drawing/2014/main" id="{E82DEFB1-82D1-4C09-F322-C975DE3A8852}"/>
              </a:ext>
            </a:extLst>
          </p:cNvPr>
          <p:cNvSpPr>
            <a:spLocks noGrp="1"/>
          </p:cNvSpPr>
          <p:nvPr>
            <p:ph type="dt" sz="half" idx="10"/>
          </p:nvPr>
        </p:nvSpPr>
        <p:spPr>
          <a:xfrm>
            <a:off x="177800" y="657923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cxnSp>
        <p:nvCxnSpPr>
          <p:cNvPr id="22" name="Straight Connector 21">
            <a:extLst>
              <a:ext uri="{FF2B5EF4-FFF2-40B4-BE49-F238E27FC236}">
                <a16:creationId xmlns:a16="http://schemas.microsoft.com/office/drawing/2014/main" id="{E0096FC9-7A68-6404-C0EF-A63CA5E9D440}"/>
              </a:ext>
            </a:extLst>
          </p:cNvPr>
          <p:cNvCxnSpPr/>
          <p:nvPr/>
        </p:nvCxnSpPr>
        <p:spPr>
          <a:xfrm>
            <a:off x="2241853" y="1439005"/>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4ADB41F-980A-E213-2619-5B5D9215314B}"/>
              </a:ext>
            </a:extLst>
          </p:cNvPr>
          <p:cNvCxnSpPr/>
          <p:nvPr/>
        </p:nvCxnSpPr>
        <p:spPr>
          <a:xfrm>
            <a:off x="3662952" y="1501238"/>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BDA8058-638C-69B0-7630-9DF020603480}"/>
              </a:ext>
            </a:extLst>
          </p:cNvPr>
          <p:cNvCxnSpPr/>
          <p:nvPr/>
        </p:nvCxnSpPr>
        <p:spPr>
          <a:xfrm>
            <a:off x="5284214" y="1501238"/>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BFEADEF-F256-079B-BD2D-79EDB1EA3FCB}"/>
              </a:ext>
            </a:extLst>
          </p:cNvPr>
          <p:cNvCxnSpPr/>
          <p:nvPr/>
        </p:nvCxnSpPr>
        <p:spPr>
          <a:xfrm>
            <a:off x="6947547" y="1454327"/>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80EF79D1-A481-400E-6E0D-1034EA66BEEB}"/>
              </a:ext>
            </a:extLst>
          </p:cNvPr>
          <p:cNvCxnSpPr/>
          <p:nvPr/>
        </p:nvCxnSpPr>
        <p:spPr>
          <a:xfrm>
            <a:off x="8491683" y="1454327"/>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9CCAF6A-0709-A640-53E6-E40ED274A855}"/>
              </a:ext>
            </a:extLst>
          </p:cNvPr>
          <p:cNvCxnSpPr/>
          <p:nvPr/>
        </p:nvCxnSpPr>
        <p:spPr>
          <a:xfrm>
            <a:off x="10449895" y="1501238"/>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3B9AE82-F8F5-39C6-EB7B-64877D51B31B}"/>
              </a:ext>
            </a:extLst>
          </p:cNvPr>
          <p:cNvCxnSpPr/>
          <p:nvPr/>
        </p:nvCxnSpPr>
        <p:spPr>
          <a:xfrm>
            <a:off x="2893399" y="4103845"/>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6649D8F7-F037-ED39-6653-A8737C8B4398}"/>
              </a:ext>
            </a:extLst>
          </p:cNvPr>
          <p:cNvCxnSpPr/>
          <p:nvPr/>
        </p:nvCxnSpPr>
        <p:spPr>
          <a:xfrm>
            <a:off x="4829372" y="4121107"/>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3BA968E-B5A5-CC42-60BA-20F0272B5111}"/>
              </a:ext>
            </a:extLst>
          </p:cNvPr>
          <p:cNvCxnSpPr/>
          <p:nvPr/>
        </p:nvCxnSpPr>
        <p:spPr>
          <a:xfrm>
            <a:off x="6673215" y="4095717"/>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70B44CA-66BE-60FE-3BA0-B989F604AE37}"/>
              </a:ext>
            </a:extLst>
          </p:cNvPr>
          <p:cNvCxnSpPr/>
          <p:nvPr/>
        </p:nvCxnSpPr>
        <p:spPr>
          <a:xfrm>
            <a:off x="8734642" y="4063418"/>
            <a:ext cx="260633"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69" name="TextBox 59">
            <a:extLst>
              <a:ext uri="{FF2B5EF4-FFF2-40B4-BE49-F238E27FC236}">
                <a16:creationId xmlns:a16="http://schemas.microsoft.com/office/drawing/2014/main" id="{ACF843DB-33EF-9076-736A-45FFC144DE8F}"/>
              </a:ext>
            </a:extLst>
          </p:cNvPr>
          <p:cNvSpPr txBox="1"/>
          <p:nvPr/>
        </p:nvSpPr>
        <p:spPr>
          <a:xfrm>
            <a:off x="1277530" y="4888043"/>
            <a:ext cx="1907117"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Asset intelligence Network </a:t>
            </a:r>
          </a:p>
        </p:txBody>
      </p:sp>
      <p:sp>
        <p:nvSpPr>
          <p:cNvPr id="71" name="TextBox 61">
            <a:extLst>
              <a:ext uri="{FF2B5EF4-FFF2-40B4-BE49-F238E27FC236}">
                <a16:creationId xmlns:a16="http://schemas.microsoft.com/office/drawing/2014/main" id="{79B1FCF1-D576-0139-B556-FF94552A01C7}"/>
              </a:ext>
            </a:extLst>
          </p:cNvPr>
          <p:cNvSpPr txBox="1"/>
          <p:nvPr/>
        </p:nvSpPr>
        <p:spPr>
          <a:xfrm>
            <a:off x="3069366" y="4888043"/>
            <a:ext cx="1801284"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Pred. Maint. and Service SAP Pred. Engg. Insights </a:t>
            </a:r>
          </a:p>
        </p:txBody>
      </p:sp>
      <p:sp>
        <p:nvSpPr>
          <p:cNvPr id="73" name="TextBox 63">
            <a:extLst>
              <a:ext uri="{FF2B5EF4-FFF2-40B4-BE49-F238E27FC236}">
                <a16:creationId xmlns:a16="http://schemas.microsoft.com/office/drawing/2014/main" id="{2250A8A8-65A3-1B9D-DB05-4AA09D74EE26}"/>
              </a:ext>
            </a:extLst>
          </p:cNvPr>
          <p:cNvSpPr txBox="1"/>
          <p:nvPr/>
        </p:nvSpPr>
        <p:spPr>
          <a:xfrm>
            <a:off x="4890054" y="4888043"/>
            <a:ext cx="2108199"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Asset Strategy and Perf. Mgmt. </a:t>
            </a:r>
          </a:p>
          <a:p>
            <a:r>
              <a:rPr lang="en-US" sz="1200" b="1">
                <a:solidFill>
                  <a:srgbClr val="26B4E9"/>
                </a:solidFill>
                <a:latin typeface="Optima" panose="02000503060000020004"/>
              </a:rPr>
              <a:t>SAP Pred. Maint and Service </a:t>
            </a:r>
          </a:p>
        </p:txBody>
      </p:sp>
      <p:sp>
        <p:nvSpPr>
          <p:cNvPr id="75" name="TextBox 65">
            <a:extLst>
              <a:ext uri="{FF2B5EF4-FFF2-40B4-BE49-F238E27FC236}">
                <a16:creationId xmlns:a16="http://schemas.microsoft.com/office/drawing/2014/main" id="{0C4FC61E-2A1A-4F43-D4A4-CA0854B0E4BE}"/>
              </a:ext>
            </a:extLst>
          </p:cNvPr>
          <p:cNvSpPr txBox="1"/>
          <p:nvPr/>
        </p:nvSpPr>
        <p:spPr>
          <a:xfrm>
            <a:off x="6970238" y="4888043"/>
            <a:ext cx="2743199"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Asset Manager </a:t>
            </a:r>
          </a:p>
          <a:p>
            <a:r>
              <a:rPr lang="en-US" sz="1200" b="1">
                <a:solidFill>
                  <a:srgbClr val="26B4E9"/>
                </a:solidFill>
                <a:latin typeface="Optima" panose="02000503060000020004"/>
              </a:rPr>
              <a:t>SAP Pred. Maint and Service </a:t>
            </a:r>
          </a:p>
          <a:p>
            <a:r>
              <a:rPr lang="en-US" sz="1200" b="1">
                <a:solidFill>
                  <a:srgbClr val="26B4E9"/>
                </a:solidFill>
                <a:latin typeface="Optima" panose="02000503060000020004"/>
              </a:rPr>
              <a:t>SAP Pred. Engg Insights </a:t>
            </a:r>
          </a:p>
        </p:txBody>
      </p:sp>
      <p:sp>
        <p:nvSpPr>
          <p:cNvPr id="82" name="TextBox 67">
            <a:extLst>
              <a:ext uri="{FF2B5EF4-FFF2-40B4-BE49-F238E27FC236}">
                <a16:creationId xmlns:a16="http://schemas.microsoft.com/office/drawing/2014/main" id="{2428F195-1C4D-E238-84A7-1D75B308B39D}"/>
              </a:ext>
            </a:extLst>
          </p:cNvPr>
          <p:cNvSpPr txBox="1"/>
          <p:nvPr/>
        </p:nvSpPr>
        <p:spPr>
          <a:xfrm>
            <a:off x="9471007" y="4888043"/>
            <a:ext cx="2514466"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Asset Intelligence Network </a:t>
            </a:r>
          </a:p>
          <a:p>
            <a:r>
              <a:rPr lang="en-US" sz="1200" b="1">
                <a:solidFill>
                  <a:srgbClr val="26B4E9"/>
                </a:solidFill>
                <a:latin typeface="Optima" panose="02000503060000020004"/>
              </a:rPr>
              <a:t>SAP S/4 HANA Cloud for Intelligent Product Design </a:t>
            </a:r>
          </a:p>
        </p:txBody>
      </p:sp>
      <p:sp>
        <p:nvSpPr>
          <p:cNvPr id="84" name="TextBox 22">
            <a:extLst>
              <a:ext uri="{FF2B5EF4-FFF2-40B4-BE49-F238E27FC236}">
                <a16:creationId xmlns:a16="http://schemas.microsoft.com/office/drawing/2014/main" id="{46440CCD-8185-6600-89F5-6A53D5749939}"/>
              </a:ext>
            </a:extLst>
          </p:cNvPr>
          <p:cNvSpPr txBox="1"/>
          <p:nvPr/>
        </p:nvSpPr>
        <p:spPr>
          <a:xfrm>
            <a:off x="970000" y="2096725"/>
            <a:ext cx="1271853"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p:txBody>
      </p:sp>
      <p:sp>
        <p:nvSpPr>
          <p:cNvPr id="86" name="TextBox 24">
            <a:extLst>
              <a:ext uri="{FF2B5EF4-FFF2-40B4-BE49-F238E27FC236}">
                <a16:creationId xmlns:a16="http://schemas.microsoft.com/office/drawing/2014/main" id="{F560F920-9336-4DD8-9C3A-80A7977D465D}"/>
              </a:ext>
            </a:extLst>
          </p:cNvPr>
          <p:cNvSpPr txBox="1"/>
          <p:nvPr/>
        </p:nvSpPr>
        <p:spPr>
          <a:xfrm>
            <a:off x="2396012" y="2096725"/>
            <a:ext cx="1346708"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p:txBody>
      </p:sp>
      <p:sp>
        <p:nvSpPr>
          <p:cNvPr id="88" name="TextBox 26">
            <a:extLst>
              <a:ext uri="{FF2B5EF4-FFF2-40B4-BE49-F238E27FC236}">
                <a16:creationId xmlns:a16="http://schemas.microsoft.com/office/drawing/2014/main" id="{643BC1FF-552C-9964-8741-D20265EBB249}"/>
              </a:ext>
            </a:extLst>
          </p:cNvPr>
          <p:cNvSpPr txBox="1"/>
          <p:nvPr/>
        </p:nvSpPr>
        <p:spPr>
          <a:xfrm>
            <a:off x="4254922" y="2096725"/>
            <a:ext cx="2528352"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Digital Manufacturing Cloud</a:t>
            </a:r>
          </a:p>
          <a:p>
            <a:r>
              <a:rPr lang="en-US" sz="1200" b="1">
                <a:solidFill>
                  <a:srgbClr val="26B4E9"/>
                </a:solidFill>
                <a:latin typeface="Optima" panose="02000503060000020004"/>
              </a:rPr>
              <a:t>SAP Asset Intelligence Network </a:t>
            </a:r>
          </a:p>
        </p:txBody>
      </p:sp>
      <p:sp>
        <p:nvSpPr>
          <p:cNvPr id="92" name="TextBox 30">
            <a:extLst>
              <a:ext uri="{FF2B5EF4-FFF2-40B4-BE49-F238E27FC236}">
                <a16:creationId xmlns:a16="http://schemas.microsoft.com/office/drawing/2014/main" id="{7FD2E657-2777-18C2-3471-26192E1ED60F}"/>
              </a:ext>
            </a:extLst>
          </p:cNvPr>
          <p:cNvSpPr txBox="1"/>
          <p:nvPr/>
        </p:nvSpPr>
        <p:spPr>
          <a:xfrm>
            <a:off x="7267636" y="2096725"/>
            <a:ext cx="2528352"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Digital Manufacturing Cloud </a:t>
            </a:r>
          </a:p>
        </p:txBody>
      </p:sp>
      <p:sp>
        <p:nvSpPr>
          <p:cNvPr id="102" name="TextBox 28">
            <a:extLst>
              <a:ext uri="{FF2B5EF4-FFF2-40B4-BE49-F238E27FC236}">
                <a16:creationId xmlns:a16="http://schemas.microsoft.com/office/drawing/2014/main" id="{06E59C7C-CDF8-7EFD-E68A-522DE868B55A}"/>
              </a:ext>
            </a:extLst>
          </p:cNvPr>
          <p:cNvSpPr txBox="1"/>
          <p:nvPr/>
        </p:nvSpPr>
        <p:spPr>
          <a:xfrm>
            <a:off x="9549100" y="2096725"/>
            <a:ext cx="1209425" cy="276999"/>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p:txBody>
      </p:sp>
      <p:sp>
        <p:nvSpPr>
          <p:cNvPr id="108" name="TextBox 24">
            <a:extLst>
              <a:ext uri="{FF2B5EF4-FFF2-40B4-BE49-F238E27FC236}">
                <a16:creationId xmlns:a16="http://schemas.microsoft.com/office/drawing/2014/main" id="{D017243A-8615-188C-728E-4B524BFE04B0}"/>
              </a:ext>
            </a:extLst>
          </p:cNvPr>
          <p:cNvSpPr txBox="1"/>
          <p:nvPr/>
        </p:nvSpPr>
        <p:spPr>
          <a:xfrm>
            <a:off x="10710528" y="2173999"/>
            <a:ext cx="1556325"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26B4E9"/>
                </a:solidFill>
                <a:latin typeface="Optima" panose="02000503060000020004"/>
              </a:rPr>
              <a:t>SAP S/4 HANA </a:t>
            </a:r>
          </a:p>
          <a:p>
            <a:r>
              <a:rPr lang="en-US" sz="1200" b="1">
                <a:solidFill>
                  <a:srgbClr val="26B4E9"/>
                </a:solidFill>
                <a:latin typeface="Optima" panose="02000503060000020004"/>
              </a:rPr>
              <a:t>SAP Global Track and Trace </a:t>
            </a:r>
          </a:p>
        </p:txBody>
      </p:sp>
      <p:sp>
        <p:nvSpPr>
          <p:cNvPr id="3" name="TextBox 7">
            <a:extLst>
              <a:ext uri="{FF2B5EF4-FFF2-40B4-BE49-F238E27FC236}">
                <a16:creationId xmlns:a16="http://schemas.microsoft.com/office/drawing/2014/main" id="{6675B469-8315-B0D4-FCE7-B28707D98399}"/>
              </a:ext>
            </a:extLst>
          </p:cNvPr>
          <p:cNvSpPr txBox="1"/>
          <p:nvPr/>
        </p:nvSpPr>
        <p:spPr>
          <a:xfrm>
            <a:off x="2572951" y="2766228"/>
            <a:ext cx="4771675"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highlight>
                  <a:srgbClr val="000080"/>
                </a:highlight>
                <a:latin typeface="Optima" charset="0"/>
                <a:ea typeface="+mn-lt"/>
                <a:cs typeface="+mn-lt"/>
              </a:rPr>
              <a:t>PiLog iContent Foundry</a:t>
            </a:r>
          </a:p>
          <a:p>
            <a:r>
              <a:rPr lang="en-US" sz="1200">
                <a:solidFill>
                  <a:schemeClr val="bg1"/>
                </a:solidFill>
                <a:highlight>
                  <a:srgbClr val="000080"/>
                </a:highlight>
                <a:latin typeface="Optima" charset="0"/>
                <a:ea typeface="+mn-lt"/>
                <a:cs typeface="+mn-lt"/>
              </a:rPr>
              <a:t>Ready to use Asset, BOMs, MS &amp; Task List, Routing, Work Center etc. </a:t>
            </a:r>
          </a:p>
        </p:txBody>
      </p:sp>
      <p:sp>
        <p:nvSpPr>
          <p:cNvPr id="5" name="TextBox 4">
            <a:extLst>
              <a:ext uri="{FF2B5EF4-FFF2-40B4-BE49-F238E27FC236}">
                <a16:creationId xmlns:a16="http://schemas.microsoft.com/office/drawing/2014/main" id="{74714BD0-7ABD-D7D6-1C85-FD331BAAC2FC}"/>
              </a:ext>
            </a:extLst>
          </p:cNvPr>
          <p:cNvSpPr txBox="1"/>
          <p:nvPr/>
        </p:nvSpPr>
        <p:spPr>
          <a:xfrm>
            <a:off x="8037666" y="2622785"/>
            <a:ext cx="3162766"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 iContent Foundry</a:t>
            </a:r>
          </a:p>
          <a:p>
            <a:r>
              <a:rPr lang="en-US"/>
              <a:t>Material, Services, Transportation Data</a:t>
            </a:r>
          </a:p>
          <a:p>
            <a:r>
              <a:rPr lang="en-US"/>
              <a:t>Meta Data Optimizers</a:t>
            </a:r>
          </a:p>
        </p:txBody>
      </p:sp>
      <p:sp>
        <p:nvSpPr>
          <p:cNvPr id="7" name="TextBox 6">
            <a:extLst>
              <a:ext uri="{FF2B5EF4-FFF2-40B4-BE49-F238E27FC236}">
                <a16:creationId xmlns:a16="http://schemas.microsoft.com/office/drawing/2014/main" id="{94103327-9DEF-3AEB-15D4-859EC025A646}"/>
              </a:ext>
            </a:extLst>
          </p:cNvPr>
          <p:cNvSpPr txBox="1"/>
          <p:nvPr/>
        </p:nvSpPr>
        <p:spPr>
          <a:xfrm>
            <a:off x="2372169" y="5700398"/>
            <a:ext cx="4632259" cy="830997"/>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 iContent Foundry</a:t>
            </a:r>
          </a:p>
          <a:p>
            <a:r>
              <a:rPr lang="en-US"/>
              <a:t>Ready to use Asset, BOMs,  MS, Task List, FC, RC, IC, CC etc.  </a:t>
            </a:r>
          </a:p>
          <a:p>
            <a:r>
              <a:rPr lang="en-US"/>
              <a:t>Assets, Materials &amp; Services Data</a:t>
            </a:r>
          </a:p>
          <a:p>
            <a:r>
              <a:rPr lang="en-US"/>
              <a:t>Asset Criticality Analyzers </a:t>
            </a:r>
          </a:p>
        </p:txBody>
      </p:sp>
      <p:sp>
        <p:nvSpPr>
          <p:cNvPr id="9" name="TextBox 8">
            <a:extLst>
              <a:ext uri="{FF2B5EF4-FFF2-40B4-BE49-F238E27FC236}">
                <a16:creationId xmlns:a16="http://schemas.microsoft.com/office/drawing/2014/main" id="{8E7B463E-E410-F4F5-7605-A04AEFFF7814}"/>
              </a:ext>
            </a:extLst>
          </p:cNvPr>
          <p:cNvSpPr txBox="1"/>
          <p:nvPr/>
        </p:nvSpPr>
        <p:spPr>
          <a:xfrm>
            <a:off x="5700024" y="5703787"/>
            <a:ext cx="4435650"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 iContent Foundry</a:t>
            </a:r>
          </a:p>
          <a:p>
            <a:r>
              <a:rPr lang="en-US"/>
              <a:t>MS, Task List, Inspection List, MPC</a:t>
            </a:r>
          </a:p>
          <a:p>
            <a:r>
              <a:rPr lang="en-US"/>
              <a:t>FMEA</a:t>
            </a:r>
          </a:p>
        </p:txBody>
      </p:sp>
      <p:sp>
        <p:nvSpPr>
          <p:cNvPr id="10" name="TextBox 9">
            <a:extLst>
              <a:ext uri="{FF2B5EF4-FFF2-40B4-BE49-F238E27FC236}">
                <a16:creationId xmlns:a16="http://schemas.microsoft.com/office/drawing/2014/main" id="{6D776013-F03A-272D-CA0D-4192D79A7932}"/>
              </a:ext>
            </a:extLst>
          </p:cNvPr>
          <p:cNvSpPr txBox="1"/>
          <p:nvPr/>
        </p:nvSpPr>
        <p:spPr>
          <a:xfrm>
            <a:off x="-186045" y="6105079"/>
            <a:ext cx="4175807" cy="461665"/>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stStyle>
          <a:p>
            <a:r>
              <a:rPr lang="en-US"/>
              <a:t>PiLog’s Data Quality &amp; Governance</a:t>
            </a:r>
          </a:p>
          <a:p>
            <a:r>
              <a:rPr lang="en-US"/>
              <a:t>Assets, Products, BoMs, Vendors &amp; EAM </a:t>
            </a:r>
          </a:p>
        </p:txBody>
      </p:sp>
      <p:sp>
        <p:nvSpPr>
          <p:cNvPr id="11" name="TextBox 7">
            <a:extLst>
              <a:ext uri="{FF2B5EF4-FFF2-40B4-BE49-F238E27FC236}">
                <a16:creationId xmlns:a16="http://schemas.microsoft.com/office/drawing/2014/main" id="{477C61E3-2E80-3B6C-7AD4-E5FEF57BBD38}"/>
              </a:ext>
            </a:extLst>
          </p:cNvPr>
          <p:cNvSpPr txBox="1"/>
          <p:nvPr/>
        </p:nvSpPr>
        <p:spPr>
          <a:xfrm>
            <a:off x="9195755" y="5733639"/>
            <a:ext cx="2448846" cy="646331"/>
          </a:xfrm>
          <a:prstGeom prst="rect">
            <a:avLst/>
          </a:prstGeom>
          <a:noFill/>
          <a:ln>
            <a:noFill/>
          </a:ln>
        </p:spPr>
        <p:txBody>
          <a:bodyPr rot="0" spcFirstLastPara="0" vert="horz" wrap="square" lIns="91440" tIns="45720" rIns="91440" bIns="45720" numCol="1" spcCol="0" rtlCol="0" fromWordArt="0" anchor="t" anchorCtr="0" forceAA="0" compatLnSpc="1">
            <a:spAutoFit/>
          </a:bodyPr>
          <a:lstStyle>
            <a:defPPr>
              <a:defRPr lang="en-US"/>
            </a:defPPr>
            <a:lvl1pPr algn="ctr">
              <a:defRPr sz="1200">
                <a:solidFill>
                  <a:schemeClr val="bg1"/>
                </a:solidFill>
                <a:highlight>
                  <a:srgbClr val="000080"/>
                </a:highlight>
                <a:latin typeface="Optima" charset="0"/>
                <a:ea typeface="+mn-lt"/>
                <a:cs typeface="+mn-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PiLog iContent Foundry</a:t>
            </a:r>
          </a:p>
          <a:p>
            <a:r>
              <a:rPr lang="en-US"/>
              <a:t>Failure Analytics</a:t>
            </a:r>
          </a:p>
          <a:p>
            <a:r>
              <a:rPr lang="en-US"/>
              <a:t>Asset Criticality Reassessment</a:t>
            </a:r>
          </a:p>
        </p:txBody>
      </p:sp>
    </p:spTree>
    <p:extLst>
      <p:ext uri="{BB962C8B-B14F-4D97-AF65-F5344CB8AC3E}">
        <p14:creationId xmlns:p14="http://schemas.microsoft.com/office/powerpoint/2010/main" val="253708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96CD0-8241-B0E2-9426-D5C0A15398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10841EF-6565-B767-A694-BA2589672F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29738BEA-D6C5-E17A-2429-14D8D80786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C167BDFD-6285-4AE7-5A55-C13BA9481DFB}"/>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lang="en-US" sz="2400" b="1">
                <a:solidFill>
                  <a:srgbClr val="10479B"/>
                </a:solidFill>
                <a:latin typeface="Optima" panose="02000503060000020004"/>
                <a:cs typeface="Arial" panose="020B0604020202020204" pitchFamily="34" charset="0"/>
              </a:rPr>
              <a:t>Customer Categorization and Adoption</a:t>
            </a:r>
          </a:p>
        </p:txBody>
      </p:sp>
      <p:sp>
        <p:nvSpPr>
          <p:cNvPr id="2" name="Footer Placeholder 4">
            <a:extLst>
              <a:ext uri="{FF2B5EF4-FFF2-40B4-BE49-F238E27FC236}">
                <a16:creationId xmlns:a16="http://schemas.microsoft.com/office/drawing/2014/main" id="{DA1AE289-BD91-A3C0-F496-C29C44B44C84}"/>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schemeClr val="bg1"/>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C7FB15BE-6D64-DFCA-BF11-C396616E16F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8" name="Graphic 7">
            <a:extLst>
              <a:ext uri="{FF2B5EF4-FFF2-40B4-BE49-F238E27FC236}">
                <a16:creationId xmlns:a16="http://schemas.microsoft.com/office/drawing/2014/main" id="{D5DDE2EC-F776-3674-BBBD-B2241FBA4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
        <p:nvSpPr>
          <p:cNvPr id="9" name="TextBox 8">
            <a:extLst>
              <a:ext uri="{FF2B5EF4-FFF2-40B4-BE49-F238E27FC236}">
                <a16:creationId xmlns:a16="http://schemas.microsoft.com/office/drawing/2014/main" id="{D992B167-57A9-1A16-09E6-1B3DE2C9EFE2}"/>
              </a:ext>
            </a:extLst>
          </p:cNvPr>
          <p:cNvSpPr txBox="1"/>
          <p:nvPr/>
        </p:nvSpPr>
        <p:spPr>
          <a:xfrm>
            <a:off x="1084060" y="1792389"/>
            <a:ext cx="2493319" cy="646331"/>
          </a:xfrm>
          <a:prstGeom prst="rect">
            <a:avLst/>
          </a:prstGeom>
          <a:noFill/>
        </p:spPr>
        <p:txBody>
          <a:bodyPr wrap="square" rtlCol="0">
            <a:spAutoFit/>
          </a:bodyPr>
          <a:lstStyle/>
          <a:p>
            <a:pPr algn="ctr"/>
            <a:r>
              <a:rPr lang="en-US" b="1">
                <a:solidFill>
                  <a:srgbClr val="10479B"/>
                </a:solidFill>
                <a:latin typeface="Optima" panose="02000503060000020004"/>
                <a:cs typeface="Arial" panose="020B0604020202020204"/>
              </a:rPr>
              <a:t>Ready for SAP BTP Public Cloud</a:t>
            </a:r>
          </a:p>
        </p:txBody>
      </p:sp>
      <p:pic>
        <p:nvPicPr>
          <p:cNvPr id="10" name="Picture 9">
            <a:extLst>
              <a:ext uri="{FF2B5EF4-FFF2-40B4-BE49-F238E27FC236}">
                <a16:creationId xmlns:a16="http://schemas.microsoft.com/office/drawing/2014/main" id="{DFAE7F47-28D5-DBFF-4C10-081EB61CDF90}"/>
              </a:ext>
            </a:extLst>
          </p:cNvPr>
          <p:cNvPicPr>
            <a:picLocks noChangeAspect="1"/>
          </p:cNvPicPr>
          <p:nvPr/>
        </p:nvPicPr>
        <p:blipFill>
          <a:blip r:embed="rId5"/>
          <a:stretch>
            <a:fillRect/>
          </a:stretch>
        </p:blipFill>
        <p:spPr>
          <a:xfrm>
            <a:off x="1931131" y="773413"/>
            <a:ext cx="990000" cy="990000"/>
          </a:xfrm>
          <a:prstGeom prst="rect">
            <a:avLst/>
          </a:prstGeom>
        </p:spPr>
      </p:pic>
      <p:sp>
        <p:nvSpPr>
          <p:cNvPr id="11" name="TextBox 10">
            <a:extLst>
              <a:ext uri="{FF2B5EF4-FFF2-40B4-BE49-F238E27FC236}">
                <a16:creationId xmlns:a16="http://schemas.microsoft.com/office/drawing/2014/main" id="{836B6176-C58A-436D-F925-3B99C9D3C929}"/>
              </a:ext>
            </a:extLst>
          </p:cNvPr>
          <p:cNvSpPr txBox="1"/>
          <p:nvPr/>
        </p:nvSpPr>
        <p:spPr>
          <a:xfrm>
            <a:off x="5785694" y="921599"/>
            <a:ext cx="5322246" cy="1200329"/>
          </a:xfrm>
          <a:prstGeom prst="rect">
            <a:avLst/>
          </a:prstGeom>
          <a:noFill/>
        </p:spPr>
        <p:txBody>
          <a:bodyPr wrap="square">
            <a:spAutoFit/>
          </a:bodyPr>
          <a:lstStyle/>
          <a:p>
            <a:pPr marL="0" marR="0" lvl="0" indent="0" algn="just" defTabSz="914126" rtl="0" eaLnBrk="1" fontAlgn="auto" latinLnBrk="0" hangingPunct="1">
              <a:lnSpc>
                <a:spcPct val="100000"/>
              </a:lnSpc>
              <a:spcBef>
                <a:spcPts val="0"/>
              </a:spcBef>
              <a:spcAft>
                <a:spcPts val="0"/>
              </a:spcAft>
              <a:buClrTx/>
              <a:buSzTx/>
              <a:buFontTx/>
              <a:buNone/>
              <a:tabLst/>
              <a:defRPr/>
            </a:pPr>
            <a:r>
              <a:rPr lang="en-US" b="1">
                <a:solidFill>
                  <a:srgbClr val="10479B"/>
                </a:solidFill>
                <a:latin typeface="Optima" panose="02000503060000020004"/>
                <a:cs typeface="Arial" panose="020B0604020202020204"/>
              </a:rPr>
              <a:t>Early adopters, multinational organizations, multi-cloud integrations, disruptive leaders, geographic specific etc.</a:t>
            </a:r>
          </a:p>
          <a:p>
            <a:pPr marL="0" marR="0" lvl="0" indent="0" algn="just" defTabSz="914126" rtl="0" eaLnBrk="1" fontAlgn="auto" latinLnBrk="0" hangingPunct="1">
              <a:lnSpc>
                <a:spcPct val="100000"/>
              </a:lnSpc>
              <a:spcBef>
                <a:spcPts val="0"/>
              </a:spcBef>
              <a:spcAft>
                <a:spcPts val="0"/>
              </a:spcAft>
              <a:buClrTx/>
              <a:buSzTx/>
              <a:buFontTx/>
              <a:buNone/>
              <a:tabLst/>
              <a:defRPr/>
            </a:pPr>
            <a:r>
              <a:rPr lang="en-US" b="1">
                <a:solidFill>
                  <a:srgbClr val="10479B"/>
                </a:solidFill>
                <a:latin typeface="Optima" panose="02000503060000020004"/>
                <a:cs typeface="Arial" panose="020B0604020202020204"/>
              </a:rPr>
              <a:t>E.g.: GROW customers</a:t>
            </a:r>
            <a:endParaRPr lang="en-IN" b="1">
              <a:solidFill>
                <a:srgbClr val="10479B"/>
              </a:solidFill>
              <a:latin typeface="Optima" panose="02000503060000020004"/>
              <a:cs typeface="Arial" panose="020B0604020202020204"/>
            </a:endParaRPr>
          </a:p>
        </p:txBody>
      </p:sp>
      <p:pic>
        <p:nvPicPr>
          <p:cNvPr id="14" name="Picture 13">
            <a:extLst>
              <a:ext uri="{FF2B5EF4-FFF2-40B4-BE49-F238E27FC236}">
                <a16:creationId xmlns:a16="http://schemas.microsoft.com/office/drawing/2014/main" id="{83195889-B750-4BBA-94BA-B03DF18373BB}"/>
              </a:ext>
            </a:extLst>
          </p:cNvPr>
          <p:cNvPicPr>
            <a:picLocks noChangeAspect="1"/>
          </p:cNvPicPr>
          <p:nvPr/>
        </p:nvPicPr>
        <p:blipFill>
          <a:blip r:embed="rId6"/>
          <a:stretch>
            <a:fillRect/>
          </a:stretch>
        </p:blipFill>
        <p:spPr>
          <a:xfrm>
            <a:off x="1822889" y="2626091"/>
            <a:ext cx="1220477" cy="990000"/>
          </a:xfrm>
          <a:prstGeom prst="rect">
            <a:avLst/>
          </a:prstGeom>
        </p:spPr>
      </p:pic>
      <p:sp>
        <p:nvSpPr>
          <p:cNvPr id="15" name="TextBox 14">
            <a:extLst>
              <a:ext uri="{FF2B5EF4-FFF2-40B4-BE49-F238E27FC236}">
                <a16:creationId xmlns:a16="http://schemas.microsoft.com/office/drawing/2014/main" id="{AAFF031D-555E-4AB1-4570-3F673EF3A148}"/>
              </a:ext>
            </a:extLst>
          </p:cNvPr>
          <p:cNvSpPr txBox="1"/>
          <p:nvPr/>
        </p:nvSpPr>
        <p:spPr>
          <a:xfrm>
            <a:off x="1084061" y="3616091"/>
            <a:ext cx="2493319" cy="646331"/>
          </a:xfrm>
          <a:prstGeom prst="rect">
            <a:avLst/>
          </a:prstGeom>
          <a:noFill/>
        </p:spPr>
        <p:txBody>
          <a:bodyPr wrap="square" rtlCol="0">
            <a:spAutoFit/>
          </a:bodyPr>
          <a:lstStyle>
            <a:defPPr>
              <a:defRPr lang="en-US"/>
            </a:defPPr>
            <a:lvl1pPr algn="ctr">
              <a:defRPr b="1">
                <a:solidFill>
                  <a:srgbClr val="21CBF9"/>
                </a:solidFill>
                <a:latin typeface="Optima" panose="02000503060000020004"/>
              </a:defRPr>
            </a:lvl1pPr>
          </a:lstStyle>
          <a:p>
            <a:r>
              <a:rPr lang="en-US">
                <a:solidFill>
                  <a:srgbClr val="10479B"/>
                </a:solidFill>
                <a:cs typeface="Arial" panose="020B0604020202020204"/>
              </a:rPr>
              <a:t>On-Premise or Private Cloud Customers</a:t>
            </a:r>
          </a:p>
        </p:txBody>
      </p:sp>
      <p:sp>
        <p:nvSpPr>
          <p:cNvPr id="16" name="TextBox 15">
            <a:extLst>
              <a:ext uri="{FF2B5EF4-FFF2-40B4-BE49-F238E27FC236}">
                <a16:creationId xmlns:a16="http://schemas.microsoft.com/office/drawing/2014/main" id="{F7DE9C1F-A585-1693-AA1E-3F9214AD7CB8}"/>
              </a:ext>
            </a:extLst>
          </p:cNvPr>
          <p:cNvSpPr txBox="1"/>
          <p:nvPr/>
        </p:nvSpPr>
        <p:spPr>
          <a:xfrm>
            <a:off x="5785694" y="2586863"/>
            <a:ext cx="5430947" cy="1754326"/>
          </a:xfrm>
          <a:prstGeom prst="rect">
            <a:avLst/>
          </a:prstGeom>
          <a:noFill/>
        </p:spPr>
        <p:txBody>
          <a:bodyPr wrap="square">
            <a:spAutoFit/>
          </a:bodyPr>
          <a:lstStyle/>
          <a:p>
            <a:pPr marL="0" marR="0" lvl="0" indent="0" algn="just" defTabSz="914126" rtl="0" eaLnBrk="1" fontAlgn="auto" latinLnBrk="0" hangingPunct="1">
              <a:lnSpc>
                <a:spcPct val="100000"/>
              </a:lnSpc>
              <a:spcBef>
                <a:spcPts val="0"/>
              </a:spcBef>
              <a:spcAft>
                <a:spcPts val="0"/>
              </a:spcAft>
              <a:buClrTx/>
              <a:buSzTx/>
              <a:buFontTx/>
              <a:buNone/>
              <a:tabLst/>
              <a:defRPr/>
            </a:pPr>
            <a:r>
              <a:rPr lang="en-US" b="1">
                <a:solidFill>
                  <a:srgbClr val="10479B"/>
                </a:solidFill>
                <a:latin typeface="Optima" panose="02000503060000020004"/>
                <a:cs typeface="Arial" panose="020B0604020202020204"/>
              </a:rPr>
              <a:t>Large organizations with security driven infrastructure, Privately owned data centers, local regulatory compliances, closely-bounded application landscapes, large volumes of data, geographic specific etc. </a:t>
            </a:r>
          </a:p>
          <a:p>
            <a:pPr marL="0" marR="0" lvl="0" indent="0" algn="just" defTabSz="914126" rtl="0" eaLnBrk="1" fontAlgn="auto" latinLnBrk="0" hangingPunct="1">
              <a:lnSpc>
                <a:spcPct val="100000"/>
              </a:lnSpc>
              <a:spcBef>
                <a:spcPts val="0"/>
              </a:spcBef>
              <a:spcAft>
                <a:spcPts val="0"/>
              </a:spcAft>
              <a:buClrTx/>
              <a:buSzTx/>
              <a:buFontTx/>
              <a:buNone/>
              <a:tabLst/>
              <a:defRPr/>
            </a:pPr>
            <a:r>
              <a:rPr lang="en-US" b="1">
                <a:solidFill>
                  <a:srgbClr val="10479B"/>
                </a:solidFill>
                <a:latin typeface="Optima" panose="02000503060000020004"/>
                <a:cs typeface="Arial" panose="020B0604020202020204"/>
              </a:rPr>
              <a:t>E.g.: SABIC, ARAMCO, OQ, Riyadh Airports</a:t>
            </a:r>
            <a:endParaRPr lang="en-IN" b="1">
              <a:solidFill>
                <a:srgbClr val="10479B"/>
              </a:solidFill>
              <a:latin typeface="Optima" panose="02000503060000020004"/>
              <a:cs typeface="Arial" panose="020B0604020202020204"/>
            </a:endParaRPr>
          </a:p>
        </p:txBody>
      </p:sp>
      <p:pic>
        <p:nvPicPr>
          <p:cNvPr id="17" name="Picture 16">
            <a:extLst>
              <a:ext uri="{FF2B5EF4-FFF2-40B4-BE49-F238E27FC236}">
                <a16:creationId xmlns:a16="http://schemas.microsoft.com/office/drawing/2014/main" id="{19623576-40B5-D418-C9C5-AFD320AEBA30}"/>
              </a:ext>
            </a:extLst>
          </p:cNvPr>
          <p:cNvPicPr>
            <a:picLocks noChangeAspect="1"/>
          </p:cNvPicPr>
          <p:nvPr/>
        </p:nvPicPr>
        <p:blipFill>
          <a:blip r:embed="rId7"/>
          <a:stretch>
            <a:fillRect/>
          </a:stretch>
        </p:blipFill>
        <p:spPr>
          <a:xfrm>
            <a:off x="1822889" y="4792744"/>
            <a:ext cx="1015663" cy="1015663"/>
          </a:xfrm>
          <a:prstGeom prst="rect">
            <a:avLst/>
          </a:prstGeom>
        </p:spPr>
      </p:pic>
      <p:sp>
        <p:nvSpPr>
          <p:cNvPr id="18" name="TextBox 17">
            <a:extLst>
              <a:ext uri="{FF2B5EF4-FFF2-40B4-BE49-F238E27FC236}">
                <a16:creationId xmlns:a16="http://schemas.microsoft.com/office/drawing/2014/main" id="{5ED4EE61-CC51-DF54-A428-DC74D8C07460}"/>
              </a:ext>
            </a:extLst>
          </p:cNvPr>
          <p:cNvSpPr txBox="1"/>
          <p:nvPr/>
        </p:nvSpPr>
        <p:spPr>
          <a:xfrm>
            <a:off x="1084060" y="5745050"/>
            <a:ext cx="2743200" cy="646331"/>
          </a:xfrm>
          <a:prstGeom prst="rect">
            <a:avLst/>
          </a:prstGeom>
          <a:noFill/>
        </p:spPr>
        <p:txBody>
          <a:bodyPr wrap="square" rtlCol="0">
            <a:spAutoFit/>
          </a:bodyPr>
          <a:lstStyle>
            <a:defPPr>
              <a:defRPr lang="en-US"/>
            </a:defPPr>
            <a:lvl1pPr algn="ctr">
              <a:defRPr b="1">
                <a:solidFill>
                  <a:srgbClr val="21CBF9"/>
                </a:solidFill>
                <a:latin typeface="Optima" panose="02000503060000020004"/>
              </a:defRPr>
            </a:lvl1pPr>
          </a:lstStyle>
          <a:p>
            <a:r>
              <a:rPr lang="en-US">
                <a:solidFill>
                  <a:srgbClr val="10479B"/>
                </a:solidFill>
                <a:cs typeface="Arial" panose="020B0604020202020204"/>
              </a:rPr>
              <a:t>Defence &amp; Government Customers</a:t>
            </a:r>
          </a:p>
        </p:txBody>
      </p:sp>
      <p:sp>
        <p:nvSpPr>
          <p:cNvPr id="19" name="TextBox 18">
            <a:extLst>
              <a:ext uri="{FF2B5EF4-FFF2-40B4-BE49-F238E27FC236}">
                <a16:creationId xmlns:a16="http://schemas.microsoft.com/office/drawing/2014/main" id="{DCD5EF18-BA93-6B13-8E83-3A68D56A99A6}"/>
              </a:ext>
            </a:extLst>
          </p:cNvPr>
          <p:cNvSpPr txBox="1"/>
          <p:nvPr/>
        </p:nvSpPr>
        <p:spPr>
          <a:xfrm>
            <a:off x="5785695" y="4522184"/>
            <a:ext cx="5564295" cy="2031325"/>
          </a:xfrm>
          <a:prstGeom prst="rect">
            <a:avLst/>
          </a:prstGeom>
          <a:noFill/>
        </p:spPr>
        <p:txBody>
          <a:bodyPr wrap="square">
            <a:spAutoFit/>
          </a:bodyPr>
          <a:lstStyle/>
          <a:p>
            <a:pPr marL="0" marR="0" lvl="0" indent="0" algn="just" defTabSz="914126" rtl="0" eaLnBrk="1" fontAlgn="auto" latinLnBrk="0" hangingPunct="1">
              <a:lnSpc>
                <a:spcPct val="100000"/>
              </a:lnSpc>
              <a:spcBef>
                <a:spcPts val="0"/>
              </a:spcBef>
              <a:spcAft>
                <a:spcPts val="0"/>
              </a:spcAft>
              <a:buClrTx/>
              <a:buSzTx/>
              <a:buFontTx/>
              <a:buNone/>
              <a:tabLst/>
              <a:defRPr/>
            </a:pPr>
            <a:r>
              <a:rPr lang="en-US" b="1">
                <a:solidFill>
                  <a:srgbClr val="10479B"/>
                </a:solidFill>
                <a:latin typeface="Optima" panose="02000503060000020004"/>
                <a:cs typeface="Arial" panose="020B0604020202020204"/>
              </a:rPr>
              <a:t>Fully secured DMZ deployments, no external integration, government or defense sectors with security first models, Privately owned data centers, local regulatory compliances, closely-bounded application landscapes, large volumes of data, geographic specific etc.</a:t>
            </a:r>
          </a:p>
          <a:p>
            <a:pPr marL="0" marR="0" lvl="0" indent="0" algn="just" defTabSz="914126" rtl="0" eaLnBrk="1" fontAlgn="auto" latinLnBrk="0" hangingPunct="1">
              <a:lnSpc>
                <a:spcPct val="100000"/>
              </a:lnSpc>
              <a:spcBef>
                <a:spcPts val="0"/>
              </a:spcBef>
              <a:spcAft>
                <a:spcPts val="0"/>
              </a:spcAft>
              <a:buClrTx/>
              <a:buSzTx/>
              <a:buFontTx/>
              <a:buNone/>
              <a:tabLst/>
              <a:defRPr/>
            </a:pPr>
            <a:r>
              <a:rPr lang="en-US" b="1">
                <a:solidFill>
                  <a:srgbClr val="10479B"/>
                </a:solidFill>
                <a:latin typeface="Optima" panose="02000503060000020004"/>
                <a:cs typeface="Arial" panose="020B0604020202020204"/>
              </a:rPr>
              <a:t>E.g.: CANADIAN DEFENCE, COAL INDIA</a:t>
            </a:r>
            <a:endParaRPr lang="en-IN" b="1">
              <a:solidFill>
                <a:srgbClr val="10479B"/>
              </a:solidFill>
              <a:latin typeface="Optima" panose="02000503060000020004"/>
              <a:cs typeface="Arial" panose="020B0604020202020204"/>
            </a:endParaRPr>
          </a:p>
        </p:txBody>
      </p:sp>
    </p:spTree>
    <p:extLst>
      <p:ext uri="{BB962C8B-B14F-4D97-AF65-F5344CB8AC3E}">
        <p14:creationId xmlns:p14="http://schemas.microsoft.com/office/powerpoint/2010/main" val="2233112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E812-1C41-9235-ACF8-A31BC74A49C9}"/>
            </a:ext>
          </a:extLst>
        </p:cNvPr>
        <p:cNvGrpSpPr/>
        <p:nvPr/>
      </p:nvGrpSpPr>
      <p:grpSpPr>
        <a:xfrm>
          <a:off x="0" y="0"/>
          <a:ext cx="0" cy="0"/>
          <a:chOff x="0" y="0"/>
          <a:chExt cx="0" cy="0"/>
        </a:xfrm>
      </p:grpSpPr>
      <p:sp>
        <p:nvSpPr>
          <p:cNvPr id="23" name="Title 1">
            <a:extLst>
              <a:ext uri="{FF2B5EF4-FFF2-40B4-BE49-F238E27FC236}">
                <a16:creationId xmlns:a16="http://schemas.microsoft.com/office/drawing/2014/main" id="{72D24D8A-2D07-BD3F-11E8-F3B63B3FD4AD}"/>
              </a:ext>
            </a:extLst>
          </p:cNvPr>
          <p:cNvSpPr txBox="1">
            <a:spLocks/>
          </p:cNvSpPr>
          <p:nvPr/>
        </p:nvSpPr>
        <p:spPr bwMode="auto">
          <a:xfrm>
            <a:off x="126516" y="0"/>
            <a:ext cx="11296186" cy="5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pPr defTabSz="609491"/>
            <a:r>
              <a:rPr lang="en-US" altLang="en-US" i="0">
                <a:solidFill>
                  <a:srgbClr val="0B4A99"/>
                </a:solidFill>
              </a:rPr>
              <a:t>AI Lens </a:t>
            </a:r>
            <a:r>
              <a:rPr lang="en-US" altLang="en-US" b="0" i="0">
                <a:solidFill>
                  <a:srgbClr val="0B4A99"/>
                </a:solidFill>
              </a:rPr>
              <a:t>is </a:t>
            </a:r>
            <a:r>
              <a:rPr lang="en-US" altLang="en-US" b="0" i="0" err="1">
                <a:solidFill>
                  <a:srgbClr val="0B4A99"/>
                </a:solidFill>
              </a:rPr>
              <a:t>PiLog’s</a:t>
            </a:r>
            <a:r>
              <a:rPr lang="en-US" altLang="en-US" b="0" i="0">
                <a:solidFill>
                  <a:srgbClr val="0B4A99"/>
                </a:solidFill>
              </a:rPr>
              <a:t> </a:t>
            </a:r>
            <a:r>
              <a:rPr lang="en-US" altLang="en-US" i="0">
                <a:solidFill>
                  <a:srgbClr val="0B4A99"/>
                </a:solidFill>
              </a:rPr>
              <a:t>copilot, </a:t>
            </a:r>
            <a:r>
              <a:rPr lang="en-US" altLang="en-US" b="0" i="0">
                <a:solidFill>
                  <a:srgbClr val="0B4A99"/>
                </a:solidFill>
              </a:rPr>
              <a:t>a virtual assistant embedded in Suite</a:t>
            </a:r>
            <a:endParaRPr lang="en-US" altLang="en-US" sz="2800" b="0" i="0">
              <a:solidFill>
                <a:srgbClr val="0B4A99"/>
              </a:solidFill>
            </a:endParaRPr>
          </a:p>
        </p:txBody>
      </p:sp>
      <p:sp>
        <p:nvSpPr>
          <p:cNvPr id="24" name="TextBox 23">
            <a:extLst>
              <a:ext uri="{FF2B5EF4-FFF2-40B4-BE49-F238E27FC236}">
                <a16:creationId xmlns:a16="http://schemas.microsoft.com/office/drawing/2014/main" id="{FCCCD671-914A-D27F-EA00-C4166A8BECB2}"/>
              </a:ext>
            </a:extLst>
          </p:cNvPr>
          <p:cNvSpPr txBox="1"/>
          <p:nvPr/>
        </p:nvSpPr>
        <p:spPr>
          <a:xfrm>
            <a:off x="248685" y="699772"/>
            <a:ext cx="4613247" cy="590931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p:spPr>
        <p:txBody>
          <a:bodyPr wrap="square" rtlCol="0">
            <a:spAutoFit/>
          </a:bodyPr>
          <a:lstStyle/>
          <a:p>
            <a:r>
              <a:rPr lang="en-US" sz="2000" b="1">
                <a:solidFill>
                  <a:schemeClr val="bg1"/>
                </a:solidFill>
                <a:latin typeface="Optima" panose="02000503060000020004"/>
              </a:rPr>
              <a:t>AI Lens is conceived &amp; designed</a:t>
            </a:r>
          </a:p>
          <a:p>
            <a:endParaRPr lang="en-US" b="1">
              <a:solidFill>
                <a:schemeClr val="bg1"/>
              </a:solidFill>
              <a:latin typeface="Optima" panose="02000503060000020004"/>
            </a:endParaRPr>
          </a:p>
          <a:p>
            <a:pPr marL="285750" indent="-285750">
              <a:buFont typeface="Wingdings" pitchFamily="2" charset="2"/>
              <a:buChar char="ü"/>
            </a:pPr>
            <a:r>
              <a:rPr lang="en-US" sz="2000" b="1">
                <a:solidFill>
                  <a:schemeClr val="bg1"/>
                </a:solidFill>
                <a:latin typeface="Optima" panose="02000503060000020004"/>
              </a:rPr>
              <a:t>Conversational AI</a:t>
            </a:r>
          </a:p>
          <a:p>
            <a:pPr marL="285750" indent="-285750">
              <a:buFont typeface="Wingdings" pitchFamily="2" charset="2"/>
              <a:buChar char="ü"/>
            </a:pPr>
            <a:r>
              <a:rPr lang="en-US" sz="2000" b="1">
                <a:solidFill>
                  <a:schemeClr val="bg1"/>
                </a:solidFill>
                <a:latin typeface="Optima" panose="02000503060000020004"/>
              </a:rPr>
              <a:t>Scaled-down LLM &amp; LAM Model</a:t>
            </a:r>
          </a:p>
          <a:p>
            <a:pPr marL="285750" indent="-285750">
              <a:buFont typeface="Wingdings" pitchFamily="2" charset="2"/>
              <a:buChar char="ü"/>
            </a:pPr>
            <a:r>
              <a:rPr lang="en-US" sz="2000" b="1">
                <a:solidFill>
                  <a:schemeClr val="bg1"/>
                </a:solidFill>
                <a:latin typeface="Optima" panose="02000503060000020004"/>
              </a:rPr>
              <a:t>Generative AI Approach</a:t>
            </a:r>
          </a:p>
          <a:p>
            <a:pPr marL="285750" indent="-285750">
              <a:buFont typeface="Wingdings" pitchFamily="2" charset="2"/>
              <a:buChar char="ü"/>
            </a:pPr>
            <a:r>
              <a:rPr lang="en-US" sz="2000" b="1">
                <a:solidFill>
                  <a:schemeClr val="bg1"/>
                </a:solidFill>
                <a:latin typeface="Optima" panose="02000503060000020004"/>
              </a:rPr>
              <a:t>Trained Contextually</a:t>
            </a:r>
          </a:p>
          <a:p>
            <a:pPr marL="285750" indent="-285750">
              <a:buFont typeface="Wingdings" pitchFamily="2" charset="2"/>
              <a:buChar char="ü"/>
            </a:pPr>
            <a:r>
              <a:rPr lang="en-US" sz="2000" b="1">
                <a:solidFill>
                  <a:schemeClr val="bg1"/>
                </a:solidFill>
                <a:latin typeface="Optima" panose="02000503060000020004"/>
              </a:rPr>
              <a:t>NLP Model</a:t>
            </a:r>
          </a:p>
          <a:p>
            <a:pPr marL="285750" indent="-285750">
              <a:buFont typeface="Wingdings" pitchFamily="2" charset="2"/>
              <a:buChar char="ü"/>
            </a:pPr>
            <a:r>
              <a:rPr lang="en-US" sz="2000" b="1">
                <a:solidFill>
                  <a:schemeClr val="bg1"/>
                </a:solidFill>
                <a:latin typeface="Optima" panose="02000503060000020004"/>
              </a:rPr>
              <a:t>Knowledge base</a:t>
            </a:r>
          </a:p>
          <a:p>
            <a:pPr marL="285750" indent="-285750">
              <a:buFont typeface="Wingdings" pitchFamily="2" charset="2"/>
              <a:buChar char="ü"/>
            </a:pPr>
            <a:r>
              <a:rPr lang="en-US" sz="2000" b="1">
                <a:solidFill>
                  <a:schemeClr val="bg1"/>
                </a:solidFill>
                <a:latin typeface="Optima" panose="02000503060000020004"/>
              </a:rPr>
              <a:t>Augmented AI</a:t>
            </a:r>
          </a:p>
          <a:p>
            <a:pPr marL="285750" indent="-285750">
              <a:buFont typeface="Wingdings" pitchFamily="2" charset="2"/>
              <a:buChar char="ü"/>
            </a:pPr>
            <a:r>
              <a:rPr lang="en-US" sz="2000" b="1">
                <a:solidFill>
                  <a:schemeClr val="bg1"/>
                </a:solidFill>
                <a:latin typeface="Optima" panose="02000503060000020004"/>
              </a:rPr>
              <a:t>Configurable features</a:t>
            </a:r>
          </a:p>
          <a:p>
            <a:pPr marL="285750" indent="-285750">
              <a:buFont typeface="Wingdings" pitchFamily="2" charset="2"/>
              <a:buChar char="ü"/>
            </a:pPr>
            <a:r>
              <a:rPr lang="en-US" sz="2000" b="1">
                <a:solidFill>
                  <a:schemeClr val="bg1"/>
                </a:solidFill>
                <a:latin typeface="Optima" panose="02000503060000020004"/>
              </a:rPr>
              <a:t>Simple &amp; Extended Analytics</a:t>
            </a:r>
          </a:p>
          <a:p>
            <a:pPr marL="285750" indent="-285750">
              <a:buFont typeface="Wingdings" pitchFamily="2" charset="2"/>
              <a:buChar char="ü"/>
            </a:pPr>
            <a:r>
              <a:rPr lang="en-US" sz="2000" b="1">
                <a:solidFill>
                  <a:schemeClr val="bg1"/>
                </a:solidFill>
                <a:latin typeface="Optima" panose="02000503060000020004"/>
              </a:rPr>
              <a:t>Real-time &amp; Staged Integration with SAP or Oracle or APIs</a:t>
            </a:r>
          </a:p>
          <a:p>
            <a:pPr marL="285750" indent="-285750">
              <a:buFont typeface="Wingdings" pitchFamily="2" charset="2"/>
              <a:buChar char="ü"/>
            </a:pPr>
            <a:r>
              <a:rPr lang="en-US" sz="2000" b="1">
                <a:solidFill>
                  <a:schemeClr val="bg1"/>
                </a:solidFill>
                <a:latin typeface="Optima" panose="02000503060000020004"/>
              </a:rPr>
              <a:t>Guide as Subject Matter Expert</a:t>
            </a:r>
          </a:p>
          <a:p>
            <a:pPr marL="285750" indent="-285750">
              <a:buFont typeface="Wingdings" pitchFamily="2" charset="2"/>
              <a:buChar char="ü"/>
            </a:pPr>
            <a:r>
              <a:rPr lang="en-US" sz="2000" b="1">
                <a:solidFill>
                  <a:schemeClr val="bg1"/>
                </a:solidFill>
                <a:latin typeface="Optima" panose="02000503060000020004"/>
              </a:rPr>
              <a:t>Qualitative Validations &amp; more</a:t>
            </a:r>
          </a:p>
          <a:p>
            <a:pPr marL="285750" indent="-285750">
              <a:buFont typeface="Wingdings" pitchFamily="2" charset="2"/>
              <a:buChar char="ü"/>
            </a:pPr>
            <a:r>
              <a:rPr lang="en-US" sz="2000" b="1">
                <a:solidFill>
                  <a:schemeClr val="bg1"/>
                </a:solidFill>
                <a:latin typeface="Optima" panose="02000503060000020004"/>
              </a:rPr>
              <a:t>Multimodal Understanding</a:t>
            </a:r>
          </a:p>
          <a:p>
            <a:pPr marL="285750" indent="-285750">
              <a:buFont typeface="Wingdings" pitchFamily="2" charset="2"/>
              <a:buChar char="ü"/>
            </a:pPr>
            <a:r>
              <a:rPr lang="en-US" sz="2000" b="1">
                <a:solidFill>
                  <a:schemeClr val="bg1"/>
                </a:solidFill>
                <a:latin typeface="Optima" panose="02000503060000020004"/>
              </a:rPr>
              <a:t>Auto-learning &amp; Continuous Improvement</a:t>
            </a:r>
          </a:p>
          <a:p>
            <a:pPr marL="285750" indent="-285750">
              <a:buFont typeface="Wingdings" pitchFamily="2" charset="2"/>
              <a:buChar char="ü"/>
            </a:pPr>
            <a:r>
              <a:rPr lang="en-US" sz="2000" b="1">
                <a:solidFill>
                  <a:schemeClr val="bg1"/>
                </a:solidFill>
                <a:latin typeface="Optima" panose="02000503060000020004"/>
              </a:rPr>
              <a:t>Domain Adaptation &amp; Customization</a:t>
            </a:r>
          </a:p>
        </p:txBody>
      </p:sp>
      <p:sp>
        <p:nvSpPr>
          <p:cNvPr id="25" name="TextBox 24">
            <a:extLst>
              <a:ext uri="{FF2B5EF4-FFF2-40B4-BE49-F238E27FC236}">
                <a16:creationId xmlns:a16="http://schemas.microsoft.com/office/drawing/2014/main" id="{C8F73DD5-7C70-05B5-349A-50AAB615DF73}"/>
              </a:ext>
            </a:extLst>
          </p:cNvPr>
          <p:cNvSpPr txBox="1"/>
          <p:nvPr/>
        </p:nvSpPr>
        <p:spPr>
          <a:xfrm>
            <a:off x="8660864" y="699772"/>
            <a:ext cx="3358853" cy="3416320"/>
          </a:xfrm>
          <a:prstGeom prst="rect">
            <a:avLst/>
          </a:prstGeom>
          <a:noFill/>
        </p:spPr>
        <p:txBody>
          <a:bodyPr wrap="square">
            <a:spAutoFit/>
          </a:bodyPr>
          <a:lstStyle/>
          <a:p>
            <a:r>
              <a:rPr lang="en-US" b="1">
                <a:solidFill>
                  <a:srgbClr val="0B4A99"/>
                </a:solidFill>
                <a:latin typeface="Optima" panose="02000503060000020004"/>
              </a:rPr>
              <a:t>The Conversational AI is application of Artificial Intelligence that simulates </a:t>
            </a:r>
            <a:r>
              <a:rPr lang="en-US" b="1" u="sng">
                <a:solidFill>
                  <a:srgbClr val="0B4A99"/>
                </a:solidFill>
                <a:latin typeface="Optima" panose="02000503060000020004"/>
              </a:rPr>
              <a:t>human-like</a:t>
            </a:r>
            <a:r>
              <a:rPr lang="en-US" b="1">
                <a:solidFill>
                  <a:srgbClr val="0B4A99"/>
                </a:solidFill>
                <a:latin typeface="Optima" panose="02000503060000020004"/>
              </a:rPr>
              <a:t> conversations engaged in answering queries, guides the users as </a:t>
            </a:r>
            <a:r>
              <a:rPr lang="en-US" b="1" u="sng">
                <a:solidFill>
                  <a:srgbClr val="0B4A99"/>
                </a:solidFill>
                <a:latin typeface="Optima" panose="02000503060000020004"/>
              </a:rPr>
              <a:t>subject matter expert</a:t>
            </a:r>
            <a:r>
              <a:rPr lang="en-US" b="1">
                <a:solidFill>
                  <a:srgbClr val="0B4A99"/>
                </a:solidFill>
                <a:latin typeface="Optima" panose="02000503060000020004"/>
              </a:rPr>
              <a:t>, provides </a:t>
            </a:r>
            <a:r>
              <a:rPr lang="en-US" b="1" u="sng">
                <a:solidFill>
                  <a:srgbClr val="0B4A99"/>
                </a:solidFill>
                <a:latin typeface="Optima" panose="02000503060000020004"/>
              </a:rPr>
              <a:t>insights</a:t>
            </a:r>
            <a:r>
              <a:rPr lang="en-US" b="1">
                <a:solidFill>
                  <a:srgbClr val="0B4A99"/>
                </a:solidFill>
                <a:latin typeface="Optima" panose="02000503060000020004"/>
              </a:rPr>
              <a:t> on specific data points, showcases the </a:t>
            </a:r>
            <a:r>
              <a:rPr lang="en-US" b="1" u="sng">
                <a:solidFill>
                  <a:srgbClr val="0B4A99"/>
                </a:solidFill>
                <a:latin typeface="Optima" panose="02000503060000020004"/>
              </a:rPr>
              <a:t>analytics</a:t>
            </a:r>
            <a:r>
              <a:rPr lang="en-US" b="1">
                <a:solidFill>
                  <a:srgbClr val="0B4A99"/>
                </a:solidFill>
                <a:latin typeface="Optima" panose="02000503060000020004"/>
              </a:rPr>
              <a:t>, </a:t>
            </a:r>
            <a:r>
              <a:rPr lang="en-US" b="1" u="sng">
                <a:solidFill>
                  <a:srgbClr val="0B4A99"/>
                </a:solidFill>
                <a:latin typeface="Optima" panose="02000503060000020004"/>
              </a:rPr>
              <a:t>pivoting</a:t>
            </a:r>
            <a:r>
              <a:rPr lang="en-US" b="1">
                <a:solidFill>
                  <a:srgbClr val="0B4A99"/>
                </a:solidFill>
                <a:latin typeface="Optima" panose="02000503060000020004"/>
              </a:rPr>
              <a:t> the data, </a:t>
            </a:r>
            <a:r>
              <a:rPr lang="en-US" b="1" u="sng">
                <a:solidFill>
                  <a:srgbClr val="0B4A99"/>
                </a:solidFill>
                <a:latin typeface="Optima" panose="02000503060000020004"/>
              </a:rPr>
              <a:t>transverses the processes</a:t>
            </a:r>
            <a:r>
              <a:rPr lang="en-US" b="1">
                <a:solidFill>
                  <a:srgbClr val="0B4A99"/>
                </a:solidFill>
                <a:latin typeface="Optima" panose="02000503060000020004"/>
              </a:rPr>
              <a:t> as per the personalized configuration</a:t>
            </a:r>
          </a:p>
        </p:txBody>
      </p:sp>
      <p:sp>
        <p:nvSpPr>
          <p:cNvPr id="26" name="Slide Number Placeholder 3">
            <a:extLst>
              <a:ext uri="{FF2B5EF4-FFF2-40B4-BE49-F238E27FC236}">
                <a16:creationId xmlns:a16="http://schemas.microsoft.com/office/drawing/2014/main" id="{FD9675B4-EEF0-47AB-1E09-7E1D10EEF295}"/>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latin typeface="Optima" panose="02000503060000020004"/>
              </a:rPr>
              <a:t>90</a:t>
            </a:fld>
            <a:endParaRPr lang="en-US">
              <a:latin typeface="Optima" panose="02000503060000020004"/>
            </a:endParaRPr>
          </a:p>
        </p:txBody>
      </p:sp>
      <p:sp>
        <p:nvSpPr>
          <p:cNvPr id="28" name="Date Placeholder 1">
            <a:extLst>
              <a:ext uri="{FF2B5EF4-FFF2-40B4-BE49-F238E27FC236}">
                <a16:creationId xmlns:a16="http://schemas.microsoft.com/office/drawing/2014/main" id="{8DD7F324-2762-5645-855C-C99BF51CC83F}"/>
              </a:ext>
            </a:extLst>
          </p:cNvPr>
          <p:cNvSpPr>
            <a:spLocks noGrp="1"/>
          </p:cNvSpPr>
          <p:nvPr>
            <p:ph type="dt" sz="half" idx="10"/>
          </p:nvPr>
        </p:nvSpPr>
        <p:spPr>
          <a:xfrm>
            <a:off x="177800" y="6579235"/>
            <a:ext cx="2743200" cy="365125"/>
          </a:xfrm>
        </p:spPr>
        <p:txBody>
          <a:bodyPr/>
          <a:lstStyle/>
          <a:p>
            <a:r>
              <a:rPr lang="en-US">
                <a:latin typeface="Optima" panose="02000503060000020004"/>
              </a:rPr>
              <a:t>© PiLog Group</a:t>
            </a:r>
          </a:p>
        </p:txBody>
      </p:sp>
      <p:pic>
        <p:nvPicPr>
          <p:cNvPr id="30" name="Picture 29">
            <a:extLst>
              <a:ext uri="{FF2B5EF4-FFF2-40B4-BE49-F238E27FC236}">
                <a16:creationId xmlns:a16="http://schemas.microsoft.com/office/drawing/2014/main" id="{690FAFF4-FD94-10EE-2D4E-B7F817736931}"/>
              </a:ext>
            </a:extLst>
          </p:cNvPr>
          <p:cNvPicPr>
            <a:picLocks noChangeAspect="1"/>
          </p:cNvPicPr>
          <p:nvPr/>
        </p:nvPicPr>
        <p:blipFill>
          <a:blip r:embed="rId3"/>
          <a:stretch>
            <a:fillRect/>
          </a:stretch>
        </p:blipFill>
        <p:spPr>
          <a:xfrm>
            <a:off x="5180644" y="720714"/>
            <a:ext cx="3249677" cy="5704777"/>
          </a:xfrm>
          <a:prstGeom prst="rect">
            <a:avLst/>
          </a:prstGeom>
          <a:ln>
            <a:solidFill>
              <a:schemeClr val="accent1"/>
            </a:solidFill>
          </a:ln>
        </p:spPr>
      </p:pic>
      <p:sp>
        <p:nvSpPr>
          <p:cNvPr id="31" name="TextBox 30">
            <a:extLst>
              <a:ext uri="{FF2B5EF4-FFF2-40B4-BE49-F238E27FC236}">
                <a16:creationId xmlns:a16="http://schemas.microsoft.com/office/drawing/2014/main" id="{0EC8A5EB-EA34-9E01-4FC5-1648208502EB}"/>
              </a:ext>
            </a:extLst>
          </p:cNvPr>
          <p:cNvSpPr txBox="1"/>
          <p:nvPr/>
        </p:nvSpPr>
        <p:spPr>
          <a:xfrm>
            <a:off x="9312229" y="4378868"/>
            <a:ext cx="2743200" cy="369332"/>
          </a:xfrm>
          <a:prstGeom prst="rect">
            <a:avLst/>
          </a:prstGeom>
          <a:noFill/>
        </p:spPr>
        <p:txBody>
          <a:bodyPr wrap="square">
            <a:spAutoFit/>
          </a:bodyPr>
          <a:lstStyle/>
          <a:p>
            <a:r>
              <a:rPr lang="en-US" b="1">
                <a:solidFill>
                  <a:srgbClr val="0B4A99"/>
                </a:solidFill>
                <a:latin typeface="Optima" panose="02000503060000020004"/>
              </a:rPr>
              <a:t>AI Agents</a:t>
            </a:r>
          </a:p>
        </p:txBody>
      </p:sp>
      <p:pic>
        <p:nvPicPr>
          <p:cNvPr id="32" name="Picture 31">
            <a:extLst>
              <a:ext uri="{FF2B5EF4-FFF2-40B4-BE49-F238E27FC236}">
                <a16:creationId xmlns:a16="http://schemas.microsoft.com/office/drawing/2014/main" id="{317FAA8A-BC22-60AE-9748-D93E9209595B}"/>
              </a:ext>
            </a:extLst>
          </p:cNvPr>
          <p:cNvPicPr>
            <a:picLocks noChangeAspect="1"/>
          </p:cNvPicPr>
          <p:nvPr/>
        </p:nvPicPr>
        <p:blipFill>
          <a:blip r:embed="rId4"/>
          <a:stretch>
            <a:fillRect/>
          </a:stretch>
        </p:blipFill>
        <p:spPr>
          <a:xfrm>
            <a:off x="8757956" y="4315267"/>
            <a:ext cx="496534" cy="496534"/>
          </a:xfrm>
          <a:prstGeom prst="rect">
            <a:avLst/>
          </a:prstGeom>
        </p:spPr>
      </p:pic>
      <p:sp>
        <p:nvSpPr>
          <p:cNvPr id="33" name="TextBox 32">
            <a:extLst>
              <a:ext uri="{FF2B5EF4-FFF2-40B4-BE49-F238E27FC236}">
                <a16:creationId xmlns:a16="http://schemas.microsoft.com/office/drawing/2014/main" id="{F8D14732-51E0-7F53-D14A-2BF04A029D1D}"/>
              </a:ext>
            </a:extLst>
          </p:cNvPr>
          <p:cNvSpPr txBox="1"/>
          <p:nvPr/>
        </p:nvSpPr>
        <p:spPr>
          <a:xfrm>
            <a:off x="8660864" y="4759489"/>
            <a:ext cx="3524746" cy="1297343"/>
          </a:xfrm>
          <a:prstGeom prst="rect">
            <a:avLst/>
          </a:prstGeom>
          <a:noFill/>
        </p:spPr>
        <p:txBody>
          <a:bodyPr wrap="square">
            <a:spAutoFit/>
          </a:bodyPr>
          <a:lstStyle/>
          <a:p>
            <a:pPr>
              <a:lnSpc>
                <a:spcPct val="150000"/>
              </a:lnSpc>
            </a:pPr>
            <a:r>
              <a:rPr lang="en-IN" b="1">
                <a:solidFill>
                  <a:srgbClr val="0B4A99"/>
                </a:solidFill>
                <a:latin typeface="Optima" panose="02000503060000020004"/>
              </a:rPr>
              <a:t>DH007 </a:t>
            </a:r>
            <a:r>
              <a:rPr lang="en-IN" sz="1600">
                <a:solidFill>
                  <a:schemeClr val="accent1"/>
                </a:solidFill>
                <a:latin typeface="Optima" panose="02000503060000020004"/>
              </a:rPr>
              <a:t>- Data Harmonization Agent</a:t>
            </a:r>
          </a:p>
          <a:p>
            <a:pPr>
              <a:lnSpc>
                <a:spcPct val="150000"/>
              </a:lnSpc>
            </a:pPr>
            <a:r>
              <a:rPr lang="en-IN" b="1">
                <a:solidFill>
                  <a:srgbClr val="0B4A99"/>
                </a:solidFill>
                <a:latin typeface="Optima" panose="02000503060000020004"/>
              </a:rPr>
              <a:t>DE007 </a:t>
            </a:r>
            <a:r>
              <a:rPr lang="en-IN" sz="1600">
                <a:solidFill>
                  <a:schemeClr val="accent1"/>
                </a:solidFill>
                <a:latin typeface="Optima" panose="02000503060000020004"/>
              </a:rPr>
              <a:t> - Data Extraction Agent</a:t>
            </a:r>
          </a:p>
          <a:p>
            <a:pPr>
              <a:lnSpc>
                <a:spcPct val="150000"/>
              </a:lnSpc>
            </a:pPr>
            <a:r>
              <a:rPr lang="en-IN" b="1">
                <a:solidFill>
                  <a:srgbClr val="0B4A99"/>
                </a:solidFill>
                <a:latin typeface="Optima" panose="02000503060000020004"/>
              </a:rPr>
              <a:t>QC007</a:t>
            </a:r>
            <a:r>
              <a:rPr lang="en-IN" sz="1600">
                <a:solidFill>
                  <a:schemeClr val="accent1"/>
                </a:solidFill>
                <a:latin typeface="Optima" panose="02000503060000020004"/>
              </a:rPr>
              <a:t> - Data Quality Check </a:t>
            </a:r>
            <a:endParaRPr lang="en-US" sz="1600">
              <a:solidFill>
                <a:schemeClr val="accent1"/>
              </a:solidFill>
              <a:latin typeface="Optima" panose="02000503060000020004"/>
            </a:endParaRPr>
          </a:p>
        </p:txBody>
      </p:sp>
      <p:pic>
        <p:nvPicPr>
          <p:cNvPr id="2" name="Graphic 1">
            <a:extLst>
              <a:ext uri="{FF2B5EF4-FFF2-40B4-BE49-F238E27FC236}">
                <a16:creationId xmlns:a16="http://schemas.microsoft.com/office/drawing/2014/main" id="{44EF4AF1-40CF-F93C-61D1-CC798C152F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5" y="0"/>
            <a:ext cx="768439" cy="380489"/>
          </a:xfrm>
          <a:prstGeom prst="rect">
            <a:avLst/>
          </a:prstGeom>
        </p:spPr>
      </p:pic>
      <p:sp>
        <p:nvSpPr>
          <p:cNvPr id="3" name="Footer Placeholder 4">
            <a:extLst>
              <a:ext uri="{FF2B5EF4-FFF2-40B4-BE49-F238E27FC236}">
                <a16:creationId xmlns:a16="http://schemas.microsoft.com/office/drawing/2014/main" id="{FCE2722F-DA27-7B07-487B-8C561644325A}"/>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4" name="Footer Placeholder 4">
            <a:extLst>
              <a:ext uri="{FF2B5EF4-FFF2-40B4-BE49-F238E27FC236}">
                <a16:creationId xmlns:a16="http://schemas.microsoft.com/office/drawing/2014/main" id="{0E9A4D16-D7C8-A7EE-E258-C2BBA8575E2E}"/>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spTree>
    <p:extLst>
      <p:ext uri="{BB962C8B-B14F-4D97-AF65-F5344CB8AC3E}">
        <p14:creationId xmlns:p14="http://schemas.microsoft.com/office/powerpoint/2010/main" val="28516808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8FBEB-2486-4F86-896E-5D27356C512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00E5309-EC5D-7A93-2E13-7ED16BE66D4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4D6A3E83-4801-C367-6076-FDC4E95DB4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E8C8DFBA-1D52-AF4D-B572-B50936DDA1F6}"/>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panose="02000503060000020004"/>
                <a:cs typeface="+mj-cs"/>
              </a:rPr>
              <a:t>PiLog AI Agents</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37C3D01A-3D5E-B8DE-7EB2-A953B95132C6}"/>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17301B86-5302-4ED4-34A3-C2C5E39F5050}"/>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graphicFrame>
        <p:nvGraphicFramePr>
          <p:cNvPr id="24" name="Table 23">
            <a:extLst>
              <a:ext uri="{FF2B5EF4-FFF2-40B4-BE49-F238E27FC236}">
                <a16:creationId xmlns:a16="http://schemas.microsoft.com/office/drawing/2014/main" id="{F9E2891A-55EA-E358-2B86-3097213F2A35}"/>
              </a:ext>
            </a:extLst>
          </p:cNvPr>
          <p:cNvGraphicFramePr>
            <a:graphicFrameLocks noGrp="1"/>
          </p:cNvGraphicFramePr>
          <p:nvPr>
            <p:extLst>
              <p:ext uri="{D42A27DB-BD31-4B8C-83A1-F6EECF244321}">
                <p14:modId xmlns:p14="http://schemas.microsoft.com/office/powerpoint/2010/main" val="3566232034"/>
              </p:ext>
            </p:extLst>
          </p:nvPr>
        </p:nvGraphicFramePr>
        <p:xfrm>
          <a:off x="457201" y="1879611"/>
          <a:ext cx="11325068" cy="4013022"/>
        </p:xfrm>
        <a:graphic>
          <a:graphicData uri="http://schemas.openxmlformats.org/drawingml/2006/table">
            <a:tbl>
              <a:tblPr firstRow="1" firstCol="1" bandRow="1">
                <a:tableStyleId>{5C22544A-7EE6-4342-B048-85BDC9FD1C3A}</a:tableStyleId>
              </a:tblPr>
              <a:tblGrid>
                <a:gridCol w="725391">
                  <a:extLst>
                    <a:ext uri="{9D8B030D-6E8A-4147-A177-3AD203B41FA5}">
                      <a16:colId xmlns:a16="http://schemas.microsoft.com/office/drawing/2014/main" val="2489838586"/>
                    </a:ext>
                  </a:extLst>
                </a:gridCol>
                <a:gridCol w="1400456">
                  <a:extLst>
                    <a:ext uri="{9D8B030D-6E8A-4147-A177-3AD203B41FA5}">
                      <a16:colId xmlns:a16="http://schemas.microsoft.com/office/drawing/2014/main" val="763833088"/>
                    </a:ext>
                  </a:extLst>
                </a:gridCol>
                <a:gridCol w="2572930">
                  <a:extLst>
                    <a:ext uri="{9D8B030D-6E8A-4147-A177-3AD203B41FA5}">
                      <a16:colId xmlns:a16="http://schemas.microsoft.com/office/drawing/2014/main" val="2821096658"/>
                    </a:ext>
                  </a:extLst>
                </a:gridCol>
                <a:gridCol w="6626291">
                  <a:extLst>
                    <a:ext uri="{9D8B030D-6E8A-4147-A177-3AD203B41FA5}">
                      <a16:colId xmlns:a16="http://schemas.microsoft.com/office/drawing/2014/main" val="1413973613"/>
                    </a:ext>
                  </a:extLst>
                </a:gridCol>
              </a:tblGrid>
              <a:tr h="454436">
                <a:tc>
                  <a:txBody>
                    <a:bodyPr/>
                    <a:lstStyle/>
                    <a:p>
                      <a:pPr algn="ctr">
                        <a:buNone/>
                      </a:pPr>
                      <a:r>
                        <a:rPr lang="en-IN" sz="1400" kern="100">
                          <a:effectLst/>
                          <a:latin typeface="Optima" panose="02000503060000020004" pitchFamily="2" charset="0"/>
                        </a:rPr>
                        <a:t>S.No</a:t>
                      </a:r>
                      <a:endParaRPr lang="en-IN" sz="1400" kern="100">
                        <a:effectLst/>
                        <a:latin typeface="Optima" panose="02000503060000020004"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ctr">
                        <a:buNone/>
                      </a:pPr>
                      <a:r>
                        <a:rPr lang="en-IN" sz="1400" kern="100">
                          <a:effectLst/>
                          <a:latin typeface="Optima" panose="02000503060000020004" pitchFamily="2" charset="0"/>
                        </a:rPr>
                        <a:t>Agent Name</a:t>
                      </a:r>
                      <a:endParaRPr lang="en-IN" sz="1400" kern="100">
                        <a:effectLst/>
                        <a:latin typeface="Optima" panose="02000503060000020004"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ctr">
                        <a:buNone/>
                      </a:pPr>
                      <a:r>
                        <a:rPr lang="en-IN" sz="1400" kern="100">
                          <a:effectLst/>
                          <a:latin typeface="Optima" panose="02000503060000020004" pitchFamily="2" charset="0"/>
                        </a:rPr>
                        <a:t>Agent Activity</a:t>
                      </a:r>
                      <a:endParaRPr lang="en-IN" sz="1400" kern="100">
                        <a:effectLst/>
                        <a:latin typeface="Optima" panose="02000503060000020004"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ctr">
                        <a:buNone/>
                      </a:pPr>
                      <a:r>
                        <a:rPr lang="en-IN" sz="1400" kern="100">
                          <a:effectLst/>
                          <a:latin typeface="Optima" panose="02000503060000020004" pitchFamily="2" charset="0"/>
                        </a:rPr>
                        <a:t>Description</a:t>
                      </a:r>
                      <a:endParaRPr lang="en-IN" sz="1400" kern="100">
                        <a:effectLst/>
                        <a:latin typeface="Optima" panose="02000503060000020004"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17844204"/>
                  </a:ext>
                </a:extLst>
              </a:tr>
              <a:tr h="794371">
                <a:tc>
                  <a:txBody>
                    <a:bodyPr/>
                    <a:lstStyle/>
                    <a:p>
                      <a:pPr algn="ctr">
                        <a:buNone/>
                      </a:pPr>
                      <a:r>
                        <a:rPr lang="en-IN" sz="1200" kern="100">
                          <a:effectLst/>
                          <a:latin typeface="Optima" panose="02000503060000020004" pitchFamily="2" charset="0"/>
                        </a:rPr>
                        <a:t>1</a:t>
                      </a:r>
                      <a:endParaRPr lang="en-IN" sz="1200" kern="100">
                        <a:effectLst/>
                        <a:latin typeface="Optima" panose="02000503060000020004"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r">
                        <a:buNone/>
                      </a:pPr>
                      <a:r>
                        <a:rPr lang="en-IN" sz="1400" kern="1200">
                          <a:solidFill>
                            <a:srgbClr val="10479B"/>
                          </a:solidFill>
                          <a:latin typeface="Optima" panose="02000503060000020004"/>
                          <a:ea typeface="+mn-ea"/>
                          <a:cs typeface="+mn-cs"/>
                        </a:rPr>
                        <a:t>DH007</a:t>
                      </a:r>
                    </a:p>
                  </a:txBody>
                  <a:tcPr marL="68580" marR="68580" marT="0" marB="0" anchor="ctr"/>
                </a:tc>
                <a:tc>
                  <a:txBody>
                    <a:bodyPr/>
                    <a:lstStyle/>
                    <a:p>
                      <a:pPr algn="ctr">
                        <a:buNone/>
                      </a:pPr>
                      <a:r>
                        <a:rPr lang="en-IN" sz="1400" kern="1200">
                          <a:solidFill>
                            <a:srgbClr val="10479B"/>
                          </a:solidFill>
                          <a:latin typeface="Optima" panose="02000503060000020004"/>
                          <a:ea typeface="+mn-ea"/>
                          <a:cs typeface="+mn-cs"/>
                        </a:rPr>
                        <a:t>Data Harmonization Process</a:t>
                      </a:r>
                    </a:p>
                  </a:txBody>
                  <a:tcPr marL="68580" marR="68580" marT="0" marB="0" anchor="ctr"/>
                </a:tc>
                <a:tc>
                  <a:txBody>
                    <a:bodyPr/>
                    <a:lstStyle/>
                    <a:p>
                      <a:pPr marL="0" indent="0">
                        <a:buFontTx/>
                        <a:buNone/>
                      </a:pPr>
                      <a:r>
                        <a:rPr lang="en-US" sz="1400" kern="1200">
                          <a:solidFill>
                            <a:srgbClr val="10479B"/>
                          </a:solidFill>
                          <a:latin typeface="Optima" panose="02000503060000020004"/>
                          <a:ea typeface="+mn-ea"/>
                          <a:cs typeface="+mn-cs"/>
                        </a:rPr>
                        <a:t>AI Agent involves integrating data from various sources into a unified structure. </a:t>
                      </a:r>
                    </a:p>
                    <a:p>
                      <a:pPr marL="0" indent="0">
                        <a:buFontTx/>
                        <a:buNone/>
                      </a:pPr>
                      <a:r>
                        <a:rPr lang="en-US" sz="1400" kern="1200">
                          <a:solidFill>
                            <a:srgbClr val="10479B"/>
                          </a:solidFill>
                          <a:latin typeface="Optima" panose="02000503060000020004"/>
                          <a:ea typeface="+mn-ea"/>
                          <a:cs typeface="+mn-cs"/>
                        </a:rPr>
                        <a:t>AI Agent classifies, standardizes, and maps data for consistency. </a:t>
                      </a:r>
                    </a:p>
                    <a:p>
                      <a:pPr marL="0" indent="0">
                        <a:buFontTx/>
                        <a:buNone/>
                      </a:pPr>
                      <a:r>
                        <a:rPr lang="en-US" sz="1400" kern="1200">
                          <a:solidFill>
                            <a:srgbClr val="10479B"/>
                          </a:solidFill>
                          <a:latin typeface="Optima" panose="02000503060000020004"/>
                          <a:ea typeface="+mn-ea"/>
                          <a:cs typeface="+mn-cs"/>
                        </a:rPr>
                        <a:t>It detects and corrects anomalies or duplicates automatically. This ensures clean, structured data</a:t>
                      </a:r>
                      <a:endParaRPr lang="en-IN" sz="1400" kern="1200">
                        <a:solidFill>
                          <a:srgbClr val="10479B"/>
                        </a:solidFill>
                        <a:latin typeface="Optima" panose="02000503060000020004"/>
                        <a:ea typeface="+mn-ea"/>
                        <a:cs typeface="+mn-cs"/>
                      </a:endParaRPr>
                    </a:p>
                  </a:txBody>
                  <a:tcPr marL="68580" marR="68580" marT="0" marB="0"/>
                </a:tc>
                <a:extLst>
                  <a:ext uri="{0D108BD9-81ED-4DB2-BD59-A6C34878D82A}">
                    <a16:rowId xmlns:a16="http://schemas.microsoft.com/office/drawing/2014/main" val="2300165381"/>
                  </a:ext>
                </a:extLst>
              </a:tr>
              <a:tr h="784906">
                <a:tc>
                  <a:txBody>
                    <a:bodyPr/>
                    <a:lstStyle/>
                    <a:p>
                      <a:pPr algn="ctr">
                        <a:buNone/>
                      </a:pPr>
                      <a:r>
                        <a:rPr lang="en-IN" sz="1200" kern="100">
                          <a:effectLst/>
                          <a:latin typeface="Optima" panose="02000503060000020004" pitchFamily="2" charset="0"/>
                        </a:rPr>
                        <a:t>2</a:t>
                      </a:r>
                      <a:endParaRPr lang="en-IN" sz="1200" kern="100">
                        <a:effectLst/>
                        <a:latin typeface="Optima" panose="02000503060000020004"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r">
                        <a:buNone/>
                      </a:pPr>
                      <a:r>
                        <a:rPr lang="en-IN" sz="1400" kern="1200">
                          <a:solidFill>
                            <a:srgbClr val="10479B"/>
                          </a:solidFill>
                          <a:latin typeface="Optima" panose="02000503060000020004"/>
                          <a:ea typeface="+mn-ea"/>
                          <a:cs typeface="+mn-cs"/>
                        </a:rPr>
                        <a:t>DE007</a:t>
                      </a:r>
                    </a:p>
                  </a:txBody>
                  <a:tcPr marL="68580" marR="68580" marT="0" marB="0" anchor="ctr"/>
                </a:tc>
                <a:tc>
                  <a:txBody>
                    <a:bodyPr/>
                    <a:lstStyle/>
                    <a:p>
                      <a:pPr algn="ctr">
                        <a:buNone/>
                      </a:pPr>
                      <a:r>
                        <a:rPr lang="en-IN" sz="1400" kern="1200">
                          <a:solidFill>
                            <a:srgbClr val="10479B"/>
                          </a:solidFill>
                          <a:latin typeface="Optima" panose="02000503060000020004"/>
                          <a:ea typeface="+mn-ea"/>
                          <a:cs typeface="+mn-cs"/>
                        </a:rPr>
                        <a:t>Data Extraction Process</a:t>
                      </a:r>
                    </a:p>
                  </a:txBody>
                  <a:tcPr marL="68580" marR="68580" marT="0" marB="0" anchor="ctr"/>
                </a:tc>
                <a:tc>
                  <a:txBody>
                    <a:bodyPr/>
                    <a:lstStyle/>
                    <a:p>
                      <a:pPr marL="0" indent="0">
                        <a:buFont typeface="Wingdings" pitchFamily="2" charset="2"/>
                        <a:buNone/>
                      </a:pPr>
                      <a:r>
                        <a:rPr lang="en-IN" sz="1400" kern="1200">
                          <a:solidFill>
                            <a:srgbClr val="10479B"/>
                          </a:solidFill>
                          <a:latin typeface="Optima" panose="02000503060000020004"/>
                          <a:ea typeface="+mn-ea"/>
                          <a:cs typeface="+mn-cs"/>
                        </a:rPr>
                        <a:t>Data extraction</a:t>
                      </a:r>
                      <a:r>
                        <a:rPr lang="en-US" sz="1400" kern="1200">
                          <a:solidFill>
                            <a:srgbClr val="10479B"/>
                          </a:solidFill>
                          <a:latin typeface="Optima" panose="02000503060000020004"/>
                          <a:ea typeface="+mn-ea"/>
                          <a:cs typeface="+mn-cs"/>
                        </a:rPr>
                        <a:t> from PDFs, scanned documents, websites, and various file types.</a:t>
                      </a:r>
                      <a:br>
                        <a:rPr lang="en-US" sz="1400" kern="1200">
                          <a:solidFill>
                            <a:srgbClr val="10479B"/>
                          </a:solidFill>
                          <a:latin typeface="Optima" panose="02000503060000020004"/>
                          <a:ea typeface="+mn-ea"/>
                          <a:cs typeface="+mn-cs"/>
                        </a:rPr>
                      </a:br>
                      <a:r>
                        <a:rPr lang="en-US" sz="1400" kern="1200">
                          <a:solidFill>
                            <a:srgbClr val="10479B"/>
                          </a:solidFill>
                          <a:latin typeface="Optima" panose="02000503060000020004"/>
                          <a:ea typeface="+mn-ea"/>
                          <a:cs typeface="+mn-cs"/>
                        </a:rPr>
                        <a:t>AI Agent classifies, formats, and aligns the data to maintain consistency and accuracy. This transforms raw inputs into structured</a:t>
                      </a:r>
                      <a:endParaRPr lang="en-IN" sz="1400" kern="1200">
                        <a:solidFill>
                          <a:srgbClr val="10479B"/>
                        </a:solidFill>
                        <a:latin typeface="Optima" panose="02000503060000020004"/>
                        <a:ea typeface="+mn-ea"/>
                        <a:cs typeface="+mn-cs"/>
                      </a:endParaRPr>
                    </a:p>
                  </a:txBody>
                  <a:tcPr marL="68580" marR="68580" marT="0" marB="0"/>
                </a:tc>
                <a:extLst>
                  <a:ext uri="{0D108BD9-81ED-4DB2-BD59-A6C34878D82A}">
                    <a16:rowId xmlns:a16="http://schemas.microsoft.com/office/drawing/2014/main" val="2595356093"/>
                  </a:ext>
                </a:extLst>
              </a:tr>
              <a:tr h="772199">
                <a:tc>
                  <a:txBody>
                    <a:bodyPr/>
                    <a:lstStyle/>
                    <a:p>
                      <a:pPr algn="ctr">
                        <a:buNone/>
                      </a:pPr>
                      <a:r>
                        <a:rPr lang="en-IN" sz="1200" kern="100">
                          <a:effectLst/>
                          <a:latin typeface="Optima" panose="02000503060000020004" pitchFamily="2" charset="0"/>
                        </a:rPr>
                        <a:t>3</a:t>
                      </a:r>
                      <a:endParaRPr lang="en-IN" sz="1200" kern="100">
                        <a:effectLst/>
                        <a:latin typeface="Optima" panose="02000503060000020004"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r">
                        <a:buNone/>
                      </a:pPr>
                      <a:r>
                        <a:rPr lang="en-IN" sz="1400" kern="1200">
                          <a:solidFill>
                            <a:srgbClr val="10479B"/>
                          </a:solidFill>
                          <a:latin typeface="Optima" panose="02000503060000020004"/>
                          <a:ea typeface="+mn-ea"/>
                          <a:cs typeface="+mn-cs"/>
                        </a:rPr>
                        <a:t>QC007</a:t>
                      </a:r>
                    </a:p>
                  </a:txBody>
                  <a:tcPr marL="68580" marR="68580" marT="0" marB="0" anchor="ctr"/>
                </a:tc>
                <a:tc>
                  <a:txBody>
                    <a:bodyPr/>
                    <a:lstStyle/>
                    <a:p>
                      <a:pPr algn="ctr">
                        <a:buNone/>
                      </a:pPr>
                      <a:r>
                        <a:rPr lang="en-IN" sz="1400" kern="1200">
                          <a:solidFill>
                            <a:srgbClr val="10479B"/>
                          </a:solidFill>
                          <a:latin typeface="Optima" panose="02000503060000020004"/>
                          <a:ea typeface="+mn-ea"/>
                          <a:cs typeface="+mn-cs"/>
                        </a:rPr>
                        <a:t>Data Quality Check  Process</a:t>
                      </a:r>
                    </a:p>
                  </a:txBody>
                  <a:tcPr marL="68580" marR="68580" marT="0" marB="0" anchor="ctr"/>
                </a:tc>
                <a:tc>
                  <a:txBody>
                    <a:bodyPr/>
                    <a:lstStyle/>
                    <a:p>
                      <a:pPr marL="0" algn="l" defTabSz="914400" rtl="0" eaLnBrk="1" latinLnBrk="0" hangingPunct="1">
                        <a:buNone/>
                      </a:pPr>
                      <a:r>
                        <a:rPr lang="en-US" sz="1400" kern="1200">
                          <a:solidFill>
                            <a:srgbClr val="10479B"/>
                          </a:solidFill>
                          <a:latin typeface="Optima" panose="02000503060000020004"/>
                          <a:ea typeface="+mn-ea"/>
                          <a:cs typeface="+mn-cs"/>
                        </a:rPr>
                        <a:t>AI Agent performs automated checks to ensure data uniqueness, consistency, and completeness. </a:t>
                      </a:r>
                    </a:p>
                    <a:p>
                      <a:pPr marL="0" algn="l" defTabSz="914400" rtl="0" eaLnBrk="1" latinLnBrk="0" hangingPunct="1">
                        <a:buNone/>
                      </a:pPr>
                      <a:r>
                        <a:rPr lang="en-US" sz="1400" kern="1200">
                          <a:solidFill>
                            <a:srgbClr val="10479B"/>
                          </a:solidFill>
                          <a:latin typeface="Optima" panose="02000503060000020004"/>
                          <a:ea typeface="+mn-ea"/>
                          <a:cs typeface="+mn-cs"/>
                        </a:rPr>
                        <a:t>It validates accuracy, detects duplicates, and flags anomalies or missing values. This process ensures reliable, high-quality data</a:t>
                      </a:r>
                      <a:endParaRPr lang="en-IN" sz="1400" kern="1200">
                        <a:solidFill>
                          <a:srgbClr val="10479B"/>
                        </a:solidFill>
                        <a:latin typeface="Optima" panose="02000503060000020004"/>
                        <a:ea typeface="+mn-ea"/>
                        <a:cs typeface="+mn-cs"/>
                      </a:endParaRPr>
                    </a:p>
                  </a:txBody>
                  <a:tcPr marL="68580" marR="68580" marT="0" marB="0"/>
                </a:tc>
                <a:extLst>
                  <a:ext uri="{0D108BD9-81ED-4DB2-BD59-A6C34878D82A}">
                    <a16:rowId xmlns:a16="http://schemas.microsoft.com/office/drawing/2014/main" val="1582497215"/>
                  </a:ext>
                </a:extLst>
              </a:tr>
              <a:tr h="0">
                <a:tc>
                  <a:txBody>
                    <a:bodyPr/>
                    <a:lstStyle/>
                    <a:p>
                      <a:pPr algn="ctr">
                        <a:buNone/>
                      </a:pPr>
                      <a:r>
                        <a:rPr lang="en-IN" sz="1200" kern="100">
                          <a:effectLst/>
                          <a:latin typeface="Optima" panose="02000503060000020004" pitchFamily="2" charset="0"/>
                        </a:rPr>
                        <a:t>4</a:t>
                      </a:r>
                      <a:endParaRPr lang="en-IN" sz="1200" kern="100">
                        <a:effectLst/>
                        <a:latin typeface="Optima" panose="02000503060000020004"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r">
                        <a:buNone/>
                      </a:pPr>
                      <a:r>
                        <a:rPr lang="en-IN" sz="1400" kern="1200">
                          <a:solidFill>
                            <a:srgbClr val="10479B"/>
                          </a:solidFill>
                          <a:latin typeface="Optima" panose="02000503060000020004"/>
                          <a:ea typeface="+mn-ea"/>
                          <a:cs typeface="+mn-cs"/>
                        </a:rPr>
                        <a:t>SR007</a:t>
                      </a:r>
                    </a:p>
                  </a:txBody>
                  <a:tcPr marL="68580" marR="68580" marT="0" marB="0" anchor="ctr"/>
                </a:tc>
                <a:tc>
                  <a:txBody>
                    <a:bodyPr/>
                    <a:lstStyle/>
                    <a:p>
                      <a:pPr algn="ctr">
                        <a:buNone/>
                      </a:pPr>
                      <a:r>
                        <a:rPr lang="en-IN" sz="1400" kern="1200">
                          <a:solidFill>
                            <a:srgbClr val="10479B"/>
                          </a:solidFill>
                          <a:latin typeface="Optima" panose="02000503060000020004"/>
                          <a:ea typeface="+mn-ea"/>
                          <a:cs typeface="+mn-cs"/>
                        </a:rPr>
                        <a:t>iSPIR Extraction Process</a:t>
                      </a:r>
                    </a:p>
                  </a:txBody>
                  <a:tcPr marL="68580" marR="68580" marT="0" marB="0" anchor="ctr"/>
                </a:tc>
                <a:tc>
                  <a:txBody>
                    <a:bodyPr/>
                    <a:lstStyle/>
                    <a:p>
                      <a:pPr>
                        <a:buNone/>
                      </a:pPr>
                      <a:r>
                        <a:rPr lang="en-US" sz="1400" kern="1200">
                          <a:solidFill>
                            <a:srgbClr val="10479B"/>
                          </a:solidFill>
                          <a:latin typeface="Optima" panose="02000503060000020004"/>
                          <a:ea typeface="+mn-ea"/>
                          <a:cs typeface="+mn-cs"/>
                        </a:rPr>
                        <a:t>AI Agent extracts structured and unstructured data from iSPIR documents, including tag numbers, equipment models, and spare parts lists</a:t>
                      </a:r>
                      <a:br>
                        <a:rPr lang="en-US" sz="1400" kern="1200">
                          <a:solidFill>
                            <a:srgbClr val="10479B"/>
                          </a:solidFill>
                          <a:latin typeface="Optima" panose="02000503060000020004"/>
                          <a:ea typeface="+mn-ea"/>
                          <a:cs typeface="+mn-cs"/>
                        </a:rPr>
                      </a:br>
                      <a:r>
                        <a:rPr lang="en-US" sz="1400" kern="1200">
                          <a:solidFill>
                            <a:srgbClr val="10479B"/>
                          </a:solidFill>
                          <a:latin typeface="Optima" panose="02000503060000020004"/>
                          <a:ea typeface="+mn-ea"/>
                          <a:cs typeface="+mn-cs"/>
                        </a:rPr>
                        <a:t>It classifies and standardizes the content while automatically linking equipment with their associated spare parts. This results in accurate, well-organized data, ready for integration into asset management </a:t>
                      </a:r>
                      <a:endParaRPr lang="en-IN" sz="1400" kern="1200">
                        <a:solidFill>
                          <a:srgbClr val="10479B"/>
                        </a:solidFill>
                        <a:latin typeface="Optima" panose="02000503060000020004"/>
                        <a:ea typeface="+mn-ea"/>
                        <a:cs typeface="+mn-cs"/>
                      </a:endParaRPr>
                    </a:p>
                  </a:txBody>
                  <a:tcPr marL="68580" marR="68580" marT="0" marB="0"/>
                </a:tc>
                <a:extLst>
                  <a:ext uri="{0D108BD9-81ED-4DB2-BD59-A6C34878D82A}">
                    <a16:rowId xmlns:a16="http://schemas.microsoft.com/office/drawing/2014/main" val="3847558480"/>
                  </a:ext>
                </a:extLst>
              </a:tr>
            </a:tbl>
          </a:graphicData>
        </a:graphic>
      </p:graphicFrame>
      <p:sp>
        <p:nvSpPr>
          <p:cNvPr id="25" name="Text Box 2">
            <a:extLst>
              <a:ext uri="{FF2B5EF4-FFF2-40B4-BE49-F238E27FC236}">
                <a16:creationId xmlns:a16="http://schemas.microsoft.com/office/drawing/2014/main" id="{5D126C3A-563D-35C9-E12C-3FF7B5D1092C}"/>
              </a:ext>
            </a:extLst>
          </p:cNvPr>
          <p:cNvSpPr txBox="1"/>
          <p:nvPr/>
        </p:nvSpPr>
        <p:spPr>
          <a:xfrm>
            <a:off x="367749" y="703598"/>
            <a:ext cx="11519451" cy="646331"/>
          </a:xfrm>
          <a:prstGeom prst="rect">
            <a:avLst/>
          </a:prstGeom>
          <a:noFill/>
        </p:spPr>
        <p:txBody>
          <a:bodyPr wrap="square" rtlCol="0">
            <a:spAutoFit/>
          </a:bodyPr>
          <a:lstStyle/>
          <a:p>
            <a:r>
              <a:rPr lang="en-IN">
                <a:solidFill>
                  <a:srgbClr val="10479B"/>
                </a:solidFill>
                <a:latin typeface="Optima" panose="02000503060000020004"/>
              </a:rPr>
              <a:t>AI agents are software systems that use AI to pursue goals and complete tasks on behalf of users</a:t>
            </a:r>
          </a:p>
          <a:p>
            <a:r>
              <a:rPr lang="en-IN">
                <a:solidFill>
                  <a:srgbClr val="10479B"/>
                </a:solidFill>
                <a:latin typeface="Optima" panose="02000503060000020004"/>
              </a:rPr>
              <a:t>Every agent defines its role, personality, and communication style, including specific instructions and descriptions</a:t>
            </a:r>
          </a:p>
        </p:txBody>
      </p:sp>
      <p:sp>
        <p:nvSpPr>
          <p:cNvPr id="26" name="Text Box 2">
            <a:extLst>
              <a:ext uri="{FF2B5EF4-FFF2-40B4-BE49-F238E27FC236}">
                <a16:creationId xmlns:a16="http://schemas.microsoft.com/office/drawing/2014/main" id="{0D0547C1-5345-2E4F-00A0-1BD990D1D9E5}"/>
              </a:ext>
            </a:extLst>
          </p:cNvPr>
          <p:cNvSpPr txBox="1"/>
          <p:nvPr/>
        </p:nvSpPr>
        <p:spPr>
          <a:xfrm>
            <a:off x="367749" y="6047510"/>
            <a:ext cx="6334125" cy="338554"/>
          </a:xfrm>
          <a:prstGeom prst="rect">
            <a:avLst/>
          </a:prstGeom>
          <a:noFill/>
        </p:spPr>
        <p:txBody>
          <a:bodyPr wrap="square" rtlCol="0">
            <a:spAutoFit/>
          </a:bodyPr>
          <a:lstStyle/>
          <a:p>
            <a:r>
              <a:rPr lang="en-IN" sz="1600" b="1">
                <a:solidFill>
                  <a:srgbClr val="26B4E9"/>
                </a:solidFill>
                <a:latin typeface="Optima" panose="02000503060000020004"/>
                <a:cs typeface="+mj-cs"/>
              </a:rPr>
              <a:t>Note: We are currently working on more than 10 use cases</a:t>
            </a:r>
          </a:p>
        </p:txBody>
      </p:sp>
      <p:sp>
        <p:nvSpPr>
          <p:cNvPr id="27" name="Text Box 2">
            <a:extLst>
              <a:ext uri="{FF2B5EF4-FFF2-40B4-BE49-F238E27FC236}">
                <a16:creationId xmlns:a16="http://schemas.microsoft.com/office/drawing/2014/main" id="{DDA33777-BE69-FC9D-995C-681B8AE032A5}"/>
              </a:ext>
            </a:extLst>
          </p:cNvPr>
          <p:cNvSpPr txBox="1"/>
          <p:nvPr/>
        </p:nvSpPr>
        <p:spPr>
          <a:xfrm>
            <a:off x="367749" y="1488692"/>
            <a:ext cx="4973685" cy="338554"/>
          </a:xfrm>
          <a:prstGeom prst="rect">
            <a:avLst/>
          </a:prstGeom>
          <a:noFill/>
        </p:spPr>
        <p:txBody>
          <a:bodyPr wrap="square" rtlCol="0">
            <a:spAutoFit/>
          </a:bodyPr>
          <a:lstStyle/>
          <a:p>
            <a:r>
              <a:rPr lang="en-IN" sz="1600">
                <a:solidFill>
                  <a:srgbClr val="10479B"/>
                </a:solidFill>
                <a:latin typeface="Optima" panose="02000503060000020004"/>
              </a:rPr>
              <a:t>Here are some of the active agents with their Activity:</a:t>
            </a:r>
          </a:p>
        </p:txBody>
      </p:sp>
      <p:pic>
        <p:nvPicPr>
          <p:cNvPr id="3" name="Graphic 2">
            <a:extLst>
              <a:ext uri="{FF2B5EF4-FFF2-40B4-BE49-F238E27FC236}">
                <a16:creationId xmlns:a16="http://schemas.microsoft.com/office/drawing/2014/main" id="{18A35B8C-1051-8DFB-C777-0AF5A0A9A8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9895" y="0"/>
            <a:ext cx="768439" cy="380489"/>
          </a:xfrm>
          <a:prstGeom prst="rect">
            <a:avLst/>
          </a:prstGeom>
        </p:spPr>
      </p:pic>
      <p:pic>
        <p:nvPicPr>
          <p:cNvPr id="8" name="Picture 7">
            <a:extLst>
              <a:ext uri="{FF2B5EF4-FFF2-40B4-BE49-F238E27FC236}">
                <a16:creationId xmlns:a16="http://schemas.microsoft.com/office/drawing/2014/main" id="{C70957CD-B7AA-B986-D662-CCB7A5A4B13A}"/>
              </a:ext>
            </a:extLst>
          </p:cNvPr>
          <p:cNvPicPr>
            <a:picLocks noChangeAspect="1"/>
          </p:cNvPicPr>
          <p:nvPr/>
        </p:nvPicPr>
        <p:blipFill>
          <a:blip r:embed="rId4"/>
          <a:stretch>
            <a:fillRect/>
          </a:stretch>
        </p:blipFill>
        <p:spPr>
          <a:xfrm>
            <a:off x="1235326" y="2434302"/>
            <a:ext cx="628147" cy="628147"/>
          </a:xfrm>
          <a:prstGeom prst="rect">
            <a:avLst/>
          </a:prstGeom>
        </p:spPr>
      </p:pic>
      <p:pic>
        <p:nvPicPr>
          <p:cNvPr id="9" name="Picture 8">
            <a:extLst>
              <a:ext uri="{FF2B5EF4-FFF2-40B4-BE49-F238E27FC236}">
                <a16:creationId xmlns:a16="http://schemas.microsoft.com/office/drawing/2014/main" id="{0117576F-161F-8636-5E91-FFB688FC35EB}"/>
              </a:ext>
            </a:extLst>
          </p:cNvPr>
          <p:cNvPicPr>
            <a:picLocks noChangeAspect="1"/>
          </p:cNvPicPr>
          <p:nvPr/>
        </p:nvPicPr>
        <p:blipFill>
          <a:blip r:embed="rId4"/>
          <a:stretch>
            <a:fillRect/>
          </a:stretch>
        </p:blipFill>
        <p:spPr>
          <a:xfrm>
            <a:off x="1235324" y="3280325"/>
            <a:ext cx="628147" cy="628147"/>
          </a:xfrm>
          <a:prstGeom prst="rect">
            <a:avLst/>
          </a:prstGeom>
        </p:spPr>
      </p:pic>
      <p:pic>
        <p:nvPicPr>
          <p:cNvPr id="10" name="Picture 9">
            <a:extLst>
              <a:ext uri="{FF2B5EF4-FFF2-40B4-BE49-F238E27FC236}">
                <a16:creationId xmlns:a16="http://schemas.microsoft.com/office/drawing/2014/main" id="{919B0BA3-4397-CD45-48CE-F416C2846D70}"/>
              </a:ext>
            </a:extLst>
          </p:cNvPr>
          <p:cNvPicPr>
            <a:picLocks noChangeAspect="1"/>
          </p:cNvPicPr>
          <p:nvPr/>
        </p:nvPicPr>
        <p:blipFill>
          <a:blip r:embed="rId4"/>
          <a:stretch>
            <a:fillRect/>
          </a:stretch>
        </p:blipFill>
        <p:spPr>
          <a:xfrm>
            <a:off x="1235324" y="4126348"/>
            <a:ext cx="628147" cy="628147"/>
          </a:xfrm>
          <a:prstGeom prst="rect">
            <a:avLst/>
          </a:prstGeom>
        </p:spPr>
      </p:pic>
      <p:pic>
        <p:nvPicPr>
          <p:cNvPr id="11" name="Picture 10">
            <a:extLst>
              <a:ext uri="{FF2B5EF4-FFF2-40B4-BE49-F238E27FC236}">
                <a16:creationId xmlns:a16="http://schemas.microsoft.com/office/drawing/2014/main" id="{B58F702D-35B8-4AF9-5220-43BB1C079661}"/>
              </a:ext>
            </a:extLst>
          </p:cNvPr>
          <p:cNvPicPr>
            <a:picLocks noChangeAspect="1"/>
          </p:cNvPicPr>
          <p:nvPr/>
        </p:nvPicPr>
        <p:blipFill>
          <a:blip r:embed="rId4"/>
          <a:stretch>
            <a:fillRect/>
          </a:stretch>
        </p:blipFill>
        <p:spPr>
          <a:xfrm>
            <a:off x="1235324" y="4963260"/>
            <a:ext cx="628147" cy="628147"/>
          </a:xfrm>
          <a:prstGeom prst="rect">
            <a:avLst/>
          </a:prstGeom>
        </p:spPr>
      </p:pic>
    </p:spTree>
    <p:extLst>
      <p:ext uri="{BB962C8B-B14F-4D97-AF65-F5344CB8AC3E}">
        <p14:creationId xmlns:p14="http://schemas.microsoft.com/office/powerpoint/2010/main" val="2739272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75482-C908-5617-83E8-C05403209CE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6720D6A-0FDF-F14F-0667-2D0A5E7B040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E62D0EB1-7213-C11E-5A99-E373F4076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3D9504E5-9D05-6493-E64B-E25F6F975F90}"/>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err="1">
                <a:ln>
                  <a:noFill/>
                </a:ln>
                <a:solidFill>
                  <a:srgbClr val="10479B"/>
                </a:solidFill>
                <a:effectLst/>
                <a:uLnTx/>
                <a:uFillTx/>
                <a:latin typeface="Optima" panose="02000503060000020004"/>
                <a:cs typeface="+mj-cs"/>
              </a:rPr>
              <a:t>ISLexitas</a:t>
            </a:r>
            <a:r>
              <a:rPr kumimoji="0" lang="en-US" sz="2400" b="1" i="0" u="none" strike="noStrike" kern="1200" cap="none" spc="0" normalizeH="0" baseline="0" noProof="0">
                <a:ln>
                  <a:noFill/>
                </a:ln>
                <a:solidFill>
                  <a:srgbClr val="10479B"/>
                </a:solidFill>
                <a:effectLst/>
                <a:uLnTx/>
                <a:uFillTx/>
                <a:latin typeface="Optima"/>
                <a:cs typeface="+mj-cs"/>
              </a:rPr>
              <a:t> LLM Process Model</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AD2160DD-977D-6BAC-F92F-E137208588EC}"/>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5F0F4900-A11F-DF81-0C6B-3A646620D69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pic>
        <p:nvPicPr>
          <p:cNvPr id="48" name="Graphic 47">
            <a:extLst>
              <a:ext uri="{FF2B5EF4-FFF2-40B4-BE49-F238E27FC236}">
                <a16:creationId xmlns:a16="http://schemas.microsoft.com/office/drawing/2014/main" id="{9F9B7920-653E-ED11-0DEB-4F52243C92F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49895" y="0"/>
            <a:ext cx="768439" cy="380489"/>
          </a:xfrm>
          <a:prstGeom prst="rect">
            <a:avLst/>
          </a:prstGeom>
        </p:spPr>
      </p:pic>
      <p:sp>
        <p:nvSpPr>
          <p:cNvPr id="3" name="Rounded Rectangle 49">
            <a:extLst>
              <a:ext uri="{FF2B5EF4-FFF2-40B4-BE49-F238E27FC236}">
                <a16:creationId xmlns:a16="http://schemas.microsoft.com/office/drawing/2014/main" id="{76DAEF1A-553E-10B4-D441-F50AB8C8E79F}"/>
              </a:ext>
            </a:extLst>
          </p:cNvPr>
          <p:cNvSpPr/>
          <p:nvPr>
            <p:custDataLst>
              <p:tags r:id="rId1"/>
            </p:custDataLst>
          </p:nvPr>
        </p:nvSpPr>
        <p:spPr>
          <a:xfrm>
            <a:off x="2801157" y="2034712"/>
            <a:ext cx="1853780" cy="56641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End user sends Query to LLM </a:t>
            </a:r>
          </a:p>
        </p:txBody>
      </p:sp>
      <p:sp>
        <p:nvSpPr>
          <p:cNvPr id="10" name="Rounded Rectangle 49">
            <a:extLst>
              <a:ext uri="{FF2B5EF4-FFF2-40B4-BE49-F238E27FC236}">
                <a16:creationId xmlns:a16="http://schemas.microsoft.com/office/drawing/2014/main" id="{2F44598F-204D-53C9-8EC2-4335B857BF91}"/>
              </a:ext>
            </a:extLst>
          </p:cNvPr>
          <p:cNvSpPr/>
          <p:nvPr>
            <p:custDataLst>
              <p:tags r:id="rId2"/>
            </p:custDataLst>
          </p:nvPr>
        </p:nvSpPr>
        <p:spPr>
          <a:xfrm>
            <a:off x="2801156" y="3861896"/>
            <a:ext cx="1853780" cy="54566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Output sent to End user</a:t>
            </a:r>
          </a:p>
        </p:txBody>
      </p:sp>
      <p:sp>
        <p:nvSpPr>
          <p:cNvPr id="21" name="Rounded Rectangle 49">
            <a:extLst>
              <a:ext uri="{FF2B5EF4-FFF2-40B4-BE49-F238E27FC236}">
                <a16:creationId xmlns:a16="http://schemas.microsoft.com/office/drawing/2014/main" id="{A328AD1C-7F19-D7E8-6916-B87D8625FD85}"/>
              </a:ext>
            </a:extLst>
          </p:cNvPr>
          <p:cNvSpPr/>
          <p:nvPr>
            <p:custDataLst>
              <p:tags r:id="rId3"/>
            </p:custDataLst>
          </p:nvPr>
        </p:nvSpPr>
        <p:spPr>
          <a:xfrm>
            <a:off x="697956" y="2915229"/>
            <a:ext cx="1280747" cy="45308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End User</a:t>
            </a:r>
          </a:p>
        </p:txBody>
      </p:sp>
      <p:sp>
        <p:nvSpPr>
          <p:cNvPr id="22" name="Rounded Rectangle 49">
            <a:extLst>
              <a:ext uri="{FF2B5EF4-FFF2-40B4-BE49-F238E27FC236}">
                <a16:creationId xmlns:a16="http://schemas.microsoft.com/office/drawing/2014/main" id="{04CF65E9-FA58-2844-D5FD-C5D5A0635398}"/>
              </a:ext>
            </a:extLst>
          </p:cNvPr>
          <p:cNvSpPr/>
          <p:nvPr>
            <p:custDataLst>
              <p:tags r:id="rId4"/>
            </p:custDataLst>
          </p:nvPr>
        </p:nvSpPr>
        <p:spPr>
          <a:xfrm>
            <a:off x="5745403" y="2915229"/>
            <a:ext cx="1280746" cy="45308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UI</a:t>
            </a:r>
          </a:p>
        </p:txBody>
      </p:sp>
      <p:sp>
        <p:nvSpPr>
          <p:cNvPr id="28" name="Rounded Rectangle 49">
            <a:extLst>
              <a:ext uri="{FF2B5EF4-FFF2-40B4-BE49-F238E27FC236}">
                <a16:creationId xmlns:a16="http://schemas.microsoft.com/office/drawing/2014/main" id="{403EFE7C-E1C9-52E1-F1C6-B69E74863722}"/>
              </a:ext>
            </a:extLst>
          </p:cNvPr>
          <p:cNvSpPr/>
          <p:nvPr>
            <p:custDataLst>
              <p:tags r:id="rId5"/>
            </p:custDataLst>
          </p:nvPr>
        </p:nvSpPr>
        <p:spPr>
          <a:xfrm>
            <a:off x="7637280" y="3382416"/>
            <a:ext cx="1958440" cy="5546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Initial Prompt</a:t>
            </a:r>
          </a:p>
        </p:txBody>
      </p:sp>
      <p:sp>
        <p:nvSpPr>
          <p:cNvPr id="29" name="Rounded Rectangle 49">
            <a:extLst>
              <a:ext uri="{FF2B5EF4-FFF2-40B4-BE49-F238E27FC236}">
                <a16:creationId xmlns:a16="http://schemas.microsoft.com/office/drawing/2014/main" id="{886D163D-EB58-AA8C-C178-4AD58C41904B}"/>
              </a:ext>
            </a:extLst>
          </p:cNvPr>
          <p:cNvSpPr/>
          <p:nvPr>
            <p:custDataLst>
              <p:tags r:id="rId6"/>
            </p:custDataLst>
          </p:nvPr>
        </p:nvSpPr>
        <p:spPr>
          <a:xfrm>
            <a:off x="7637280" y="4511350"/>
            <a:ext cx="1958440" cy="5546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Prompt Optimized Tool</a:t>
            </a:r>
          </a:p>
        </p:txBody>
      </p:sp>
      <p:cxnSp>
        <p:nvCxnSpPr>
          <p:cNvPr id="68" name="Connector: Curved 67">
            <a:extLst>
              <a:ext uri="{FF2B5EF4-FFF2-40B4-BE49-F238E27FC236}">
                <a16:creationId xmlns:a16="http://schemas.microsoft.com/office/drawing/2014/main" id="{85297626-9702-0EF9-0175-9DFE32510566}"/>
              </a:ext>
            </a:extLst>
          </p:cNvPr>
          <p:cNvCxnSpPr>
            <a:stCxn id="10" idx="1"/>
            <a:endCxn id="21" idx="3"/>
          </p:cNvCxnSpPr>
          <p:nvPr/>
        </p:nvCxnSpPr>
        <p:spPr>
          <a:xfrm rot="10800000">
            <a:off x="1978704" y="3141774"/>
            <a:ext cx="822453" cy="9929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C9BD0B9E-B71C-2013-4A91-6B0597BF22CE}"/>
              </a:ext>
            </a:extLst>
          </p:cNvPr>
          <p:cNvCxnSpPr>
            <a:stCxn id="21" idx="3"/>
            <a:endCxn id="3" idx="1"/>
          </p:cNvCxnSpPr>
          <p:nvPr/>
        </p:nvCxnSpPr>
        <p:spPr>
          <a:xfrm flipV="1">
            <a:off x="1978703" y="2317917"/>
            <a:ext cx="822454" cy="823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9CF684F3-06DC-FB25-7A6C-DCB7233DBFC8}"/>
              </a:ext>
            </a:extLst>
          </p:cNvPr>
          <p:cNvCxnSpPr>
            <a:stCxn id="22" idx="1"/>
            <a:endCxn id="10" idx="3"/>
          </p:cNvCxnSpPr>
          <p:nvPr/>
        </p:nvCxnSpPr>
        <p:spPr>
          <a:xfrm rot="10800000" flipV="1">
            <a:off x="4654937" y="3141774"/>
            <a:ext cx="1090467" cy="9929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Curved 73">
            <a:extLst>
              <a:ext uri="{FF2B5EF4-FFF2-40B4-BE49-F238E27FC236}">
                <a16:creationId xmlns:a16="http://schemas.microsoft.com/office/drawing/2014/main" id="{EA8DFD2B-809E-1479-A44E-6987AD530E92}"/>
              </a:ext>
            </a:extLst>
          </p:cNvPr>
          <p:cNvCxnSpPr>
            <a:stCxn id="3" idx="3"/>
            <a:endCxn id="22" idx="1"/>
          </p:cNvCxnSpPr>
          <p:nvPr/>
        </p:nvCxnSpPr>
        <p:spPr>
          <a:xfrm>
            <a:off x="4654937" y="2317917"/>
            <a:ext cx="1090466" cy="823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FF50938-1F62-5D69-425D-A68ABD21961E}"/>
              </a:ext>
            </a:extLst>
          </p:cNvPr>
          <p:cNvCxnSpPr>
            <a:stCxn id="22" idx="3"/>
            <a:endCxn id="28" idx="1"/>
          </p:cNvCxnSpPr>
          <p:nvPr/>
        </p:nvCxnSpPr>
        <p:spPr>
          <a:xfrm>
            <a:off x="7026149" y="3141774"/>
            <a:ext cx="611131" cy="517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Rounded Rectangle 49">
            <a:extLst>
              <a:ext uri="{FF2B5EF4-FFF2-40B4-BE49-F238E27FC236}">
                <a16:creationId xmlns:a16="http://schemas.microsoft.com/office/drawing/2014/main" id="{9DF4ACEB-8143-DF61-6CA1-DB171F159EA0}"/>
              </a:ext>
            </a:extLst>
          </p:cNvPr>
          <p:cNvSpPr/>
          <p:nvPr>
            <p:custDataLst>
              <p:tags r:id="rId7"/>
            </p:custDataLst>
          </p:nvPr>
        </p:nvSpPr>
        <p:spPr>
          <a:xfrm>
            <a:off x="7622880" y="2313258"/>
            <a:ext cx="1958440" cy="5546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Embedding Model </a:t>
            </a:r>
          </a:p>
          <a:p>
            <a:pPr algn="ctr"/>
            <a:r>
              <a:rPr lang="en-US" sz="1400" b="1">
                <a:solidFill>
                  <a:srgbClr val="0B4A99"/>
                </a:solidFill>
                <a:latin typeface="Optima" panose="02000503060000020004"/>
              </a:rPr>
              <a:t>(</a:t>
            </a:r>
            <a:r>
              <a:rPr lang="en-US" sz="1400" b="1" err="1">
                <a:solidFill>
                  <a:srgbClr val="0B4A99"/>
                </a:solidFill>
                <a:latin typeface="Optima" panose="02000503060000020004"/>
              </a:rPr>
              <a:t>ISLexitas</a:t>
            </a:r>
            <a:r>
              <a:rPr lang="en-US" sz="1400" b="1">
                <a:solidFill>
                  <a:srgbClr val="0B4A99"/>
                </a:solidFill>
                <a:latin typeface="Optima" panose="02000503060000020004"/>
              </a:rPr>
              <a:t>)</a:t>
            </a:r>
          </a:p>
        </p:txBody>
      </p:sp>
      <p:sp>
        <p:nvSpPr>
          <p:cNvPr id="104" name="Rounded Rectangle 49">
            <a:extLst>
              <a:ext uri="{FF2B5EF4-FFF2-40B4-BE49-F238E27FC236}">
                <a16:creationId xmlns:a16="http://schemas.microsoft.com/office/drawing/2014/main" id="{806F4E68-C967-ECA3-E166-ED0C3C9C9A53}"/>
              </a:ext>
            </a:extLst>
          </p:cNvPr>
          <p:cNvSpPr/>
          <p:nvPr>
            <p:custDataLst>
              <p:tags r:id="rId8"/>
            </p:custDataLst>
          </p:nvPr>
        </p:nvSpPr>
        <p:spPr>
          <a:xfrm>
            <a:off x="10039250" y="2321298"/>
            <a:ext cx="1958440" cy="5546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Vector Database</a:t>
            </a:r>
          </a:p>
        </p:txBody>
      </p:sp>
      <p:sp>
        <p:nvSpPr>
          <p:cNvPr id="105" name="Rounded Rectangle 49">
            <a:extLst>
              <a:ext uri="{FF2B5EF4-FFF2-40B4-BE49-F238E27FC236}">
                <a16:creationId xmlns:a16="http://schemas.microsoft.com/office/drawing/2014/main" id="{BB5CF98F-C18C-8941-577D-36C81A446D78}"/>
              </a:ext>
            </a:extLst>
          </p:cNvPr>
          <p:cNvSpPr/>
          <p:nvPr>
            <p:custDataLst>
              <p:tags r:id="rId9"/>
            </p:custDataLst>
          </p:nvPr>
        </p:nvSpPr>
        <p:spPr>
          <a:xfrm>
            <a:off x="10039250" y="3355240"/>
            <a:ext cx="1958440" cy="5546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Data Filter</a:t>
            </a:r>
          </a:p>
        </p:txBody>
      </p:sp>
      <p:sp>
        <p:nvSpPr>
          <p:cNvPr id="112" name="Rounded Rectangle 49">
            <a:extLst>
              <a:ext uri="{FF2B5EF4-FFF2-40B4-BE49-F238E27FC236}">
                <a16:creationId xmlns:a16="http://schemas.microsoft.com/office/drawing/2014/main" id="{07B39364-1437-AF13-F1FA-E40DED4A81BE}"/>
              </a:ext>
            </a:extLst>
          </p:cNvPr>
          <p:cNvSpPr/>
          <p:nvPr>
            <p:custDataLst>
              <p:tags r:id="rId10"/>
            </p:custDataLst>
          </p:nvPr>
        </p:nvSpPr>
        <p:spPr>
          <a:xfrm>
            <a:off x="7622880" y="5481725"/>
            <a:ext cx="1958440" cy="5546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LLM API</a:t>
            </a:r>
          </a:p>
          <a:p>
            <a:pPr algn="ctr"/>
            <a:r>
              <a:rPr lang="en-US" sz="1400" b="1">
                <a:solidFill>
                  <a:srgbClr val="0B4A99"/>
                </a:solidFill>
                <a:latin typeface="Optima" panose="02000503060000020004"/>
              </a:rPr>
              <a:t>LLM HOST</a:t>
            </a:r>
          </a:p>
        </p:txBody>
      </p:sp>
      <p:sp>
        <p:nvSpPr>
          <p:cNvPr id="113" name="Rounded Rectangle 49">
            <a:extLst>
              <a:ext uri="{FF2B5EF4-FFF2-40B4-BE49-F238E27FC236}">
                <a16:creationId xmlns:a16="http://schemas.microsoft.com/office/drawing/2014/main" id="{DBDF11EC-6853-6AE0-CD04-8738F6A0E5C7}"/>
              </a:ext>
            </a:extLst>
          </p:cNvPr>
          <p:cNvSpPr/>
          <p:nvPr>
            <p:custDataLst>
              <p:tags r:id="rId11"/>
            </p:custDataLst>
          </p:nvPr>
        </p:nvSpPr>
        <p:spPr>
          <a:xfrm>
            <a:off x="5116780" y="5481725"/>
            <a:ext cx="1958440" cy="5546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200" b="1">
                <a:solidFill>
                  <a:srgbClr val="0B4A99"/>
                </a:solidFill>
                <a:latin typeface="Optima" panose="02000503060000020004"/>
              </a:rPr>
              <a:t>Content Filter Scans output for Harmful Content</a:t>
            </a:r>
          </a:p>
        </p:txBody>
      </p:sp>
      <p:sp>
        <p:nvSpPr>
          <p:cNvPr id="114" name="Rounded Rectangle 49">
            <a:extLst>
              <a:ext uri="{FF2B5EF4-FFF2-40B4-BE49-F238E27FC236}">
                <a16:creationId xmlns:a16="http://schemas.microsoft.com/office/drawing/2014/main" id="{132E8BED-92FD-96A9-1531-1F1AAE266BF3}"/>
              </a:ext>
            </a:extLst>
          </p:cNvPr>
          <p:cNvSpPr/>
          <p:nvPr>
            <p:custDataLst>
              <p:tags r:id="rId12"/>
            </p:custDataLst>
          </p:nvPr>
        </p:nvSpPr>
        <p:spPr>
          <a:xfrm>
            <a:off x="2608634" y="5481725"/>
            <a:ext cx="1958440" cy="5546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Content Filter</a:t>
            </a:r>
          </a:p>
        </p:txBody>
      </p:sp>
      <p:sp>
        <p:nvSpPr>
          <p:cNvPr id="115" name="Rounded Rectangle 49">
            <a:extLst>
              <a:ext uri="{FF2B5EF4-FFF2-40B4-BE49-F238E27FC236}">
                <a16:creationId xmlns:a16="http://schemas.microsoft.com/office/drawing/2014/main" id="{F7A972A4-A145-1FE0-B44A-68DF6E6F9DF8}"/>
              </a:ext>
            </a:extLst>
          </p:cNvPr>
          <p:cNvSpPr/>
          <p:nvPr>
            <p:custDataLst>
              <p:tags r:id="rId13"/>
            </p:custDataLst>
          </p:nvPr>
        </p:nvSpPr>
        <p:spPr>
          <a:xfrm>
            <a:off x="100488" y="5481725"/>
            <a:ext cx="1958440" cy="554654"/>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1400" b="1">
                <a:solidFill>
                  <a:srgbClr val="0B4A99"/>
                </a:solidFill>
                <a:latin typeface="Optima" panose="02000503060000020004"/>
              </a:rPr>
              <a:t>LLM Output</a:t>
            </a:r>
          </a:p>
        </p:txBody>
      </p:sp>
      <p:cxnSp>
        <p:nvCxnSpPr>
          <p:cNvPr id="117" name="Connector: Elbow 116">
            <a:extLst>
              <a:ext uri="{FF2B5EF4-FFF2-40B4-BE49-F238E27FC236}">
                <a16:creationId xmlns:a16="http://schemas.microsoft.com/office/drawing/2014/main" id="{99068079-7B9B-26D0-CC96-8317D4B2D37F}"/>
              </a:ext>
            </a:extLst>
          </p:cNvPr>
          <p:cNvCxnSpPr>
            <a:stCxn id="115" idx="0"/>
            <a:endCxn id="22" idx="2"/>
          </p:cNvCxnSpPr>
          <p:nvPr/>
        </p:nvCxnSpPr>
        <p:spPr>
          <a:xfrm rot="5400000" flipH="1" flipV="1">
            <a:off x="2676039" y="1771988"/>
            <a:ext cx="2113407" cy="5306068"/>
          </a:xfrm>
          <a:prstGeom prst="bentConnector3">
            <a:avLst>
              <a:gd name="adj1" fmla="val 216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58C65E33-774F-86EB-430C-5AC9C1E33F26}"/>
              </a:ext>
            </a:extLst>
          </p:cNvPr>
          <p:cNvCxnSpPr>
            <a:stCxn id="22" idx="3"/>
            <a:endCxn id="93" idx="1"/>
          </p:cNvCxnSpPr>
          <p:nvPr/>
        </p:nvCxnSpPr>
        <p:spPr>
          <a:xfrm flipV="1">
            <a:off x="7026149" y="2590585"/>
            <a:ext cx="596731" cy="55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30732A8-F093-2134-71CA-1800AA5CB8E8}"/>
              </a:ext>
            </a:extLst>
          </p:cNvPr>
          <p:cNvCxnSpPr>
            <a:cxnSpLocks/>
            <a:stCxn id="28" idx="2"/>
            <a:endCxn id="29" idx="0"/>
          </p:cNvCxnSpPr>
          <p:nvPr/>
        </p:nvCxnSpPr>
        <p:spPr>
          <a:xfrm>
            <a:off x="8616500" y="3937070"/>
            <a:ext cx="0" cy="574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EA71AF2-D0BC-9FCF-FAA6-5CC0EAF6D68D}"/>
              </a:ext>
            </a:extLst>
          </p:cNvPr>
          <p:cNvCxnSpPr>
            <a:stCxn id="29" idx="2"/>
            <a:endCxn id="112" idx="0"/>
          </p:cNvCxnSpPr>
          <p:nvPr/>
        </p:nvCxnSpPr>
        <p:spPr>
          <a:xfrm flipH="1">
            <a:off x="8602100" y="5066004"/>
            <a:ext cx="14400" cy="415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8BDC98B-4346-98D6-5B24-7650503EE284}"/>
              </a:ext>
            </a:extLst>
          </p:cNvPr>
          <p:cNvCxnSpPr>
            <a:stCxn id="104" idx="2"/>
            <a:endCxn id="105" idx="0"/>
          </p:cNvCxnSpPr>
          <p:nvPr/>
        </p:nvCxnSpPr>
        <p:spPr>
          <a:xfrm>
            <a:off x="11018470" y="2875952"/>
            <a:ext cx="0" cy="479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E2036D4-CF48-AB7C-BCDF-51EEF4032E03}"/>
              </a:ext>
            </a:extLst>
          </p:cNvPr>
          <p:cNvCxnSpPr>
            <a:stCxn id="105" idx="1"/>
            <a:endCxn id="28" idx="3"/>
          </p:cNvCxnSpPr>
          <p:nvPr/>
        </p:nvCxnSpPr>
        <p:spPr>
          <a:xfrm flipH="1">
            <a:off x="9595720" y="3632567"/>
            <a:ext cx="443530" cy="27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BC96282-4A4B-1E64-6921-AB4A8AA67065}"/>
              </a:ext>
            </a:extLst>
          </p:cNvPr>
          <p:cNvCxnSpPr>
            <a:stCxn id="112" idx="1"/>
            <a:endCxn id="113" idx="3"/>
          </p:cNvCxnSpPr>
          <p:nvPr/>
        </p:nvCxnSpPr>
        <p:spPr>
          <a:xfrm flipH="1">
            <a:off x="7075220" y="5759052"/>
            <a:ext cx="547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Rounded Rectangle 49">
            <a:extLst>
              <a:ext uri="{FF2B5EF4-FFF2-40B4-BE49-F238E27FC236}">
                <a16:creationId xmlns:a16="http://schemas.microsoft.com/office/drawing/2014/main" id="{71BD063A-ADD3-4C13-FF26-AE1B7F506AEF}"/>
              </a:ext>
            </a:extLst>
          </p:cNvPr>
          <p:cNvSpPr/>
          <p:nvPr>
            <p:custDataLst>
              <p:tags r:id="rId14"/>
            </p:custDataLst>
          </p:nvPr>
        </p:nvSpPr>
        <p:spPr>
          <a:xfrm>
            <a:off x="719528" y="1963895"/>
            <a:ext cx="6355692" cy="2795085"/>
          </a:xfrm>
          <a:prstGeom prst="roundRect">
            <a:avLst/>
          </a:prstGeom>
          <a:noFill/>
          <a:ln>
            <a:solidFill>
              <a:srgbClr val="0B4A99"/>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b="1">
              <a:solidFill>
                <a:srgbClr val="0B4A99"/>
              </a:solidFill>
              <a:latin typeface="Optima" panose="02000503060000020004"/>
            </a:endParaRPr>
          </a:p>
        </p:txBody>
      </p:sp>
      <p:cxnSp>
        <p:nvCxnSpPr>
          <p:cNvPr id="8" name="Straight Arrow Connector 7">
            <a:extLst>
              <a:ext uri="{FF2B5EF4-FFF2-40B4-BE49-F238E27FC236}">
                <a16:creationId xmlns:a16="http://schemas.microsoft.com/office/drawing/2014/main" id="{B5F20B80-27B4-820D-22C6-957A861F80CC}"/>
              </a:ext>
            </a:extLst>
          </p:cNvPr>
          <p:cNvCxnSpPr>
            <a:stCxn id="93" idx="3"/>
            <a:endCxn id="104" idx="1"/>
          </p:cNvCxnSpPr>
          <p:nvPr/>
        </p:nvCxnSpPr>
        <p:spPr>
          <a:xfrm>
            <a:off x="9581320" y="2590585"/>
            <a:ext cx="457930" cy="8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945717-DE70-AD1C-2007-7C19B3D674C1}"/>
              </a:ext>
            </a:extLst>
          </p:cNvPr>
          <p:cNvCxnSpPr>
            <a:stCxn id="113" idx="1"/>
            <a:endCxn id="114" idx="3"/>
          </p:cNvCxnSpPr>
          <p:nvPr/>
        </p:nvCxnSpPr>
        <p:spPr>
          <a:xfrm flipH="1">
            <a:off x="4567074" y="5759052"/>
            <a:ext cx="549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FB8BDF-D553-92E5-E85C-E9CDE6274A34}"/>
              </a:ext>
            </a:extLst>
          </p:cNvPr>
          <p:cNvCxnSpPr>
            <a:stCxn id="114" idx="1"/>
          </p:cNvCxnSpPr>
          <p:nvPr/>
        </p:nvCxnSpPr>
        <p:spPr>
          <a:xfrm flipH="1">
            <a:off x="1978702" y="5759052"/>
            <a:ext cx="629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 Box 7">
            <a:extLst>
              <a:ext uri="{FF2B5EF4-FFF2-40B4-BE49-F238E27FC236}">
                <a16:creationId xmlns:a16="http://schemas.microsoft.com/office/drawing/2014/main" id="{537E7A9F-4351-25E1-7F8C-0B52C87A40E0}"/>
              </a:ext>
            </a:extLst>
          </p:cNvPr>
          <p:cNvSpPr txBox="1"/>
          <p:nvPr/>
        </p:nvSpPr>
        <p:spPr>
          <a:xfrm>
            <a:off x="535259" y="949824"/>
            <a:ext cx="2987429" cy="807562"/>
          </a:xfrm>
          <a:prstGeom prst="rect">
            <a:avLst/>
          </a:prstGeom>
          <a:noFill/>
        </p:spPr>
        <p:txBody>
          <a:bodyPr wrap="square" rtlCol="0" anchor="t">
            <a:noAutofit/>
          </a:bodyPr>
          <a:lstStyle/>
          <a:p>
            <a:pPr marL="171450" indent="-171450">
              <a:buFont typeface="Wingdings" panose="05000000000000000000" pitchFamily="2" charset="2"/>
              <a:buChar char="v"/>
            </a:pPr>
            <a:r>
              <a:rPr lang="en-US" sz="1200" b="1">
                <a:solidFill>
                  <a:srgbClr val="0B4A99"/>
                </a:solidFill>
                <a:latin typeface="Optima" panose="02000503060000020004"/>
                <a:cs typeface="Optima" charset="0"/>
                <a:sym typeface="+mn-ea"/>
              </a:rPr>
              <a:t>Specially Trained with Master Data </a:t>
            </a:r>
          </a:p>
          <a:p>
            <a:pPr marL="171450" indent="-171450">
              <a:buFont typeface="Wingdings" panose="05000000000000000000" pitchFamily="2" charset="2"/>
              <a:buChar char="v"/>
            </a:pPr>
            <a:r>
              <a:rPr lang="en-US" sz="1200" b="1">
                <a:solidFill>
                  <a:srgbClr val="0B4A99"/>
                </a:solidFill>
                <a:latin typeface="Optima" panose="02000503060000020004"/>
                <a:cs typeface="Optima" charset="0"/>
                <a:sym typeface="+mn-ea"/>
              </a:rPr>
              <a:t> Trained with all Industries Data</a:t>
            </a:r>
          </a:p>
        </p:txBody>
      </p:sp>
      <p:cxnSp>
        <p:nvCxnSpPr>
          <p:cNvPr id="38" name="Straight Connector 37">
            <a:extLst>
              <a:ext uri="{FF2B5EF4-FFF2-40B4-BE49-F238E27FC236}">
                <a16:creationId xmlns:a16="http://schemas.microsoft.com/office/drawing/2014/main" id="{27913ACD-C9C7-E27E-5F15-DFF8F7A7A5D7}"/>
              </a:ext>
            </a:extLst>
          </p:cNvPr>
          <p:cNvCxnSpPr/>
          <p:nvPr/>
        </p:nvCxnSpPr>
        <p:spPr>
          <a:xfrm>
            <a:off x="719528" y="1758242"/>
            <a:ext cx="10463419"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4E2BB56B-041D-8C3C-43FB-05E2878D305E}"/>
              </a:ext>
            </a:extLst>
          </p:cNvPr>
          <p:cNvCxnSpPr/>
          <p:nvPr/>
        </p:nvCxnSpPr>
        <p:spPr>
          <a:xfrm>
            <a:off x="707038" y="816363"/>
            <a:ext cx="10463419"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 Box 7">
            <a:extLst>
              <a:ext uri="{FF2B5EF4-FFF2-40B4-BE49-F238E27FC236}">
                <a16:creationId xmlns:a16="http://schemas.microsoft.com/office/drawing/2014/main" id="{E225C0A0-51CA-A718-29C2-D44C739DDB44}"/>
              </a:ext>
            </a:extLst>
          </p:cNvPr>
          <p:cNvSpPr txBox="1"/>
          <p:nvPr/>
        </p:nvSpPr>
        <p:spPr>
          <a:xfrm>
            <a:off x="3334215" y="937334"/>
            <a:ext cx="2837409" cy="598192"/>
          </a:xfrm>
          <a:prstGeom prst="rect">
            <a:avLst/>
          </a:prstGeom>
          <a:noFill/>
        </p:spPr>
        <p:txBody>
          <a:bodyPr wrap="square" rtlCol="0" anchor="t">
            <a:noAutofit/>
          </a:bodyPr>
          <a:lstStyle/>
          <a:p>
            <a:pPr marL="171450" indent="-171450">
              <a:buFont typeface="Wingdings" panose="05000000000000000000" pitchFamily="2" charset="2"/>
              <a:buChar char="v"/>
            </a:pPr>
            <a:r>
              <a:rPr lang="en-US" sz="1200" b="1">
                <a:solidFill>
                  <a:srgbClr val="0B4A99"/>
                </a:solidFill>
                <a:latin typeface="Optima" panose="02000503060000020004"/>
                <a:cs typeface="Optima" charset="0"/>
                <a:sym typeface="+mn-ea"/>
              </a:rPr>
              <a:t>Industry Tuned Accuracy</a:t>
            </a:r>
          </a:p>
          <a:p>
            <a:pPr marL="171450" indent="-171450">
              <a:buFont typeface="Wingdings" panose="05000000000000000000" pitchFamily="2" charset="2"/>
              <a:buChar char="v"/>
            </a:pPr>
            <a:r>
              <a:rPr lang="en-US" sz="1200" b="1">
                <a:solidFill>
                  <a:srgbClr val="0B4A99"/>
                </a:solidFill>
                <a:latin typeface="Optima" panose="02000503060000020004"/>
              </a:rPr>
              <a:t>Precision Tailored to Industry Standards</a:t>
            </a:r>
            <a:endParaRPr lang="en-US" sz="1200" b="1">
              <a:solidFill>
                <a:srgbClr val="0B4A99"/>
              </a:solidFill>
              <a:latin typeface="Optima" panose="02000503060000020004"/>
              <a:sym typeface="+mn-ea"/>
            </a:endParaRPr>
          </a:p>
        </p:txBody>
      </p:sp>
      <p:sp>
        <p:nvSpPr>
          <p:cNvPr id="41" name="Text Box 7">
            <a:extLst>
              <a:ext uri="{FF2B5EF4-FFF2-40B4-BE49-F238E27FC236}">
                <a16:creationId xmlns:a16="http://schemas.microsoft.com/office/drawing/2014/main" id="{B8527DFD-B692-6155-9D42-512948A4C501}"/>
              </a:ext>
            </a:extLst>
          </p:cNvPr>
          <p:cNvSpPr txBox="1"/>
          <p:nvPr/>
        </p:nvSpPr>
        <p:spPr>
          <a:xfrm>
            <a:off x="5983151" y="849893"/>
            <a:ext cx="2987429" cy="790082"/>
          </a:xfrm>
          <a:prstGeom prst="rect">
            <a:avLst/>
          </a:prstGeom>
          <a:noFill/>
        </p:spPr>
        <p:txBody>
          <a:bodyPr wrap="square" rtlCol="0" anchor="t">
            <a:noAutofit/>
          </a:bodyPr>
          <a:lstStyle/>
          <a:p>
            <a:pPr marL="171450" indent="-171450">
              <a:buFont typeface="Wingdings" panose="05000000000000000000" pitchFamily="2" charset="2"/>
              <a:buChar char="v"/>
            </a:pPr>
            <a:r>
              <a:rPr lang="en-US" sz="1200" b="1">
                <a:solidFill>
                  <a:srgbClr val="0B4A99"/>
                </a:solidFill>
                <a:latin typeface="Optima" panose="02000503060000020004"/>
                <a:cs typeface="Optima" charset="0"/>
                <a:sym typeface="+mn-ea"/>
              </a:rPr>
              <a:t>Domain Fine Tuning &amp; Traceability</a:t>
            </a:r>
          </a:p>
          <a:p>
            <a:pPr marL="171450" indent="-171450">
              <a:buFont typeface="Wingdings" panose="05000000000000000000" pitchFamily="2" charset="2"/>
              <a:buChar char="v"/>
            </a:pPr>
            <a:r>
              <a:rPr lang="en-US" sz="1200" b="1">
                <a:solidFill>
                  <a:srgbClr val="0B4A99"/>
                </a:solidFill>
                <a:latin typeface="Optima" panose="02000503060000020004"/>
              </a:rPr>
              <a:t>Precision Training for Domains with Traceable Outputs</a:t>
            </a:r>
            <a:endParaRPr lang="en-US" sz="1200" b="1">
              <a:solidFill>
                <a:srgbClr val="0B4A99"/>
              </a:solidFill>
              <a:latin typeface="Optima" panose="02000503060000020004"/>
              <a:sym typeface="+mn-ea"/>
            </a:endParaRPr>
          </a:p>
        </p:txBody>
      </p:sp>
      <p:sp>
        <p:nvSpPr>
          <p:cNvPr id="43" name="Text Box 7">
            <a:extLst>
              <a:ext uri="{FF2B5EF4-FFF2-40B4-BE49-F238E27FC236}">
                <a16:creationId xmlns:a16="http://schemas.microsoft.com/office/drawing/2014/main" id="{1E585485-6052-5BF8-F089-F43843D7AB34}"/>
              </a:ext>
            </a:extLst>
          </p:cNvPr>
          <p:cNvSpPr txBox="1"/>
          <p:nvPr/>
        </p:nvSpPr>
        <p:spPr>
          <a:xfrm>
            <a:off x="9115057" y="879441"/>
            <a:ext cx="2504459" cy="598192"/>
          </a:xfrm>
          <a:prstGeom prst="rect">
            <a:avLst/>
          </a:prstGeom>
          <a:noFill/>
        </p:spPr>
        <p:txBody>
          <a:bodyPr wrap="square" rtlCol="0" anchor="t">
            <a:noAutofit/>
          </a:bodyPr>
          <a:lstStyle/>
          <a:p>
            <a:pPr marL="171450" indent="-171450">
              <a:buFont typeface="Wingdings" panose="05000000000000000000" pitchFamily="2" charset="2"/>
              <a:buChar char="v"/>
            </a:pPr>
            <a:r>
              <a:rPr lang="en-US" sz="1200" b="1">
                <a:solidFill>
                  <a:srgbClr val="0B4A99"/>
                </a:solidFill>
                <a:latin typeface="Optima" panose="02000503060000020004"/>
                <a:cs typeface="Optima" charset="0"/>
                <a:sym typeface="+mn-ea"/>
              </a:rPr>
              <a:t>Secure AI Deployment</a:t>
            </a:r>
          </a:p>
          <a:p>
            <a:pPr marL="171450" indent="-171450">
              <a:buFont typeface="Wingdings" panose="05000000000000000000" pitchFamily="2" charset="2"/>
              <a:buChar char="v"/>
            </a:pPr>
            <a:r>
              <a:rPr lang="en-US" sz="1200" b="1">
                <a:solidFill>
                  <a:srgbClr val="0B4A99"/>
                </a:solidFill>
                <a:latin typeface="Optima" panose="02000503060000020004"/>
                <a:cs typeface="Optima" charset="0"/>
                <a:sym typeface="+mn-ea"/>
              </a:rPr>
              <a:t>Data Protection &amp; Controls</a:t>
            </a:r>
          </a:p>
        </p:txBody>
      </p:sp>
    </p:spTree>
    <p:extLst>
      <p:ext uri="{BB962C8B-B14F-4D97-AF65-F5344CB8AC3E}">
        <p14:creationId xmlns:p14="http://schemas.microsoft.com/office/powerpoint/2010/main" val="29174129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2E215-DD65-911C-8A8D-2A98434C23B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9C1D8EB-D576-627F-43A3-F2FF3C032A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charset="0"/>
                <a:ea typeface="+mn-ea"/>
              </a:rPr>
              <a:t>© PiLog Group</a:t>
            </a:r>
          </a:p>
        </p:txBody>
      </p:sp>
      <p:sp>
        <p:nvSpPr>
          <p:cNvPr id="6" name="Slide Number Placeholder 5">
            <a:extLst>
              <a:ext uri="{FF2B5EF4-FFF2-40B4-BE49-F238E27FC236}">
                <a16:creationId xmlns:a16="http://schemas.microsoft.com/office/drawing/2014/main" id="{95613967-2F37-B41D-1E34-DBFBE133F5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1" i="0" u="none" strike="noStrike" kern="1200" cap="none" spc="0" normalizeH="0" baseline="0" noProof="0">
              <a:ln>
                <a:noFill/>
              </a:ln>
              <a:solidFill>
                <a:prstClr val="white"/>
              </a:solidFill>
              <a:effectLst/>
              <a:uLnTx/>
              <a:uFillTx/>
              <a:latin typeface="Optima" charset="0"/>
              <a:ea typeface="+mn-ea"/>
            </a:endParaRPr>
          </a:p>
        </p:txBody>
      </p:sp>
      <p:sp>
        <p:nvSpPr>
          <p:cNvPr id="7" name="Title 1">
            <a:extLst>
              <a:ext uri="{FF2B5EF4-FFF2-40B4-BE49-F238E27FC236}">
                <a16:creationId xmlns:a16="http://schemas.microsoft.com/office/drawing/2014/main" id="{7C3DA6AD-93BE-0EA3-3504-CB5720E47418}"/>
              </a:ext>
            </a:extLst>
          </p:cNvPr>
          <p:cNvSpPr>
            <a:spLocks noGrp="1"/>
          </p:cNvSpPr>
          <p:nvPr>
            <p:ph type="title"/>
          </p:nvPr>
        </p:nvSpPr>
        <p:spPr>
          <a:xfrm>
            <a:off x="302195" y="103162"/>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a:ea typeface="+mj-ea"/>
                <a:cs typeface="+mj-cs"/>
              </a:rPr>
              <a:t>LLMs used in our Solutions - </a:t>
            </a:r>
            <a:r>
              <a:rPr kumimoji="0" lang="en-US" sz="2400" b="1" i="0" u="none" strike="noStrike" kern="1200" cap="none" spc="0" normalizeH="0" baseline="0" noProof="0" err="1">
                <a:ln>
                  <a:noFill/>
                </a:ln>
                <a:solidFill>
                  <a:srgbClr val="10479B"/>
                </a:solidFill>
                <a:effectLst/>
                <a:uLnTx/>
                <a:uFillTx/>
                <a:latin typeface="Optima"/>
                <a:cs typeface="+mj-cs"/>
              </a:rPr>
              <a:t>ISLexitas</a:t>
            </a:r>
            <a:r>
              <a:rPr lang="en-US" sz="2400" b="1">
                <a:solidFill>
                  <a:srgbClr val="10479B"/>
                </a:solidFill>
                <a:latin typeface="Optima"/>
                <a:ea typeface="+mj-ea"/>
                <a:cs typeface="+mj-cs"/>
              </a:rPr>
              <a:t>/Llama 3.3/Mistral 24B</a:t>
            </a:r>
            <a:endParaRPr lang="en-US" sz="2400" b="1">
              <a:solidFill>
                <a:srgbClr val="10479B"/>
              </a:solidFill>
              <a:cs typeface="Arial" panose="020B0604020202020204" pitchFamily="34" charset="0"/>
            </a:endParaRPr>
          </a:p>
        </p:txBody>
      </p:sp>
      <p:sp>
        <p:nvSpPr>
          <p:cNvPr id="2" name="Footer Placeholder 4">
            <a:extLst>
              <a:ext uri="{FF2B5EF4-FFF2-40B4-BE49-F238E27FC236}">
                <a16:creationId xmlns:a16="http://schemas.microsoft.com/office/drawing/2014/main" id="{77DDD3DB-7CCD-3C2A-9B39-0B42481C069D}"/>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charset="0"/>
                <a:ea typeface="+mn-ea"/>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DC05C19F-0C9E-531F-D899-52EFDBF966E7}"/>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Restricted Use</a:t>
            </a:r>
          </a:p>
        </p:txBody>
      </p:sp>
      <p:pic>
        <p:nvPicPr>
          <p:cNvPr id="3" name="Graphic 2">
            <a:extLst>
              <a:ext uri="{FF2B5EF4-FFF2-40B4-BE49-F238E27FC236}">
                <a16:creationId xmlns:a16="http://schemas.microsoft.com/office/drawing/2014/main" id="{91BD8A2B-EE1C-B3BC-0146-D78CCFD3A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sp>
        <p:nvSpPr>
          <p:cNvPr id="13" name="TextBox 12">
            <a:extLst>
              <a:ext uri="{FF2B5EF4-FFF2-40B4-BE49-F238E27FC236}">
                <a16:creationId xmlns:a16="http://schemas.microsoft.com/office/drawing/2014/main" id="{84165EC2-E67B-B4DF-5249-D18C7E6DFE8C}"/>
              </a:ext>
            </a:extLst>
          </p:cNvPr>
          <p:cNvSpPr txBox="1"/>
          <p:nvPr/>
        </p:nvSpPr>
        <p:spPr>
          <a:xfrm>
            <a:off x="5630779" y="3039979"/>
            <a:ext cx="914400" cy="914400"/>
          </a:xfrm>
          <a:prstGeom prst="rect">
            <a:avLst/>
          </a:prstGeom>
          <a:noFill/>
        </p:spPr>
        <p:txBody>
          <a:bodyPr wrap="square" rtlCol="0">
            <a:spAutoFit/>
          </a:bodyPr>
          <a:lstStyle/>
          <a:p>
            <a:endParaRPr lang="en-US"/>
          </a:p>
        </p:txBody>
      </p:sp>
      <p:sp>
        <p:nvSpPr>
          <p:cNvPr id="16" name="Rectangle 5">
            <a:extLst>
              <a:ext uri="{FF2B5EF4-FFF2-40B4-BE49-F238E27FC236}">
                <a16:creationId xmlns:a16="http://schemas.microsoft.com/office/drawing/2014/main" id="{B60DE88B-28BF-BC65-DDF1-85656BE018C5}"/>
              </a:ext>
            </a:extLst>
          </p:cNvPr>
          <p:cNvSpPr>
            <a:spLocks noChangeArrowheads="1"/>
          </p:cNvSpPr>
          <p:nvPr/>
        </p:nvSpPr>
        <p:spPr bwMode="auto">
          <a:xfrm>
            <a:off x="280929" y="520649"/>
            <a:ext cx="11911071"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b="1">
                <a:solidFill>
                  <a:srgbClr val="10479B"/>
                </a:solidFill>
                <a:latin typeface="Optima" panose="02000503060000020004"/>
                <a:ea typeface="+mj-ea"/>
                <a:cs typeface="+mj-cs"/>
              </a:rPr>
              <a:t>The Role of </a:t>
            </a:r>
            <a:r>
              <a:rPr kumimoji="0" lang="en-US" sz="1800" b="1" i="0" u="none" strike="noStrike" kern="1200" cap="none" spc="0" normalizeH="0" baseline="0" noProof="0">
                <a:ln>
                  <a:noFill/>
                </a:ln>
                <a:solidFill>
                  <a:srgbClr val="10479B"/>
                </a:solidFill>
                <a:effectLst/>
                <a:uLnTx/>
                <a:uFillTx/>
                <a:latin typeface="Optima"/>
                <a:cs typeface="+mj-cs"/>
              </a:rPr>
              <a:t>LLMs</a:t>
            </a:r>
            <a:endParaRPr lang="en-US" b="1">
              <a:solidFill>
                <a:srgbClr val="10479B"/>
              </a:solidFill>
              <a:latin typeface="Optima" panose="02000503060000020004"/>
              <a:ea typeface="+mj-ea"/>
              <a:cs typeface="+mj-cs"/>
            </a:endParaRPr>
          </a:p>
          <a:p>
            <a:pPr marR="0" lvl="0" algn="l" defTabSz="914400" rtl="0" eaLnBrk="0" fontAlgn="base" latinLnBrk="0" hangingPunct="0">
              <a:lnSpc>
                <a:spcPct val="100000"/>
              </a:lnSpc>
              <a:spcBef>
                <a:spcPct val="0"/>
              </a:spcBef>
              <a:spcAft>
                <a:spcPct val="0"/>
              </a:spcAft>
              <a:buClrTx/>
              <a:buSzTx/>
              <a:tabLst/>
            </a:pPr>
            <a:endParaRPr lang="en-US" altLang="en-US" b="1">
              <a:latin typeface="Optima" panose="02000503060000020004"/>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solidFill>
                  <a:srgbClr val="10479B"/>
                </a:solidFill>
                <a:latin typeface="Optima" panose="02000503060000020004"/>
                <a:cs typeface="Arial" panose="020B0604020202020204"/>
              </a:rPr>
              <a:t>Automated Data Extraction: </a:t>
            </a:r>
            <a:r>
              <a:rPr lang="en-US" altLang="en-US">
                <a:solidFill>
                  <a:srgbClr val="10479B"/>
                </a:solidFill>
                <a:latin typeface="Optima" panose="02000503060000020004"/>
                <a:cs typeface="Arial" panose="020B0604020202020204"/>
              </a:rPr>
              <a:t>Intelligently identifies and pulls data from varied sources, reducing manual integration work</a:t>
            </a:r>
          </a:p>
          <a:p>
            <a:pPr marL="285750" indent="-285750" eaLnBrk="0" fontAlgn="base" hangingPunct="0">
              <a:spcBef>
                <a:spcPct val="0"/>
              </a:spcBef>
              <a:spcAft>
                <a:spcPct val="0"/>
              </a:spcAft>
              <a:buFont typeface="Wingdings" panose="05000000000000000000" pitchFamily="2" charset="2"/>
              <a:buChar char="§"/>
            </a:pPr>
            <a:r>
              <a:rPr lang="en-US" altLang="en-US" b="1">
                <a:solidFill>
                  <a:srgbClr val="10479B"/>
                </a:solidFill>
                <a:latin typeface="Optima" panose="02000503060000020004"/>
                <a:cs typeface="Arial" panose="020B0604020202020204"/>
              </a:rPr>
              <a:t>Smart Mapping &amp; Transformation: </a:t>
            </a:r>
            <a:r>
              <a:rPr lang="en-US" altLang="en-US">
                <a:solidFill>
                  <a:srgbClr val="10479B"/>
                </a:solidFill>
                <a:latin typeface="Optima" panose="02000503060000020004"/>
                <a:cs typeface="Arial" panose="020B0604020202020204"/>
              </a:rPr>
              <a:t>Learns from data patterns to auto-map fields, detect relationships, and apply correct transformations.</a:t>
            </a:r>
          </a:p>
          <a:p>
            <a:pPr marL="285750" indent="-285750" eaLnBrk="0" fontAlgn="base" hangingPunct="0">
              <a:spcBef>
                <a:spcPct val="0"/>
              </a:spcBef>
              <a:spcAft>
                <a:spcPct val="0"/>
              </a:spcAft>
              <a:buFont typeface="Wingdings" panose="05000000000000000000" pitchFamily="2" charset="2"/>
              <a:buChar char="§"/>
            </a:pPr>
            <a:r>
              <a:rPr lang="en-US" altLang="en-US" b="1">
                <a:solidFill>
                  <a:srgbClr val="10479B"/>
                </a:solidFill>
                <a:latin typeface="Optima" panose="02000503060000020004"/>
                <a:cs typeface="Arial" panose="020B0604020202020204"/>
              </a:rPr>
              <a:t>Data Profiling: </a:t>
            </a:r>
            <a:r>
              <a:rPr lang="en-US">
                <a:solidFill>
                  <a:srgbClr val="10479B"/>
                </a:solidFill>
                <a:latin typeface="Optima" panose="02000503060000020004"/>
                <a:cs typeface="Arial" panose="020B0604020202020204"/>
              </a:rPr>
              <a:t>Analyzes datasets to detect anomalies, patterns, frequency distributions, and completeness levels.</a:t>
            </a:r>
            <a:endParaRPr lang="en-US" altLang="en-US">
              <a:solidFill>
                <a:srgbClr val="10479B"/>
              </a:solidFill>
              <a:latin typeface="Optima" panose="02000503060000020004"/>
              <a:cs typeface="Arial" panose="020B0604020202020204"/>
            </a:endParaRPr>
          </a:p>
          <a:p>
            <a:pPr marL="285750" indent="-285750" eaLnBrk="0" fontAlgn="base" hangingPunct="0">
              <a:spcBef>
                <a:spcPct val="0"/>
              </a:spcBef>
              <a:spcAft>
                <a:spcPct val="0"/>
              </a:spcAft>
              <a:buFont typeface="Wingdings" panose="05000000000000000000" pitchFamily="2" charset="2"/>
              <a:buChar char="§"/>
            </a:pPr>
            <a:r>
              <a:rPr lang="en-US" altLang="en-US" b="1">
                <a:solidFill>
                  <a:srgbClr val="10479B"/>
                </a:solidFill>
                <a:latin typeface="Optima" panose="02000503060000020004"/>
                <a:cs typeface="Arial" panose="020B0604020202020204"/>
              </a:rPr>
              <a:t>Data Classification</a:t>
            </a:r>
            <a:r>
              <a:rPr lang="en-US" altLang="en-US">
                <a:solidFill>
                  <a:srgbClr val="10479B"/>
                </a:solidFill>
                <a:latin typeface="Optima" panose="02000503060000020004"/>
                <a:cs typeface="Arial" panose="020B0604020202020204"/>
              </a:rPr>
              <a:t>: </a:t>
            </a:r>
            <a:r>
              <a:rPr lang="en-US">
                <a:solidFill>
                  <a:srgbClr val="10479B"/>
                </a:solidFill>
                <a:latin typeface="Optima" panose="02000503060000020004"/>
                <a:cs typeface="Arial" panose="020B0604020202020204"/>
              </a:rPr>
              <a:t>Automatically categorizes unstructured or semi-structured data</a:t>
            </a:r>
          </a:p>
          <a:p>
            <a:pPr marL="285750" indent="-285750" eaLnBrk="0" fontAlgn="base" hangingPunct="0">
              <a:spcBef>
                <a:spcPct val="0"/>
              </a:spcBef>
              <a:spcAft>
                <a:spcPct val="0"/>
              </a:spcAft>
              <a:buFont typeface="Wingdings" panose="05000000000000000000" pitchFamily="2" charset="2"/>
              <a:buChar char="§"/>
            </a:pPr>
            <a:r>
              <a:rPr lang="en-US" b="1">
                <a:solidFill>
                  <a:srgbClr val="10479B"/>
                </a:solidFill>
                <a:latin typeface="Optima" panose="02000503060000020004"/>
                <a:cs typeface="Arial" panose="020B0604020202020204"/>
              </a:rPr>
              <a:t>Product Specification Extraction: </a:t>
            </a:r>
            <a:r>
              <a:rPr lang="en-US">
                <a:solidFill>
                  <a:srgbClr val="10479B"/>
                </a:solidFill>
                <a:latin typeface="Optima" panose="02000503060000020004"/>
                <a:cs typeface="Arial" panose="020B0604020202020204"/>
              </a:rPr>
              <a:t>Extracts critical specifications (e.g., size, material, voltage, weight) from textual product descriptions using NLP and AI techniques</a:t>
            </a:r>
            <a:endParaRPr lang="en-US" altLang="en-US">
              <a:solidFill>
                <a:srgbClr val="10479B"/>
              </a:solidFill>
              <a:latin typeface="Optima" panose="02000503060000020004"/>
              <a:cs typeface="Arial" panose="020B0604020202020204"/>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solidFill>
                  <a:srgbClr val="10479B"/>
                </a:solidFill>
                <a:latin typeface="Optima" panose="02000503060000020004"/>
                <a:cs typeface="Arial" panose="020B0604020202020204"/>
              </a:rPr>
              <a:t>Data Harmonization</a:t>
            </a:r>
            <a:r>
              <a:rPr lang="en-US" altLang="en-US">
                <a:solidFill>
                  <a:srgbClr val="10479B"/>
                </a:solidFill>
                <a:latin typeface="Optima" panose="02000503060000020004"/>
                <a:cs typeface="Arial" panose="020B0604020202020204"/>
              </a:rPr>
              <a:t>: AI helps standardize and align data from diverse sources, ensuring consistency across systems and improving data usability.</a:t>
            </a:r>
          </a:p>
          <a:p>
            <a:pPr marL="285750" indent="-285750" eaLnBrk="0" fontAlgn="base" hangingPunct="0">
              <a:spcBef>
                <a:spcPct val="0"/>
              </a:spcBef>
              <a:spcAft>
                <a:spcPct val="0"/>
              </a:spcAft>
              <a:buFont typeface="Wingdings" panose="05000000000000000000" pitchFamily="2" charset="2"/>
              <a:buChar char="§"/>
            </a:pPr>
            <a:r>
              <a:rPr lang="en-US" altLang="en-US" b="1">
                <a:solidFill>
                  <a:srgbClr val="10479B"/>
                </a:solidFill>
                <a:latin typeface="Optima" panose="02000503060000020004"/>
                <a:cs typeface="Arial" panose="020B0604020202020204"/>
              </a:rPr>
              <a:t>Continuous Quality Monitoring: </a:t>
            </a:r>
            <a:r>
              <a:rPr lang="en-US" altLang="en-US">
                <a:solidFill>
                  <a:srgbClr val="10479B"/>
                </a:solidFill>
                <a:latin typeface="Optima" panose="02000503060000020004"/>
                <a:cs typeface="Arial" panose="020B0604020202020204"/>
              </a:rPr>
              <a:t>Identifies inconsistencies in real-time and suggests proactive corrections across datasets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solidFill>
                  <a:srgbClr val="10479B"/>
                </a:solidFill>
                <a:latin typeface="Optima" panose="02000503060000020004"/>
                <a:cs typeface="Arial" panose="020B0604020202020204"/>
              </a:rPr>
              <a:t>Data Enrichment</a:t>
            </a:r>
            <a:r>
              <a:rPr lang="en-US" altLang="en-US">
                <a:solidFill>
                  <a:srgbClr val="10479B"/>
                </a:solidFill>
                <a:latin typeface="Optima" panose="02000503060000020004"/>
                <a:cs typeface="Arial" panose="020B0604020202020204"/>
              </a:rPr>
              <a:t>: Generative AI infers missing values, generates metadata, and suggests standardized formats to enhance data completeness.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solidFill>
                  <a:srgbClr val="10479B"/>
                </a:solidFill>
                <a:latin typeface="Optima" panose="02000503060000020004"/>
                <a:cs typeface="Arial" panose="020B0604020202020204"/>
              </a:rPr>
              <a:t>Natural Language Q&amp;A</a:t>
            </a:r>
            <a:r>
              <a:rPr lang="en-US" altLang="en-US">
                <a:solidFill>
                  <a:srgbClr val="10479B"/>
                </a:solidFill>
                <a:latin typeface="Optima" panose="02000503060000020004"/>
                <a:cs typeface="Arial" panose="020B0604020202020204"/>
              </a:rPr>
              <a:t>: The system supports NLP-driven question-and-answer functionality, enabling users to query data assets or governance policies in plain language and receive accurate, contextual responses.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solidFill>
                  <a:srgbClr val="10479B"/>
                </a:solidFill>
                <a:latin typeface="Optima" panose="02000503060000020004"/>
                <a:cs typeface="Arial" panose="020B0604020202020204"/>
              </a:rPr>
              <a:t>Application Navigation Support</a:t>
            </a:r>
            <a:r>
              <a:rPr lang="en-US" altLang="en-US">
                <a:solidFill>
                  <a:srgbClr val="10479B"/>
                </a:solidFill>
                <a:latin typeface="Optima" panose="02000503060000020004"/>
                <a:cs typeface="Arial" panose="020B0604020202020204"/>
              </a:rPr>
              <a:t>: Generative AI interprets user intent to guide them to relevant tools, datasets, or functions within the system.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solidFill>
                  <a:srgbClr val="10479B"/>
                </a:solidFill>
                <a:latin typeface="Optima" panose="02000503060000020004"/>
                <a:cs typeface="Arial" panose="020B0604020202020204"/>
              </a:rPr>
              <a:t>Data Governance</a:t>
            </a:r>
            <a:r>
              <a:rPr lang="en-US" altLang="en-US">
                <a:solidFill>
                  <a:srgbClr val="10479B"/>
                </a:solidFill>
                <a:latin typeface="Optima" panose="02000503060000020004"/>
                <a:cs typeface="Arial" panose="020B0604020202020204"/>
              </a:rPr>
              <a:t>: AI ensures that data policies, classifications, and quality checks are applied consistently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solidFill>
                  <a:srgbClr val="10479B"/>
                </a:solidFill>
                <a:latin typeface="Optima" panose="02000503060000020004"/>
                <a:cs typeface="Arial" panose="020B0604020202020204"/>
              </a:rPr>
              <a:t>OCR</a:t>
            </a:r>
            <a:r>
              <a:rPr lang="en-US" altLang="en-US">
                <a:solidFill>
                  <a:srgbClr val="10479B"/>
                </a:solidFill>
                <a:latin typeface="Optima" panose="02000503060000020004"/>
                <a:cs typeface="Arial" panose="020B0604020202020204"/>
              </a:rPr>
              <a:t>: </a:t>
            </a:r>
            <a:r>
              <a:rPr lang="en-US">
                <a:solidFill>
                  <a:srgbClr val="10479B"/>
                </a:solidFill>
                <a:latin typeface="Optima" panose="02000503060000020004"/>
                <a:cs typeface="Arial" panose="020B0604020202020204"/>
              </a:rPr>
              <a:t>OCR is a technology that enables machines to read and convert text from images, scanned documents, or PDFs into machine-readable and editable text.</a:t>
            </a:r>
            <a:endParaRPr lang="en-US" altLang="en-US">
              <a:solidFill>
                <a:srgbClr val="10479B"/>
              </a:solidFill>
              <a:latin typeface="Optima" panose="02000503060000020004"/>
              <a:cs typeface="Arial" panose="020B0604020202020204"/>
            </a:endParaRPr>
          </a:p>
        </p:txBody>
      </p:sp>
    </p:spTree>
    <p:extLst>
      <p:ext uri="{BB962C8B-B14F-4D97-AF65-F5344CB8AC3E}">
        <p14:creationId xmlns:p14="http://schemas.microsoft.com/office/powerpoint/2010/main" val="8808431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D3D88-F77E-7C7C-256F-BCDDAC2C6FA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F833993-3A28-31DE-FF18-D7159A2E05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2B3A1EB7-F27A-22CB-7D10-9376DEA554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5D7EF6D0-25A7-471F-A752-A924C96157BF}"/>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panose="02000503060000020004"/>
                <a:cs typeface="+mj-cs"/>
              </a:rPr>
              <a:t>Impactful Business Value Management with </a:t>
            </a:r>
            <a:r>
              <a:rPr kumimoji="0" lang="en-US" sz="2400" b="1" i="0" u="none" strike="noStrike" kern="1200" cap="none" spc="0" normalizeH="0" baseline="0" noProof="0" err="1">
                <a:ln>
                  <a:noFill/>
                </a:ln>
                <a:solidFill>
                  <a:srgbClr val="10479B"/>
                </a:solidFill>
                <a:effectLst/>
                <a:uLnTx/>
                <a:uFillTx/>
                <a:latin typeface="Optima"/>
                <a:cs typeface="+mj-cs"/>
              </a:rPr>
              <a:t>PiLog</a:t>
            </a:r>
            <a:r>
              <a:rPr kumimoji="0" lang="en-US" sz="2400" b="1" i="0" u="none" strike="noStrike" kern="1200" cap="none" spc="0" normalizeH="0" baseline="0" noProof="0">
                <a:ln>
                  <a:noFill/>
                </a:ln>
                <a:solidFill>
                  <a:srgbClr val="10479B"/>
                </a:solidFill>
                <a:effectLst/>
                <a:uLnTx/>
                <a:uFillTx/>
                <a:latin typeface="Optima"/>
                <a:cs typeface="+mj-cs"/>
              </a:rPr>
              <a:t> Suite (Powered by AI)</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2440765D-07A1-F364-B79E-E6230D89173B}"/>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069DD4D1-E788-9AE2-D642-F43C27BB07A3}"/>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8" name="Text Box 2">
            <a:extLst>
              <a:ext uri="{FF2B5EF4-FFF2-40B4-BE49-F238E27FC236}">
                <a16:creationId xmlns:a16="http://schemas.microsoft.com/office/drawing/2014/main" id="{478ED26A-ACF7-7546-676C-49CB736E37A0}"/>
              </a:ext>
            </a:extLst>
          </p:cNvPr>
          <p:cNvSpPr txBox="1"/>
          <p:nvPr/>
        </p:nvSpPr>
        <p:spPr>
          <a:xfrm>
            <a:off x="1558786" y="716083"/>
            <a:ext cx="9657855" cy="783590"/>
          </a:xfrm>
          <a:prstGeom prst="rect">
            <a:avLst/>
          </a:prstGeom>
          <a:noFill/>
        </p:spPr>
        <p:txBody>
          <a:bodyPr wrap="square" rtlCol="0" anchor="t">
            <a:spAutoFit/>
          </a:bodyPr>
          <a:lstStyle/>
          <a:p>
            <a:r>
              <a:rPr lang="en-US" sz="1500">
                <a:solidFill>
                  <a:srgbClr val="0B4A99"/>
                </a:solidFill>
                <a:latin typeface="Optima" panose="02000503060000020004"/>
                <a:cs typeface="Optima" charset="0"/>
                <a:sym typeface="+mn-ea"/>
              </a:rPr>
              <a:t>Data Quality Management is aimed to automate the process of standardization, cleansing &amp; management of unstructured/free text data by utilizing ASA (Auto Structured Algorithms) built on </a:t>
            </a:r>
            <a:r>
              <a:rPr lang="en-US" sz="1500" err="1">
                <a:solidFill>
                  <a:srgbClr val="0B4A99"/>
                </a:solidFill>
                <a:latin typeface="Optima" panose="02000503060000020004"/>
                <a:cs typeface="Optima" charset="0"/>
                <a:sym typeface="+mn-ea"/>
              </a:rPr>
              <a:t>PiLog’s</a:t>
            </a:r>
            <a:r>
              <a:rPr lang="en-US" sz="1500">
                <a:solidFill>
                  <a:srgbClr val="0B4A99"/>
                </a:solidFill>
                <a:latin typeface="Optima" panose="02000503060000020004"/>
                <a:cs typeface="Optima" charset="0"/>
                <a:sym typeface="+mn-ea"/>
              </a:rPr>
              <a:t> taxonomy and the catalog repositories of master data records.</a:t>
            </a:r>
          </a:p>
        </p:txBody>
      </p:sp>
      <p:pic>
        <p:nvPicPr>
          <p:cNvPr id="9" name="Picture 8" descr="D:\sathish\Lean Data Governance PiLog Profile Brochure.psdLean Data Governance PiLog Profile Brochure.psd\New folder\IMAD-22.pngIMAD-22">
            <a:extLst>
              <a:ext uri="{FF2B5EF4-FFF2-40B4-BE49-F238E27FC236}">
                <a16:creationId xmlns:a16="http://schemas.microsoft.com/office/drawing/2014/main" id="{01B9E9A6-6BA3-6487-33F3-355ACBB2D8A0}"/>
              </a:ext>
            </a:extLst>
          </p:cNvPr>
          <p:cNvPicPr>
            <a:picLocks noChangeAspect="1"/>
          </p:cNvPicPr>
          <p:nvPr/>
        </p:nvPicPr>
        <p:blipFill>
          <a:blip r:embed="rId3">
            <a:extLst>
              <a:ext uri="{28A0092B-C50C-407E-A947-70E740481C1C}">
                <a14:useLocalDpi xmlns:a14="http://schemas.microsoft.com/office/drawing/2010/main"/>
              </a:ext>
            </a:extLst>
          </a:blip>
          <a:srcRect t="2615" b="2615"/>
          <a:stretch>
            <a:fillRect/>
          </a:stretch>
        </p:blipFill>
        <p:spPr>
          <a:xfrm>
            <a:off x="668269" y="748919"/>
            <a:ext cx="1031875" cy="878840"/>
          </a:xfrm>
          <a:prstGeom prst="rect">
            <a:avLst/>
          </a:prstGeom>
        </p:spPr>
      </p:pic>
      <p:pic>
        <p:nvPicPr>
          <p:cNvPr id="10" name="Picture 9" descr="D:\sathish\Lean Data Governance PiLog Profile Brochure.psdLean Data Governance PiLog Profile Brochure.psd\IAMGE\FFDF.pngFFDF">
            <a:extLst>
              <a:ext uri="{FF2B5EF4-FFF2-40B4-BE49-F238E27FC236}">
                <a16:creationId xmlns:a16="http://schemas.microsoft.com/office/drawing/2014/main" id="{C2DE8BAB-68FC-1261-B22A-9F8A0251214B}"/>
              </a:ext>
            </a:extLst>
          </p:cNvPr>
          <p:cNvPicPr>
            <a:picLocks noChangeAspect="1"/>
          </p:cNvPicPr>
          <p:nvPr/>
        </p:nvPicPr>
        <p:blipFill>
          <a:blip r:embed="rId4">
            <a:extLst>
              <a:ext uri="{28A0092B-C50C-407E-A947-70E740481C1C}">
                <a14:useLocalDpi xmlns:a14="http://schemas.microsoft.com/office/drawing/2010/main"/>
              </a:ext>
            </a:extLst>
          </a:blip>
          <a:srcRect t="1388" b="1388"/>
          <a:stretch>
            <a:fillRect/>
          </a:stretch>
        </p:blipFill>
        <p:spPr>
          <a:xfrm>
            <a:off x="-170816" y="559553"/>
            <a:ext cx="12615545" cy="6899910"/>
          </a:xfrm>
          <a:prstGeom prst="rect">
            <a:avLst/>
          </a:prstGeom>
        </p:spPr>
      </p:pic>
      <p:sp>
        <p:nvSpPr>
          <p:cNvPr id="11" name="Text Box 1">
            <a:extLst>
              <a:ext uri="{FF2B5EF4-FFF2-40B4-BE49-F238E27FC236}">
                <a16:creationId xmlns:a16="http://schemas.microsoft.com/office/drawing/2014/main" id="{A38678D1-16DD-8FD5-EB0C-1F00E456F999}"/>
              </a:ext>
            </a:extLst>
          </p:cNvPr>
          <p:cNvSpPr txBox="1"/>
          <p:nvPr/>
        </p:nvSpPr>
        <p:spPr>
          <a:xfrm>
            <a:off x="3972877" y="2292038"/>
            <a:ext cx="1442720" cy="821055"/>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Enrich the Data from Manufacturing websites</a:t>
            </a:r>
          </a:p>
          <a:p>
            <a:pPr algn="ctr"/>
            <a:endParaRPr lang="en-US" sz="1200" b="1">
              <a:solidFill>
                <a:srgbClr val="0B4A99"/>
              </a:solidFill>
              <a:latin typeface="Optima" panose="02000503060000020004"/>
              <a:cs typeface="Optima" charset="0"/>
              <a:sym typeface="+mn-ea"/>
            </a:endParaRPr>
          </a:p>
        </p:txBody>
      </p:sp>
      <p:sp>
        <p:nvSpPr>
          <p:cNvPr id="13" name="Text Box 5">
            <a:extLst>
              <a:ext uri="{FF2B5EF4-FFF2-40B4-BE49-F238E27FC236}">
                <a16:creationId xmlns:a16="http://schemas.microsoft.com/office/drawing/2014/main" id="{21B445EB-040E-4208-1266-8F9BB413EC34}"/>
              </a:ext>
            </a:extLst>
          </p:cNvPr>
          <p:cNvSpPr txBox="1"/>
          <p:nvPr/>
        </p:nvSpPr>
        <p:spPr>
          <a:xfrm>
            <a:off x="6894512" y="2209918"/>
            <a:ext cx="1442720" cy="821055"/>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Collect the</a:t>
            </a:r>
          </a:p>
          <a:p>
            <a:pPr algn="ctr"/>
            <a:r>
              <a:rPr lang="en-US" sz="1200" b="1">
                <a:solidFill>
                  <a:srgbClr val="0B4A99"/>
                </a:solidFill>
                <a:latin typeface="Optima" panose="02000503060000020004"/>
                <a:cs typeface="Optima" charset="0"/>
                <a:sym typeface="+mn-ea"/>
              </a:rPr>
              <a:t>Field Data &amp; Auto Data Harmonization </a:t>
            </a:r>
          </a:p>
          <a:p>
            <a:pPr algn="ctr"/>
            <a:endParaRPr lang="en-US" sz="1200" b="1">
              <a:solidFill>
                <a:srgbClr val="0B4A99"/>
              </a:solidFill>
              <a:latin typeface="Optima" panose="02000503060000020004"/>
              <a:cs typeface="Optima" charset="0"/>
              <a:sym typeface="+mn-ea"/>
            </a:endParaRPr>
          </a:p>
        </p:txBody>
      </p:sp>
      <p:sp>
        <p:nvSpPr>
          <p:cNvPr id="14" name="Text Box 6">
            <a:extLst>
              <a:ext uri="{FF2B5EF4-FFF2-40B4-BE49-F238E27FC236}">
                <a16:creationId xmlns:a16="http://schemas.microsoft.com/office/drawing/2014/main" id="{741F145F-738C-C376-7BAC-5A7DB7A65EA9}"/>
              </a:ext>
            </a:extLst>
          </p:cNvPr>
          <p:cNvSpPr txBox="1"/>
          <p:nvPr/>
        </p:nvSpPr>
        <p:spPr>
          <a:xfrm>
            <a:off x="5313997" y="3117969"/>
            <a:ext cx="1576705" cy="705370"/>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Auto </a:t>
            </a:r>
          </a:p>
          <a:p>
            <a:pPr algn="ctr"/>
            <a:r>
              <a:rPr lang="en-US" sz="1200" b="1">
                <a:solidFill>
                  <a:srgbClr val="0B4A99"/>
                </a:solidFill>
                <a:latin typeface="Optima" panose="02000503060000020004"/>
                <a:cs typeface="Optima" charset="0"/>
                <a:sym typeface="+mn-ea"/>
              </a:rPr>
              <a:t>Classification, Categorization</a:t>
            </a:r>
          </a:p>
        </p:txBody>
      </p:sp>
      <p:sp>
        <p:nvSpPr>
          <p:cNvPr id="15" name="Text Box 7">
            <a:extLst>
              <a:ext uri="{FF2B5EF4-FFF2-40B4-BE49-F238E27FC236}">
                <a16:creationId xmlns:a16="http://schemas.microsoft.com/office/drawing/2014/main" id="{E8DE1D48-1631-99CD-B3D2-D5CF4869EB32}"/>
              </a:ext>
            </a:extLst>
          </p:cNvPr>
          <p:cNvSpPr txBox="1"/>
          <p:nvPr/>
        </p:nvSpPr>
        <p:spPr>
          <a:xfrm>
            <a:off x="2366962" y="3127493"/>
            <a:ext cx="1442720" cy="821055"/>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Data Health Assessment, Maturity Assessment </a:t>
            </a:r>
          </a:p>
        </p:txBody>
      </p:sp>
      <p:sp>
        <p:nvSpPr>
          <p:cNvPr id="16" name="Text Box 8">
            <a:extLst>
              <a:ext uri="{FF2B5EF4-FFF2-40B4-BE49-F238E27FC236}">
                <a16:creationId xmlns:a16="http://schemas.microsoft.com/office/drawing/2014/main" id="{CFB02CD1-A8E6-2611-6AD3-19BF1A8477F7}"/>
              </a:ext>
            </a:extLst>
          </p:cNvPr>
          <p:cNvSpPr txBox="1"/>
          <p:nvPr/>
        </p:nvSpPr>
        <p:spPr>
          <a:xfrm>
            <a:off x="898842" y="4009508"/>
            <a:ext cx="1442720" cy="821055"/>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Analyze</a:t>
            </a:r>
          </a:p>
          <a:p>
            <a:pPr algn="ctr"/>
            <a:r>
              <a:rPr lang="en-US" sz="1200" b="1">
                <a:solidFill>
                  <a:srgbClr val="0B4A99"/>
                </a:solidFill>
                <a:latin typeface="Optima" panose="02000503060000020004"/>
                <a:cs typeface="Optima" charset="0"/>
                <a:sym typeface="+mn-ea"/>
              </a:rPr>
              <a:t>The source</a:t>
            </a:r>
          </a:p>
          <a:p>
            <a:pPr algn="ctr"/>
            <a:r>
              <a:rPr lang="en-US" sz="1200" b="1">
                <a:solidFill>
                  <a:srgbClr val="0B4A99"/>
                </a:solidFill>
                <a:latin typeface="Optima" panose="02000503060000020004"/>
                <a:cs typeface="Optima" charset="0"/>
                <a:sym typeface="+mn-ea"/>
              </a:rPr>
              <a:t>Data, Data Profiling</a:t>
            </a:r>
          </a:p>
        </p:txBody>
      </p:sp>
      <p:sp>
        <p:nvSpPr>
          <p:cNvPr id="17" name="Text Box 9">
            <a:extLst>
              <a:ext uri="{FF2B5EF4-FFF2-40B4-BE49-F238E27FC236}">
                <a16:creationId xmlns:a16="http://schemas.microsoft.com/office/drawing/2014/main" id="{EE0DEF52-E7CE-1443-60F9-BD6AEC77E7EE}"/>
              </a:ext>
            </a:extLst>
          </p:cNvPr>
          <p:cNvSpPr txBox="1"/>
          <p:nvPr/>
        </p:nvSpPr>
        <p:spPr>
          <a:xfrm>
            <a:off x="2086404" y="4938704"/>
            <a:ext cx="2003836" cy="821055"/>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Auto Extract the Product Specifications like Characteristic values and Reference Data</a:t>
            </a:r>
          </a:p>
        </p:txBody>
      </p:sp>
      <p:sp>
        <p:nvSpPr>
          <p:cNvPr id="18" name="Text Box 10">
            <a:extLst>
              <a:ext uri="{FF2B5EF4-FFF2-40B4-BE49-F238E27FC236}">
                <a16:creationId xmlns:a16="http://schemas.microsoft.com/office/drawing/2014/main" id="{322706B0-F366-FD5C-C226-E7E2FFA38086}"/>
              </a:ext>
            </a:extLst>
          </p:cNvPr>
          <p:cNvSpPr txBox="1"/>
          <p:nvPr/>
        </p:nvSpPr>
        <p:spPr>
          <a:xfrm>
            <a:off x="3952557" y="5706863"/>
            <a:ext cx="1442720" cy="821055"/>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Auto Mapping</a:t>
            </a:r>
          </a:p>
          <a:p>
            <a:pPr algn="ctr"/>
            <a:r>
              <a:rPr lang="en-US" sz="1200" b="1">
                <a:solidFill>
                  <a:srgbClr val="0B4A99"/>
                </a:solidFill>
                <a:latin typeface="Optima" panose="02000503060000020004"/>
                <a:cs typeface="Optima" charset="0"/>
                <a:sym typeface="+mn-ea"/>
              </a:rPr>
              <a:t>of Source Data</a:t>
            </a:r>
          </a:p>
          <a:p>
            <a:pPr algn="ctr"/>
            <a:r>
              <a:rPr lang="en-US" sz="1200" b="1">
                <a:solidFill>
                  <a:srgbClr val="0B4A99"/>
                </a:solidFill>
                <a:latin typeface="Optima" panose="02000503060000020004"/>
                <a:cs typeface="Optima" charset="0"/>
                <a:sym typeface="+mn-ea"/>
              </a:rPr>
              <a:t>with PiLog</a:t>
            </a:r>
          </a:p>
          <a:p>
            <a:pPr algn="ctr"/>
            <a:r>
              <a:rPr lang="en-US" sz="1200" b="1">
                <a:solidFill>
                  <a:srgbClr val="0B4A99"/>
                </a:solidFill>
                <a:latin typeface="Optima" panose="02000503060000020004"/>
                <a:cs typeface="Optima" charset="0"/>
                <a:sym typeface="+mn-ea"/>
              </a:rPr>
              <a:t>Repositories</a:t>
            </a:r>
          </a:p>
        </p:txBody>
      </p:sp>
      <p:sp>
        <p:nvSpPr>
          <p:cNvPr id="19" name="Text Box 11">
            <a:extLst>
              <a:ext uri="{FF2B5EF4-FFF2-40B4-BE49-F238E27FC236}">
                <a16:creationId xmlns:a16="http://schemas.microsoft.com/office/drawing/2014/main" id="{627DED35-D48F-FBEE-3120-74F447AFB60B}"/>
              </a:ext>
            </a:extLst>
          </p:cNvPr>
          <p:cNvSpPr txBox="1"/>
          <p:nvPr/>
        </p:nvSpPr>
        <p:spPr>
          <a:xfrm>
            <a:off x="3955732" y="3898383"/>
            <a:ext cx="1442720" cy="490813"/>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QC Checks and Validations</a:t>
            </a:r>
          </a:p>
        </p:txBody>
      </p:sp>
      <p:sp>
        <p:nvSpPr>
          <p:cNvPr id="20" name="Text Box 12">
            <a:extLst>
              <a:ext uri="{FF2B5EF4-FFF2-40B4-BE49-F238E27FC236}">
                <a16:creationId xmlns:a16="http://schemas.microsoft.com/office/drawing/2014/main" id="{FF34A3EE-5A2E-9D96-DE8A-F9D7BF59A937}"/>
              </a:ext>
            </a:extLst>
          </p:cNvPr>
          <p:cNvSpPr txBox="1"/>
          <p:nvPr/>
        </p:nvSpPr>
        <p:spPr>
          <a:xfrm>
            <a:off x="5415597" y="4885809"/>
            <a:ext cx="1442720" cy="705370"/>
          </a:xfrm>
          <a:prstGeom prst="rect">
            <a:avLst/>
          </a:prstGeom>
          <a:noFill/>
        </p:spPr>
        <p:txBody>
          <a:bodyPr wrap="square" rtlCol="0" anchor="t">
            <a:noAutofit/>
          </a:bodyPr>
          <a:lstStyle/>
          <a:p>
            <a:pPr algn="ctr"/>
            <a:r>
              <a:rPr lang="en-IN" sz="1200" b="1">
                <a:solidFill>
                  <a:srgbClr val="0B4A99"/>
                </a:solidFill>
                <a:latin typeface="Optima" panose="02000503060000020004"/>
                <a:cs typeface="Optima" charset="0"/>
                <a:sym typeface="+mn-ea"/>
              </a:rPr>
              <a:t>NLP Questions and Answers</a:t>
            </a:r>
          </a:p>
        </p:txBody>
      </p:sp>
      <p:sp>
        <p:nvSpPr>
          <p:cNvPr id="21" name="Text Box 13">
            <a:extLst>
              <a:ext uri="{FF2B5EF4-FFF2-40B4-BE49-F238E27FC236}">
                <a16:creationId xmlns:a16="http://schemas.microsoft.com/office/drawing/2014/main" id="{7FABA4C1-CF6F-A6CA-37D5-A2D371B5E8D8}"/>
              </a:ext>
            </a:extLst>
          </p:cNvPr>
          <p:cNvSpPr txBox="1"/>
          <p:nvPr/>
        </p:nvSpPr>
        <p:spPr>
          <a:xfrm>
            <a:off x="6924357" y="3967599"/>
            <a:ext cx="1578610" cy="490814"/>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Data Standardization as per ISO Standards </a:t>
            </a:r>
          </a:p>
        </p:txBody>
      </p:sp>
      <p:sp>
        <p:nvSpPr>
          <p:cNvPr id="22" name="Text Box 14">
            <a:extLst>
              <a:ext uri="{FF2B5EF4-FFF2-40B4-BE49-F238E27FC236}">
                <a16:creationId xmlns:a16="http://schemas.microsoft.com/office/drawing/2014/main" id="{F40FEB81-B495-AD80-A4A3-B5A0AFCF11F5}"/>
              </a:ext>
            </a:extLst>
          </p:cNvPr>
          <p:cNvSpPr txBox="1"/>
          <p:nvPr/>
        </p:nvSpPr>
        <p:spPr>
          <a:xfrm>
            <a:off x="8438832" y="3060184"/>
            <a:ext cx="1442720" cy="821055"/>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Extract the data from cloud and other sources and Validation </a:t>
            </a:r>
          </a:p>
        </p:txBody>
      </p:sp>
      <p:sp>
        <p:nvSpPr>
          <p:cNvPr id="23" name="Text Box 16">
            <a:extLst>
              <a:ext uri="{FF2B5EF4-FFF2-40B4-BE49-F238E27FC236}">
                <a16:creationId xmlns:a16="http://schemas.microsoft.com/office/drawing/2014/main" id="{251DD944-5CA7-E361-F976-D2A5DB438F9D}"/>
              </a:ext>
            </a:extLst>
          </p:cNvPr>
          <p:cNvSpPr txBox="1"/>
          <p:nvPr/>
        </p:nvSpPr>
        <p:spPr>
          <a:xfrm>
            <a:off x="9881552" y="3948548"/>
            <a:ext cx="1442720" cy="554653"/>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AI Generated Reports</a:t>
            </a:r>
          </a:p>
        </p:txBody>
      </p:sp>
      <p:sp>
        <p:nvSpPr>
          <p:cNvPr id="24" name="Text Box 17">
            <a:extLst>
              <a:ext uri="{FF2B5EF4-FFF2-40B4-BE49-F238E27FC236}">
                <a16:creationId xmlns:a16="http://schemas.microsoft.com/office/drawing/2014/main" id="{60D3570E-0DA7-63CF-BDEA-21C922CD10EC}"/>
              </a:ext>
            </a:extLst>
          </p:cNvPr>
          <p:cNvSpPr txBox="1"/>
          <p:nvPr/>
        </p:nvSpPr>
        <p:spPr>
          <a:xfrm>
            <a:off x="8404542" y="4876283"/>
            <a:ext cx="1442720" cy="362543"/>
          </a:xfrm>
          <a:prstGeom prst="rect">
            <a:avLst/>
          </a:prstGeom>
          <a:noFill/>
        </p:spPr>
        <p:txBody>
          <a:bodyPr wrap="square" rtlCol="0" anchor="t">
            <a:noAutofit/>
          </a:bodyPr>
          <a:lstStyle/>
          <a:p>
            <a:pPr algn="ctr"/>
            <a:r>
              <a:rPr lang="en-US" sz="1200" b="1">
                <a:solidFill>
                  <a:srgbClr val="0B4A99"/>
                </a:solidFill>
                <a:latin typeface="Optima" panose="02000503060000020004"/>
                <a:cs typeface="Optima" charset="0"/>
                <a:sym typeface="+mn-ea"/>
              </a:rPr>
              <a:t>AI Insights on Data</a:t>
            </a:r>
          </a:p>
        </p:txBody>
      </p:sp>
      <p:sp>
        <p:nvSpPr>
          <p:cNvPr id="25" name="Text Box 18">
            <a:extLst>
              <a:ext uri="{FF2B5EF4-FFF2-40B4-BE49-F238E27FC236}">
                <a16:creationId xmlns:a16="http://schemas.microsoft.com/office/drawing/2014/main" id="{18397C45-BEFD-11D1-7C59-3EB0A8864BB6}"/>
              </a:ext>
            </a:extLst>
          </p:cNvPr>
          <p:cNvSpPr txBox="1"/>
          <p:nvPr/>
        </p:nvSpPr>
        <p:spPr>
          <a:xfrm>
            <a:off x="6878637" y="5703053"/>
            <a:ext cx="1442720" cy="821055"/>
          </a:xfrm>
          <a:prstGeom prst="rect">
            <a:avLst/>
          </a:prstGeom>
          <a:noFill/>
        </p:spPr>
        <p:txBody>
          <a:bodyPr wrap="square" rtlCol="0" anchor="t">
            <a:noAutofit/>
          </a:bodyPr>
          <a:lstStyle/>
          <a:p>
            <a:pPr algn="ctr"/>
            <a:r>
              <a:rPr lang="en-IN" sz="1200" b="1">
                <a:solidFill>
                  <a:srgbClr val="0B4A99"/>
                </a:solidFill>
                <a:latin typeface="Optima" panose="02000503060000020004"/>
                <a:cs typeface="Optima" charset="0"/>
                <a:sym typeface="+mn-ea"/>
              </a:rPr>
              <a:t>Identification</a:t>
            </a:r>
          </a:p>
          <a:p>
            <a:pPr algn="ctr"/>
            <a:r>
              <a:rPr lang="en-IN" sz="1200" b="1">
                <a:solidFill>
                  <a:srgbClr val="0B4A99"/>
                </a:solidFill>
                <a:latin typeface="Optima" panose="02000503060000020004"/>
                <a:cs typeface="Optima" charset="0"/>
                <a:sym typeface="+mn-ea"/>
              </a:rPr>
              <a:t>of Redundant</a:t>
            </a:r>
          </a:p>
          <a:p>
            <a:pPr algn="ctr"/>
            <a:r>
              <a:rPr lang="en-IN" sz="1200" b="1">
                <a:solidFill>
                  <a:srgbClr val="0B4A99"/>
                </a:solidFill>
                <a:latin typeface="Optima" panose="02000503060000020004"/>
                <a:cs typeface="Optima" charset="0"/>
                <a:sym typeface="+mn-ea"/>
              </a:rPr>
              <a:t>Records</a:t>
            </a:r>
          </a:p>
        </p:txBody>
      </p:sp>
      <p:pic>
        <p:nvPicPr>
          <p:cNvPr id="3" name="Graphic 2">
            <a:extLst>
              <a:ext uri="{FF2B5EF4-FFF2-40B4-BE49-F238E27FC236}">
                <a16:creationId xmlns:a16="http://schemas.microsoft.com/office/drawing/2014/main" id="{F4746392-30C8-46AB-3DE9-C993A28CC2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895" y="0"/>
            <a:ext cx="768439" cy="380489"/>
          </a:xfrm>
          <a:prstGeom prst="rect">
            <a:avLst/>
          </a:prstGeom>
        </p:spPr>
      </p:pic>
    </p:spTree>
    <p:extLst>
      <p:ext uri="{BB962C8B-B14F-4D97-AF65-F5344CB8AC3E}">
        <p14:creationId xmlns:p14="http://schemas.microsoft.com/office/powerpoint/2010/main" val="21433285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76121-8B24-717B-4030-75B8125457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D02AC2F-56DA-2229-D283-FE6306F50CB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63AF"/>
                </a:solidFill>
                <a:effectLst/>
                <a:uLnTx/>
                <a:uFillTx/>
                <a:latin typeface="Optima" panose="02000503060000020004"/>
              </a:rPr>
              <a:t>© PiLog Group</a:t>
            </a:r>
          </a:p>
        </p:txBody>
      </p:sp>
      <p:sp>
        <p:nvSpPr>
          <p:cNvPr id="6" name="Slide Number Placeholder 5">
            <a:extLst>
              <a:ext uri="{FF2B5EF4-FFF2-40B4-BE49-F238E27FC236}">
                <a16:creationId xmlns:a16="http://schemas.microsoft.com/office/drawing/2014/main" id="{47AB6A02-308D-03AB-0806-7CCD14894A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18960-8005-486C-9A75-10CB2AAC16F9}" type="slidenum">
              <a:rPr kumimoji="0" lang="en-US" sz="1200" b="1" i="0" u="none" strike="noStrike" kern="1200" cap="none" spc="0" normalizeH="0" baseline="0" noProof="0" smtClean="0">
                <a:ln>
                  <a:noFill/>
                </a:ln>
                <a:solidFill>
                  <a:prstClr val="white"/>
                </a:solidFill>
                <a:effectLst/>
                <a:uLnTx/>
                <a:uFillTx/>
                <a:latin typeface="Optima" panose="02000503060000020004"/>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1" i="0" u="none" strike="noStrike" kern="1200" cap="none" spc="0" normalizeH="0" baseline="0" noProof="0">
              <a:ln>
                <a:noFill/>
              </a:ln>
              <a:solidFill>
                <a:prstClr val="white"/>
              </a:solidFill>
              <a:effectLst/>
              <a:uLnTx/>
              <a:uFillTx/>
              <a:latin typeface="Optima" panose="02000503060000020004"/>
            </a:endParaRPr>
          </a:p>
        </p:txBody>
      </p:sp>
      <p:sp>
        <p:nvSpPr>
          <p:cNvPr id="7" name="Title 1">
            <a:extLst>
              <a:ext uri="{FF2B5EF4-FFF2-40B4-BE49-F238E27FC236}">
                <a16:creationId xmlns:a16="http://schemas.microsoft.com/office/drawing/2014/main" id="{F31BDEC1-5C35-41C7-86BE-13340228C810}"/>
              </a:ext>
            </a:extLst>
          </p:cNvPr>
          <p:cNvSpPr>
            <a:spLocks noGrp="1"/>
          </p:cNvSpPr>
          <p:nvPr>
            <p:ph type="title"/>
          </p:nvPr>
        </p:nvSpPr>
        <p:spPr>
          <a:xfrm>
            <a:off x="367749" y="109380"/>
            <a:ext cx="10848892" cy="5546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lvl="0">
              <a:defRPr/>
            </a:pPr>
            <a:r>
              <a:rPr kumimoji="0" lang="en-US" sz="2400" b="1" i="0" u="none" strike="noStrike" kern="1200" cap="none" spc="0" normalizeH="0" baseline="0" noProof="0">
                <a:ln>
                  <a:noFill/>
                </a:ln>
                <a:solidFill>
                  <a:srgbClr val="10479B"/>
                </a:solidFill>
                <a:effectLst/>
                <a:uLnTx/>
                <a:uFillTx/>
                <a:latin typeface="Optima" panose="02000503060000020004"/>
                <a:cs typeface="+mj-cs"/>
              </a:rPr>
              <a:t>Impactful Business Value Management with </a:t>
            </a:r>
            <a:r>
              <a:rPr kumimoji="0" lang="en-US" sz="2400" b="1" i="0" u="none" strike="noStrike" kern="1200" cap="none" spc="0" normalizeH="0" baseline="0" noProof="0" err="1">
                <a:ln>
                  <a:noFill/>
                </a:ln>
                <a:solidFill>
                  <a:srgbClr val="10479B"/>
                </a:solidFill>
                <a:effectLst/>
                <a:uLnTx/>
                <a:uFillTx/>
                <a:latin typeface="Optima"/>
                <a:cs typeface="+mj-cs"/>
              </a:rPr>
              <a:t>PiLog</a:t>
            </a:r>
            <a:r>
              <a:rPr kumimoji="0" lang="en-US" sz="2400" b="1" i="0" u="none" strike="noStrike" kern="1200" cap="none" spc="0" normalizeH="0" baseline="0" noProof="0">
                <a:ln>
                  <a:noFill/>
                </a:ln>
                <a:solidFill>
                  <a:srgbClr val="10479B"/>
                </a:solidFill>
                <a:effectLst/>
                <a:uLnTx/>
                <a:uFillTx/>
                <a:latin typeface="Optima"/>
                <a:cs typeface="+mj-cs"/>
              </a:rPr>
              <a:t> Suite (Powered by AI)</a:t>
            </a:r>
            <a:endParaRPr lang="en-US" sz="2400" b="1">
              <a:solidFill>
                <a:srgbClr val="10479B"/>
              </a:solidFill>
              <a:latin typeface="Optima" panose="02000503060000020004"/>
              <a:cs typeface="Arial" panose="020B0604020202020204" pitchFamily="34" charset="0"/>
            </a:endParaRPr>
          </a:p>
        </p:txBody>
      </p:sp>
      <p:sp>
        <p:nvSpPr>
          <p:cNvPr id="2" name="Footer Placeholder 4">
            <a:extLst>
              <a:ext uri="{FF2B5EF4-FFF2-40B4-BE49-F238E27FC236}">
                <a16:creationId xmlns:a16="http://schemas.microsoft.com/office/drawing/2014/main" id="{4A2E83A1-B838-F0D3-3C74-691ED00B58E0}"/>
              </a:ext>
            </a:extLst>
          </p:cNvPr>
          <p:cNvSpPr txBox="1">
            <a:spLocks/>
          </p:cNvSpPr>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www.piloggroup.com</a:t>
            </a:r>
          </a:p>
        </p:txBody>
      </p:sp>
      <p:sp>
        <p:nvSpPr>
          <p:cNvPr id="12" name="Footer Placeholder 4">
            <a:extLst>
              <a:ext uri="{FF2B5EF4-FFF2-40B4-BE49-F238E27FC236}">
                <a16:creationId xmlns:a16="http://schemas.microsoft.com/office/drawing/2014/main" id="{F40D9C11-560B-7E06-89DF-2E621C83A2BD}"/>
              </a:ext>
            </a:extLst>
          </p:cNvPr>
          <p:cNvSpPr txBox="1"/>
          <p:nvPr/>
        </p:nvSpPr>
        <p:spPr bwMode="gray">
          <a:xfrm>
            <a:off x="9270694" y="6631285"/>
            <a:ext cx="1683252"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a:ln>
                  <a:noFill/>
                </a:ln>
                <a:solidFill>
                  <a:prstClr val="white"/>
                </a:solidFill>
                <a:effectLst/>
                <a:uLnTx/>
                <a:uFillTx/>
                <a:latin typeface="Optima" panose="02000503060000020004"/>
                <a:cs typeface="Arial" panose="020B0604020202020204" pitchFamily="34" charset="0"/>
              </a:rPr>
              <a:t>Restricted Use</a:t>
            </a:r>
          </a:p>
        </p:txBody>
      </p:sp>
      <p:sp>
        <p:nvSpPr>
          <p:cNvPr id="8" name="Text Box 2">
            <a:extLst>
              <a:ext uri="{FF2B5EF4-FFF2-40B4-BE49-F238E27FC236}">
                <a16:creationId xmlns:a16="http://schemas.microsoft.com/office/drawing/2014/main" id="{87B902A7-3ADA-F8B9-3A60-0FFC1EEA3047}"/>
              </a:ext>
            </a:extLst>
          </p:cNvPr>
          <p:cNvSpPr txBox="1"/>
          <p:nvPr/>
        </p:nvSpPr>
        <p:spPr>
          <a:xfrm>
            <a:off x="1637410" y="850617"/>
            <a:ext cx="9657855" cy="553998"/>
          </a:xfrm>
          <a:prstGeom prst="rect">
            <a:avLst/>
          </a:prstGeom>
          <a:noFill/>
        </p:spPr>
        <p:txBody>
          <a:bodyPr wrap="square" rtlCol="0" anchor="t">
            <a:spAutoFit/>
          </a:bodyPr>
          <a:lstStyle/>
          <a:p>
            <a:r>
              <a:rPr lang="en-US" sz="1500">
                <a:solidFill>
                  <a:srgbClr val="0B4A99"/>
                </a:solidFill>
                <a:latin typeface="Optima" panose="02000503060000020004"/>
              </a:rPr>
              <a:t>Data Quality Management leverages </a:t>
            </a:r>
            <a:r>
              <a:rPr lang="en-US" sz="1500" err="1">
                <a:solidFill>
                  <a:srgbClr val="0B4A99"/>
                </a:solidFill>
                <a:latin typeface="Optima" panose="02000503060000020004"/>
              </a:rPr>
              <a:t>ISLexitas</a:t>
            </a:r>
            <a:r>
              <a:rPr lang="en-US" sz="1500">
                <a:solidFill>
                  <a:srgbClr val="0B4A99"/>
                </a:solidFill>
                <a:latin typeface="Optima" panose="02000503060000020004"/>
              </a:rPr>
              <a:t>-powered large language models to streamline the classification, harmonization, and health assessment of unstructured or free-text data</a:t>
            </a:r>
            <a:endParaRPr lang="en-US" sz="1500">
              <a:solidFill>
                <a:srgbClr val="0B4A99"/>
              </a:solidFill>
              <a:latin typeface="Optima" panose="02000503060000020004"/>
              <a:sym typeface="+mn-ea"/>
            </a:endParaRPr>
          </a:p>
        </p:txBody>
      </p:sp>
      <p:pic>
        <p:nvPicPr>
          <p:cNvPr id="9" name="Picture 8" descr="D:\sathish\Lean Data Governance PiLog Profile Brochure.psdLean Data Governance PiLog Profile Brochure.psd\New folder\IMAD-22.pngIMAD-22">
            <a:extLst>
              <a:ext uri="{FF2B5EF4-FFF2-40B4-BE49-F238E27FC236}">
                <a16:creationId xmlns:a16="http://schemas.microsoft.com/office/drawing/2014/main" id="{C6402152-86E9-A98D-F116-9FAAA4913142}"/>
              </a:ext>
            </a:extLst>
          </p:cNvPr>
          <p:cNvPicPr>
            <a:picLocks noChangeAspect="1"/>
          </p:cNvPicPr>
          <p:nvPr/>
        </p:nvPicPr>
        <p:blipFill>
          <a:blip r:embed="rId3">
            <a:extLst>
              <a:ext uri="{28A0092B-C50C-407E-A947-70E740481C1C}">
                <a14:useLocalDpi xmlns:a14="http://schemas.microsoft.com/office/drawing/2010/main"/>
              </a:ext>
            </a:extLst>
          </a:blip>
          <a:srcRect t="2615" b="2615"/>
          <a:stretch>
            <a:fillRect/>
          </a:stretch>
        </p:blipFill>
        <p:spPr>
          <a:xfrm>
            <a:off x="668269" y="748919"/>
            <a:ext cx="1031875" cy="878840"/>
          </a:xfrm>
          <a:prstGeom prst="rect">
            <a:avLst/>
          </a:prstGeom>
        </p:spPr>
      </p:pic>
      <p:sp>
        <p:nvSpPr>
          <p:cNvPr id="11" name="Text Box 1">
            <a:extLst>
              <a:ext uri="{FF2B5EF4-FFF2-40B4-BE49-F238E27FC236}">
                <a16:creationId xmlns:a16="http://schemas.microsoft.com/office/drawing/2014/main" id="{06EDB77C-70DE-3F83-EA0F-0ADE005D8046}"/>
              </a:ext>
            </a:extLst>
          </p:cNvPr>
          <p:cNvSpPr txBox="1"/>
          <p:nvPr/>
        </p:nvSpPr>
        <p:spPr>
          <a:xfrm>
            <a:off x="4369548" y="1983464"/>
            <a:ext cx="1887812" cy="520437"/>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sym typeface="+mn-ea"/>
              </a:rPr>
              <a:t>Enrich the Data from Manufacturing websites</a:t>
            </a:r>
          </a:p>
          <a:p>
            <a:pPr algn="ctr"/>
            <a:endParaRPr lang="en-US" sz="1200" b="1">
              <a:solidFill>
                <a:srgbClr val="0B4A99"/>
              </a:solidFill>
              <a:latin typeface="Optima" panose="02000503060000020004"/>
              <a:cs typeface="Optima" charset="0"/>
              <a:sym typeface="+mn-ea"/>
            </a:endParaRPr>
          </a:p>
        </p:txBody>
      </p:sp>
      <p:sp>
        <p:nvSpPr>
          <p:cNvPr id="13" name="Text Box 5">
            <a:extLst>
              <a:ext uri="{FF2B5EF4-FFF2-40B4-BE49-F238E27FC236}">
                <a16:creationId xmlns:a16="http://schemas.microsoft.com/office/drawing/2014/main" id="{F6E7766C-FD49-B1AF-8AB8-AF240F3D0907}"/>
              </a:ext>
            </a:extLst>
          </p:cNvPr>
          <p:cNvSpPr txBox="1"/>
          <p:nvPr/>
        </p:nvSpPr>
        <p:spPr>
          <a:xfrm>
            <a:off x="6985578" y="3005376"/>
            <a:ext cx="1918149" cy="619068"/>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Collect the Field Data</a:t>
            </a:r>
          </a:p>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Auto Data Harmonization </a:t>
            </a:r>
          </a:p>
          <a:p>
            <a:pPr algn="ctr"/>
            <a:endParaRPr lang="en-US" sz="1200" b="1">
              <a:solidFill>
                <a:srgbClr val="0B4A99"/>
              </a:solidFill>
              <a:latin typeface="Optima" panose="02000503060000020004"/>
              <a:cs typeface="Optima" charset="0"/>
              <a:sym typeface="+mn-ea"/>
            </a:endParaRPr>
          </a:p>
        </p:txBody>
      </p:sp>
      <p:sp>
        <p:nvSpPr>
          <p:cNvPr id="14" name="Text Box 6">
            <a:extLst>
              <a:ext uri="{FF2B5EF4-FFF2-40B4-BE49-F238E27FC236}">
                <a16:creationId xmlns:a16="http://schemas.microsoft.com/office/drawing/2014/main" id="{A477927D-05EA-F840-1E3C-E8A6AE016497}"/>
              </a:ext>
            </a:extLst>
          </p:cNvPr>
          <p:cNvSpPr txBox="1"/>
          <p:nvPr/>
        </p:nvSpPr>
        <p:spPr>
          <a:xfrm>
            <a:off x="1615563" y="4105727"/>
            <a:ext cx="2040406" cy="899999"/>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sym typeface="+mn-ea"/>
              </a:rPr>
              <a:t>Auto  Classification</a:t>
            </a:r>
          </a:p>
          <a:p>
            <a:pPr marL="171450" indent="-171450">
              <a:buFont typeface="Arial" panose="020B0604020202020204" pitchFamily="34" charset="0"/>
              <a:buChar char="•"/>
            </a:pPr>
            <a:r>
              <a:rPr lang="en-US" sz="1200" b="1">
                <a:solidFill>
                  <a:srgbClr val="0B4A99"/>
                </a:solidFill>
                <a:latin typeface="Optima" panose="02000503060000020004"/>
                <a:sym typeface="+mn-ea"/>
              </a:rPr>
              <a:t>Categorization</a:t>
            </a:r>
          </a:p>
          <a:p>
            <a:pPr marL="171450" indent="-171450">
              <a:buFont typeface="Arial" panose="020B0604020202020204" pitchFamily="34" charset="0"/>
              <a:buChar char="•"/>
            </a:pPr>
            <a:r>
              <a:rPr lang="en-US" sz="1200" b="1">
                <a:solidFill>
                  <a:srgbClr val="0B4A99"/>
                </a:solidFill>
                <a:latin typeface="Optima" panose="02000503060000020004"/>
                <a:sym typeface="+mn-ea"/>
              </a:rPr>
              <a:t>UNSPSC</a:t>
            </a:r>
          </a:p>
          <a:p>
            <a:pPr marL="171450" indent="-171450">
              <a:buFont typeface="Arial" panose="020B0604020202020204" pitchFamily="34" charset="0"/>
              <a:buChar char="•"/>
            </a:pPr>
            <a:r>
              <a:rPr lang="en-US" sz="1200" b="1">
                <a:solidFill>
                  <a:srgbClr val="0B4A99"/>
                </a:solidFill>
                <a:latin typeface="Optima" panose="02000503060000020004"/>
                <a:sym typeface="+mn-ea"/>
              </a:rPr>
              <a:t>ISIC</a:t>
            </a:r>
          </a:p>
        </p:txBody>
      </p:sp>
      <p:sp>
        <p:nvSpPr>
          <p:cNvPr id="15" name="Text Box 7">
            <a:extLst>
              <a:ext uri="{FF2B5EF4-FFF2-40B4-BE49-F238E27FC236}">
                <a16:creationId xmlns:a16="http://schemas.microsoft.com/office/drawing/2014/main" id="{AFE83F28-DB1F-30B8-C1A8-D19CF289A95E}"/>
              </a:ext>
            </a:extLst>
          </p:cNvPr>
          <p:cNvSpPr txBox="1"/>
          <p:nvPr/>
        </p:nvSpPr>
        <p:spPr>
          <a:xfrm>
            <a:off x="1615563" y="1971140"/>
            <a:ext cx="2157645" cy="520437"/>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Data Health Assessment</a:t>
            </a:r>
          </a:p>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Data Maturity Assessment</a:t>
            </a:r>
          </a:p>
        </p:txBody>
      </p:sp>
      <p:sp>
        <p:nvSpPr>
          <p:cNvPr id="16" name="Text Box 8">
            <a:extLst>
              <a:ext uri="{FF2B5EF4-FFF2-40B4-BE49-F238E27FC236}">
                <a16:creationId xmlns:a16="http://schemas.microsoft.com/office/drawing/2014/main" id="{7901416B-CCC7-5ACA-671A-F9209161A992}"/>
              </a:ext>
            </a:extLst>
          </p:cNvPr>
          <p:cNvSpPr txBox="1"/>
          <p:nvPr/>
        </p:nvSpPr>
        <p:spPr>
          <a:xfrm>
            <a:off x="1544002" y="3197145"/>
            <a:ext cx="1442721" cy="365126"/>
          </a:xfrm>
          <a:prstGeom prst="rect">
            <a:avLst/>
          </a:prstGeom>
          <a:noFill/>
        </p:spPr>
        <p:txBody>
          <a:bodyPr wrap="square" rtlCol="0" anchor="t">
            <a:noAutofit/>
          </a:bodyPr>
          <a:lstStyle/>
          <a:p>
            <a:pPr marL="171450" indent="-171450" algn="ctr">
              <a:buFont typeface="Arial" panose="020B0604020202020204" pitchFamily="34" charset="0"/>
              <a:buChar char="•"/>
            </a:pPr>
            <a:r>
              <a:rPr lang="en-US" sz="1200" b="1">
                <a:solidFill>
                  <a:srgbClr val="0B4A99"/>
                </a:solidFill>
                <a:latin typeface="Optima" panose="02000503060000020004"/>
                <a:cs typeface="Optima" charset="0"/>
                <a:sym typeface="+mn-ea"/>
              </a:rPr>
              <a:t>Data Profiling</a:t>
            </a:r>
          </a:p>
        </p:txBody>
      </p:sp>
      <p:sp>
        <p:nvSpPr>
          <p:cNvPr id="17" name="Text Box 9">
            <a:extLst>
              <a:ext uri="{FF2B5EF4-FFF2-40B4-BE49-F238E27FC236}">
                <a16:creationId xmlns:a16="http://schemas.microsoft.com/office/drawing/2014/main" id="{49DB8BFF-E23B-DCC6-6B05-6C2FB5006402}"/>
              </a:ext>
            </a:extLst>
          </p:cNvPr>
          <p:cNvSpPr txBox="1"/>
          <p:nvPr/>
        </p:nvSpPr>
        <p:spPr>
          <a:xfrm>
            <a:off x="1632931" y="5332480"/>
            <a:ext cx="2003836" cy="676805"/>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Auto Extract the Product Specifications</a:t>
            </a:r>
          </a:p>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Reference Data Extraction</a:t>
            </a:r>
          </a:p>
        </p:txBody>
      </p:sp>
      <p:sp>
        <p:nvSpPr>
          <p:cNvPr id="19" name="Text Box 11">
            <a:extLst>
              <a:ext uri="{FF2B5EF4-FFF2-40B4-BE49-F238E27FC236}">
                <a16:creationId xmlns:a16="http://schemas.microsoft.com/office/drawing/2014/main" id="{19B31D37-11A6-A559-5F56-26FF87ADDD32}"/>
              </a:ext>
            </a:extLst>
          </p:cNvPr>
          <p:cNvSpPr txBox="1"/>
          <p:nvPr/>
        </p:nvSpPr>
        <p:spPr>
          <a:xfrm>
            <a:off x="4432881" y="3146727"/>
            <a:ext cx="1442720" cy="490813"/>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QC Checks and Validations</a:t>
            </a:r>
          </a:p>
        </p:txBody>
      </p:sp>
      <p:sp>
        <p:nvSpPr>
          <p:cNvPr id="20" name="Text Box 12">
            <a:extLst>
              <a:ext uri="{FF2B5EF4-FFF2-40B4-BE49-F238E27FC236}">
                <a16:creationId xmlns:a16="http://schemas.microsoft.com/office/drawing/2014/main" id="{77E862A8-8B76-826E-BF7F-B6C468FC4A00}"/>
              </a:ext>
            </a:extLst>
          </p:cNvPr>
          <p:cNvSpPr txBox="1"/>
          <p:nvPr/>
        </p:nvSpPr>
        <p:spPr>
          <a:xfrm>
            <a:off x="9632501" y="5261890"/>
            <a:ext cx="1853135" cy="554653"/>
          </a:xfrm>
          <a:prstGeom prst="rect">
            <a:avLst/>
          </a:prstGeom>
          <a:noFill/>
        </p:spPr>
        <p:txBody>
          <a:bodyPr wrap="square" rtlCol="0" anchor="t">
            <a:noAutofit/>
          </a:bodyPr>
          <a:lstStyle/>
          <a:p>
            <a:pPr marL="171450" indent="-171450">
              <a:buFont typeface="Arial" panose="020B0604020202020204" pitchFamily="34" charset="0"/>
              <a:buChar char="•"/>
            </a:pPr>
            <a:r>
              <a:rPr lang="en-IN" sz="1200" b="1">
                <a:solidFill>
                  <a:srgbClr val="0B4A99"/>
                </a:solidFill>
                <a:latin typeface="Optima" panose="02000503060000020004"/>
                <a:cs typeface="Optima" charset="0"/>
                <a:sym typeface="+mn-ea"/>
              </a:rPr>
              <a:t>NLP Questions and Answers</a:t>
            </a:r>
          </a:p>
        </p:txBody>
      </p:sp>
      <p:sp>
        <p:nvSpPr>
          <p:cNvPr id="21" name="Text Box 13">
            <a:extLst>
              <a:ext uri="{FF2B5EF4-FFF2-40B4-BE49-F238E27FC236}">
                <a16:creationId xmlns:a16="http://schemas.microsoft.com/office/drawing/2014/main" id="{8A8CED60-DD03-5D57-1F42-4E449CF84BC8}"/>
              </a:ext>
            </a:extLst>
          </p:cNvPr>
          <p:cNvSpPr txBox="1"/>
          <p:nvPr/>
        </p:nvSpPr>
        <p:spPr>
          <a:xfrm>
            <a:off x="6935207" y="1974021"/>
            <a:ext cx="1774104" cy="490814"/>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Data Standardization as per ISO Standards </a:t>
            </a:r>
          </a:p>
        </p:txBody>
      </p:sp>
      <p:sp>
        <p:nvSpPr>
          <p:cNvPr id="22" name="Text Box 14">
            <a:extLst>
              <a:ext uri="{FF2B5EF4-FFF2-40B4-BE49-F238E27FC236}">
                <a16:creationId xmlns:a16="http://schemas.microsoft.com/office/drawing/2014/main" id="{840AE8DD-F987-6496-740D-70A4ECA6CBAF}"/>
              </a:ext>
            </a:extLst>
          </p:cNvPr>
          <p:cNvSpPr txBox="1"/>
          <p:nvPr/>
        </p:nvSpPr>
        <p:spPr>
          <a:xfrm>
            <a:off x="6985578" y="4105727"/>
            <a:ext cx="1975841" cy="703454"/>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Extract the data from cloud and other sources and Validation </a:t>
            </a:r>
          </a:p>
        </p:txBody>
      </p:sp>
      <p:sp>
        <p:nvSpPr>
          <p:cNvPr id="23" name="Text Box 16">
            <a:extLst>
              <a:ext uri="{FF2B5EF4-FFF2-40B4-BE49-F238E27FC236}">
                <a16:creationId xmlns:a16="http://schemas.microsoft.com/office/drawing/2014/main" id="{66F267C2-C941-35E9-B3A4-980B6FF77238}"/>
              </a:ext>
            </a:extLst>
          </p:cNvPr>
          <p:cNvSpPr txBox="1"/>
          <p:nvPr/>
        </p:nvSpPr>
        <p:spPr>
          <a:xfrm>
            <a:off x="9622913" y="4123183"/>
            <a:ext cx="1442720" cy="554653"/>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AI Generated Reports</a:t>
            </a:r>
          </a:p>
        </p:txBody>
      </p:sp>
      <p:sp>
        <p:nvSpPr>
          <p:cNvPr id="24" name="Text Box 17">
            <a:extLst>
              <a:ext uri="{FF2B5EF4-FFF2-40B4-BE49-F238E27FC236}">
                <a16:creationId xmlns:a16="http://schemas.microsoft.com/office/drawing/2014/main" id="{B8CFC67A-8DE6-D439-5A2E-D91A6BDC35D2}"/>
              </a:ext>
            </a:extLst>
          </p:cNvPr>
          <p:cNvSpPr txBox="1"/>
          <p:nvPr/>
        </p:nvSpPr>
        <p:spPr>
          <a:xfrm>
            <a:off x="9558591" y="2016444"/>
            <a:ext cx="1658050" cy="362543"/>
          </a:xfrm>
          <a:prstGeom prst="rect">
            <a:avLst/>
          </a:prstGeom>
          <a:noFill/>
        </p:spPr>
        <p:txBody>
          <a:bodyPr wrap="square" rtlCol="0" anchor="t">
            <a:noAutofit/>
          </a:bodyPr>
          <a:lstStyle/>
          <a:p>
            <a:pPr marL="171450" indent="-171450" algn="ctr">
              <a:buFont typeface="Arial" panose="020B0604020202020204" pitchFamily="34" charset="0"/>
              <a:buChar char="•"/>
            </a:pPr>
            <a:r>
              <a:rPr lang="en-US" sz="1200" b="1">
                <a:solidFill>
                  <a:srgbClr val="0B4A99"/>
                </a:solidFill>
                <a:latin typeface="Optima" panose="02000503060000020004"/>
                <a:cs typeface="Optima" charset="0"/>
                <a:sym typeface="+mn-ea"/>
              </a:rPr>
              <a:t>AI Insights on Data</a:t>
            </a:r>
          </a:p>
        </p:txBody>
      </p:sp>
      <p:pic>
        <p:nvPicPr>
          <p:cNvPr id="3" name="Graphic 2">
            <a:extLst>
              <a:ext uri="{FF2B5EF4-FFF2-40B4-BE49-F238E27FC236}">
                <a16:creationId xmlns:a16="http://schemas.microsoft.com/office/drawing/2014/main" id="{4726D8A4-2789-1AEE-80C7-524423358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9895" y="0"/>
            <a:ext cx="768439" cy="380489"/>
          </a:xfrm>
          <a:prstGeom prst="rect">
            <a:avLst/>
          </a:prstGeom>
        </p:spPr>
      </p:pic>
      <p:pic>
        <p:nvPicPr>
          <p:cNvPr id="27" name="Picture 26" descr="Data Quality Report-ICon-07">
            <a:extLst>
              <a:ext uri="{FF2B5EF4-FFF2-40B4-BE49-F238E27FC236}">
                <a16:creationId xmlns:a16="http://schemas.microsoft.com/office/drawing/2014/main" id="{C9F4BEA6-54CF-282E-8039-614042FF104F}"/>
              </a:ext>
            </a:extLst>
          </p:cNvPr>
          <p:cNvPicPr>
            <a:picLocks noChangeAspect="1"/>
          </p:cNvPicPr>
          <p:nvPr/>
        </p:nvPicPr>
        <p:blipFill>
          <a:blip r:embed="rId6"/>
          <a:stretch>
            <a:fillRect/>
          </a:stretch>
        </p:blipFill>
        <p:spPr>
          <a:xfrm>
            <a:off x="837064" y="2994817"/>
            <a:ext cx="620758" cy="731520"/>
          </a:xfrm>
          <a:prstGeom prst="rect">
            <a:avLst/>
          </a:prstGeom>
        </p:spPr>
      </p:pic>
      <p:pic>
        <p:nvPicPr>
          <p:cNvPr id="32" name="Picture 31" descr="Business Rules-06">
            <a:extLst>
              <a:ext uri="{FF2B5EF4-FFF2-40B4-BE49-F238E27FC236}">
                <a16:creationId xmlns:a16="http://schemas.microsoft.com/office/drawing/2014/main" id="{C2F6B7E6-0673-04C8-C7FE-3B97A789A820}"/>
              </a:ext>
            </a:extLst>
          </p:cNvPr>
          <p:cNvPicPr>
            <a:picLocks noChangeAspect="1"/>
          </p:cNvPicPr>
          <p:nvPr/>
        </p:nvPicPr>
        <p:blipFill>
          <a:blip r:embed="rId7"/>
          <a:stretch>
            <a:fillRect/>
          </a:stretch>
        </p:blipFill>
        <p:spPr>
          <a:xfrm>
            <a:off x="3728759" y="3963582"/>
            <a:ext cx="763728" cy="900000"/>
          </a:xfrm>
          <a:prstGeom prst="rect">
            <a:avLst/>
          </a:prstGeom>
        </p:spPr>
      </p:pic>
      <p:sp>
        <p:nvSpPr>
          <p:cNvPr id="33" name="Text Box 11">
            <a:extLst>
              <a:ext uri="{FF2B5EF4-FFF2-40B4-BE49-F238E27FC236}">
                <a16:creationId xmlns:a16="http://schemas.microsoft.com/office/drawing/2014/main" id="{78E51248-850E-94A5-467F-036BAA25272C}"/>
              </a:ext>
            </a:extLst>
          </p:cNvPr>
          <p:cNvSpPr txBox="1"/>
          <p:nvPr/>
        </p:nvSpPr>
        <p:spPr>
          <a:xfrm>
            <a:off x="4495482" y="4181389"/>
            <a:ext cx="1698543" cy="537254"/>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RPA - </a:t>
            </a:r>
            <a:r>
              <a:rPr lang="en-US" sz="1200" b="1">
                <a:solidFill>
                  <a:srgbClr val="0B4A99"/>
                </a:solidFill>
                <a:latin typeface="Optima" panose="02000503060000020004"/>
              </a:rPr>
              <a:t>Robotic Process Automation</a:t>
            </a:r>
            <a:endParaRPr lang="en-US" sz="1200" b="1">
              <a:solidFill>
                <a:srgbClr val="0B4A99"/>
              </a:solidFill>
              <a:latin typeface="Optima" panose="02000503060000020004"/>
              <a:sym typeface="+mn-ea"/>
            </a:endParaRPr>
          </a:p>
        </p:txBody>
      </p:sp>
      <p:sp>
        <p:nvSpPr>
          <p:cNvPr id="35" name="Text Box 11">
            <a:extLst>
              <a:ext uri="{FF2B5EF4-FFF2-40B4-BE49-F238E27FC236}">
                <a16:creationId xmlns:a16="http://schemas.microsoft.com/office/drawing/2014/main" id="{C62671C5-728E-8FBB-F705-156002F0BE5D}"/>
              </a:ext>
            </a:extLst>
          </p:cNvPr>
          <p:cNvSpPr txBox="1"/>
          <p:nvPr/>
        </p:nvSpPr>
        <p:spPr>
          <a:xfrm>
            <a:off x="4431391" y="5417655"/>
            <a:ext cx="2072746" cy="537254"/>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Identify the Duplicates based  Source Description </a:t>
            </a:r>
          </a:p>
        </p:txBody>
      </p:sp>
      <p:sp>
        <p:nvSpPr>
          <p:cNvPr id="40" name="Text Box 14">
            <a:extLst>
              <a:ext uri="{FF2B5EF4-FFF2-40B4-BE49-F238E27FC236}">
                <a16:creationId xmlns:a16="http://schemas.microsoft.com/office/drawing/2014/main" id="{F2305B26-202B-01CF-7FEC-0BC4471959A4}"/>
              </a:ext>
            </a:extLst>
          </p:cNvPr>
          <p:cNvSpPr txBox="1"/>
          <p:nvPr/>
        </p:nvSpPr>
        <p:spPr>
          <a:xfrm>
            <a:off x="7047115" y="5319155"/>
            <a:ext cx="1975841" cy="703454"/>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OCR - </a:t>
            </a:r>
            <a:r>
              <a:rPr lang="en-US" sz="1200" b="1">
                <a:solidFill>
                  <a:srgbClr val="0B4A99"/>
                </a:solidFill>
                <a:latin typeface="Optima" panose="02000503060000020004"/>
              </a:rPr>
              <a:t>extracts data from images or scanned documents</a:t>
            </a:r>
            <a:endParaRPr lang="en-US" sz="1200" b="1">
              <a:solidFill>
                <a:srgbClr val="0B4A99"/>
              </a:solidFill>
              <a:latin typeface="Optima" panose="02000503060000020004"/>
              <a:sym typeface="+mn-ea"/>
            </a:endParaRPr>
          </a:p>
        </p:txBody>
      </p:sp>
      <p:sp>
        <p:nvSpPr>
          <p:cNvPr id="43" name="Text Box 17">
            <a:extLst>
              <a:ext uri="{FF2B5EF4-FFF2-40B4-BE49-F238E27FC236}">
                <a16:creationId xmlns:a16="http://schemas.microsoft.com/office/drawing/2014/main" id="{F5B3209C-51F9-5F97-F919-38B093B22151}"/>
              </a:ext>
            </a:extLst>
          </p:cNvPr>
          <p:cNvSpPr txBox="1"/>
          <p:nvPr/>
        </p:nvSpPr>
        <p:spPr>
          <a:xfrm>
            <a:off x="9666256" y="2961649"/>
            <a:ext cx="1442720" cy="470993"/>
          </a:xfrm>
          <a:prstGeom prst="rect">
            <a:avLst/>
          </a:prstGeom>
          <a:noFill/>
        </p:spPr>
        <p:txBody>
          <a:bodyPr wrap="square" rtlCol="0" anchor="t">
            <a:noAutofit/>
          </a:bodyPr>
          <a:lstStyle/>
          <a:p>
            <a:pPr marL="171450" indent="-171450">
              <a:buFont typeface="Arial" panose="020B0604020202020204" pitchFamily="34" charset="0"/>
              <a:buChar char="•"/>
            </a:pPr>
            <a:r>
              <a:rPr lang="en-US" sz="1200" b="1">
                <a:solidFill>
                  <a:srgbClr val="0B4A99"/>
                </a:solidFill>
                <a:latin typeface="Optima" panose="02000503060000020004"/>
                <a:cs typeface="Optima" charset="0"/>
                <a:sym typeface="+mn-ea"/>
              </a:rPr>
              <a:t>Vendor Sourcing Information</a:t>
            </a:r>
          </a:p>
        </p:txBody>
      </p:sp>
      <p:pic>
        <p:nvPicPr>
          <p:cNvPr id="46" name="Picture 45" descr="Asset 14">
            <a:extLst>
              <a:ext uri="{FF2B5EF4-FFF2-40B4-BE49-F238E27FC236}">
                <a16:creationId xmlns:a16="http://schemas.microsoft.com/office/drawing/2014/main" id="{767F0241-7500-3043-BBB2-F990D4E60294}"/>
              </a:ext>
            </a:extLst>
          </p:cNvPr>
          <p:cNvPicPr>
            <a:picLocks noChangeAspect="1"/>
          </p:cNvPicPr>
          <p:nvPr/>
        </p:nvPicPr>
        <p:blipFill>
          <a:blip r:embed="rId8"/>
          <a:stretch>
            <a:fillRect/>
          </a:stretch>
        </p:blipFill>
        <p:spPr>
          <a:xfrm>
            <a:off x="780275" y="4136028"/>
            <a:ext cx="720000" cy="720000"/>
          </a:xfrm>
          <a:prstGeom prst="rect">
            <a:avLst/>
          </a:prstGeom>
        </p:spPr>
      </p:pic>
      <p:pic>
        <p:nvPicPr>
          <p:cNvPr id="47" name="Picture 46" descr="Asset 2">
            <a:extLst>
              <a:ext uri="{FF2B5EF4-FFF2-40B4-BE49-F238E27FC236}">
                <a16:creationId xmlns:a16="http://schemas.microsoft.com/office/drawing/2014/main" id="{742BD610-9FEE-6B2A-0BAA-58A2C99A573B}"/>
              </a:ext>
            </a:extLst>
          </p:cNvPr>
          <p:cNvPicPr>
            <a:picLocks noChangeAspect="1"/>
          </p:cNvPicPr>
          <p:nvPr/>
        </p:nvPicPr>
        <p:blipFill>
          <a:blip r:embed="rId9"/>
          <a:stretch>
            <a:fillRect/>
          </a:stretch>
        </p:blipFill>
        <p:spPr>
          <a:xfrm>
            <a:off x="780275" y="5348058"/>
            <a:ext cx="720470" cy="676805"/>
          </a:xfrm>
          <a:prstGeom prst="rect">
            <a:avLst/>
          </a:prstGeom>
        </p:spPr>
      </p:pic>
      <p:pic>
        <p:nvPicPr>
          <p:cNvPr id="48" name="Picture 47" descr="Data Discovery icon-01">
            <a:extLst>
              <a:ext uri="{FF2B5EF4-FFF2-40B4-BE49-F238E27FC236}">
                <a16:creationId xmlns:a16="http://schemas.microsoft.com/office/drawing/2014/main" id="{EDAE0315-D618-831B-C981-E99C1C46BB9A}"/>
              </a:ext>
            </a:extLst>
          </p:cNvPr>
          <p:cNvPicPr>
            <a:picLocks noChangeAspect="1"/>
          </p:cNvPicPr>
          <p:nvPr/>
        </p:nvPicPr>
        <p:blipFill>
          <a:blip r:embed="rId10"/>
          <a:stretch>
            <a:fillRect/>
          </a:stretch>
        </p:blipFill>
        <p:spPr>
          <a:xfrm>
            <a:off x="3772487" y="1927373"/>
            <a:ext cx="720000" cy="720000"/>
          </a:xfrm>
          <a:prstGeom prst="rect">
            <a:avLst/>
          </a:prstGeom>
        </p:spPr>
      </p:pic>
      <p:pic>
        <p:nvPicPr>
          <p:cNvPr id="49" name="Picture 48" descr="Data Performance Assessment-03">
            <a:extLst>
              <a:ext uri="{FF2B5EF4-FFF2-40B4-BE49-F238E27FC236}">
                <a16:creationId xmlns:a16="http://schemas.microsoft.com/office/drawing/2014/main" id="{842790B2-C860-1DE7-A235-41B9341EB693}"/>
              </a:ext>
            </a:extLst>
          </p:cNvPr>
          <p:cNvPicPr>
            <a:picLocks noChangeAspect="1"/>
          </p:cNvPicPr>
          <p:nvPr/>
        </p:nvPicPr>
        <p:blipFill>
          <a:blip r:embed="rId11"/>
          <a:stretch>
            <a:fillRect/>
          </a:stretch>
        </p:blipFill>
        <p:spPr>
          <a:xfrm>
            <a:off x="3729676" y="2879025"/>
            <a:ext cx="731520" cy="731520"/>
          </a:xfrm>
          <a:prstGeom prst="rect">
            <a:avLst/>
          </a:prstGeom>
        </p:spPr>
      </p:pic>
      <p:pic>
        <p:nvPicPr>
          <p:cNvPr id="50" name="Picture 49" descr="Asset 7">
            <a:extLst>
              <a:ext uri="{FF2B5EF4-FFF2-40B4-BE49-F238E27FC236}">
                <a16:creationId xmlns:a16="http://schemas.microsoft.com/office/drawing/2014/main" id="{F5F454B2-1289-392D-9F42-98C3CD4C147E}"/>
              </a:ext>
            </a:extLst>
          </p:cNvPr>
          <p:cNvPicPr>
            <a:picLocks noChangeAspect="1"/>
          </p:cNvPicPr>
          <p:nvPr/>
        </p:nvPicPr>
        <p:blipFill>
          <a:blip r:embed="rId12"/>
          <a:stretch>
            <a:fillRect/>
          </a:stretch>
        </p:blipFill>
        <p:spPr>
          <a:xfrm>
            <a:off x="3789856" y="5388929"/>
            <a:ext cx="683580" cy="633680"/>
          </a:xfrm>
          <a:prstGeom prst="rect">
            <a:avLst/>
          </a:prstGeom>
        </p:spPr>
      </p:pic>
      <p:pic>
        <p:nvPicPr>
          <p:cNvPr id="51" name="Picture 50" descr="Asset 10">
            <a:extLst>
              <a:ext uri="{FF2B5EF4-FFF2-40B4-BE49-F238E27FC236}">
                <a16:creationId xmlns:a16="http://schemas.microsoft.com/office/drawing/2014/main" id="{6921B112-2DA7-F766-37E4-134D24F1C1B4}"/>
              </a:ext>
            </a:extLst>
          </p:cNvPr>
          <p:cNvPicPr>
            <a:picLocks noChangeAspect="1"/>
          </p:cNvPicPr>
          <p:nvPr/>
        </p:nvPicPr>
        <p:blipFill>
          <a:blip r:embed="rId13"/>
          <a:stretch>
            <a:fillRect/>
          </a:stretch>
        </p:blipFill>
        <p:spPr>
          <a:xfrm>
            <a:off x="6292800" y="1960738"/>
            <a:ext cx="720000" cy="718912"/>
          </a:xfrm>
          <a:prstGeom prst="rect">
            <a:avLst/>
          </a:prstGeom>
        </p:spPr>
      </p:pic>
      <p:pic>
        <p:nvPicPr>
          <p:cNvPr id="52" name="Picture 51" descr="Asset 16">
            <a:extLst>
              <a:ext uri="{FF2B5EF4-FFF2-40B4-BE49-F238E27FC236}">
                <a16:creationId xmlns:a16="http://schemas.microsoft.com/office/drawing/2014/main" id="{854449E1-A7F2-123B-A8E2-D867BE7375D9}"/>
              </a:ext>
            </a:extLst>
          </p:cNvPr>
          <p:cNvPicPr>
            <a:picLocks noChangeAspect="1"/>
          </p:cNvPicPr>
          <p:nvPr/>
        </p:nvPicPr>
        <p:blipFill>
          <a:blip r:embed="rId14"/>
          <a:stretch>
            <a:fillRect/>
          </a:stretch>
        </p:blipFill>
        <p:spPr>
          <a:xfrm>
            <a:off x="6256847" y="3012389"/>
            <a:ext cx="721229" cy="722376"/>
          </a:xfrm>
          <a:prstGeom prst="rect">
            <a:avLst/>
          </a:prstGeom>
        </p:spPr>
      </p:pic>
      <p:pic>
        <p:nvPicPr>
          <p:cNvPr id="53" name="Picture 52" descr="Asset 12">
            <a:extLst>
              <a:ext uri="{FF2B5EF4-FFF2-40B4-BE49-F238E27FC236}">
                <a16:creationId xmlns:a16="http://schemas.microsoft.com/office/drawing/2014/main" id="{3B913B53-8A6E-4D06-702B-F88863FF3D64}"/>
              </a:ext>
            </a:extLst>
          </p:cNvPr>
          <p:cNvPicPr>
            <a:picLocks noChangeAspect="1"/>
          </p:cNvPicPr>
          <p:nvPr/>
        </p:nvPicPr>
        <p:blipFill>
          <a:blip r:embed="rId15"/>
          <a:stretch>
            <a:fillRect/>
          </a:stretch>
        </p:blipFill>
        <p:spPr>
          <a:xfrm>
            <a:off x="6251271" y="4081301"/>
            <a:ext cx="752034" cy="638419"/>
          </a:xfrm>
          <a:prstGeom prst="rect">
            <a:avLst/>
          </a:prstGeom>
        </p:spPr>
      </p:pic>
      <p:pic>
        <p:nvPicPr>
          <p:cNvPr id="54" name="Picture 53" descr="Asset 13">
            <a:extLst>
              <a:ext uri="{FF2B5EF4-FFF2-40B4-BE49-F238E27FC236}">
                <a16:creationId xmlns:a16="http://schemas.microsoft.com/office/drawing/2014/main" id="{C4E5A0EB-AAFE-35DE-F4B5-BA7DDB093329}"/>
              </a:ext>
            </a:extLst>
          </p:cNvPr>
          <p:cNvPicPr>
            <a:picLocks noChangeAspect="1"/>
          </p:cNvPicPr>
          <p:nvPr/>
        </p:nvPicPr>
        <p:blipFill>
          <a:blip r:embed="rId16"/>
          <a:stretch>
            <a:fillRect/>
          </a:stretch>
        </p:blipFill>
        <p:spPr>
          <a:xfrm>
            <a:off x="8961419" y="5241549"/>
            <a:ext cx="710614" cy="703454"/>
          </a:xfrm>
          <a:prstGeom prst="rect">
            <a:avLst/>
          </a:prstGeom>
        </p:spPr>
      </p:pic>
      <p:pic>
        <p:nvPicPr>
          <p:cNvPr id="55" name="Picture 54" descr="Asset 15">
            <a:extLst>
              <a:ext uri="{FF2B5EF4-FFF2-40B4-BE49-F238E27FC236}">
                <a16:creationId xmlns:a16="http://schemas.microsoft.com/office/drawing/2014/main" id="{41F3C96E-C03E-6A73-D3FB-62A0BA48208F}"/>
              </a:ext>
            </a:extLst>
          </p:cNvPr>
          <p:cNvPicPr>
            <a:picLocks noChangeAspect="1"/>
          </p:cNvPicPr>
          <p:nvPr/>
        </p:nvPicPr>
        <p:blipFill>
          <a:blip r:embed="rId17"/>
          <a:stretch>
            <a:fillRect/>
          </a:stretch>
        </p:blipFill>
        <p:spPr>
          <a:xfrm>
            <a:off x="8789402" y="1842786"/>
            <a:ext cx="720000" cy="737959"/>
          </a:xfrm>
          <a:prstGeom prst="rect">
            <a:avLst/>
          </a:prstGeom>
        </p:spPr>
      </p:pic>
      <p:pic>
        <p:nvPicPr>
          <p:cNvPr id="56" name="Content Placeholder 34" descr="Business-Value-Propositions-of-MDRM-10">
            <a:extLst>
              <a:ext uri="{FF2B5EF4-FFF2-40B4-BE49-F238E27FC236}">
                <a16:creationId xmlns:a16="http://schemas.microsoft.com/office/drawing/2014/main" id="{091AE7B7-8941-1DCA-8E1E-18B5CB285988}"/>
              </a:ext>
            </a:extLst>
          </p:cNvPr>
          <p:cNvPicPr>
            <a:picLocks noGrp="1" noChangeAspect="1"/>
          </p:cNvPicPr>
          <p:nvPr>
            <p:ph idx="1"/>
          </p:nvPr>
        </p:nvPicPr>
        <p:blipFill>
          <a:blip r:embed="rId18"/>
          <a:stretch>
            <a:fillRect/>
          </a:stretch>
        </p:blipFill>
        <p:spPr>
          <a:xfrm>
            <a:off x="8789403" y="3950816"/>
            <a:ext cx="774879" cy="722376"/>
          </a:xfrm>
          <a:prstGeom prst="rect">
            <a:avLst/>
          </a:prstGeom>
        </p:spPr>
      </p:pic>
      <p:pic>
        <p:nvPicPr>
          <p:cNvPr id="57" name="Picture 56" descr="PiLog_Marketing_Charter-Icon-05">
            <a:extLst>
              <a:ext uri="{FF2B5EF4-FFF2-40B4-BE49-F238E27FC236}">
                <a16:creationId xmlns:a16="http://schemas.microsoft.com/office/drawing/2014/main" id="{0B25FC15-4210-59F5-16BB-AE99D6AF9DAD}"/>
              </a:ext>
            </a:extLst>
          </p:cNvPr>
          <p:cNvPicPr>
            <a:picLocks noChangeAspect="1"/>
          </p:cNvPicPr>
          <p:nvPr/>
        </p:nvPicPr>
        <p:blipFill>
          <a:blip r:embed="rId19"/>
          <a:stretch>
            <a:fillRect/>
          </a:stretch>
        </p:blipFill>
        <p:spPr>
          <a:xfrm>
            <a:off x="8817070" y="2875247"/>
            <a:ext cx="722376" cy="705777"/>
          </a:xfrm>
          <a:prstGeom prst="rect">
            <a:avLst/>
          </a:prstGeom>
        </p:spPr>
      </p:pic>
      <p:pic>
        <p:nvPicPr>
          <p:cNvPr id="58" name="Picture 57" descr="medical card-01">
            <a:extLst>
              <a:ext uri="{FF2B5EF4-FFF2-40B4-BE49-F238E27FC236}">
                <a16:creationId xmlns:a16="http://schemas.microsoft.com/office/drawing/2014/main" id="{C36950E9-23EE-755D-C173-603AA55A790B}"/>
              </a:ext>
            </a:extLst>
          </p:cNvPr>
          <p:cNvPicPr>
            <a:picLocks noChangeAspect="1"/>
          </p:cNvPicPr>
          <p:nvPr/>
        </p:nvPicPr>
        <p:blipFill>
          <a:blip r:embed="rId20"/>
          <a:stretch>
            <a:fillRect/>
          </a:stretch>
        </p:blipFill>
        <p:spPr>
          <a:xfrm>
            <a:off x="846374" y="1951288"/>
            <a:ext cx="720000" cy="720000"/>
          </a:xfrm>
          <a:prstGeom prst="rect">
            <a:avLst/>
          </a:prstGeom>
        </p:spPr>
      </p:pic>
      <p:pic>
        <p:nvPicPr>
          <p:cNvPr id="62" name="Picture 61" descr="A blue outline of a paper with text&#10;&#10;AI-generated content may be incorrect.">
            <a:extLst>
              <a:ext uri="{FF2B5EF4-FFF2-40B4-BE49-F238E27FC236}">
                <a16:creationId xmlns:a16="http://schemas.microsoft.com/office/drawing/2014/main" id="{4DB92B7C-C0F8-47FD-5D96-8FF8F080ED9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327755" y="5239744"/>
            <a:ext cx="722376" cy="722376"/>
          </a:xfrm>
          <a:prstGeom prst="rect">
            <a:avLst/>
          </a:prstGeom>
        </p:spPr>
      </p:pic>
    </p:spTree>
    <p:extLst>
      <p:ext uri="{BB962C8B-B14F-4D97-AF65-F5344CB8AC3E}">
        <p14:creationId xmlns:p14="http://schemas.microsoft.com/office/powerpoint/2010/main" val="18525987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BCD538-794B-7BD1-E309-B2168FFEBAF4}"/>
              </a:ext>
            </a:extLst>
          </p:cNvPr>
          <p:cNvSpPr txBox="1"/>
          <p:nvPr/>
        </p:nvSpPr>
        <p:spPr>
          <a:xfrm>
            <a:off x="96738" y="40948"/>
            <a:ext cx="8484244" cy="461665"/>
          </a:xfrm>
          <a:prstGeom prst="rect">
            <a:avLst/>
          </a:prstGeom>
          <a:noFill/>
        </p:spPr>
        <p:txBody>
          <a:bodyPr wrap="square" rtlCol="0">
            <a:spAutoFit/>
          </a:bodyPr>
          <a:lstStyle/>
          <a:p>
            <a:r>
              <a:rPr lang="en-US" sz="2400" b="1">
                <a:solidFill>
                  <a:srgbClr val="0B4A99"/>
                </a:solidFill>
                <a:latin typeface="Optima" panose="02000503060000020004"/>
              </a:rPr>
              <a:t>Use Case 1 -</a:t>
            </a:r>
            <a:r>
              <a:rPr lang="en-US" sz="2400">
                <a:solidFill>
                  <a:srgbClr val="0B4A99"/>
                </a:solidFill>
                <a:latin typeface="Optima" panose="02000503060000020004"/>
              </a:rPr>
              <a:t> </a:t>
            </a:r>
            <a:r>
              <a:rPr lang="en-US" sz="2400" b="1">
                <a:solidFill>
                  <a:schemeClr val="accent1"/>
                </a:solidFill>
                <a:latin typeface="Optima" panose="02000503060000020004"/>
              </a:rPr>
              <a:t>Product - Knowledge Base (1/4)</a:t>
            </a:r>
          </a:p>
        </p:txBody>
      </p:sp>
      <p:sp>
        <p:nvSpPr>
          <p:cNvPr id="3" name="TextBox 2">
            <a:extLst>
              <a:ext uri="{FF2B5EF4-FFF2-40B4-BE49-F238E27FC236}">
                <a16:creationId xmlns:a16="http://schemas.microsoft.com/office/drawing/2014/main" id="{A8B9DF4C-7E39-BB8A-4C3D-E6EB712C6FA2}"/>
              </a:ext>
            </a:extLst>
          </p:cNvPr>
          <p:cNvSpPr txBox="1"/>
          <p:nvPr/>
        </p:nvSpPr>
        <p:spPr>
          <a:xfrm>
            <a:off x="401538" y="527209"/>
            <a:ext cx="6317852" cy="584775"/>
          </a:xfrm>
          <a:prstGeom prst="rect">
            <a:avLst/>
          </a:prstGeom>
          <a:no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panose="02000503060000020004"/>
                <a:ea typeface="Optima" charset="0"/>
                <a:cs typeface="Optima" charset="0"/>
              </a:rPr>
              <a:t>Invoking AI Lens on the Characteristic name selection                           </a:t>
            </a:r>
            <a:r>
              <a:rPr kumimoji="0" lang="en-US" sz="1600" b="0" i="0" u="none" strike="noStrike" kern="1200" cap="none" spc="0" normalizeH="0" baseline="0" noProof="0" err="1">
                <a:ln>
                  <a:noFill/>
                </a:ln>
                <a:solidFill>
                  <a:srgbClr val="10479B"/>
                </a:solidFill>
                <a:effectLst/>
                <a:uLnTx/>
                <a:uFillTx/>
                <a:latin typeface="Optima" panose="02000503060000020004"/>
                <a:ea typeface="Optima" charset="0"/>
                <a:cs typeface="Optima" charset="0"/>
              </a:rPr>
              <a:t>Eg</a:t>
            </a:r>
            <a:r>
              <a:rPr kumimoji="0" lang="en-US" sz="1600" b="0" i="0" u="none" strike="noStrike" kern="1200" cap="none" spc="0" normalizeH="0" baseline="0" noProof="0">
                <a:ln>
                  <a:noFill/>
                </a:ln>
                <a:solidFill>
                  <a:srgbClr val="10479B"/>
                </a:solidFill>
                <a:effectLst/>
                <a:uLnTx/>
                <a:uFillTx/>
                <a:latin typeface="Optima" panose="02000503060000020004"/>
                <a:ea typeface="Optima" charset="0"/>
                <a:cs typeface="Optima" charset="0"/>
              </a:rPr>
              <a:t>: PRESSURE RATING of GASKET</a:t>
            </a:r>
          </a:p>
        </p:txBody>
      </p:sp>
      <p:sp>
        <p:nvSpPr>
          <p:cNvPr id="6" name="Slide Number Placeholder 3">
            <a:extLst>
              <a:ext uri="{FF2B5EF4-FFF2-40B4-BE49-F238E27FC236}">
                <a16:creationId xmlns:a16="http://schemas.microsoft.com/office/drawing/2014/main" id="{76A68529-0624-3F6B-2217-D76F2961F999}"/>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latin typeface="Optima" panose="02000503060000020004"/>
              </a:rPr>
              <a:t>96</a:t>
            </a:fld>
            <a:endParaRPr lang="en-US">
              <a:latin typeface="Optima" panose="02000503060000020004"/>
            </a:endParaRPr>
          </a:p>
        </p:txBody>
      </p:sp>
      <p:sp>
        <p:nvSpPr>
          <p:cNvPr id="7" name="Footer Placeholder 2">
            <a:extLst>
              <a:ext uri="{FF2B5EF4-FFF2-40B4-BE49-F238E27FC236}">
                <a16:creationId xmlns:a16="http://schemas.microsoft.com/office/drawing/2014/main" id="{06A289F7-EAC7-0CE3-6165-7FB38325639B}"/>
              </a:ext>
            </a:extLst>
          </p:cNvPr>
          <p:cNvSpPr>
            <a:spLocks noGrp="1"/>
          </p:cNvSpPr>
          <p:nvPr>
            <p:ph type="ftr" sz="quarter" idx="11"/>
          </p:nvPr>
        </p:nvSpPr>
        <p:spPr>
          <a:xfrm>
            <a:off x="4038600" y="6579235"/>
            <a:ext cx="4114800" cy="365125"/>
          </a:xfrm>
        </p:spPr>
        <p:txBody>
          <a:bodyPr/>
          <a:lstStyle/>
          <a:p>
            <a:r>
              <a:rPr lang="en-US">
                <a:latin typeface="Optima" panose="02000503060000020004"/>
              </a:rPr>
              <a:t>www.piloggroup.com</a:t>
            </a:r>
          </a:p>
        </p:txBody>
      </p:sp>
      <p:sp>
        <p:nvSpPr>
          <p:cNvPr id="8" name="Date Placeholder 1">
            <a:extLst>
              <a:ext uri="{FF2B5EF4-FFF2-40B4-BE49-F238E27FC236}">
                <a16:creationId xmlns:a16="http://schemas.microsoft.com/office/drawing/2014/main" id="{4CBE6B39-3BBC-48BC-F99E-080BF4022C5F}"/>
              </a:ext>
            </a:extLst>
          </p:cNvPr>
          <p:cNvSpPr>
            <a:spLocks noGrp="1"/>
          </p:cNvSpPr>
          <p:nvPr>
            <p:ph type="dt" sz="half" idx="10"/>
          </p:nvPr>
        </p:nvSpPr>
        <p:spPr>
          <a:xfrm>
            <a:off x="177800" y="6579235"/>
            <a:ext cx="2743200" cy="365125"/>
          </a:xfrm>
        </p:spPr>
        <p:txBody>
          <a:bodyPr/>
          <a:lstStyle/>
          <a:p>
            <a:r>
              <a:rPr lang="en-US">
                <a:latin typeface="Optima" panose="02000503060000020004"/>
              </a:rPr>
              <a:t>© PiLog Group</a:t>
            </a:r>
          </a:p>
        </p:txBody>
      </p:sp>
      <p:sp>
        <p:nvSpPr>
          <p:cNvPr id="9" name="Footer Placeholder 2">
            <a:extLst>
              <a:ext uri="{FF2B5EF4-FFF2-40B4-BE49-F238E27FC236}">
                <a16:creationId xmlns:a16="http://schemas.microsoft.com/office/drawing/2014/main" id="{AEEA1CA8-0AE7-C278-E4B7-38DEDDFBDB96}"/>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10" name="Graphic 9">
            <a:extLst>
              <a:ext uri="{FF2B5EF4-FFF2-40B4-BE49-F238E27FC236}">
                <a16:creationId xmlns:a16="http://schemas.microsoft.com/office/drawing/2014/main" id="{10933A64-A543-BEE5-0E25-E2B4180350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pSp>
        <p:nvGrpSpPr>
          <p:cNvPr id="4" name="Group 3">
            <a:extLst>
              <a:ext uri="{FF2B5EF4-FFF2-40B4-BE49-F238E27FC236}">
                <a16:creationId xmlns:a16="http://schemas.microsoft.com/office/drawing/2014/main" id="{5749BE14-7BDF-6D49-13ED-DF4B43D4B86C}"/>
              </a:ext>
            </a:extLst>
          </p:cNvPr>
          <p:cNvGrpSpPr/>
          <p:nvPr/>
        </p:nvGrpSpPr>
        <p:grpSpPr>
          <a:xfrm>
            <a:off x="177800" y="1138092"/>
            <a:ext cx="11812534" cy="5389068"/>
            <a:chOff x="177800" y="1138092"/>
            <a:chExt cx="11812534" cy="5389068"/>
          </a:xfrm>
        </p:grpSpPr>
        <p:pic>
          <p:nvPicPr>
            <p:cNvPr id="11" name="Picture 10">
              <a:extLst>
                <a:ext uri="{FF2B5EF4-FFF2-40B4-BE49-F238E27FC236}">
                  <a16:creationId xmlns:a16="http://schemas.microsoft.com/office/drawing/2014/main" id="{CD8441ED-C9F3-DDAA-FCCE-AD0426784233}"/>
                </a:ext>
              </a:extLst>
            </p:cNvPr>
            <p:cNvPicPr>
              <a:picLocks noChangeAspect="1"/>
            </p:cNvPicPr>
            <p:nvPr/>
          </p:nvPicPr>
          <p:blipFill>
            <a:blip r:embed="rId5"/>
            <a:stretch>
              <a:fillRect/>
            </a:stretch>
          </p:blipFill>
          <p:spPr>
            <a:xfrm>
              <a:off x="177800" y="1138092"/>
              <a:ext cx="11812534" cy="5389068"/>
            </a:xfrm>
            <a:prstGeom prst="rect">
              <a:avLst/>
            </a:prstGeom>
            <a:ln>
              <a:solidFill>
                <a:schemeClr val="accent1"/>
              </a:solidFill>
            </a:ln>
          </p:spPr>
        </p:pic>
        <p:cxnSp>
          <p:nvCxnSpPr>
            <p:cNvPr id="5" name="Curved Connector 4">
              <a:extLst>
                <a:ext uri="{FF2B5EF4-FFF2-40B4-BE49-F238E27FC236}">
                  <a16:creationId xmlns:a16="http://schemas.microsoft.com/office/drawing/2014/main" id="{E8647D57-C0FE-803F-481C-A9A0812DA230}"/>
                </a:ext>
              </a:extLst>
            </p:cNvPr>
            <p:cNvCxnSpPr>
              <a:cxnSpLocks/>
            </p:cNvCxnSpPr>
            <p:nvPr/>
          </p:nvCxnSpPr>
          <p:spPr>
            <a:xfrm flipV="1">
              <a:off x="2218544" y="2330067"/>
              <a:ext cx="7615036" cy="488084"/>
            </a:xfrm>
            <a:prstGeom prst="curvedConnector3">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5902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E3323-A924-B76C-A95D-0F0D6C2FAE52}"/>
              </a:ext>
            </a:extLst>
          </p:cNvPr>
          <p:cNvSpPr txBox="1"/>
          <p:nvPr/>
        </p:nvSpPr>
        <p:spPr>
          <a:xfrm>
            <a:off x="137965" y="103306"/>
            <a:ext cx="8484244" cy="461665"/>
          </a:xfrm>
          <a:prstGeom prst="rect">
            <a:avLst/>
          </a:prstGeom>
          <a:noFill/>
        </p:spPr>
        <p:txBody>
          <a:bodyPr wrap="square" rtlCol="0">
            <a:spAutoFit/>
          </a:bodyPr>
          <a:lstStyle/>
          <a:p>
            <a:r>
              <a:rPr lang="en-US" sz="2400" b="1">
                <a:solidFill>
                  <a:srgbClr val="0B4A99"/>
                </a:solidFill>
                <a:latin typeface="Optima" panose="02000503060000020004"/>
              </a:rPr>
              <a:t>Use Case 1 -</a:t>
            </a:r>
            <a:r>
              <a:rPr lang="en-US" sz="2400">
                <a:solidFill>
                  <a:srgbClr val="0B4A99"/>
                </a:solidFill>
                <a:latin typeface="Optima" panose="02000503060000020004"/>
              </a:rPr>
              <a:t> </a:t>
            </a:r>
            <a:r>
              <a:rPr lang="en-US" sz="2400" b="1">
                <a:solidFill>
                  <a:schemeClr val="accent1"/>
                </a:solidFill>
                <a:latin typeface="Optima" panose="02000503060000020004"/>
              </a:rPr>
              <a:t>Knowledge Base (2/4)</a:t>
            </a:r>
          </a:p>
        </p:txBody>
      </p:sp>
      <p:sp>
        <p:nvSpPr>
          <p:cNvPr id="5" name="TextBox 4">
            <a:extLst>
              <a:ext uri="{FF2B5EF4-FFF2-40B4-BE49-F238E27FC236}">
                <a16:creationId xmlns:a16="http://schemas.microsoft.com/office/drawing/2014/main" id="{6243C048-5488-B18E-E7C6-620771A9F2C5}"/>
              </a:ext>
            </a:extLst>
          </p:cNvPr>
          <p:cNvSpPr txBox="1"/>
          <p:nvPr/>
        </p:nvSpPr>
        <p:spPr>
          <a:xfrm>
            <a:off x="5038009" y="-1193180"/>
            <a:ext cx="184731" cy="369332"/>
          </a:xfrm>
          <a:prstGeom prst="rect">
            <a:avLst/>
          </a:prstGeom>
          <a:noFill/>
        </p:spPr>
        <p:txBody>
          <a:bodyPr wrap="none" rtlCol="0">
            <a:spAutoFit/>
          </a:bodyPr>
          <a:lstStyle/>
          <a:p>
            <a:endParaRPr lang="en-US">
              <a:latin typeface="Optima" panose="02000503060000020004"/>
            </a:endParaRPr>
          </a:p>
        </p:txBody>
      </p:sp>
      <p:sp>
        <p:nvSpPr>
          <p:cNvPr id="10" name="Slide Number Placeholder 3">
            <a:extLst>
              <a:ext uri="{FF2B5EF4-FFF2-40B4-BE49-F238E27FC236}">
                <a16:creationId xmlns:a16="http://schemas.microsoft.com/office/drawing/2014/main" id="{C30D1010-FC01-3C66-B531-923AB193640D}"/>
              </a:ext>
            </a:extLst>
          </p:cNvPr>
          <p:cNvSpPr>
            <a:spLocks noGrp="1"/>
          </p:cNvSpPr>
          <p:nvPr>
            <p:ph type="sldNum" sz="quarter" idx="12"/>
          </p:nvPr>
        </p:nvSpPr>
        <p:spPr>
          <a:xfrm>
            <a:off x="9254490" y="6579235"/>
            <a:ext cx="2743200" cy="365125"/>
          </a:xfrm>
        </p:spPr>
        <p:txBody>
          <a:bodyPr/>
          <a:lstStyle/>
          <a:p>
            <a:fld id="{9B618960-8005-486C-9A75-10CB2AAC16F9}" type="slidenum">
              <a:rPr lang="en-US" smtClean="0">
                <a:latin typeface="Optima" panose="02000503060000020004"/>
              </a:rPr>
              <a:t>97</a:t>
            </a:fld>
            <a:endParaRPr lang="en-US">
              <a:latin typeface="Optima" panose="02000503060000020004"/>
            </a:endParaRPr>
          </a:p>
        </p:txBody>
      </p:sp>
      <p:sp>
        <p:nvSpPr>
          <p:cNvPr id="11" name="Footer Placeholder 2">
            <a:extLst>
              <a:ext uri="{FF2B5EF4-FFF2-40B4-BE49-F238E27FC236}">
                <a16:creationId xmlns:a16="http://schemas.microsoft.com/office/drawing/2014/main" id="{2DE04299-3182-E1D1-08AF-6E2BDE38EE56}"/>
              </a:ext>
            </a:extLst>
          </p:cNvPr>
          <p:cNvSpPr>
            <a:spLocks noGrp="1"/>
          </p:cNvSpPr>
          <p:nvPr>
            <p:ph type="ftr" sz="quarter" idx="11"/>
          </p:nvPr>
        </p:nvSpPr>
        <p:spPr>
          <a:xfrm>
            <a:off x="4038600" y="6579235"/>
            <a:ext cx="4114800" cy="365125"/>
          </a:xfrm>
        </p:spPr>
        <p:txBody>
          <a:bodyPr/>
          <a:lstStyle/>
          <a:p>
            <a:r>
              <a:rPr lang="en-US">
                <a:latin typeface="Optima" panose="02000503060000020004"/>
              </a:rPr>
              <a:t>www.piloggroup.com</a:t>
            </a:r>
          </a:p>
        </p:txBody>
      </p:sp>
      <p:sp>
        <p:nvSpPr>
          <p:cNvPr id="12" name="Date Placeholder 1">
            <a:extLst>
              <a:ext uri="{FF2B5EF4-FFF2-40B4-BE49-F238E27FC236}">
                <a16:creationId xmlns:a16="http://schemas.microsoft.com/office/drawing/2014/main" id="{7A6C619D-EB79-4300-24ED-246433D56A2A}"/>
              </a:ext>
            </a:extLst>
          </p:cNvPr>
          <p:cNvSpPr>
            <a:spLocks noGrp="1"/>
          </p:cNvSpPr>
          <p:nvPr>
            <p:ph type="dt" sz="half" idx="10"/>
          </p:nvPr>
        </p:nvSpPr>
        <p:spPr>
          <a:xfrm>
            <a:off x="177800" y="6579235"/>
            <a:ext cx="2743200" cy="365125"/>
          </a:xfrm>
        </p:spPr>
        <p:txBody>
          <a:bodyPr/>
          <a:lstStyle/>
          <a:p>
            <a:r>
              <a:rPr lang="en-US">
                <a:latin typeface="Optima" panose="02000503060000020004"/>
              </a:rPr>
              <a:t>© PiLog Group</a:t>
            </a:r>
          </a:p>
        </p:txBody>
      </p:sp>
      <p:sp>
        <p:nvSpPr>
          <p:cNvPr id="13" name="Footer Placeholder 2">
            <a:extLst>
              <a:ext uri="{FF2B5EF4-FFF2-40B4-BE49-F238E27FC236}">
                <a16:creationId xmlns:a16="http://schemas.microsoft.com/office/drawing/2014/main" id="{6CA5DF01-DFAA-5E16-D41B-73B801A6E48C}"/>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14" name="Graphic 13">
            <a:extLst>
              <a:ext uri="{FF2B5EF4-FFF2-40B4-BE49-F238E27FC236}">
                <a16:creationId xmlns:a16="http://schemas.microsoft.com/office/drawing/2014/main" id="{85DBCF78-4946-D317-ABE1-9D4F99FBA0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grpSp>
        <p:nvGrpSpPr>
          <p:cNvPr id="4" name="Group 3">
            <a:extLst>
              <a:ext uri="{FF2B5EF4-FFF2-40B4-BE49-F238E27FC236}">
                <a16:creationId xmlns:a16="http://schemas.microsoft.com/office/drawing/2014/main" id="{9D7ED7AC-A183-0D31-FAAC-167FBEF995FC}"/>
              </a:ext>
            </a:extLst>
          </p:cNvPr>
          <p:cNvGrpSpPr/>
          <p:nvPr/>
        </p:nvGrpSpPr>
        <p:grpSpPr>
          <a:xfrm>
            <a:off x="685800" y="603815"/>
            <a:ext cx="10981905" cy="5930832"/>
            <a:chOff x="685800" y="603815"/>
            <a:chExt cx="10981905" cy="5930832"/>
          </a:xfrm>
        </p:grpSpPr>
        <p:sp>
          <p:nvSpPr>
            <p:cNvPr id="3" name="TextBox 2">
              <a:extLst>
                <a:ext uri="{FF2B5EF4-FFF2-40B4-BE49-F238E27FC236}">
                  <a16:creationId xmlns:a16="http://schemas.microsoft.com/office/drawing/2014/main" id="{8C0A3E5F-1D25-ABEE-3F75-BC785152F64D}"/>
                </a:ext>
              </a:extLst>
            </p:cNvPr>
            <p:cNvSpPr txBox="1"/>
            <p:nvPr/>
          </p:nvSpPr>
          <p:spPr>
            <a:xfrm>
              <a:off x="4074640" y="603815"/>
              <a:ext cx="7593065" cy="661720"/>
            </a:xfrm>
            <a:prstGeom prst="rect">
              <a:avLst/>
            </a:prstGeom>
            <a:no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10479B"/>
                  </a:solidFill>
                  <a:effectLst/>
                  <a:uLnTx/>
                  <a:uFillTx/>
                  <a:latin typeface="Optima" panose="02000503060000020004"/>
                  <a:ea typeface="Optima" charset="0"/>
                  <a:cs typeface="Optima" charset="0"/>
                </a:rPr>
                <a:t>You can search any description on ‘Local Premise’ or ‘PiLog Cloud’ or ‘Internet’</a:t>
              </a:r>
            </a:p>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lang="en-US" sz="1600">
                  <a:solidFill>
                    <a:srgbClr val="10479B"/>
                  </a:solidFill>
                  <a:latin typeface="Optima" panose="02000503060000020004"/>
                  <a:ea typeface="Optima" charset="0"/>
                  <a:cs typeface="Optima" charset="0"/>
                </a:rPr>
                <a:t>Searching for ‘BEARING 6204’ on Internet &amp; ‘View Details’ on Local Premise</a:t>
              </a:r>
              <a:endParaRPr kumimoji="0" lang="en-US" sz="1600" b="0" i="0" u="none" strike="noStrike" kern="1200" cap="none" spc="0" normalizeH="0" baseline="0" noProof="0">
                <a:ln>
                  <a:noFill/>
                </a:ln>
                <a:solidFill>
                  <a:srgbClr val="10479B"/>
                </a:solidFill>
                <a:effectLst/>
                <a:uLnTx/>
                <a:uFillTx/>
                <a:latin typeface="Optima" panose="02000503060000020004"/>
                <a:ea typeface="Optima" charset="0"/>
                <a:cs typeface="Optima" charset="0"/>
              </a:endParaRPr>
            </a:p>
          </p:txBody>
        </p:sp>
        <p:pic>
          <p:nvPicPr>
            <p:cNvPr id="15" name="Picture 14">
              <a:extLst>
                <a:ext uri="{FF2B5EF4-FFF2-40B4-BE49-F238E27FC236}">
                  <a16:creationId xmlns:a16="http://schemas.microsoft.com/office/drawing/2014/main" id="{9E9B1EE0-8501-B258-BDE2-0C33774BF04C}"/>
                </a:ext>
              </a:extLst>
            </p:cNvPr>
            <p:cNvPicPr>
              <a:picLocks noChangeAspect="1"/>
            </p:cNvPicPr>
            <p:nvPr/>
          </p:nvPicPr>
          <p:blipFill>
            <a:blip r:embed="rId5"/>
            <a:stretch>
              <a:fillRect/>
            </a:stretch>
          </p:blipFill>
          <p:spPr>
            <a:xfrm>
              <a:off x="8153400" y="1276822"/>
              <a:ext cx="3352800" cy="5257825"/>
            </a:xfrm>
            <a:prstGeom prst="rect">
              <a:avLst/>
            </a:prstGeom>
            <a:ln>
              <a:solidFill>
                <a:schemeClr val="accent1"/>
              </a:solidFill>
            </a:ln>
          </p:spPr>
        </p:pic>
        <p:pic>
          <p:nvPicPr>
            <p:cNvPr id="16" name="Picture 15">
              <a:extLst>
                <a:ext uri="{FF2B5EF4-FFF2-40B4-BE49-F238E27FC236}">
                  <a16:creationId xmlns:a16="http://schemas.microsoft.com/office/drawing/2014/main" id="{EC78D8B5-5B63-D555-5621-C4E12925F72E}"/>
                </a:ext>
              </a:extLst>
            </p:cNvPr>
            <p:cNvPicPr>
              <a:picLocks noChangeAspect="1"/>
            </p:cNvPicPr>
            <p:nvPr/>
          </p:nvPicPr>
          <p:blipFill>
            <a:blip r:embed="rId6"/>
            <a:stretch>
              <a:fillRect/>
            </a:stretch>
          </p:blipFill>
          <p:spPr>
            <a:xfrm>
              <a:off x="685800" y="728661"/>
              <a:ext cx="3305175" cy="5805986"/>
            </a:xfrm>
            <a:prstGeom prst="rect">
              <a:avLst/>
            </a:prstGeom>
            <a:ln>
              <a:solidFill>
                <a:schemeClr val="accent1"/>
              </a:solidFill>
            </a:ln>
          </p:spPr>
        </p:pic>
        <p:pic>
          <p:nvPicPr>
            <p:cNvPr id="17" name="Picture 16">
              <a:extLst>
                <a:ext uri="{FF2B5EF4-FFF2-40B4-BE49-F238E27FC236}">
                  <a16:creationId xmlns:a16="http://schemas.microsoft.com/office/drawing/2014/main" id="{40837AA0-EC38-4122-B78F-10DC8B34F63B}"/>
                </a:ext>
              </a:extLst>
            </p:cNvPr>
            <p:cNvPicPr>
              <a:picLocks noChangeAspect="1"/>
            </p:cNvPicPr>
            <p:nvPr/>
          </p:nvPicPr>
          <p:blipFill>
            <a:blip r:embed="rId7"/>
            <a:stretch>
              <a:fillRect/>
            </a:stretch>
          </p:blipFill>
          <p:spPr>
            <a:xfrm>
              <a:off x="4380087" y="1276822"/>
              <a:ext cx="3431828" cy="5257825"/>
            </a:xfrm>
            <a:prstGeom prst="rect">
              <a:avLst/>
            </a:prstGeom>
            <a:ln>
              <a:solidFill>
                <a:schemeClr val="accent1"/>
              </a:solidFill>
            </a:ln>
          </p:spPr>
        </p:pic>
        <p:cxnSp>
          <p:nvCxnSpPr>
            <p:cNvPr id="7" name="Straight Arrow Connector 6">
              <a:extLst>
                <a:ext uri="{FF2B5EF4-FFF2-40B4-BE49-F238E27FC236}">
                  <a16:creationId xmlns:a16="http://schemas.microsoft.com/office/drawing/2014/main" id="{8A166822-83AA-99EA-B9DA-7047F8CD279B}"/>
                </a:ext>
              </a:extLst>
            </p:cNvPr>
            <p:cNvCxnSpPr>
              <a:cxnSpLocks/>
            </p:cNvCxnSpPr>
            <p:nvPr/>
          </p:nvCxnSpPr>
          <p:spPr>
            <a:xfrm flipV="1">
              <a:off x="3301747" y="3043003"/>
              <a:ext cx="1390174" cy="2083632"/>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DF153E1-6F1A-CF9B-B9A6-AE9AA1A8B411}"/>
                </a:ext>
              </a:extLst>
            </p:cNvPr>
            <p:cNvCxnSpPr>
              <a:cxnSpLocks/>
            </p:cNvCxnSpPr>
            <p:nvPr/>
          </p:nvCxnSpPr>
          <p:spPr>
            <a:xfrm>
              <a:off x="9643363" y="2911771"/>
              <a:ext cx="0" cy="1450869"/>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958C793-6811-1990-ECB4-AA91C33B1012}"/>
                </a:ext>
              </a:extLst>
            </p:cNvPr>
            <p:cNvCxnSpPr>
              <a:cxnSpLocks/>
            </p:cNvCxnSpPr>
            <p:nvPr/>
          </p:nvCxnSpPr>
          <p:spPr>
            <a:xfrm flipH="1">
              <a:off x="8622209" y="2880541"/>
              <a:ext cx="22176" cy="747079"/>
            </a:xfrm>
            <a:prstGeom prst="straightConnector1">
              <a:avLst/>
            </a:prstGeom>
            <a:ln>
              <a:solidFill>
                <a:srgbClr val="CB1618"/>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98239DC-3510-274D-63C9-D136FD716E49}"/>
                </a:ext>
              </a:extLst>
            </p:cNvPr>
            <p:cNvSpPr txBox="1"/>
            <p:nvPr/>
          </p:nvSpPr>
          <p:spPr>
            <a:xfrm>
              <a:off x="8090901" y="3657601"/>
              <a:ext cx="1552462" cy="338554"/>
            </a:xfrm>
            <a:prstGeom prst="rect">
              <a:avLst/>
            </a:prstGeom>
            <a:noFill/>
          </p:spPr>
          <p:txBody>
            <a:bodyPr wrap="square">
              <a:spAutoFit/>
            </a:bodyPr>
            <a:lstStyle/>
            <a:p>
              <a:pPr marR="0" lvl="0" algn="l" defTabSz="914264" rtl="0" eaLnBrk="1" fontAlgn="auto" latinLnBrk="0" hangingPunct="1">
                <a:lnSpc>
                  <a:spcPct val="100000"/>
                </a:lnSpc>
                <a:spcBef>
                  <a:spcPts val="600"/>
                </a:spcBef>
                <a:spcAft>
                  <a:spcPts val="0"/>
                </a:spcAft>
                <a:buClrTx/>
                <a:buSzTx/>
                <a:tabLst/>
                <a:defRPr/>
              </a:pPr>
              <a:r>
                <a:rPr kumimoji="0" lang="en-US" sz="1600" i="0" u="none" strike="noStrike" kern="1200" cap="none" spc="0" normalizeH="0" baseline="0" noProof="0">
                  <a:ln>
                    <a:noFill/>
                  </a:ln>
                  <a:solidFill>
                    <a:srgbClr val="10479B"/>
                  </a:solidFill>
                  <a:effectLst/>
                  <a:uLnTx/>
                  <a:uFillTx/>
                  <a:latin typeface="Optima" panose="02000503060000020004"/>
                  <a:ea typeface="Optima" charset="0"/>
                  <a:cs typeface="Optima" charset="0"/>
                </a:rPr>
                <a:t>Refer next slide</a:t>
              </a:r>
            </a:p>
          </p:txBody>
        </p:sp>
      </p:grpSp>
    </p:spTree>
    <p:extLst>
      <p:ext uri="{BB962C8B-B14F-4D97-AF65-F5344CB8AC3E}">
        <p14:creationId xmlns:p14="http://schemas.microsoft.com/office/powerpoint/2010/main" val="1494601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F6C278-2E8F-F7A3-A862-56254B8A67AE}"/>
              </a:ext>
            </a:extLst>
          </p:cNvPr>
          <p:cNvSpPr>
            <a:spLocks noGrp="1"/>
          </p:cNvSpPr>
          <p:nvPr>
            <p:ph type="dt" sz="half" idx="10"/>
          </p:nvPr>
        </p:nvSpPr>
        <p:spPr/>
        <p:txBody>
          <a:bodyPr/>
          <a:lstStyle/>
          <a:p>
            <a:r>
              <a:rPr lang="en-US">
                <a:latin typeface="Optima" panose="02000503060000020004"/>
              </a:rPr>
              <a:t>© PiLog Group</a:t>
            </a:r>
          </a:p>
        </p:txBody>
      </p:sp>
      <p:sp>
        <p:nvSpPr>
          <p:cNvPr id="3" name="Footer Placeholder 2">
            <a:extLst>
              <a:ext uri="{FF2B5EF4-FFF2-40B4-BE49-F238E27FC236}">
                <a16:creationId xmlns:a16="http://schemas.microsoft.com/office/drawing/2014/main" id="{19B454C8-8137-8E57-A00E-9A0BA4AACD79}"/>
              </a:ext>
            </a:extLst>
          </p:cNvPr>
          <p:cNvSpPr>
            <a:spLocks noGrp="1"/>
          </p:cNvSpPr>
          <p:nvPr>
            <p:ph type="ftr" sz="quarter" idx="11"/>
          </p:nvPr>
        </p:nvSpPr>
        <p:spPr/>
        <p:txBody>
          <a:bodyPr/>
          <a:lstStyle/>
          <a:p>
            <a:r>
              <a:rPr lang="en-US">
                <a:latin typeface="Optima" panose="02000503060000020004"/>
              </a:rPr>
              <a:t>www.piloggroup.com</a:t>
            </a:r>
          </a:p>
        </p:txBody>
      </p:sp>
      <p:sp>
        <p:nvSpPr>
          <p:cNvPr id="4" name="Slide Number Placeholder 3">
            <a:extLst>
              <a:ext uri="{FF2B5EF4-FFF2-40B4-BE49-F238E27FC236}">
                <a16:creationId xmlns:a16="http://schemas.microsoft.com/office/drawing/2014/main" id="{66C5AEA7-B85D-2A68-7113-5C4E2D737D19}"/>
              </a:ext>
            </a:extLst>
          </p:cNvPr>
          <p:cNvSpPr>
            <a:spLocks noGrp="1"/>
          </p:cNvSpPr>
          <p:nvPr>
            <p:ph type="sldNum" sz="quarter" idx="12"/>
          </p:nvPr>
        </p:nvSpPr>
        <p:spPr/>
        <p:txBody>
          <a:bodyPr/>
          <a:lstStyle/>
          <a:p>
            <a:fld id="{9B618960-8005-486C-9A75-10CB2AAC16F9}" type="slidenum">
              <a:rPr lang="en-US" smtClean="0">
                <a:latin typeface="Optima" panose="02000503060000020004"/>
              </a:rPr>
              <a:t>98</a:t>
            </a:fld>
            <a:endParaRPr lang="en-US">
              <a:latin typeface="Optima" panose="02000503060000020004"/>
            </a:endParaRPr>
          </a:p>
        </p:txBody>
      </p:sp>
      <p:sp>
        <p:nvSpPr>
          <p:cNvPr id="5" name="TextBox 4">
            <a:extLst>
              <a:ext uri="{FF2B5EF4-FFF2-40B4-BE49-F238E27FC236}">
                <a16:creationId xmlns:a16="http://schemas.microsoft.com/office/drawing/2014/main" id="{622CBFD1-8E52-E092-9352-00E1DC05CE2B}"/>
              </a:ext>
            </a:extLst>
          </p:cNvPr>
          <p:cNvSpPr txBox="1"/>
          <p:nvPr/>
        </p:nvSpPr>
        <p:spPr>
          <a:xfrm>
            <a:off x="220916" y="127324"/>
            <a:ext cx="8484244" cy="461665"/>
          </a:xfrm>
          <a:prstGeom prst="rect">
            <a:avLst/>
          </a:prstGeom>
          <a:noFill/>
        </p:spPr>
        <p:txBody>
          <a:bodyPr wrap="square" rtlCol="0">
            <a:spAutoFit/>
          </a:bodyPr>
          <a:lstStyle/>
          <a:p>
            <a:r>
              <a:rPr lang="en-US" sz="2400" b="1">
                <a:solidFill>
                  <a:srgbClr val="0B4A99"/>
                </a:solidFill>
                <a:latin typeface="Optima" panose="02000503060000020004"/>
              </a:rPr>
              <a:t>Use Case 1 -</a:t>
            </a:r>
            <a:r>
              <a:rPr lang="en-US" sz="2400">
                <a:solidFill>
                  <a:srgbClr val="0B4A99"/>
                </a:solidFill>
                <a:latin typeface="Optima" panose="02000503060000020004"/>
              </a:rPr>
              <a:t> </a:t>
            </a:r>
            <a:r>
              <a:rPr lang="en-US" sz="2400" b="1">
                <a:solidFill>
                  <a:schemeClr val="accent1"/>
                </a:solidFill>
                <a:latin typeface="Optima" panose="02000503060000020004"/>
              </a:rPr>
              <a:t>Knowledge Base (3/4)</a:t>
            </a:r>
          </a:p>
        </p:txBody>
      </p:sp>
      <p:sp>
        <p:nvSpPr>
          <p:cNvPr id="6" name="TextBox 5">
            <a:extLst>
              <a:ext uri="{FF2B5EF4-FFF2-40B4-BE49-F238E27FC236}">
                <a16:creationId xmlns:a16="http://schemas.microsoft.com/office/drawing/2014/main" id="{498EDD61-BAB6-0C9D-A290-6AB08F070159}"/>
              </a:ext>
            </a:extLst>
          </p:cNvPr>
          <p:cNvSpPr txBox="1"/>
          <p:nvPr/>
        </p:nvSpPr>
        <p:spPr>
          <a:xfrm>
            <a:off x="692548" y="588644"/>
            <a:ext cx="3587423" cy="338554"/>
          </a:xfrm>
          <a:prstGeom prst="rect">
            <a:avLst/>
          </a:prstGeom>
          <a:no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lang="en-US" sz="1600">
                <a:solidFill>
                  <a:srgbClr val="10479B"/>
                </a:solidFill>
                <a:latin typeface="Optima" panose="02000503060000020004"/>
                <a:ea typeface="Optima" charset="0"/>
                <a:cs typeface="Optima" charset="0"/>
              </a:rPr>
              <a:t> ‘View Details’ on Local Premise</a:t>
            </a:r>
            <a:endParaRPr kumimoji="0" lang="en-US" sz="1600" b="0" i="0" u="none" strike="noStrike" kern="1200" cap="none" spc="0" normalizeH="0" baseline="0" noProof="0">
              <a:ln>
                <a:noFill/>
              </a:ln>
              <a:solidFill>
                <a:srgbClr val="10479B"/>
              </a:solidFill>
              <a:effectLst/>
              <a:uLnTx/>
              <a:uFillTx/>
              <a:latin typeface="Optima" panose="02000503060000020004"/>
              <a:ea typeface="Optima" charset="0"/>
              <a:cs typeface="Optima" charset="0"/>
            </a:endParaRPr>
          </a:p>
        </p:txBody>
      </p:sp>
      <p:pic>
        <p:nvPicPr>
          <p:cNvPr id="9" name="Graphic 8">
            <a:extLst>
              <a:ext uri="{FF2B5EF4-FFF2-40B4-BE49-F238E27FC236}">
                <a16:creationId xmlns:a16="http://schemas.microsoft.com/office/drawing/2014/main" id="{0BA86181-18B2-DCAF-7314-78BD9C2E9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pic>
        <p:nvPicPr>
          <p:cNvPr id="10" name="Picture 9">
            <a:extLst>
              <a:ext uri="{FF2B5EF4-FFF2-40B4-BE49-F238E27FC236}">
                <a16:creationId xmlns:a16="http://schemas.microsoft.com/office/drawing/2014/main" id="{BE2A50F6-8755-2A40-BD93-C39E7131D206}"/>
              </a:ext>
            </a:extLst>
          </p:cNvPr>
          <p:cNvPicPr>
            <a:picLocks noChangeAspect="1"/>
          </p:cNvPicPr>
          <p:nvPr/>
        </p:nvPicPr>
        <p:blipFill>
          <a:blip r:embed="rId5"/>
          <a:stretch>
            <a:fillRect/>
          </a:stretch>
        </p:blipFill>
        <p:spPr>
          <a:xfrm>
            <a:off x="177800" y="1050309"/>
            <a:ext cx="11819890" cy="5290989"/>
          </a:xfrm>
          <a:prstGeom prst="rect">
            <a:avLst/>
          </a:prstGeom>
          <a:ln>
            <a:solidFill>
              <a:schemeClr val="accent1"/>
            </a:solidFill>
          </a:ln>
        </p:spPr>
      </p:pic>
    </p:spTree>
    <p:extLst>
      <p:ext uri="{BB962C8B-B14F-4D97-AF65-F5344CB8AC3E}">
        <p14:creationId xmlns:p14="http://schemas.microsoft.com/office/powerpoint/2010/main" val="41982425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B298C-CA4F-E705-B99D-9DADA19C92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3BCD76-B4FF-FE4F-7C4C-4206E2E50A10}"/>
              </a:ext>
            </a:extLst>
          </p:cNvPr>
          <p:cNvSpPr txBox="1"/>
          <p:nvPr/>
        </p:nvSpPr>
        <p:spPr>
          <a:xfrm>
            <a:off x="175762" y="114985"/>
            <a:ext cx="8484244" cy="461665"/>
          </a:xfrm>
          <a:prstGeom prst="rect">
            <a:avLst/>
          </a:prstGeom>
          <a:noFill/>
        </p:spPr>
        <p:txBody>
          <a:bodyPr wrap="square" rtlCol="0">
            <a:spAutoFit/>
          </a:bodyPr>
          <a:lstStyle/>
          <a:p>
            <a:r>
              <a:rPr lang="en-US" sz="2400" b="1">
                <a:solidFill>
                  <a:srgbClr val="0B4A99"/>
                </a:solidFill>
                <a:latin typeface="Optima" panose="02000503060000020004"/>
              </a:rPr>
              <a:t>Use Case 2 –</a:t>
            </a:r>
            <a:r>
              <a:rPr lang="en-US" sz="2400">
                <a:solidFill>
                  <a:srgbClr val="0B4A99"/>
                </a:solidFill>
                <a:latin typeface="Optima" panose="02000503060000020004"/>
              </a:rPr>
              <a:t> </a:t>
            </a:r>
            <a:r>
              <a:rPr lang="en-US" sz="2400" b="1">
                <a:solidFill>
                  <a:schemeClr val="accent1"/>
                </a:solidFill>
                <a:latin typeface="Optima" panose="02000503060000020004"/>
              </a:rPr>
              <a:t>Navigation with Intuitive Prompts (1/3)</a:t>
            </a:r>
          </a:p>
        </p:txBody>
      </p:sp>
      <p:sp>
        <p:nvSpPr>
          <p:cNvPr id="11" name="Date Placeholder 1">
            <a:extLst>
              <a:ext uri="{FF2B5EF4-FFF2-40B4-BE49-F238E27FC236}">
                <a16:creationId xmlns:a16="http://schemas.microsoft.com/office/drawing/2014/main" id="{7D6197D0-7720-4BD2-CB00-EEC0A257F5C8}"/>
              </a:ext>
            </a:extLst>
          </p:cNvPr>
          <p:cNvSpPr>
            <a:spLocks noGrp="1"/>
          </p:cNvSpPr>
          <p:nvPr>
            <p:ph type="dt" sz="half" idx="10"/>
          </p:nvPr>
        </p:nvSpPr>
        <p:spPr/>
        <p:txBody>
          <a:bodyPr/>
          <a:lstStyle/>
          <a:p>
            <a:r>
              <a:rPr lang="en-US">
                <a:latin typeface="Optima" panose="02000503060000020004"/>
              </a:rPr>
              <a:t>© PiLog Group</a:t>
            </a:r>
          </a:p>
        </p:txBody>
      </p:sp>
      <p:sp>
        <p:nvSpPr>
          <p:cNvPr id="10" name="Footer Placeholder 2">
            <a:extLst>
              <a:ext uri="{FF2B5EF4-FFF2-40B4-BE49-F238E27FC236}">
                <a16:creationId xmlns:a16="http://schemas.microsoft.com/office/drawing/2014/main" id="{2C186BEA-7C8E-07ED-F456-1AC985356B96}"/>
              </a:ext>
            </a:extLst>
          </p:cNvPr>
          <p:cNvSpPr>
            <a:spLocks noGrp="1"/>
          </p:cNvSpPr>
          <p:nvPr>
            <p:ph type="ftr" sz="quarter" idx="11"/>
          </p:nvPr>
        </p:nvSpPr>
        <p:spPr/>
        <p:txBody>
          <a:bodyPr/>
          <a:lstStyle/>
          <a:p>
            <a:r>
              <a:rPr lang="en-US">
                <a:latin typeface="Optima" panose="02000503060000020004"/>
              </a:rPr>
              <a:t>www.piloggroup.com</a:t>
            </a:r>
          </a:p>
        </p:txBody>
      </p:sp>
      <p:sp>
        <p:nvSpPr>
          <p:cNvPr id="9" name="Slide Number Placeholder 3">
            <a:extLst>
              <a:ext uri="{FF2B5EF4-FFF2-40B4-BE49-F238E27FC236}">
                <a16:creationId xmlns:a16="http://schemas.microsoft.com/office/drawing/2014/main" id="{88B663FD-8EDC-11CB-BF23-31B605B0DED4}"/>
              </a:ext>
            </a:extLst>
          </p:cNvPr>
          <p:cNvSpPr>
            <a:spLocks noGrp="1"/>
          </p:cNvSpPr>
          <p:nvPr>
            <p:ph type="sldNum" sz="quarter" idx="12"/>
          </p:nvPr>
        </p:nvSpPr>
        <p:spPr/>
        <p:txBody>
          <a:bodyPr/>
          <a:lstStyle/>
          <a:p>
            <a:fld id="{9B618960-8005-486C-9A75-10CB2AAC16F9}" type="slidenum">
              <a:rPr lang="en-US" smtClean="0">
                <a:latin typeface="Optima" panose="02000503060000020004"/>
              </a:rPr>
              <a:t>99</a:t>
            </a:fld>
            <a:endParaRPr lang="en-US">
              <a:latin typeface="Optima" panose="02000503060000020004"/>
            </a:endParaRPr>
          </a:p>
        </p:txBody>
      </p:sp>
      <p:sp>
        <p:nvSpPr>
          <p:cNvPr id="12" name="Footer Placeholder 2">
            <a:extLst>
              <a:ext uri="{FF2B5EF4-FFF2-40B4-BE49-F238E27FC236}">
                <a16:creationId xmlns:a16="http://schemas.microsoft.com/office/drawing/2014/main" id="{84F74346-15DC-DF68-F4A0-5A942A15AEAF}"/>
              </a:ext>
            </a:extLst>
          </p:cNvPr>
          <p:cNvSpPr txBox="1">
            <a:spLocks/>
          </p:cNvSpPr>
          <p:nvPr/>
        </p:nvSpPr>
        <p:spPr>
          <a:xfrm>
            <a:off x="8660864" y="6590524"/>
            <a:ext cx="2255492" cy="27876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Optima" charset="0"/>
                <a:ea typeface="+mn-ea"/>
                <a:cs typeface="Optim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Optima" panose="02000503060000020004"/>
              </a:rPr>
              <a:t>Strictly Confidential</a:t>
            </a:r>
          </a:p>
        </p:txBody>
      </p:sp>
      <p:pic>
        <p:nvPicPr>
          <p:cNvPr id="13" name="Graphic 12">
            <a:extLst>
              <a:ext uri="{FF2B5EF4-FFF2-40B4-BE49-F238E27FC236}">
                <a16:creationId xmlns:a16="http://schemas.microsoft.com/office/drawing/2014/main" id="{984ADB68-CB0A-CE28-D593-053087E30A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9895" y="0"/>
            <a:ext cx="768439" cy="380489"/>
          </a:xfrm>
          <a:prstGeom prst="rect">
            <a:avLst/>
          </a:prstGeom>
        </p:spPr>
      </p:pic>
      <p:pic>
        <p:nvPicPr>
          <p:cNvPr id="4" name="Picture 3">
            <a:extLst>
              <a:ext uri="{FF2B5EF4-FFF2-40B4-BE49-F238E27FC236}">
                <a16:creationId xmlns:a16="http://schemas.microsoft.com/office/drawing/2014/main" id="{54100B28-C0A2-3AAB-FBDC-A791A40BED97}"/>
              </a:ext>
            </a:extLst>
          </p:cNvPr>
          <p:cNvPicPr>
            <a:picLocks noChangeAspect="1"/>
          </p:cNvPicPr>
          <p:nvPr/>
        </p:nvPicPr>
        <p:blipFill>
          <a:blip r:embed="rId5"/>
          <a:stretch>
            <a:fillRect/>
          </a:stretch>
        </p:blipFill>
        <p:spPr>
          <a:xfrm>
            <a:off x="344774" y="762542"/>
            <a:ext cx="11099029" cy="5362387"/>
          </a:xfrm>
          <a:prstGeom prst="rect">
            <a:avLst/>
          </a:prstGeom>
          <a:ln>
            <a:solidFill>
              <a:schemeClr val="accent1"/>
            </a:solidFill>
          </a:ln>
        </p:spPr>
      </p:pic>
      <p:sp>
        <p:nvSpPr>
          <p:cNvPr id="6" name="TextBox 5">
            <a:extLst>
              <a:ext uri="{FF2B5EF4-FFF2-40B4-BE49-F238E27FC236}">
                <a16:creationId xmlns:a16="http://schemas.microsoft.com/office/drawing/2014/main" id="{10326796-3F19-3365-D6AA-F120D9C2C7F2}"/>
              </a:ext>
            </a:extLst>
          </p:cNvPr>
          <p:cNvSpPr txBox="1"/>
          <p:nvPr/>
        </p:nvSpPr>
        <p:spPr>
          <a:xfrm>
            <a:off x="684845" y="6188449"/>
            <a:ext cx="10418886" cy="338554"/>
          </a:xfrm>
          <a:prstGeom prst="rect">
            <a:avLst/>
          </a:prstGeom>
          <a:noFill/>
        </p:spPr>
        <p:txBody>
          <a:bodyPr wrap="square">
            <a:spAutoFit/>
          </a:bodyPr>
          <a:lstStyle/>
          <a:p>
            <a:pPr marL="285750" marR="0" lvl="0" indent="-285750" algn="l" defTabSz="914264" rtl="0" eaLnBrk="1" fontAlgn="auto" latinLnBrk="0" hangingPunct="1">
              <a:lnSpc>
                <a:spcPct val="100000"/>
              </a:lnSpc>
              <a:spcBef>
                <a:spcPts val="600"/>
              </a:spcBef>
              <a:spcAft>
                <a:spcPts val="0"/>
              </a:spcAft>
              <a:buClrTx/>
              <a:buSzTx/>
              <a:buFont typeface="Wingdings" pitchFamily="2" charset="2"/>
              <a:buChar char="Ø"/>
              <a:tabLst/>
              <a:defRPr/>
            </a:pPr>
            <a:r>
              <a:rPr lang="en-US" sz="1600">
                <a:solidFill>
                  <a:srgbClr val="10479B"/>
                </a:solidFill>
                <a:latin typeface="Optima" panose="02000503060000020004"/>
                <a:ea typeface="Optima" charset="0"/>
                <a:cs typeface="Optima" charset="0"/>
              </a:rPr>
              <a:t> ‘Navigation’ across the application through AI Lens with user friendly (</a:t>
            </a:r>
            <a:r>
              <a:rPr lang="en-US" sz="1600" b="1">
                <a:solidFill>
                  <a:srgbClr val="10479B"/>
                </a:solidFill>
                <a:latin typeface="Optima" panose="02000503060000020004"/>
                <a:ea typeface="Optima" charset="0"/>
                <a:cs typeface="Optima" charset="0"/>
              </a:rPr>
              <a:t>Intuitive</a:t>
            </a:r>
            <a:r>
              <a:rPr lang="en-US" sz="1600">
                <a:solidFill>
                  <a:srgbClr val="10479B"/>
                </a:solidFill>
                <a:latin typeface="Optima" panose="02000503060000020004"/>
                <a:ea typeface="Optima" charset="0"/>
                <a:cs typeface="Optima" charset="0"/>
              </a:rPr>
              <a:t>) Prompts, in SAP UI5 Theme</a:t>
            </a:r>
            <a:endParaRPr kumimoji="0" lang="en-US" sz="1600" b="0" i="0" u="none" strike="noStrike" kern="1200" cap="none" spc="0" normalizeH="0" baseline="0" noProof="0">
              <a:ln>
                <a:noFill/>
              </a:ln>
              <a:solidFill>
                <a:srgbClr val="10479B"/>
              </a:solidFill>
              <a:effectLst/>
              <a:uLnTx/>
              <a:uFillTx/>
              <a:latin typeface="Optima" panose="02000503060000020004"/>
              <a:ea typeface="Optima" charset="0"/>
              <a:cs typeface="Optima" charset="0"/>
            </a:endParaRPr>
          </a:p>
        </p:txBody>
      </p:sp>
    </p:spTree>
    <p:extLst>
      <p:ext uri="{BB962C8B-B14F-4D97-AF65-F5344CB8AC3E}">
        <p14:creationId xmlns:p14="http://schemas.microsoft.com/office/powerpoint/2010/main" val="11834242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TABLE_ENDDRAG_ORIGIN_RECT" val="823*247"/>
  <p:tag name="TABLE_ENDDRAG_RECT" val="90*252*823*247"/>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Optima Regular"/>
        <a:ea typeface=""/>
        <a:cs typeface=""/>
      </a:majorFont>
      <a:minorFont>
        <a:latin typeface="Optima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0f01426-df4f-420b-b479-5644ee38dc3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5D6EF8D9CC6B844B2B14FA223016895" ma:contentTypeVersion="19" ma:contentTypeDescription="Create a new document." ma:contentTypeScope="" ma:versionID="071bb0d67098efa857e808038ee79394">
  <xsd:schema xmlns:xsd="http://www.w3.org/2001/XMLSchema" xmlns:xs="http://www.w3.org/2001/XMLSchema" xmlns:p="http://schemas.microsoft.com/office/2006/metadata/properties" xmlns:ns3="5065af81-db23-40f8-aae0-de9f03b55b43" xmlns:ns4="80f01426-df4f-420b-b479-5644ee38dc34" targetNamespace="http://schemas.microsoft.com/office/2006/metadata/properties" ma:root="true" ma:fieldsID="123686a0b35e4d6a9040c55e3c915aad" ns3:_="" ns4:_="">
    <xsd:import namespace="5065af81-db23-40f8-aae0-de9f03b55b43"/>
    <xsd:import namespace="80f01426-df4f-420b-b479-5644ee38dc3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MediaServiceOCR" minOccurs="0"/>
                <xsd:element ref="ns4:_activity" minOccurs="0"/>
                <xsd:element ref="ns4:MediaServiceObjectDetectorVersions" minOccurs="0"/>
                <xsd:element ref="ns4:MediaServiceSystemTags" minOccurs="0"/>
                <xsd:element ref="ns4:MediaServiceSearchProperties" minOccurs="0"/>
                <xsd:element ref="ns4: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65af81-db23-40f8-aae0-de9f03b55b4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f01426-df4f-420b-b479-5644ee38dc3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003828-E7B4-4D01-8267-77A7D7B3F136}">
  <ds:schemaRefs>
    <ds:schemaRef ds:uri="http://schemas.microsoft.com/sharepoint/v3/contenttype/forms"/>
  </ds:schemaRefs>
</ds:datastoreItem>
</file>

<file path=customXml/itemProps2.xml><?xml version="1.0" encoding="utf-8"?>
<ds:datastoreItem xmlns:ds="http://schemas.openxmlformats.org/officeDocument/2006/customXml" ds:itemID="{85E2B715-301C-4A17-B710-00E0F3FD5D1B}">
  <ds:schemaRefs>
    <ds:schemaRef ds:uri="http://schemas.openxmlformats.org/package/2006/metadata/core-properties"/>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terms/"/>
    <ds:schemaRef ds:uri="80f01426-df4f-420b-b479-5644ee38dc34"/>
    <ds:schemaRef ds:uri="5065af81-db23-40f8-aae0-de9f03b55b43"/>
    <ds:schemaRef ds:uri="http://purl.org/dc/dcmitype/"/>
  </ds:schemaRefs>
</ds:datastoreItem>
</file>

<file path=customXml/itemProps3.xml><?xml version="1.0" encoding="utf-8"?>
<ds:datastoreItem xmlns:ds="http://schemas.openxmlformats.org/officeDocument/2006/customXml" ds:itemID="{9CEF5B68-F618-42A4-8BBF-CDE94EF73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65af81-db23-40f8-aae0-de9f03b55b43"/>
    <ds:schemaRef ds:uri="80f01426-df4f-420b-b479-5644ee38dc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TotalTime>
  <Words>33678</Words>
  <Application>Microsoft Office PowerPoint</Application>
  <PresentationFormat>Widescreen</PresentationFormat>
  <Paragraphs>8032</Paragraphs>
  <Slides>176</Slides>
  <Notes>73</Notes>
  <HiddenSlides>3</HiddenSlides>
  <MMClips>0</MMClips>
  <ScaleCrop>false</ScaleCrop>
  <HeadingPairs>
    <vt:vector size="4" baseType="variant">
      <vt:variant>
        <vt:lpstr>Theme</vt:lpstr>
      </vt:variant>
      <vt:variant>
        <vt:i4>3</vt:i4>
      </vt:variant>
      <vt:variant>
        <vt:lpstr>Slide Titles</vt:lpstr>
      </vt:variant>
      <vt:variant>
        <vt:i4>176</vt:i4>
      </vt:variant>
    </vt:vector>
  </HeadingPairs>
  <TitlesOfParts>
    <vt:vector size="179" baseType="lpstr">
      <vt:lpstr>office theme</vt:lpstr>
      <vt:lpstr>1_Office Theme</vt:lpstr>
      <vt:lpstr>2_Office Theme</vt:lpstr>
      <vt:lpstr>PowerPoint Presentation</vt:lpstr>
      <vt:lpstr>Table of Content</vt:lpstr>
      <vt:lpstr>PiLog’s Data Quality and Governance Suite – Powered by AI</vt:lpstr>
      <vt:lpstr>PiLog’s Data Quality and Governance Suite</vt:lpstr>
      <vt:lpstr>PiLog’s Data Quality and Governance Suite – Business Case</vt:lpstr>
      <vt:lpstr>PiLog’s Data Quality and Governance Suite – Business Case</vt:lpstr>
      <vt:lpstr>GTM Assessment</vt:lpstr>
      <vt:lpstr>Company Headcount, Revenue Projection &amp; Assumptions</vt:lpstr>
      <vt:lpstr>Customer Categorization and Adoption</vt:lpstr>
      <vt:lpstr>Go To Market for 2025 &amp; 2026 </vt:lpstr>
      <vt:lpstr>Middle East – KSA, UAE, Oman, Qatar, Kuwait (1/2)</vt:lpstr>
      <vt:lpstr>Middle East – KSA, UAE, Oman, Qatar, Kuwait (2/2)</vt:lpstr>
      <vt:lpstr>Africas</vt:lpstr>
      <vt:lpstr>North America</vt:lpstr>
      <vt:lpstr>Asia Pacific &amp; Japan</vt:lpstr>
      <vt:lpstr>PiLog Suite – Price Catalogue  </vt:lpstr>
      <vt:lpstr>List Price – Multi Domain Master Data Governance Licenses</vt:lpstr>
      <vt:lpstr>List Price – Multi Domain Master Data Governance Licenses (Example 1)</vt:lpstr>
      <vt:lpstr>List Price – Multi Domain Master Data Governance Licenses (Example 2)</vt:lpstr>
      <vt:lpstr>List Price – Multi Domain Data Quality, Content Foundry and Data Migration Licenses</vt:lpstr>
      <vt:lpstr>List Price – Multi Domain Data Quality &amp; iContent Foundry Licenses (Example 1)</vt:lpstr>
      <vt:lpstr>List Price – Multi Domain Data Quality &amp; iContent Foundry Licenses (Example 2)</vt:lpstr>
      <vt:lpstr>List Price – Data Migration Licenses (Example 1)</vt:lpstr>
      <vt:lpstr>List Price</vt:lpstr>
      <vt:lpstr>Customer Success Stories &amp; Business Value Management </vt:lpstr>
      <vt:lpstr>PiLog Industry Experience(1/3)</vt:lpstr>
      <vt:lpstr>PiLog Industry Experience(2/3)</vt:lpstr>
      <vt:lpstr>PiLog Industry Experience(2/3)</vt:lpstr>
      <vt:lpstr>PiLog Industry Experience (3/3)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Business Value Generated with Improved Master &amp; Meta Data for Supply Chain Maturity</vt:lpstr>
      <vt:lpstr>PiLog Data Quality &amp; Governance Suite vs PG MDG EAM SolEx Vs Prospecta MDO </vt:lpstr>
      <vt:lpstr>PowerPoint Presentation</vt:lpstr>
      <vt:lpstr>Leveraging GEN AI in Asset Master Data Management Solution Improving MDM Efficiencies &amp; Effectiveness</vt:lpstr>
      <vt:lpstr>Inducing Sustainability in Operations &amp; Maintenance  MDM Importance Environmental, Social &amp; Governance (ESG) </vt:lpstr>
      <vt:lpstr>Overall Capability Score (MDM Solutions) Gartner Peer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App Store Potential Opportunities (1/3)</vt:lpstr>
      <vt:lpstr>SAP App Store Potential Opportunities (2/3)</vt:lpstr>
      <vt:lpstr>SAP App Store Potential Opportunities (3/3)</vt:lpstr>
      <vt:lpstr>      PiLog Data Quality &amp; Governance Suite (PiLog Suite) – Solution Overview</vt:lpstr>
      <vt:lpstr>Value Engineering Portfolio</vt:lpstr>
      <vt:lpstr>Value Engineering Portfolio by Products &amp; Services (1/4)</vt:lpstr>
      <vt:lpstr>Value Engineering Portfolio by Products &amp; Services (2/4)</vt:lpstr>
      <vt:lpstr>Value Engineering by Portfolio Products &amp; Services (3/4)</vt:lpstr>
      <vt:lpstr>Value Engineering by Portfolio Products &amp; Services (4/4)</vt:lpstr>
      <vt:lpstr>PowerPoint Presentation</vt:lpstr>
      <vt:lpstr>PiLog’s Data Governance</vt:lpstr>
      <vt:lpstr>PiLog’s Data Quality &amp; Governance Suite – Powered by AI</vt:lpstr>
      <vt:lpstr>PiLog’s Data Governance Solution</vt:lpstr>
      <vt:lpstr>PiLog’s Data Quality &amp; Governance Suite – Key Capabilities (1/2)</vt:lpstr>
      <vt:lpstr>PiLog’s Data Quality &amp; Governance Suite – Key Capabilities (2/2)</vt:lpstr>
      <vt:lpstr>PiLog’s Data Quality &amp; Governance Suite (Available Objects)</vt:lpstr>
      <vt:lpstr>iContent Foundry – Solution Overview</vt:lpstr>
      <vt:lpstr>Solution Diagram of iContent Foundry</vt:lpstr>
      <vt:lpstr>iContent Foundry Statistical Counts</vt:lpstr>
      <vt:lpstr>iContent Foundry Statistics</vt:lpstr>
      <vt:lpstr>PiLog’s Data Quality &amp; Governance Suite – Product Availability</vt:lpstr>
      <vt:lpstr>PiLog’s Data Quality &amp; Governance Suite</vt:lpstr>
      <vt:lpstr>PiLog’s Data Quality &amp; Governance Suite – System Landscape</vt:lpstr>
      <vt:lpstr>PiLog Suite On-Cloud/On-Premise Landscape</vt:lpstr>
      <vt:lpstr>PiLog Implementation Approach</vt:lpstr>
      <vt:lpstr>PiLog Implementation Timelines</vt:lpstr>
      <vt:lpstr>Knowledge Transfer &amp; Continual Support to Governance Solution System Changes (Optional) </vt:lpstr>
      <vt:lpstr>Key aspects of Data Governance</vt:lpstr>
      <vt:lpstr>PowerPoint Presentation</vt:lpstr>
      <vt:lpstr>PowerPoint Presentation</vt:lpstr>
      <vt:lpstr>PowerPoint Presentation</vt:lpstr>
      <vt:lpstr>PowerPoint Presentation</vt:lpstr>
      <vt:lpstr>PiLog AI Agents</vt:lpstr>
      <vt:lpstr>ISLexitas LLM Process Model</vt:lpstr>
      <vt:lpstr>LLMs used in our Solutions - ISLexitas/Llama 3.3/Mistral 24B</vt:lpstr>
      <vt:lpstr>Impactful Business Value Management with PiLog Suite (Powered by AI)</vt:lpstr>
      <vt:lpstr>Impactful Business Value Management with PiLog Suite (Powered by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PiLog’s Add-On for SAP MDG (Material, Service)</vt:lpstr>
      <vt:lpstr>PiLog’s Configured CR Workflow in SAP MDG</vt:lpstr>
      <vt:lpstr>End to End Data Transformation Framework</vt:lpstr>
      <vt:lpstr>PowerPoint Presentation</vt:lpstr>
      <vt:lpstr>PowerPoint Presentation</vt:lpstr>
      <vt:lpstr>PowerPoint Presentation</vt:lpstr>
      <vt:lpstr>PowerPoint Presentation</vt:lpstr>
      <vt:lpstr>PowerPoint Presentation</vt:lpstr>
      <vt:lpstr>PowerPoint Presentation</vt:lpstr>
      <vt:lpstr>Financial Assets (Fixed) Verification, Data Collection, Condition Assessment</vt:lpstr>
      <vt:lpstr>PowerPoint Presentation</vt:lpstr>
      <vt:lpstr>PowerPoint Presentation</vt:lpstr>
      <vt:lpstr>PowerPoint Presentation</vt:lpstr>
      <vt:lpstr>PiLog’s Data Harmonization Solution PiLog’s iVision Methodology and Product Suite powered by AI / ML </vt:lpstr>
      <vt:lpstr>Data &amp; Process Maturity Models powered by AI</vt:lpstr>
      <vt:lpstr>PiLog Data Harmonization Approach – 1/2</vt:lpstr>
      <vt:lpstr>PiLog Data Harmonization Approach –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Industry Agnostic Standards, Policies, Procedures &amp; Compliance </vt:lpstr>
      <vt:lpstr>Industry Best Practices &amp; Standards (ISO Standards) adopted at PiLog (Industry Agnostic)</vt:lpstr>
      <vt:lpstr>Industry Best Practices &amp; Standards (ISO Standards) adopted at PiLog (Industry Agnostic)</vt:lpstr>
      <vt:lpstr>Other Industry Best Practices &amp; Standards (Other Standards - UNSPSC, DUNS, SOX, API, TUV3000 etc.) adopted at PiLog (Industry Agnostic)</vt:lpstr>
      <vt:lpstr>Key Industry Best Practices &amp; Standards (ISO Standards) adopted at PiLog</vt:lpstr>
      <vt:lpstr>Data Quality Dimensions</vt:lpstr>
      <vt:lpstr>Data Quality Standards</vt:lpstr>
      <vt:lpstr>Categorization &amp; Classification for UNSPSC &amp; NATO + Item Name</vt:lpstr>
      <vt:lpstr>PowerPoint Presentation</vt:lpstr>
      <vt:lpstr>PowerPoint Presentation</vt:lpstr>
      <vt:lpstr>PowerPoint Presentation</vt:lpstr>
      <vt:lpstr>PowerPoint Presentation</vt:lpstr>
      <vt:lpstr>Industry Agnostic Use Cases for Asset &amp; Supply Chain Data Management </vt:lpstr>
      <vt:lpstr>Effective SAP Asset Life Cycle Master and Meta Data Management</vt:lpstr>
      <vt:lpstr>Key Digital Supply Chain &amp; Asset Master Data Objects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 </vt:lpstr>
      <vt:lpstr>PowerPoint Presentation</vt:lpstr>
      <vt:lpstr>SAP Key Product Suite – PiLog Products Addressing Challenges &amp; Adding Values (1/4) </vt:lpstr>
      <vt:lpstr>SAP Key Product Suite – PiLog Products Addressing Challenges &amp; Adding Values (2/4) </vt:lpstr>
      <vt:lpstr>SAP Key Product Suite – PiLog Products Addressing Challenges &amp; Adding Values (3/4) </vt:lpstr>
      <vt:lpstr>SAP Key Product Suite – PiLog Products Addressing Challenges &amp; Adding Values (4/4) </vt:lpstr>
      <vt:lpstr>End to End Data Transformation Framework</vt:lpstr>
      <vt:lpstr>Process of accomplishing Asset Master objects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Nazima</dc:creator>
  <cp:lastModifiedBy>Nazima Yasmeen</cp:lastModifiedBy>
  <cp:revision>4</cp:revision>
  <dcterms:created xsi:type="dcterms:W3CDTF">2025-03-19T11:50:18Z</dcterms:created>
  <dcterms:modified xsi:type="dcterms:W3CDTF">2025-04-04T11:28:54Z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0x010100C5D6EF8D9CC6B844B2B14FA223016895</vt:lpwstr>
  </property>
</Properties>
</file>